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85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86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tags/tag1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tags/tag6.xml" ContentType="application/vnd.openxmlformats-officedocument.presentationml.tags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76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Default Extension="wmf" ContentType="image/x-wmf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83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tags/tag3.xml" ContentType="application/vnd.openxmlformats-officedocument.presentationml.tags+xml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84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notesSlides/notesSlide78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notesSlides/notesSlide67.xml" ContentType="application/vnd.openxmlformats-officedocument.presentationml.notes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58" r:id="rId2"/>
  </p:sldMasterIdLst>
  <p:notesMasterIdLst>
    <p:notesMasterId r:id="rId89"/>
  </p:notesMasterIdLst>
  <p:handoutMasterIdLst>
    <p:handoutMasterId r:id="rId90"/>
  </p:handoutMasterIdLst>
  <p:sldIdLst>
    <p:sldId id="847" r:id="rId3"/>
    <p:sldId id="839" r:id="rId4"/>
    <p:sldId id="832" r:id="rId5"/>
    <p:sldId id="767" r:id="rId6"/>
    <p:sldId id="821" r:id="rId7"/>
    <p:sldId id="862" r:id="rId8"/>
    <p:sldId id="863" r:id="rId9"/>
    <p:sldId id="760" r:id="rId10"/>
    <p:sldId id="836" r:id="rId11"/>
    <p:sldId id="792" r:id="rId12"/>
    <p:sldId id="822" r:id="rId13"/>
    <p:sldId id="853" r:id="rId14"/>
    <p:sldId id="854" r:id="rId15"/>
    <p:sldId id="856" r:id="rId16"/>
    <p:sldId id="857" r:id="rId17"/>
    <p:sldId id="860" r:id="rId18"/>
    <p:sldId id="859" r:id="rId19"/>
    <p:sldId id="794" r:id="rId20"/>
    <p:sldId id="861" r:id="rId21"/>
    <p:sldId id="831" r:id="rId22"/>
    <p:sldId id="824" r:id="rId23"/>
    <p:sldId id="848" r:id="rId24"/>
    <p:sldId id="782" r:id="rId25"/>
    <p:sldId id="849" r:id="rId26"/>
    <p:sldId id="850" r:id="rId27"/>
    <p:sldId id="851" r:id="rId28"/>
    <p:sldId id="852" r:id="rId29"/>
    <p:sldId id="820" r:id="rId30"/>
    <p:sldId id="809" r:id="rId31"/>
    <p:sldId id="753" r:id="rId32"/>
    <p:sldId id="741" r:id="rId33"/>
    <p:sldId id="837" r:id="rId34"/>
    <p:sldId id="776" r:id="rId35"/>
    <p:sldId id="819" r:id="rId36"/>
    <p:sldId id="807" r:id="rId37"/>
    <p:sldId id="834" r:id="rId38"/>
    <p:sldId id="825" r:id="rId39"/>
    <p:sldId id="835" r:id="rId40"/>
    <p:sldId id="846" r:id="rId41"/>
    <p:sldId id="845" r:id="rId42"/>
    <p:sldId id="843" r:id="rId43"/>
    <p:sldId id="826" r:id="rId44"/>
    <p:sldId id="761" r:id="rId45"/>
    <p:sldId id="749" r:id="rId46"/>
    <p:sldId id="801" r:id="rId47"/>
    <p:sldId id="802" r:id="rId48"/>
    <p:sldId id="803" r:id="rId49"/>
    <p:sldId id="858" r:id="rId50"/>
    <p:sldId id="823" r:id="rId51"/>
    <p:sldId id="781" r:id="rId52"/>
    <p:sldId id="840" r:id="rId53"/>
    <p:sldId id="842" r:id="rId54"/>
    <p:sldId id="742" r:id="rId55"/>
    <p:sldId id="757" r:id="rId56"/>
    <p:sldId id="736" r:id="rId57"/>
    <p:sldId id="733" r:id="rId58"/>
    <p:sldId id="793" r:id="rId59"/>
    <p:sldId id="731" r:id="rId60"/>
    <p:sldId id="798" r:id="rId61"/>
    <p:sldId id="797" r:id="rId62"/>
    <p:sldId id="799" r:id="rId63"/>
    <p:sldId id="800" r:id="rId64"/>
    <p:sldId id="817" r:id="rId65"/>
    <p:sldId id="744" r:id="rId66"/>
    <p:sldId id="732" r:id="rId67"/>
    <p:sldId id="783" r:id="rId68"/>
    <p:sldId id="784" r:id="rId69"/>
    <p:sldId id="785" r:id="rId70"/>
    <p:sldId id="786" r:id="rId71"/>
    <p:sldId id="814" r:id="rId72"/>
    <p:sldId id="772" r:id="rId73"/>
    <p:sldId id="768" r:id="rId74"/>
    <p:sldId id="756" r:id="rId75"/>
    <p:sldId id="726" r:id="rId76"/>
    <p:sldId id="780" r:id="rId77"/>
    <p:sldId id="725" r:id="rId78"/>
    <p:sldId id="728" r:id="rId79"/>
    <p:sldId id="729" r:id="rId80"/>
    <p:sldId id="727" r:id="rId81"/>
    <p:sldId id="735" r:id="rId82"/>
    <p:sldId id="813" r:id="rId83"/>
    <p:sldId id="810" r:id="rId84"/>
    <p:sldId id="812" r:id="rId85"/>
    <p:sldId id="833" r:id="rId86"/>
    <p:sldId id="816" r:id="rId87"/>
    <p:sldId id="770" r:id="rId88"/>
  </p:sldIdLst>
  <p:sldSz cx="9144000" cy="6858000" type="screen4x3"/>
  <p:notesSz cx="6731000" cy="9856788"/>
  <p:custDataLst>
    <p:tags r:id="rId91"/>
  </p:custDataLst>
  <p:defaultTextStyle>
    <a:defPPr>
      <a:defRPr lang="ja-JP"/>
    </a:defPPr>
    <a:lvl1pPr algn="ctr" rtl="0" fontAlgn="base">
      <a:spcBef>
        <a:spcPct val="0"/>
      </a:spcBef>
      <a:spcAft>
        <a:spcPct val="0"/>
      </a:spcAft>
      <a:buChar char="•"/>
      <a:defRPr kumimoji="1" sz="2400" kern="1200">
        <a:solidFill>
          <a:schemeClr val="tx1"/>
        </a:solidFill>
        <a:latin typeface="Times New Roman" pitchFamily="18" charset="0"/>
        <a:ea typeface="HGP創英角ｺﾞｼｯｸUB" pitchFamily="50" charset="-128"/>
        <a:cs typeface="+mn-cs"/>
      </a:defRPr>
    </a:lvl1pPr>
    <a:lvl2pPr marL="457200" algn="ctr" rtl="0" fontAlgn="base">
      <a:spcBef>
        <a:spcPct val="0"/>
      </a:spcBef>
      <a:spcAft>
        <a:spcPct val="0"/>
      </a:spcAft>
      <a:buChar char="•"/>
      <a:defRPr kumimoji="1" sz="2400" kern="1200">
        <a:solidFill>
          <a:schemeClr val="tx1"/>
        </a:solidFill>
        <a:latin typeface="Times New Roman" pitchFamily="18" charset="0"/>
        <a:ea typeface="HGP創英角ｺﾞｼｯｸUB" pitchFamily="50" charset="-128"/>
        <a:cs typeface="+mn-cs"/>
      </a:defRPr>
    </a:lvl2pPr>
    <a:lvl3pPr marL="914400" algn="ctr" rtl="0" fontAlgn="base">
      <a:spcBef>
        <a:spcPct val="0"/>
      </a:spcBef>
      <a:spcAft>
        <a:spcPct val="0"/>
      </a:spcAft>
      <a:buChar char="•"/>
      <a:defRPr kumimoji="1" sz="2400" kern="1200">
        <a:solidFill>
          <a:schemeClr val="tx1"/>
        </a:solidFill>
        <a:latin typeface="Times New Roman" pitchFamily="18" charset="0"/>
        <a:ea typeface="HGP創英角ｺﾞｼｯｸUB" pitchFamily="50" charset="-128"/>
        <a:cs typeface="+mn-cs"/>
      </a:defRPr>
    </a:lvl3pPr>
    <a:lvl4pPr marL="1371600" algn="ctr" rtl="0" fontAlgn="base">
      <a:spcBef>
        <a:spcPct val="0"/>
      </a:spcBef>
      <a:spcAft>
        <a:spcPct val="0"/>
      </a:spcAft>
      <a:buChar char="•"/>
      <a:defRPr kumimoji="1" sz="2400" kern="1200">
        <a:solidFill>
          <a:schemeClr val="tx1"/>
        </a:solidFill>
        <a:latin typeface="Times New Roman" pitchFamily="18" charset="0"/>
        <a:ea typeface="HGP創英角ｺﾞｼｯｸUB" pitchFamily="50" charset="-128"/>
        <a:cs typeface="+mn-cs"/>
      </a:defRPr>
    </a:lvl4pPr>
    <a:lvl5pPr marL="1828800" algn="ctr" rtl="0" fontAlgn="base">
      <a:spcBef>
        <a:spcPct val="0"/>
      </a:spcBef>
      <a:spcAft>
        <a:spcPct val="0"/>
      </a:spcAft>
      <a:buChar char="•"/>
      <a:defRPr kumimoji="1" sz="2400" kern="1200">
        <a:solidFill>
          <a:schemeClr val="tx1"/>
        </a:solidFill>
        <a:latin typeface="Times New Roman" pitchFamily="18" charset="0"/>
        <a:ea typeface="HGP創英角ｺﾞｼｯｸUB" pitchFamily="50" charset="-128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HGP創英角ｺﾞｼｯｸUB" pitchFamily="50" charset="-128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HGP創英角ｺﾞｼｯｸUB" pitchFamily="50" charset="-128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HGP創英角ｺﾞｼｯｸUB" pitchFamily="50" charset="-128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HGP創英角ｺﾞｼｯｸUB" pitchFamily="50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</p:showPr>
  <p:clrMru>
    <a:srgbClr val="FFFFFF"/>
    <a:srgbClr val="CCECFF"/>
    <a:srgbClr val="1C1C1C"/>
    <a:srgbClr val="FFCCFF"/>
    <a:srgbClr val="CCFFCC"/>
    <a:srgbClr val="DDDDDD"/>
    <a:srgbClr val="B2B2B2"/>
    <a:srgbClr val="FF99CC"/>
    <a:srgbClr val="FFCCCC"/>
    <a:srgbClr val="99CC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60" autoAdjust="0"/>
    <p:restoredTop sz="99314" autoAdjust="0"/>
  </p:normalViewPr>
  <p:slideViewPr>
    <p:cSldViewPr>
      <p:cViewPr>
        <p:scale>
          <a:sx n="70" d="100"/>
          <a:sy n="70" d="100"/>
        </p:scale>
        <p:origin x="-1134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>
      <p:cViewPr varScale="1">
        <p:scale>
          <a:sx n="70" d="100"/>
          <a:sy n="70" d="100"/>
        </p:scale>
        <p:origin x="-2064" y="-96"/>
      </p:cViewPr>
      <p:guideLst>
        <p:guide orient="horz" pos="3104"/>
        <p:guide pos="212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slide" Target="slides/slide82.xml"/><Relationship Id="rId89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handoutMaster" Target="handoutMasters/handoutMaster1.xml"/><Relationship Id="rId95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image" Target="../media/image98.emf"/><Relationship Id="rId1" Type="http://schemas.openxmlformats.org/officeDocument/2006/relationships/image" Target="../media/image99.emf"/><Relationship Id="rId4" Type="http://schemas.openxmlformats.org/officeDocument/2006/relationships/image" Target="../media/image10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ea typeface="ＭＳ Ｐゴシック" pitchFamily="50" charset="-128"/>
              </a:defRPr>
            </a:lvl1pPr>
          </a:lstStyle>
          <a:p>
            <a:endParaRPr lang="en-US" altLang="ja-JP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3175" y="0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pitchFamily="50" charset="-128"/>
              </a:defRPr>
            </a:lvl1pPr>
          </a:lstStyle>
          <a:p>
            <a:endParaRPr lang="en-US" altLang="ja-JP"/>
          </a:p>
        </p:txBody>
      </p:sp>
      <p:sp>
        <p:nvSpPr>
          <p:cNvPr id="440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64663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ea typeface="ＭＳ Ｐゴシック" pitchFamily="50" charset="-128"/>
              </a:defRPr>
            </a:lvl1pPr>
          </a:lstStyle>
          <a:p>
            <a:endParaRPr lang="en-US" altLang="ja-JP"/>
          </a:p>
        </p:txBody>
      </p:sp>
      <p:sp>
        <p:nvSpPr>
          <p:cNvPr id="440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3175" y="9364663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pitchFamily="50" charset="-128"/>
              </a:defRPr>
            </a:lvl1pPr>
          </a:lstStyle>
          <a:p>
            <a:fld id="{2A7BB5E8-4EC9-4C27-A4AE-78FB8F339B3B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buFontTx/>
              <a:buNone/>
              <a:defRPr sz="1200">
                <a:ea typeface="ＭＳ Ｐゴシック" pitchFamily="50" charset="-128"/>
              </a:defRPr>
            </a:lvl1pPr>
          </a:lstStyle>
          <a:p>
            <a:endParaRPr lang="en-US" altLang="ja-JP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3175" y="0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sz="1200">
                <a:ea typeface="ＭＳ Ｐゴシック" pitchFamily="50" charset="-128"/>
              </a:defRPr>
            </a:lvl1pPr>
          </a:lstStyle>
          <a:p>
            <a:endParaRPr lang="en-US" altLang="ja-JP"/>
          </a:p>
        </p:txBody>
      </p:sp>
      <p:sp>
        <p:nvSpPr>
          <p:cNvPr id="10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64663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buFontTx/>
              <a:buNone/>
              <a:defRPr sz="1200">
                <a:ea typeface="ＭＳ Ｐゴシック" pitchFamily="50" charset="-128"/>
              </a:defRPr>
            </a:lvl1pPr>
          </a:lstStyle>
          <a:p>
            <a:endParaRPr lang="en-US" altLang="ja-JP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3175" y="9364663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sz="1200">
                <a:ea typeface="ＭＳ Ｐゴシック" pitchFamily="50" charset="-128"/>
              </a:defRPr>
            </a:lvl1pPr>
          </a:lstStyle>
          <a:p>
            <a:fld id="{BBB7401C-90B0-4833-886C-8945EA694E93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BA698F-90DC-49F4-8B1B-3214C2C09362}" type="slidenum">
              <a:rPr lang="en-US" altLang="ja-JP"/>
              <a:pPr/>
              <a:t>1</a:t>
            </a:fld>
            <a:endParaRPr lang="en-US" altLang="ja-JP" dirty="0"/>
          </a:p>
        </p:txBody>
      </p:sp>
      <p:sp>
        <p:nvSpPr>
          <p:cNvPr id="79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3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7A55F1-B512-41D5-BB81-83DB666F63BA}" type="slidenum">
              <a:rPr lang="en-US" altLang="ja-JP"/>
              <a:pPr/>
              <a:t>10</a:t>
            </a:fld>
            <a:endParaRPr lang="en-US" altLang="ja-JP"/>
          </a:p>
        </p:txBody>
      </p:sp>
      <p:sp>
        <p:nvSpPr>
          <p:cNvPr id="1038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8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C358A5-DC14-4C71-8B77-672B5F322A02}" type="slidenum">
              <a:rPr lang="en-US" altLang="ja-JP"/>
              <a:pPr/>
              <a:t>11</a:t>
            </a:fld>
            <a:endParaRPr lang="en-US" altLang="ja-JP"/>
          </a:p>
        </p:txBody>
      </p:sp>
      <p:sp>
        <p:nvSpPr>
          <p:cNvPr id="103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4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389B9C85-594F-45C4-A5B8-AE9040DCD387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12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5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1700" y="738188"/>
            <a:ext cx="4929188" cy="36972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6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8525" y="4681538"/>
            <a:ext cx="4933950" cy="44370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389B9C85-594F-45C4-A5B8-AE9040DCD387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13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5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1700" y="738188"/>
            <a:ext cx="4929188" cy="36972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6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8525" y="4681538"/>
            <a:ext cx="4933950" cy="44370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1282CC-7338-43CF-95D1-1807FE49D22C}" type="slidenum">
              <a:rPr lang="en-US" altLang="ja-JP"/>
              <a:pPr/>
              <a:t>14</a:t>
            </a:fld>
            <a:endParaRPr lang="en-US" altLang="ja-JP"/>
          </a:p>
        </p:txBody>
      </p:sp>
      <p:sp>
        <p:nvSpPr>
          <p:cNvPr id="1003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1282CC-7338-43CF-95D1-1807FE49D22C}" type="slidenum">
              <a:rPr lang="en-US" altLang="ja-JP"/>
              <a:pPr/>
              <a:t>15</a:t>
            </a:fld>
            <a:endParaRPr lang="en-US" altLang="ja-JP"/>
          </a:p>
        </p:txBody>
      </p:sp>
      <p:sp>
        <p:nvSpPr>
          <p:cNvPr id="1003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389B9C85-594F-45C4-A5B8-AE9040DCD387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16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5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1700" y="738188"/>
            <a:ext cx="4929188" cy="36972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6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8525" y="4681538"/>
            <a:ext cx="4933950" cy="44370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1282CC-7338-43CF-95D1-1807FE49D22C}" type="slidenum">
              <a:rPr lang="en-US" altLang="ja-JP"/>
              <a:pPr/>
              <a:t>17</a:t>
            </a:fld>
            <a:endParaRPr lang="en-US" altLang="ja-JP"/>
          </a:p>
        </p:txBody>
      </p:sp>
      <p:sp>
        <p:nvSpPr>
          <p:cNvPr id="1003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389B9C85-594F-45C4-A5B8-AE9040DCD387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18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5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1700" y="738188"/>
            <a:ext cx="4929188" cy="36972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6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8525" y="4681538"/>
            <a:ext cx="4933950" cy="44370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1282CC-7338-43CF-95D1-1807FE49D22C}" type="slidenum">
              <a:rPr lang="en-US" altLang="ja-JP"/>
              <a:pPr/>
              <a:t>19</a:t>
            </a:fld>
            <a:endParaRPr lang="en-US" altLang="ja-JP"/>
          </a:p>
        </p:txBody>
      </p:sp>
      <p:sp>
        <p:nvSpPr>
          <p:cNvPr id="1003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2</a:t>
            </a:fld>
            <a:endParaRPr kumimoji="1" lang="en-US" altLang="ja-JP" sz="1200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20</a:t>
            </a:fld>
            <a:endParaRPr kumimoji="1" lang="en-US" altLang="ja-JP" sz="1200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901ABB9C-DC07-48FF-9411-D68D0B654F7A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21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46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474088-0FD1-4281-A716-4183184B3029}" type="slidenum">
              <a:rPr lang="en-US" altLang="ja-JP"/>
              <a:pPr/>
              <a:t>22</a:t>
            </a:fld>
            <a:endParaRPr lang="en-US" altLang="ja-JP" dirty="0"/>
          </a:p>
        </p:txBody>
      </p:sp>
      <p:sp>
        <p:nvSpPr>
          <p:cNvPr id="1138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8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ja-JP" dirty="0" smtClean="0"/>
              <a:t>DPF satellite will look like this figure. The satellite is comprised of two parts.</a:t>
            </a:r>
          </a:p>
          <a:p>
            <a:r>
              <a:rPr lang="en-US" altLang="ja-JP" dirty="0" smtClean="0"/>
              <a:t>The bottom part contains the bus system with solar puddles, batteries, data processing system, </a:t>
            </a:r>
          </a:p>
          <a:p>
            <a:r>
              <a:rPr lang="en-US" altLang="ja-JP" dirty="0" smtClean="0"/>
              <a:t>temperature control system, and telecommunication system with ground station.</a:t>
            </a:r>
          </a:p>
          <a:p>
            <a:r>
              <a:rPr lang="en-US" altLang="ja-JP" dirty="0" smtClean="0"/>
              <a:t>The upper part is a mission payload. The interferometer module is placed in the first floor,</a:t>
            </a:r>
          </a:p>
          <a:p>
            <a:r>
              <a:rPr lang="en-US" altLang="ja-JP" dirty="0" smtClean="0"/>
              <a:t>and stabilized laser system is placed in the second floor. 12 small low-noise thrusters </a:t>
            </a:r>
          </a:p>
          <a:p>
            <a:r>
              <a:rPr lang="en-US" altLang="ja-JP" dirty="0" smtClean="0"/>
              <a:t>are attached at the corners of the payload.</a:t>
            </a:r>
            <a:endParaRPr lang="ja-JP" altLang="ja-JP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2B87C629-48C1-4EF3-AA7B-E1A58D034B9F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23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54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54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D474088-0FD1-4281-A716-4183184B3029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138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8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ja-JP" dirty="0" smtClean="0"/>
          </a:p>
          <a:p>
            <a:r>
              <a:rPr lang="en-US" altLang="ja-JP" dirty="0" smtClean="0"/>
              <a:t>The prototype of the test mass mirror and the housing for it are shown in this picture.</a:t>
            </a:r>
          </a:p>
          <a:p>
            <a:r>
              <a:rPr lang="en-US" altLang="ja-JP" dirty="0" smtClean="0"/>
              <a:t>The details of this part will be presented by S.Sato san in this afternoon in the parallel session</a:t>
            </a:r>
          </a:p>
          <a:p>
            <a:r>
              <a:rPr lang="en-US" altLang="ja-JP" dirty="0" smtClean="0"/>
              <a:t>number two and also was presented by Yuka Wakabayashi san in a poster session.</a:t>
            </a:r>
            <a:endParaRPr lang="ja-JP" altLang="ja-JP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D474088-0FD1-4281-A716-4183184B3029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138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8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ja-JP" dirty="0" smtClean="0"/>
          </a:p>
          <a:p>
            <a:r>
              <a:rPr lang="en-US" altLang="ja-JP" dirty="0" smtClean="0"/>
              <a:t>The laser stabilization system using iodine absorption line is being developed as BBM in</a:t>
            </a:r>
          </a:p>
          <a:p>
            <a:r>
              <a:rPr lang="en-US" altLang="ja-JP" dirty="0" smtClean="0"/>
              <a:t>the same size as flight model. This system is working well, and evaluation of the stability</a:t>
            </a:r>
          </a:p>
          <a:p>
            <a:r>
              <a:rPr lang="en-US" altLang="ja-JP" dirty="0" smtClean="0"/>
              <a:t>and development of automatic control system are going on.</a:t>
            </a:r>
            <a:endParaRPr lang="ja-JP" altLang="ja-JP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D474088-0FD1-4281-A716-4183184B3029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138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8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ja-JP" dirty="0" smtClean="0"/>
              <a:t>The attitude and drag-free control system is being designed as shown in this figure.</a:t>
            </a:r>
          </a:p>
          <a:p>
            <a:r>
              <a:rPr lang="en-US" altLang="ja-JP" dirty="0" smtClean="0"/>
              <a:t>DOF will have a hybrid drag-free control configuration with passive stabilization with </a:t>
            </a:r>
          </a:p>
          <a:p>
            <a:r>
              <a:rPr lang="en-US" altLang="ja-JP" dirty="0" smtClean="0"/>
              <a:t>gravity gradient, and active control using mission thrusters.</a:t>
            </a:r>
          </a:p>
          <a:p>
            <a:endParaRPr lang="en-US" altLang="ja-JP" dirty="0" smtClean="0"/>
          </a:p>
          <a:p>
            <a:r>
              <a:rPr lang="en-US" altLang="ja-JP" dirty="0" smtClean="0"/>
              <a:t>As for the low-noise thruster, we are designing the system with existing technologies,</a:t>
            </a:r>
          </a:p>
          <a:p>
            <a:r>
              <a:rPr lang="en-US" altLang="ja-JP" dirty="0" smtClean="0"/>
              <a:t>and developing a thruster stand used for the evaluation of thrust noises.</a:t>
            </a:r>
          </a:p>
          <a:p>
            <a:r>
              <a:rPr lang="en-US" altLang="ja-JP" dirty="0" smtClean="0"/>
              <a:t>In addition, as a R&amp;D for future missions, we are developing a new slit-type FEEP thruster.</a:t>
            </a:r>
            <a:endParaRPr lang="ja-JP" altLang="ja-JP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D474088-0FD1-4281-A716-4183184B3029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138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8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ja-JP" dirty="0" smtClean="0"/>
              <a:t>As one of R&amp;D for DPF and also DECIGO, we have made a significant step recently.</a:t>
            </a:r>
          </a:p>
          <a:p>
            <a:r>
              <a:rPr lang="en-US" altLang="ja-JP" dirty="0" smtClean="0"/>
              <a:t>We developed a small test-mass and signal-processing module, named SWIM.</a:t>
            </a:r>
          </a:p>
          <a:p>
            <a:r>
              <a:rPr lang="en-US" altLang="ja-JP" dirty="0" smtClean="0"/>
              <a:t>This module was loaded on a small technology demonstration satellite, and launched </a:t>
            </a:r>
          </a:p>
          <a:p>
            <a:r>
              <a:rPr lang="en-US" altLang="ja-JP" dirty="0" smtClean="0"/>
              <a:t>in this January. We had several in-orbit operation after that, and we are obtaining</a:t>
            </a:r>
          </a:p>
          <a:p>
            <a:r>
              <a:rPr lang="en-US" altLang="ja-JP" dirty="0" smtClean="0"/>
              <a:t>good results. In short, it is working well. Details will be presented by W.Kokuyama</a:t>
            </a:r>
          </a:p>
          <a:p>
            <a:r>
              <a:rPr lang="en-US" altLang="ja-JP" dirty="0" smtClean="0"/>
              <a:t>in this afternoon in the parallel session number 2. I believe that this will be an </a:t>
            </a:r>
          </a:p>
          <a:p>
            <a:r>
              <a:rPr lang="en-US" altLang="ja-JP" dirty="0" smtClean="0"/>
              <a:t>exciting talk for most of you.</a:t>
            </a:r>
            <a:endParaRPr lang="ja-JP" altLang="ja-JP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B19097-B6B7-4A10-9142-F09D85CEEDA9}" type="slidenum">
              <a:rPr lang="en-US" altLang="ja-JP"/>
              <a:pPr/>
              <a:t>28</a:t>
            </a:fld>
            <a:endParaRPr lang="en-US" altLang="ja-JP"/>
          </a:p>
        </p:txBody>
      </p:sp>
      <p:sp>
        <p:nvSpPr>
          <p:cNvPr id="82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29</a:t>
            </a:fld>
            <a:endParaRPr kumimoji="1" lang="en-US" altLang="ja-JP" sz="1200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3</a:t>
            </a:fld>
            <a:endParaRPr kumimoji="1" lang="en-US" altLang="ja-JP" sz="1200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721871D1-5B4F-4A5C-B9CF-AD1562D7327B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110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00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DC1FB2-7D71-40E6-B424-0C689CA33BCE}" type="slidenum">
              <a:rPr lang="en-US" altLang="ja-JP"/>
              <a:pPr/>
              <a:t>31</a:t>
            </a:fld>
            <a:endParaRPr lang="en-US" altLang="ja-JP"/>
          </a:p>
        </p:txBody>
      </p:sp>
      <p:sp>
        <p:nvSpPr>
          <p:cNvPr id="1069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9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32</a:t>
            </a:fld>
            <a:endParaRPr kumimoji="1" lang="en-US" altLang="ja-JP" sz="1200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4F20EA-5C20-4F5F-943F-9263FEBDC2F2}" type="slidenum">
              <a:rPr lang="en-US" altLang="ja-JP"/>
              <a:pPr/>
              <a:t>33</a:t>
            </a:fld>
            <a:endParaRPr lang="en-US" altLang="ja-JP"/>
          </a:p>
        </p:txBody>
      </p:sp>
      <p:sp>
        <p:nvSpPr>
          <p:cNvPr id="1145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145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340C8E-F62C-4D01-9ACA-3C5CD72426BA}" type="slidenum">
              <a:rPr lang="en-US" altLang="ja-JP"/>
              <a:pPr/>
              <a:t>34</a:t>
            </a:fld>
            <a:endParaRPr lang="en-US" altLang="ja-JP" dirty="0"/>
          </a:p>
        </p:txBody>
      </p:sp>
      <p:sp>
        <p:nvSpPr>
          <p:cNvPr id="1071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71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B61CA442-67A3-48A1-AEB4-54FC8420FB6C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35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40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07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067A55F1-B512-41D5-BB81-83DB666F63BA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36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8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8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C358A5-DC14-4C71-8B77-672B5F322A02}" type="slidenum">
              <a:rPr lang="en-US" altLang="ja-JP"/>
              <a:pPr/>
              <a:t>37</a:t>
            </a:fld>
            <a:endParaRPr lang="en-US" altLang="ja-JP"/>
          </a:p>
        </p:txBody>
      </p:sp>
      <p:sp>
        <p:nvSpPr>
          <p:cNvPr id="103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4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721871D1-5B4F-4A5C-B9CF-AD1562D7327B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110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00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067A55F1-B512-41D5-BB81-83DB666F63BA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39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8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8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01C5D18-DD59-49D5-B6D7-2C0590DEBE7F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4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77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3288" y="738188"/>
            <a:ext cx="4927600" cy="3695700"/>
          </a:xfrm>
          <a:ln/>
        </p:spPr>
      </p:sp>
      <p:sp>
        <p:nvSpPr>
          <p:cNvPr id="1077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7062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067A55F1-B512-41D5-BB81-83DB666F63BA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40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8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8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067A55F1-B512-41D5-BB81-83DB666F63BA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41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8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8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389B9C85-594F-45C4-A5B8-AE9040DCD387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42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5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1700" y="738188"/>
            <a:ext cx="4929188" cy="36972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6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8525" y="4681538"/>
            <a:ext cx="4933950" cy="44370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389B9C85-594F-45C4-A5B8-AE9040DCD387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43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5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1700" y="738188"/>
            <a:ext cx="4929188" cy="36972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6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8525" y="4681538"/>
            <a:ext cx="4933950" cy="44370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955D1A-C48F-490B-807B-8E9DD8578BAC}" type="slidenum">
              <a:rPr lang="en-US" altLang="ja-JP"/>
              <a:pPr/>
              <a:t>44</a:t>
            </a:fld>
            <a:endParaRPr lang="en-US" altLang="ja-JP"/>
          </a:p>
        </p:txBody>
      </p:sp>
      <p:sp>
        <p:nvSpPr>
          <p:cNvPr id="1085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1700" y="738188"/>
            <a:ext cx="4929188" cy="3697287"/>
          </a:xfrm>
          <a:ln/>
        </p:spPr>
      </p:sp>
      <p:sp>
        <p:nvSpPr>
          <p:cNvPr id="1085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8525" y="4681538"/>
            <a:ext cx="4933950" cy="4437062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24F70EEF-BAA7-4846-8215-992335B84864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45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026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6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7DBF83F7-AA0D-432F-9CC2-51F9AD7864E2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46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021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1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9122B4C9-EC0A-4D6B-82E7-2655A232171F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47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02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389B9C85-594F-45C4-A5B8-AE9040DCD387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48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5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1700" y="738188"/>
            <a:ext cx="4929188" cy="36972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6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8525" y="4681538"/>
            <a:ext cx="4933950" cy="44370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C358A5-DC14-4C71-8B77-672B5F322A02}" type="slidenum">
              <a:rPr lang="en-US" altLang="ja-JP"/>
              <a:pPr/>
              <a:t>49</a:t>
            </a:fld>
            <a:endParaRPr lang="en-US" altLang="ja-JP"/>
          </a:p>
        </p:txBody>
      </p:sp>
      <p:sp>
        <p:nvSpPr>
          <p:cNvPr id="103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4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C358A5-DC14-4C71-8B77-672B5F322A02}" type="slidenum">
              <a:rPr lang="en-US" altLang="ja-JP"/>
              <a:pPr/>
              <a:t>5</a:t>
            </a:fld>
            <a:endParaRPr lang="en-US" altLang="ja-JP"/>
          </a:p>
        </p:txBody>
      </p:sp>
      <p:sp>
        <p:nvSpPr>
          <p:cNvPr id="103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4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7CF1652D-C4A1-4111-A115-0A12ED1A6E18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50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40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40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B19097-B6B7-4A10-9142-F09D85CEEDA9}" type="slidenum">
              <a:rPr lang="en-US" altLang="ja-JP"/>
              <a:pPr/>
              <a:t>51</a:t>
            </a:fld>
            <a:endParaRPr lang="en-US" altLang="ja-JP"/>
          </a:p>
        </p:txBody>
      </p:sp>
      <p:sp>
        <p:nvSpPr>
          <p:cNvPr id="82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B19097-B6B7-4A10-9142-F09D85CEEDA9}" type="slidenum">
              <a:rPr lang="en-US" altLang="ja-JP"/>
              <a:pPr/>
              <a:t>52</a:t>
            </a:fld>
            <a:endParaRPr lang="en-US" altLang="ja-JP"/>
          </a:p>
        </p:txBody>
      </p:sp>
      <p:sp>
        <p:nvSpPr>
          <p:cNvPr id="82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340C8E-F62C-4D01-9ACA-3C5CD72426BA}" type="slidenum">
              <a:rPr lang="en-US" altLang="ja-JP"/>
              <a:pPr/>
              <a:t>53</a:t>
            </a:fld>
            <a:endParaRPr lang="en-US" altLang="ja-JP"/>
          </a:p>
        </p:txBody>
      </p:sp>
      <p:sp>
        <p:nvSpPr>
          <p:cNvPr id="1071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71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1AF16C-4678-482D-B6B4-88992EE3A643}" type="slidenum">
              <a:rPr lang="en-US" altLang="ja-JP"/>
              <a:pPr/>
              <a:t>54</a:t>
            </a:fld>
            <a:endParaRPr lang="en-US" altLang="ja-JP"/>
          </a:p>
        </p:txBody>
      </p:sp>
      <p:sp>
        <p:nvSpPr>
          <p:cNvPr id="1144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48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9C8212-0047-4E8F-9943-DDA17FFB88B2}" type="slidenum">
              <a:rPr lang="en-US" altLang="ja-JP"/>
              <a:pPr/>
              <a:t>55</a:t>
            </a:fld>
            <a:endParaRPr lang="en-US" altLang="ja-JP"/>
          </a:p>
        </p:txBody>
      </p:sp>
      <p:sp>
        <p:nvSpPr>
          <p:cNvPr id="1058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58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15820A-884E-4BFD-96EA-346CF0072402}" type="slidenum">
              <a:rPr lang="en-US" altLang="ja-JP"/>
              <a:pPr/>
              <a:t>56</a:t>
            </a:fld>
            <a:endParaRPr lang="en-US" altLang="ja-JP"/>
          </a:p>
        </p:txBody>
      </p:sp>
      <p:sp>
        <p:nvSpPr>
          <p:cNvPr id="1052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52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7A55F1-B512-41D5-BB81-83DB666F63BA}" type="slidenum">
              <a:rPr lang="en-US" altLang="ja-JP"/>
              <a:pPr/>
              <a:t>57</a:t>
            </a:fld>
            <a:endParaRPr lang="en-US" altLang="ja-JP"/>
          </a:p>
        </p:txBody>
      </p:sp>
      <p:sp>
        <p:nvSpPr>
          <p:cNvPr id="1038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8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F2EC97-1382-4695-81F5-BE961473735E}" type="slidenum">
              <a:rPr lang="en-US" altLang="ja-JP"/>
              <a:pPr/>
              <a:t>58</a:t>
            </a:fld>
            <a:endParaRPr lang="en-US" altLang="ja-JP"/>
          </a:p>
        </p:txBody>
      </p:sp>
      <p:sp>
        <p:nvSpPr>
          <p:cNvPr id="1048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48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C358A5-DC14-4C71-8B77-672B5F322A02}" type="slidenum">
              <a:rPr lang="en-US" altLang="ja-JP"/>
              <a:pPr/>
              <a:t>59</a:t>
            </a:fld>
            <a:endParaRPr lang="en-US" altLang="ja-JP"/>
          </a:p>
        </p:txBody>
      </p:sp>
      <p:sp>
        <p:nvSpPr>
          <p:cNvPr id="103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4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6</a:t>
            </a:fld>
            <a:endParaRPr kumimoji="1" lang="en-US" altLang="ja-JP" sz="1200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C358A5-DC14-4C71-8B77-672B5F322A02}" type="slidenum">
              <a:rPr lang="en-US" altLang="ja-JP"/>
              <a:pPr/>
              <a:t>60</a:t>
            </a:fld>
            <a:endParaRPr lang="en-US" altLang="ja-JP"/>
          </a:p>
        </p:txBody>
      </p:sp>
      <p:sp>
        <p:nvSpPr>
          <p:cNvPr id="103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4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C358A5-DC14-4C71-8B77-672B5F322A02}" type="slidenum">
              <a:rPr lang="en-US" altLang="ja-JP"/>
              <a:pPr/>
              <a:t>61</a:t>
            </a:fld>
            <a:endParaRPr lang="en-US" altLang="ja-JP"/>
          </a:p>
        </p:txBody>
      </p:sp>
      <p:sp>
        <p:nvSpPr>
          <p:cNvPr id="103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4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C358A5-DC14-4C71-8B77-672B5F322A02}" type="slidenum">
              <a:rPr lang="en-US" altLang="ja-JP"/>
              <a:pPr/>
              <a:t>62</a:t>
            </a:fld>
            <a:endParaRPr lang="en-US" altLang="ja-JP"/>
          </a:p>
        </p:txBody>
      </p:sp>
      <p:sp>
        <p:nvSpPr>
          <p:cNvPr id="103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4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B19097-B6B7-4A10-9142-F09D85CEEDA9}" type="slidenum">
              <a:rPr lang="en-US" altLang="ja-JP"/>
              <a:pPr/>
              <a:t>63</a:t>
            </a:fld>
            <a:endParaRPr lang="en-US" altLang="ja-JP" dirty="0"/>
          </a:p>
        </p:txBody>
      </p:sp>
      <p:sp>
        <p:nvSpPr>
          <p:cNvPr id="82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B2DBDA-76A2-4B4E-ADF9-69BA1AE0387F}" type="slidenum">
              <a:rPr lang="en-US" altLang="ja-JP"/>
              <a:pPr/>
              <a:t>64</a:t>
            </a:fld>
            <a:endParaRPr lang="en-US" altLang="ja-JP"/>
          </a:p>
        </p:txBody>
      </p:sp>
      <p:sp>
        <p:nvSpPr>
          <p:cNvPr id="1075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75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522D8E-F19A-457A-954F-D9C17C0E1AEA}" type="slidenum">
              <a:rPr lang="en-US" altLang="ja-JP"/>
              <a:pPr/>
              <a:t>65</a:t>
            </a:fld>
            <a:endParaRPr lang="en-US" altLang="ja-JP"/>
          </a:p>
        </p:txBody>
      </p:sp>
      <p:sp>
        <p:nvSpPr>
          <p:cNvPr id="1050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50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1FF8F524-C2B8-471D-A79B-0E1D422C93F6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66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26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1B8D930E-4A2A-47E6-84DA-4ABA336AEF47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67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24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43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1FF8F524-C2B8-471D-A79B-0E1D422C93F6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68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26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7427C48-FDA3-4938-B711-F8DFB996C07F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69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C358A5-DC14-4C71-8B77-672B5F322A02}" type="slidenum">
              <a:rPr lang="en-US" altLang="ja-JP"/>
              <a:pPr/>
              <a:t>7</a:t>
            </a:fld>
            <a:endParaRPr lang="en-US" altLang="ja-JP"/>
          </a:p>
        </p:txBody>
      </p:sp>
      <p:sp>
        <p:nvSpPr>
          <p:cNvPr id="103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4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1FF8F524-C2B8-471D-A79B-0E1D422C93F6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70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26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901ABB9C-DC07-48FF-9411-D68D0B654F7A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71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46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E98DA078-38DC-4207-93C0-9796AB2B05D5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72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3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36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005A65-18FF-4AFE-940F-8DAA11D48E99}" type="slidenum">
              <a:rPr lang="en-US" altLang="ja-JP"/>
              <a:pPr/>
              <a:t>73</a:t>
            </a:fld>
            <a:endParaRPr lang="en-US" altLang="ja-JP"/>
          </a:p>
        </p:txBody>
      </p:sp>
      <p:sp>
        <p:nvSpPr>
          <p:cNvPr id="1153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3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7A55F1-B512-41D5-BB81-83DB666F63BA}" type="slidenum">
              <a:rPr lang="en-US" altLang="ja-JP"/>
              <a:pPr/>
              <a:t>74</a:t>
            </a:fld>
            <a:endParaRPr lang="en-US" altLang="ja-JP"/>
          </a:p>
        </p:txBody>
      </p:sp>
      <p:sp>
        <p:nvSpPr>
          <p:cNvPr id="1038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8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7CF1652D-C4A1-4111-A115-0A12ED1A6E18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75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40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40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D9E6D2-D0FD-430F-B1C2-31AEB7F0C50F}" type="slidenum">
              <a:rPr lang="en-US" altLang="ja-JP"/>
              <a:pPr/>
              <a:t>76</a:t>
            </a:fld>
            <a:endParaRPr lang="en-US" altLang="ja-JP"/>
          </a:p>
        </p:txBody>
      </p:sp>
      <p:sp>
        <p:nvSpPr>
          <p:cNvPr id="1036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6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23DA0A-3478-49F5-A483-1AA563A19E92}" type="slidenum">
              <a:rPr lang="en-US" altLang="ja-JP"/>
              <a:pPr/>
              <a:t>77</a:t>
            </a:fld>
            <a:endParaRPr lang="en-US" altLang="ja-JP"/>
          </a:p>
        </p:txBody>
      </p:sp>
      <p:sp>
        <p:nvSpPr>
          <p:cNvPr id="1042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42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4BCE7D-0AC7-4A60-93CD-03F9B8839DBB}" type="slidenum">
              <a:rPr lang="en-US" altLang="ja-JP"/>
              <a:pPr/>
              <a:t>78</a:t>
            </a:fld>
            <a:endParaRPr lang="en-US" altLang="ja-JP"/>
          </a:p>
        </p:txBody>
      </p:sp>
      <p:sp>
        <p:nvSpPr>
          <p:cNvPr id="1044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44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0A044F-389B-46FA-BE6E-0AF7F8895D71}" type="slidenum">
              <a:rPr lang="en-US" altLang="ja-JP"/>
              <a:pPr/>
              <a:t>79</a:t>
            </a:fld>
            <a:endParaRPr lang="en-US" altLang="ja-JP"/>
          </a:p>
        </p:txBody>
      </p:sp>
      <p:sp>
        <p:nvSpPr>
          <p:cNvPr id="1040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40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2C027D-93AD-4DDD-B49E-5CAB6D96FA27}" type="slidenum">
              <a:rPr lang="en-US" altLang="ja-JP"/>
              <a:pPr/>
              <a:t>8</a:t>
            </a:fld>
            <a:endParaRPr lang="en-US" altLang="ja-JP"/>
          </a:p>
        </p:txBody>
      </p:sp>
      <p:sp>
        <p:nvSpPr>
          <p:cNvPr id="77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B339EE-4102-481C-9AF9-FF8CE8C22FA3}" type="slidenum">
              <a:rPr lang="en-US" altLang="ja-JP"/>
              <a:pPr/>
              <a:t>80</a:t>
            </a:fld>
            <a:endParaRPr lang="en-US" altLang="ja-JP"/>
          </a:p>
        </p:txBody>
      </p:sp>
      <p:sp>
        <p:nvSpPr>
          <p:cNvPr id="1056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56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2C027D-93AD-4DDD-B49E-5CAB6D96FA27}" type="slidenum">
              <a:rPr lang="en-US" altLang="ja-JP"/>
              <a:pPr/>
              <a:t>81</a:t>
            </a:fld>
            <a:endParaRPr lang="en-US" altLang="ja-JP"/>
          </a:p>
        </p:txBody>
      </p:sp>
      <p:sp>
        <p:nvSpPr>
          <p:cNvPr id="77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C358A5-DC14-4C71-8B77-672B5F322A02}" type="slidenum">
              <a:rPr lang="en-US" altLang="ja-JP"/>
              <a:pPr/>
              <a:t>82</a:t>
            </a:fld>
            <a:endParaRPr lang="en-US" altLang="ja-JP"/>
          </a:p>
        </p:txBody>
      </p:sp>
      <p:sp>
        <p:nvSpPr>
          <p:cNvPr id="103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4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C358A5-DC14-4C71-8B77-672B5F322A02}" type="slidenum">
              <a:rPr lang="en-US" altLang="ja-JP"/>
              <a:pPr/>
              <a:t>83</a:t>
            </a:fld>
            <a:endParaRPr lang="en-US" altLang="ja-JP"/>
          </a:p>
        </p:txBody>
      </p:sp>
      <p:sp>
        <p:nvSpPr>
          <p:cNvPr id="103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4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84</a:t>
            </a:fld>
            <a:endParaRPr kumimoji="1" lang="en-US" altLang="ja-JP" sz="1200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6436A3-CEA0-4B7D-8398-FA2AAEE2965F}" type="slidenum">
              <a:rPr lang="en-US" altLang="ja-JP"/>
              <a:pPr/>
              <a:t>85</a:t>
            </a:fld>
            <a:endParaRPr lang="en-US" altLang="ja-JP"/>
          </a:p>
        </p:txBody>
      </p:sp>
      <p:sp>
        <p:nvSpPr>
          <p:cNvPr id="1132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25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B19097-B6B7-4A10-9142-F09D85CEEDA9}" type="slidenum">
              <a:rPr lang="en-US" altLang="ja-JP"/>
              <a:pPr/>
              <a:t>86</a:t>
            </a:fld>
            <a:endParaRPr lang="en-US" altLang="ja-JP"/>
          </a:p>
        </p:txBody>
      </p:sp>
      <p:sp>
        <p:nvSpPr>
          <p:cNvPr id="82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2C027D-93AD-4DDD-B49E-5CAB6D96FA27}" type="slidenum">
              <a:rPr lang="en-US" altLang="ja-JP"/>
              <a:pPr/>
              <a:t>9</a:t>
            </a:fld>
            <a:endParaRPr lang="en-US" altLang="ja-JP"/>
          </a:p>
        </p:txBody>
      </p:sp>
      <p:sp>
        <p:nvSpPr>
          <p:cNvPr id="77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1564" name="Picture 12"/>
          <p:cNvPicPr preferRelativeResize="0">
            <a:picLocks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65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79155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001713" y="523875"/>
            <a:ext cx="7380287" cy="457200"/>
          </a:xfrm>
        </p:spPr>
        <p:txBody>
          <a:bodyPr/>
          <a:lstStyle>
            <a:lvl1pPr>
              <a:defRPr>
                <a:solidFill>
                  <a:srgbClr val="CCECFF"/>
                </a:solidFill>
              </a:defRPr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79155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66863" y="2895600"/>
            <a:ext cx="6662737" cy="2994025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791557" name="Rectangle 5" descr="デニム"/>
          <p:cNvSpPr>
            <a:spLocks noChangeArrowheads="1"/>
          </p:cNvSpPr>
          <p:nvPr/>
        </p:nvSpPr>
        <p:spPr bwMode="auto">
          <a:xfrm>
            <a:off x="2667000" y="1500174"/>
            <a:ext cx="5662613" cy="77788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Tx/>
              <a:buNone/>
            </a:pPr>
            <a:endParaRPr lang="ja-JP" altLang="ja-JP">
              <a:ea typeface="ＭＳ Ｐゴシック" pitchFamily="50" charset="-128"/>
            </a:endParaRPr>
          </a:p>
        </p:txBody>
      </p:sp>
      <p:sp>
        <p:nvSpPr>
          <p:cNvPr id="791558" name="Rectangle 6" descr="デニム"/>
          <p:cNvSpPr>
            <a:spLocks noChangeArrowheads="1"/>
          </p:cNvSpPr>
          <p:nvPr/>
        </p:nvSpPr>
        <p:spPr bwMode="auto">
          <a:xfrm>
            <a:off x="914400" y="327025"/>
            <a:ext cx="5662613" cy="77788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Tx/>
              <a:buNone/>
            </a:pPr>
            <a:endParaRPr lang="ja-JP" altLang="ja-JP">
              <a:ea typeface="ＭＳ Ｐゴシック" pitchFamily="50" charset="-128"/>
            </a:endParaRPr>
          </a:p>
        </p:txBody>
      </p:sp>
      <p:sp>
        <p:nvSpPr>
          <p:cNvPr id="791559" name="Rectangle 7" descr="デニム"/>
          <p:cNvSpPr>
            <a:spLocks noChangeArrowheads="1"/>
          </p:cNvSpPr>
          <p:nvPr userDrawn="1"/>
        </p:nvSpPr>
        <p:spPr bwMode="auto">
          <a:xfrm>
            <a:off x="685800" y="6400800"/>
            <a:ext cx="8077200" cy="76200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791560" name="Rectangle 8"/>
          <p:cNvSpPr>
            <a:spLocks noGrp="1" noChangeArrowheads="1"/>
          </p:cNvSpPr>
          <p:nvPr>
            <p:ph type="ftr" sz="quarter" idx="3"/>
          </p:nvPr>
        </p:nvSpPr>
        <p:spPr>
          <a:xfrm>
            <a:off x="457200" y="6577013"/>
            <a:ext cx="8382000" cy="204787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日本物理学会 </a:t>
            </a:r>
            <a:r>
              <a:rPr lang="en-US" altLang="zh-CN" smtClean="0"/>
              <a:t>2010</a:t>
            </a:r>
            <a:r>
              <a:rPr lang="zh-CN" altLang="en-US" smtClean="0"/>
              <a:t>年秋季大会 </a:t>
            </a:r>
            <a:r>
              <a:rPr lang="en-US" altLang="zh-CN" smtClean="0"/>
              <a:t>(2010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13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九州工業大学</a:t>
            </a:r>
            <a:r>
              <a:rPr lang="en-US" altLang="zh-CN" smtClean="0"/>
              <a:t>, </a:t>
            </a:r>
            <a:r>
              <a:rPr lang="zh-CN" altLang="en-US" smtClean="0"/>
              <a:t>北九州</a:t>
            </a:r>
            <a:r>
              <a:rPr lang="en-US" altLang="zh-CN" smtClean="0"/>
              <a:t>)</a:t>
            </a:r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791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1" dur="500"/>
                                        <p:tgtEl>
                                          <p:spTgt spid="791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1557" grpId="0" animBg="1" autoUpdateAnimBg="0"/>
      <p:bldP spid="791558" grpId="0" animBg="1" autoUpdateAnimBg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00186" y="22206"/>
            <a:ext cx="6629400" cy="692150"/>
          </a:xfrm>
        </p:spPr>
        <p:txBody>
          <a:bodyPr/>
          <a:lstStyle>
            <a:lvl1pPr>
              <a:defRPr sz="3200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日本物理学会 </a:t>
            </a:r>
            <a:r>
              <a:rPr lang="en-US" altLang="zh-CN" smtClean="0"/>
              <a:t>2010</a:t>
            </a:r>
            <a:r>
              <a:rPr lang="zh-CN" altLang="en-US" smtClean="0"/>
              <a:t>年秋季大会 </a:t>
            </a:r>
            <a:r>
              <a:rPr lang="en-US" altLang="zh-CN" smtClean="0"/>
              <a:t>(2010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13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九州工業大学</a:t>
            </a:r>
            <a:r>
              <a:rPr lang="en-US" altLang="zh-CN" smtClean="0"/>
              <a:t>, </a:t>
            </a:r>
            <a:r>
              <a:rPr lang="zh-CN" altLang="en-US" smtClean="0"/>
              <a:t>北九州</a:t>
            </a:r>
            <a:r>
              <a:rPr lang="en-US" altLang="zh-CN" smtClean="0"/>
              <a:t>)</a:t>
            </a:r>
            <a:endParaRPr lang="en-US" altLang="ja-JP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C9CF6CF-104F-4F5A-8F5E-1FC5B1C8EB37}" type="slidenum">
              <a:rPr lang="en-US" altLang="ja-JP"/>
              <a:pPr/>
              <a:t>&lt;#&gt;</a:t>
            </a:fld>
            <a:endParaRPr lang="en-US" altLang="ja-JP"/>
          </a:p>
        </p:txBody>
      </p:sp>
      <p:pic>
        <p:nvPicPr>
          <p:cNvPr id="1118209" name="Picture 1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99CCFF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7858148" y="285728"/>
            <a:ext cx="928674" cy="383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日本物理学会 </a:t>
            </a:r>
            <a:r>
              <a:rPr lang="en-US" altLang="zh-CN" smtClean="0"/>
              <a:t>2010</a:t>
            </a:r>
            <a:r>
              <a:rPr lang="zh-CN" altLang="en-US" smtClean="0"/>
              <a:t>年秋季大会 </a:t>
            </a:r>
            <a:r>
              <a:rPr lang="en-US" altLang="zh-CN" smtClean="0"/>
              <a:t>(2010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13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九州工業大学</a:t>
            </a:r>
            <a:r>
              <a:rPr lang="en-US" altLang="zh-CN" smtClean="0"/>
              <a:t>, </a:t>
            </a:r>
            <a:r>
              <a:rPr lang="zh-CN" altLang="en-US" smtClean="0"/>
              <a:t>北九州</a:t>
            </a:r>
            <a:r>
              <a:rPr lang="en-US" altLang="zh-CN" smtClean="0"/>
              <a:t>)</a:t>
            </a:r>
            <a:endParaRPr lang="en-US" altLang="ja-JP"/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23EF9A4-1AB2-4712-877C-C1D1EE126AE4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日本物理学会 </a:t>
            </a:r>
            <a:r>
              <a:rPr lang="en-US" altLang="zh-CN" smtClean="0"/>
              <a:t>2010</a:t>
            </a:r>
            <a:r>
              <a:rPr lang="zh-CN" altLang="en-US" smtClean="0"/>
              <a:t>年秋季大会 </a:t>
            </a:r>
            <a:r>
              <a:rPr lang="en-US" altLang="zh-CN" smtClean="0"/>
              <a:t>(2010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13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九州工業大学</a:t>
            </a:r>
            <a:r>
              <a:rPr lang="en-US" altLang="zh-CN" smtClean="0"/>
              <a:t>, </a:t>
            </a:r>
            <a:r>
              <a:rPr lang="zh-CN" altLang="en-US" smtClean="0"/>
              <a:t>北九州</a:t>
            </a:r>
            <a:r>
              <a:rPr lang="en-US" altLang="zh-CN" smtClean="0"/>
              <a:t>)</a:t>
            </a:r>
            <a:endParaRPr lang="en-US" altLang="ja-JP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7BB1E26-1C44-4233-B5C9-478BB8949054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日本物理学会 </a:t>
            </a:r>
            <a:r>
              <a:rPr lang="en-US" altLang="zh-CN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2010</a:t>
            </a:r>
            <a:r>
              <a:rPr lang="zh-CN" altLang="en-US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年秋季大会 </a:t>
            </a:r>
            <a:r>
              <a:rPr lang="en-US" altLang="zh-CN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(2010</a:t>
            </a:r>
            <a:r>
              <a:rPr lang="zh-CN" altLang="en-US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年</a:t>
            </a:r>
            <a:r>
              <a:rPr lang="en-US" altLang="zh-CN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9</a:t>
            </a:r>
            <a:r>
              <a:rPr lang="zh-CN" altLang="en-US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月</a:t>
            </a:r>
            <a:r>
              <a:rPr lang="en-US" altLang="zh-CN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13</a:t>
            </a:r>
            <a:r>
              <a:rPr lang="zh-CN" altLang="en-US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日</a:t>
            </a:r>
            <a:r>
              <a:rPr lang="en-US" altLang="zh-CN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九州工業大学</a:t>
            </a:r>
            <a:r>
              <a:rPr lang="en-US" altLang="zh-CN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北九州</a:t>
            </a:r>
            <a:r>
              <a:rPr lang="en-US" altLang="zh-CN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)</a:t>
            </a:r>
            <a:endParaRPr lang="en-US" altLang="ja-JP" sz="1200" b="1" kern="1200">
              <a:solidFill>
                <a:srgbClr val="000066"/>
              </a:solidFill>
              <a:latin typeface="Tahoma"/>
              <a:ea typeface="HGP創英角ｺﾞｼｯｸUB"/>
              <a:cs typeface="+mn-cs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BCBC315-0999-42FC-BA2E-A11098E500DA}" type="slidenum">
              <a:rPr lang="en-US" altLang="ja-JP" sz="1400" b="1" kern="120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lang="en-US" altLang="ja-JP" sz="1400" b="1" kern="1200">
              <a:solidFill>
                <a:srgbClr val="000066"/>
              </a:solidFill>
              <a:latin typeface="Tahoma"/>
              <a:ea typeface="HGP創英角ｺﾞｼｯｸUB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1554" name="Picture 2" descr="nova"/>
          <p:cNvPicPr>
            <a:picLocks noChangeAspect="1" noChangeArrowheads="1"/>
          </p:cNvPicPr>
          <p:nvPr userDrawn="1"/>
        </p:nvPicPr>
        <p:blipFill>
          <a:blip r:embed="rId2" cstate="print">
            <a:lum bright="84000" contrast="-84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155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001713" y="523875"/>
            <a:ext cx="7380287" cy="457200"/>
          </a:xfrm>
        </p:spPr>
        <p:txBody>
          <a:bodyPr/>
          <a:lstStyle>
            <a:lvl1pPr>
              <a:defRPr sz="2800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79155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66863" y="2895600"/>
            <a:ext cx="6662737" cy="2994025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791557" name="Rectangle 5" descr="デニム"/>
          <p:cNvSpPr>
            <a:spLocks noChangeArrowheads="1"/>
          </p:cNvSpPr>
          <p:nvPr/>
        </p:nvSpPr>
        <p:spPr bwMode="auto">
          <a:xfrm>
            <a:off x="2667000" y="1190625"/>
            <a:ext cx="5662613" cy="77788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ja-JP" sz="2400" kern="1200">
              <a:solidFill>
                <a:srgbClr val="003366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791558" name="Rectangle 6" descr="デニム"/>
          <p:cNvSpPr>
            <a:spLocks noChangeArrowheads="1"/>
          </p:cNvSpPr>
          <p:nvPr/>
        </p:nvSpPr>
        <p:spPr bwMode="auto">
          <a:xfrm>
            <a:off x="914400" y="327025"/>
            <a:ext cx="5662613" cy="77788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ja-JP" sz="2400" kern="1200">
              <a:solidFill>
                <a:srgbClr val="003366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791559" name="Rectangle 7" descr="デニム"/>
          <p:cNvSpPr>
            <a:spLocks noChangeArrowheads="1"/>
          </p:cNvSpPr>
          <p:nvPr userDrawn="1"/>
        </p:nvSpPr>
        <p:spPr bwMode="auto">
          <a:xfrm>
            <a:off x="685800" y="6400800"/>
            <a:ext cx="8077200" cy="76200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791560" name="Rectangle 8"/>
          <p:cNvSpPr>
            <a:spLocks noGrp="1" noChangeArrowheads="1"/>
          </p:cNvSpPr>
          <p:nvPr>
            <p:ph type="ftr" sz="quarter" idx="3"/>
          </p:nvPr>
        </p:nvSpPr>
        <p:spPr>
          <a:xfrm>
            <a:off x="457200" y="6577013"/>
            <a:ext cx="8382000" cy="204787"/>
          </a:xfrm>
        </p:spPr>
        <p:txBody>
          <a:bodyPr/>
          <a:lstStyle>
            <a:lvl1pPr>
              <a:defRPr>
                <a:solidFill>
                  <a:srgbClr val="3333FF"/>
                </a:solidFill>
              </a:defRPr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kern="1200" smtClean="0">
                <a:latin typeface="Tahoma"/>
                <a:ea typeface="HGP創英角ｺﾞｼｯｸUB"/>
                <a:cs typeface="+mn-cs"/>
              </a:rPr>
              <a:t>日本物理学会 </a:t>
            </a:r>
            <a:r>
              <a:rPr lang="en-US" altLang="zh-CN" sz="1200" b="1" kern="1200" smtClean="0">
                <a:latin typeface="Tahoma"/>
                <a:ea typeface="HGP創英角ｺﾞｼｯｸUB"/>
                <a:cs typeface="+mn-cs"/>
              </a:rPr>
              <a:t>2010</a:t>
            </a:r>
            <a:r>
              <a:rPr lang="zh-CN" altLang="en-US" sz="1200" b="1" kern="1200" smtClean="0">
                <a:latin typeface="Tahoma"/>
                <a:ea typeface="HGP創英角ｺﾞｼｯｸUB"/>
                <a:cs typeface="+mn-cs"/>
              </a:rPr>
              <a:t>年秋季大会 </a:t>
            </a:r>
            <a:r>
              <a:rPr lang="en-US" altLang="zh-CN" sz="1200" b="1" kern="1200" smtClean="0">
                <a:latin typeface="Tahoma"/>
                <a:ea typeface="HGP創英角ｺﾞｼｯｸUB"/>
                <a:cs typeface="+mn-cs"/>
              </a:rPr>
              <a:t>(2010</a:t>
            </a:r>
            <a:r>
              <a:rPr lang="zh-CN" altLang="en-US" sz="1200" b="1" kern="1200" smtClean="0">
                <a:latin typeface="Tahoma"/>
                <a:ea typeface="HGP創英角ｺﾞｼｯｸUB"/>
                <a:cs typeface="+mn-cs"/>
              </a:rPr>
              <a:t>年</a:t>
            </a:r>
            <a:r>
              <a:rPr lang="en-US" altLang="zh-CN" sz="1200" b="1" kern="1200" smtClean="0">
                <a:latin typeface="Tahoma"/>
                <a:ea typeface="HGP創英角ｺﾞｼｯｸUB"/>
                <a:cs typeface="+mn-cs"/>
              </a:rPr>
              <a:t>9</a:t>
            </a:r>
            <a:r>
              <a:rPr lang="zh-CN" altLang="en-US" sz="1200" b="1" kern="1200" smtClean="0">
                <a:latin typeface="Tahoma"/>
                <a:ea typeface="HGP創英角ｺﾞｼｯｸUB"/>
                <a:cs typeface="+mn-cs"/>
              </a:rPr>
              <a:t>月</a:t>
            </a:r>
            <a:r>
              <a:rPr lang="en-US" altLang="zh-CN" sz="1200" b="1" kern="1200" smtClean="0">
                <a:latin typeface="Tahoma"/>
                <a:ea typeface="HGP創英角ｺﾞｼｯｸUB"/>
                <a:cs typeface="+mn-cs"/>
              </a:rPr>
              <a:t>13</a:t>
            </a:r>
            <a:r>
              <a:rPr lang="zh-CN" altLang="en-US" sz="1200" b="1" kern="1200" smtClean="0">
                <a:latin typeface="Tahoma"/>
                <a:ea typeface="HGP創英角ｺﾞｼｯｸUB"/>
                <a:cs typeface="+mn-cs"/>
              </a:rPr>
              <a:t>日</a:t>
            </a:r>
            <a:r>
              <a:rPr lang="en-US" altLang="zh-CN" sz="1200" b="1" kern="1200" smtClean="0">
                <a:latin typeface="Tahoma"/>
                <a:ea typeface="HGP創英角ｺﾞｼｯｸUB"/>
                <a:cs typeface="+mn-cs"/>
              </a:rPr>
              <a:t>, </a:t>
            </a:r>
            <a:r>
              <a:rPr lang="zh-CN" altLang="en-US" sz="1200" b="1" kern="1200" smtClean="0">
                <a:latin typeface="Tahoma"/>
                <a:ea typeface="HGP創英角ｺﾞｼｯｸUB"/>
                <a:cs typeface="+mn-cs"/>
              </a:rPr>
              <a:t>九州工業大学</a:t>
            </a:r>
            <a:r>
              <a:rPr lang="en-US" altLang="zh-CN" sz="1200" b="1" kern="1200" smtClean="0">
                <a:latin typeface="Tahoma"/>
                <a:ea typeface="HGP創英角ｺﾞｼｯｸUB"/>
                <a:cs typeface="+mn-cs"/>
              </a:rPr>
              <a:t>, </a:t>
            </a:r>
            <a:r>
              <a:rPr lang="zh-CN" altLang="en-US" sz="1200" b="1" kern="1200" smtClean="0">
                <a:latin typeface="Tahoma"/>
                <a:ea typeface="HGP創英角ｺﾞｼｯｸUB"/>
                <a:cs typeface="+mn-cs"/>
              </a:rPr>
              <a:t>北九州</a:t>
            </a:r>
            <a:r>
              <a:rPr lang="en-US" altLang="zh-CN" sz="1200" b="1" kern="1200" smtClean="0">
                <a:latin typeface="Tahoma"/>
                <a:ea typeface="HGP創英角ｺﾞｼｯｸUB"/>
                <a:cs typeface="+mn-cs"/>
              </a:rPr>
              <a:t>)</a:t>
            </a:r>
            <a:endParaRPr lang="en-US" altLang="ja-JP" sz="1200" b="1" kern="1200">
              <a:latin typeface="Tahoma"/>
              <a:ea typeface="HGP創英角ｺﾞｼｯｸUB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791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1" dur="500"/>
                                        <p:tgtEl>
                                          <p:spTgt spid="791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1557" grpId="0" animBg="1" autoUpdateAnimBg="0"/>
      <p:bldP spid="791558" grpId="0" animBg="1" autoUpdateAnimBg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日本物理学会 </a:t>
            </a:r>
            <a:r>
              <a:rPr lang="en-US" altLang="zh-CN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2010</a:t>
            </a:r>
            <a:r>
              <a:rPr lang="zh-CN" altLang="en-US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年秋季大会 </a:t>
            </a:r>
            <a:r>
              <a:rPr lang="en-US" altLang="zh-CN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(2010</a:t>
            </a:r>
            <a:r>
              <a:rPr lang="zh-CN" altLang="en-US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年</a:t>
            </a:r>
            <a:r>
              <a:rPr lang="en-US" altLang="zh-CN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9</a:t>
            </a:r>
            <a:r>
              <a:rPr lang="zh-CN" altLang="en-US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月</a:t>
            </a:r>
            <a:r>
              <a:rPr lang="en-US" altLang="zh-CN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13</a:t>
            </a:r>
            <a:r>
              <a:rPr lang="zh-CN" altLang="en-US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日</a:t>
            </a:r>
            <a:r>
              <a:rPr lang="en-US" altLang="zh-CN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九州工業大学</a:t>
            </a:r>
            <a:r>
              <a:rPr lang="en-US" altLang="zh-CN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北九州</a:t>
            </a:r>
            <a:r>
              <a:rPr lang="en-US" altLang="zh-CN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)</a:t>
            </a:r>
            <a:endParaRPr lang="en-US" altLang="ja-JP" sz="1200" b="1" kern="1200">
              <a:solidFill>
                <a:srgbClr val="000066"/>
              </a:solidFill>
              <a:latin typeface="Tahoma"/>
              <a:ea typeface="HGP創英角ｺﾞｼｯｸUB"/>
              <a:cs typeface="+mn-cs"/>
            </a:endParaRPr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7A9F1C7-14F3-4F12-A181-E1FBD9B28764}" type="slidenum">
              <a:rPr lang="en-US" altLang="ja-JP" sz="1400" b="1" kern="120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lang="en-US" altLang="ja-JP" sz="1400" b="1" kern="1200">
              <a:solidFill>
                <a:srgbClr val="000066"/>
              </a:solidFill>
              <a:latin typeface="Tahoma"/>
              <a:ea typeface="HGP創英角ｺﾞｼｯｸUB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jpeg"/><Relationship Id="rId5" Type="http://schemas.openxmlformats.org/officeDocument/2006/relationships/image" Target="../media/image5.jpe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0537" name="Picture 9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6905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790531" name="Rectangle 3" descr="デニム"/>
          <p:cNvSpPr>
            <a:spLocks noChangeArrowheads="1"/>
          </p:cNvSpPr>
          <p:nvPr userDrawn="1"/>
        </p:nvSpPr>
        <p:spPr bwMode="auto">
          <a:xfrm>
            <a:off x="685800" y="6477000"/>
            <a:ext cx="8077200" cy="76200"/>
          </a:xfrm>
          <a:prstGeom prst="rect">
            <a:avLst/>
          </a:prstGeom>
          <a:blipFill dpi="0" rotWithShape="0">
            <a:blip r:embed="rId7" cstate="print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790532" name="Rectangle 4" descr="デニム"/>
          <p:cNvSpPr>
            <a:spLocks noChangeArrowheads="1"/>
          </p:cNvSpPr>
          <p:nvPr userDrawn="1"/>
        </p:nvSpPr>
        <p:spPr bwMode="auto">
          <a:xfrm>
            <a:off x="685800" y="688975"/>
            <a:ext cx="8077200" cy="76200"/>
          </a:xfrm>
          <a:prstGeom prst="rect">
            <a:avLst/>
          </a:prstGeom>
          <a:blipFill dpi="0" rotWithShape="0">
            <a:blip r:embed="rId7" cstate="print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790533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765175"/>
            <a:ext cx="8386763" cy="571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79053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" y="6629400"/>
            <a:ext cx="8382000" cy="20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buFontTx/>
              <a:buNone/>
              <a:defRPr kumimoji="0" sz="1200" b="1">
                <a:solidFill>
                  <a:srgbClr val="EAEAEA"/>
                </a:solidFill>
                <a:latin typeface="+mn-lt"/>
              </a:defRPr>
            </a:lvl1pPr>
          </a:lstStyle>
          <a:p>
            <a:r>
              <a:rPr lang="zh-CN" altLang="en-US" smtClean="0"/>
              <a:t>日本物理学会 </a:t>
            </a:r>
            <a:r>
              <a:rPr lang="en-US" altLang="zh-CN" smtClean="0"/>
              <a:t>2010</a:t>
            </a:r>
            <a:r>
              <a:rPr lang="zh-CN" altLang="en-US" smtClean="0"/>
              <a:t>年秋季大会 </a:t>
            </a:r>
            <a:r>
              <a:rPr lang="en-US" altLang="zh-CN" smtClean="0"/>
              <a:t>(2010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13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九州工業大学</a:t>
            </a:r>
            <a:r>
              <a:rPr lang="en-US" altLang="zh-CN" smtClean="0"/>
              <a:t>, </a:t>
            </a:r>
            <a:r>
              <a:rPr lang="zh-CN" altLang="en-US" smtClean="0"/>
              <a:t>北九州</a:t>
            </a:r>
            <a:r>
              <a:rPr lang="en-US" altLang="zh-CN" smtClean="0"/>
              <a:t>)</a:t>
            </a:r>
            <a:endParaRPr lang="en-US" altLang="ja-JP"/>
          </a:p>
        </p:txBody>
      </p:sp>
      <p:sp>
        <p:nvSpPr>
          <p:cNvPr id="79053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597650"/>
            <a:ext cx="685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kumimoji="0" sz="1400" b="1">
                <a:solidFill>
                  <a:srgbClr val="EAEAEA"/>
                </a:solidFill>
                <a:latin typeface="+mn-lt"/>
              </a:defRPr>
            </a:lvl1pPr>
          </a:lstStyle>
          <a:p>
            <a:fld id="{270D7B88-10BD-4AA2-9E64-552913EC040B}" type="slidenum">
              <a:rPr lang="en-US" altLang="ja-JP"/>
              <a:pPr/>
              <a:t>&lt;#&gt;</a:t>
            </a:fld>
            <a:endParaRPr lang="en-US" altLang="ja-JP"/>
          </a:p>
        </p:txBody>
      </p:sp>
      <p:sp>
        <p:nvSpPr>
          <p:cNvPr id="79053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0"/>
            <a:ext cx="66294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6" r:id="rId2"/>
    <p:sldLayoutId id="2147483657" r:id="rId3"/>
    <p:sldLayoutId id="2147483666" r:id="rId4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2pPr>
      <a:lvl3pPr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3pPr>
      <a:lvl4pPr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4pPr>
      <a:lvl5pPr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5pPr>
      <a:lvl6pPr marL="4572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6pPr>
      <a:lvl7pPr marL="9144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7pPr>
      <a:lvl8pPr marL="13716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8pPr>
      <a:lvl9pPr marL="18288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9pPr>
    </p:titleStyle>
    <p:bodyStyle>
      <a:lvl1pPr marL="193675" indent="-193675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8"/>
        </a:buBlip>
        <a:defRPr kumimoji="1" sz="2000">
          <a:solidFill>
            <a:srgbClr val="EAEAEA"/>
          </a:solidFill>
          <a:latin typeface="+mn-lt"/>
          <a:ea typeface="+mn-ea"/>
          <a:cs typeface="+mn-cs"/>
        </a:defRPr>
      </a:lvl1pPr>
      <a:lvl2pPr marL="566738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8"/>
        </a:buBlip>
        <a:defRPr kumimoji="1" sz="2000">
          <a:solidFill>
            <a:srgbClr val="EAEAEA"/>
          </a:solidFill>
          <a:latin typeface="+mn-lt"/>
          <a:ea typeface="+mn-ea"/>
        </a:defRPr>
      </a:lvl2pPr>
      <a:lvl3pPr marL="952500" indent="-1952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8"/>
        </a:buBlip>
        <a:defRPr kumimoji="1" sz="2000">
          <a:solidFill>
            <a:srgbClr val="EAEAEA"/>
          </a:solidFill>
          <a:latin typeface="+mn-lt"/>
          <a:ea typeface="+mn-ea"/>
        </a:defRPr>
      </a:lvl3pPr>
      <a:lvl4pPr marL="1338263" indent="-1952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8"/>
        </a:buBlip>
        <a:defRPr kumimoji="1" sz="2000">
          <a:solidFill>
            <a:srgbClr val="EAEAEA"/>
          </a:solidFill>
          <a:latin typeface="+mn-lt"/>
          <a:ea typeface="+mn-ea"/>
        </a:defRPr>
      </a:lvl4pPr>
      <a:lvl5pPr marL="17113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8"/>
        </a:buBlip>
        <a:defRPr kumimoji="1" sz="2000">
          <a:solidFill>
            <a:srgbClr val="EAEAEA"/>
          </a:solidFill>
          <a:latin typeface="+mn-lt"/>
          <a:ea typeface="+mn-ea"/>
        </a:defRPr>
      </a:lvl5pPr>
      <a:lvl6pPr marL="21685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8"/>
        </a:buBlip>
        <a:defRPr kumimoji="1" sz="2000">
          <a:solidFill>
            <a:srgbClr val="EAEAEA"/>
          </a:solidFill>
          <a:latin typeface="+mn-lt"/>
          <a:ea typeface="+mn-ea"/>
        </a:defRPr>
      </a:lvl6pPr>
      <a:lvl7pPr marL="26257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8"/>
        </a:buBlip>
        <a:defRPr kumimoji="1" sz="2000">
          <a:solidFill>
            <a:srgbClr val="EAEAEA"/>
          </a:solidFill>
          <a:latin typeface="+mn-lt"/>
          <a:ea typeface="+mn-ea"/>
        </a:defRPr>
      </a:lvl7pPr>
      <a:lvl8pPr marL="30829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8"/>
        </a:buBlip>
        <a:defRPr kumimoji="1" sz="2000">
          <a:solidFill>
            <a:srgbClr val="EAEAEA"/>
          </a:solidFill>
          <a:latin typeface="+mn-lt"/>
          <a:ea typeface="+mn-ea"/>
        </a:defRPr>
      </a:lvl8pPr>
      <a:lvl9pPr marL="35401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8"/>
        </a:buBlip>
        <a:defRPr kumimoji="1" sz="2000">
          <a:solidFill>
            <a:srgbClr val="EAEAEA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0530" name="Picture 2" descr="nova"/>
          <p:cNvPicPr>
            <a:picLocks noChangeAspect="1" noChangeArrowheads="1"/>
          </p:cNvPicPr>
          <p:nvPr userDrawn="1"/>
        </p:nvPicPr>
        <p:blipFill>
          <a:blip r:embed="rId5" cstate="print">
            <a:lum bright="84000" contrast="-84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0531" name="Rectangle 3" descr="デニム"/>
          <p:cNvSpPr>
            <a:spLocks noChangeArrowheads="1"/>
          </p:cNvSpPr>
          <p:nvPr userDrawn="1"/>
        </p:nvSpPr>
        <p:spPr bwMode="auto">
          <a:xfrm>
            <a:off x="685800" y="6477000"/>
            <a:ext cx="8077200" cy="76200"/>
          </a:xfrm>
          <a:prstGeom prst="rect">
            <a:avLst/>
          </a:prstGeom>
          <a:blipFill dpi="0" rotWithShape="0">
            <a:blip r:embed="rId6" cstate="print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790532" name="Rectangle 4" descr="デニム"/>
          <p:cNvSpPr>
            <a:spLocks noChangeArrowheads="1"/>
          </p:cNvSpPr>
          <p:nvPr userDrawn="1"/>
        </p:nvSpPr>
        <p:spPr bwMode="auto">
          <a:xfrm>
            <a:off x="685800" y="615950"/>
            <a:ext cx="8077200" cy="76200"/>
          </a:xfrm>
          <a:prstGeom prst="rect">
            <a:avLst/>
          </a:prstGeom>
          <a:blipFill dpi="0" rotWithShape="0">
            <a:blip r:embed="rId6" cstate="print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790533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765175"/>
            <a:ext cx="8386763" cy="571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79053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" y="6629400"/>
            <a:ext cx="8382000" cy="20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buFontTx/>
              <a:buNone/>
              <a:defRPr kumimoji="0" sz="1200" b="1">
                <a:solidFill>
                  <a:srgbClr val="000066"/>
                </a:solidFill>
                <a:latin typeface="+mn-lt"/>
                <a:ea typeface="+mn-ea"/>
              </a:defRPr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kern="1200" smtClean="0">
                <a:latin typeface="Tahoma"/>
                <a:ea typeface="HGP創英角ｺﾞｼｯｸUB"/>
                <a:cs typeface="+mn-cs"/>
              </a:rPr>
              <a:t>日本物理学会 </a:t>
            </a:r>
            <a:r>
              <a:rPr lang="en-US" altLang="zh-CN" kern="1200" smtClean="0">
                <a:latin typeface="Tahoma"/>
                <a:ea typeface="HGP創英角ｺﾞｼｯｸUB"/>
                <a:cs typeface="+mn-cs"/>
              </a:rPr>
              <a:t>2010</a:t>
            </a:r>
            <a:r>
              <a:rPr lang="zh-CN" altLang="en-US" kern="1200" smtClean="0">
                <a:latin typeface="Tahoma"/>
                <a:ea typeface="HGP創英角ｺﾞｼｯｸUB"/>
                <a:cs typeface="+mn-cs"/>
              </a:rPr>
              <a:t>年秋季大会 </a:t>
            </a:r>
            <a:r>
              <a:rPr lang="en-US" altLang="zh-CN" kern="1200" smtClean="0">
                <a:latin typeface="Tahoma"/>
                <a:ea typeface="HGP創英角ｺﾞｼｯｸUB"/>
                <a:cs typeface="+mn-cs"/>
              </a:rPr>
              <a:t>(2010</a:t>
            </a:r>
            <a:r>
              <a:rPr lang="zh-CN" altLang="en-US" kern="1200" smtClean="0">
                <a:latin typeface="Tahoma"/>
                <a:ea typeface="HGP創英角ｺﾞｼｯｸUB"/>
                <a:cs typeface="+mn-cs"/>
              </a:rPr>
              <a:t>年</a:t>
            </a:r>
            <a:r>
              <a:rPr lang="en-US" altLang="zh-CN" kern="1200" smtClean="0">
                <a:latin typeface="Tahoma"/>
                <a:ea typeface="HGP創英角ｺﾞｼｯｸUB"/>
                <a:cs typeface="+mn-cs"/>
              </a:rPr>
              <a:t>9</a:t>
            </a:r>
            <a:r>
              <a:rPr lang="zh-CN" altLang="en-US" kern="1200" smtClean="0">
                <a:latin typeface="Tahoma"/>
                <a:ea typeface="HGP創英角ｺﾞｼｯｸUB"/>
                <a:cs typeface="+mn-cs"/>
              </a:rPr>
              <a:t>月</a:t>
            </a:r>
            <a:r>
              <a:rPr lang="en-US" altLang="zh-CN" kern="1200" smtClean="0">
                <a:latin typeface="Tahoma"/>
                <a:ea typeface="HGP創英角ｺﾞｼｯｸUB"/>
                <a:cs typeface="+mn-cs"/>
              </a:rPr>
              <a:t>13</a:t>
            </a:r>
            <a:r>
              <a:rPr lang="zh-CN" altLang="en-US" kern="1200" smtClean="0">
                <a:latin typeface="Tahoma"/>
                <a:ea typeface="HGP創英角ｺﾞｼｯｸUB"/>
                <a:cs typeface="+mn-cs"/>
              </a:rPr>
              <a:t>日</a:t>
            </a:r>
            <a:r>
              <a:rPr lang="en-US" altLang="zh-CN" kern="1200" smtClean="0">
                <a:latin typeface="Tahoma"/>
                <a:ea typeface="HGP創英角ｺﾞｼｯｸUB"/>
                <a:cs typeface="+mn-cs"/>
              </a:rPr>
              <a:t>, </a:t>
            </a:r>
            <a:r>
              <a:rPr lang="zh-CN" altLang="en-US" kern="1200" smtClean="0">
                <a:latin typeface="Tahoma"/>
                <a:ea typeface="HGP創英角ｺﾞｼｯｸUB"/>
                <a:cs typeface="+mn-cs"/>
              </a:rPr>
              <a:t>九州工業大学</a:t>
            </a:r>
            <a:r>
              <a:rPr lang="en-US" altLang="zh-CN" kern="1200" smtClean="0">
                <a:latin typeface="Tahoma"/>
                <a:ea typeface="HGP創英角ｺﾞｼｯｸUB"/>
                <a:cs typeface="+mn-cs"/>
              </a:rPr>
              <a:t>, </a:t>
            </a:r>
            <a:r>
              <a:rPr lang="zh-CN" altLang="en-US" kern="1200" smtClean="0">
                <a:latin typeface="Tahoma"/>
                <a:ea typeface="HGP創英角ｺﾞｼｯｸUB"/>
                <a:cs typeface="+mn-cs"/>
              </a:rPr>
              <a:t>北九州</a:t>
            </a:r>
            <a:r>
              <a:rPr lang="en-US" altLang="zh-CN" kern="1200" smtClean="0">
                <a:latin typeface="Tahoma"/>
                <a:ea typeface="HGP創英角ｺﾞｼｯｸUB"/>
                <a:cs typeface="+mn-cs"/>
              </a:rPr>
              <a:t>)</a:t>
            </a:r>
            <a:endParaRPr lang="en-US" altLang="ja-JP" kern="1200">
              <a:latin typeface="Tahoma"/>
              <a:ea typeface="HGP創英角ｺﾞｼｯｸUB"/>
              <a:cs typeface="+mn-cs"/>
            </a:endParaRPr>
          </a:p>
        </p:txBody>
      </p:sp>
      <p:sp>
        <p:nvSpPr>
          <p:cNvPr id="79053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597650"/>
            <a:ext cx="685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kumimoji="0" sz="1400" b="1">
                <a:solidFill>
                  <a:srgbClr val="000066"/>
                </a:solidFill>
                <a:latin typeface="+mn-lt"/>
                <a:ea typeface="+mn-ea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8B9A2EDB-11DD-40ED-BF9D-47739623E35D}" type="slidenum">
              <a:rPr lang="en-US" altLang="ja-JP" kern="1200">
                <a:latin typeface="Tahoma"/>
                <a:ea typeface="HGP創英角ｺﾞｼｯｸUB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lang="en-US" altLang="ja-JP" kern="1200">
              <a:latin typeface="Tahoma"/>
              <a:ea typeface="HGP創英角ｺﾞｼｯｸUB"/>
              <a:cs typeface="+mn-cs"/>
            </a:endParaRPr>
          </a:p>
        </p:txBody>
      </p:sp>
      <p:sp>
        <p:nvSpPr>
          <p:cNvPr id="79053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1187450" y="0"/>
            <a:ext cx="66294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59" r:id="rId2"/>
    <p:sldLayoutId id="2147483665" r:id="rId3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333333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333333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2pPr>
      <a:lvl3pPr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333333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3pPr>
      <a:lvl4pPr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333333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4pPr>
      <a:lvl5pPr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333333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5pPr>
      <a:lvl6pPr marL="4572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333333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6pPr>
      <a:lvl7pPr marL="9144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333333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7pPr>
      <a:lvl8pPr marL="13716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333333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8pPr>
      <a:lvl9pPr marL="18288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333333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9pPr>
    </p:titleStyle>
    <p:bodyStyle>
      <a:lvl1pPr marL="193675" indent="-193675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7"/>
        </a:buBlip>
        <a:defRPr kumimoji="1" sz="2000">
          <a:solidFill>
            <a:srgbClr val="000000"/>
          </a:solidFill>
          <a:latin typeface="+mn-lt"/>
          <a:ea typeface="+mn-ea"/>
          <a:cs typeface="+mn-cs"/>
        </a:defRPr>
      </a:lvl1pPr>
      <a:lvl2pPr marL="566738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7"/>
        </a:buBlip>
        <a:defRPr kumimoji="1" sz="2000">
          <a:solidFill>
            <a:srgbClr val="000000"/>
          </a:solidFill>
          <a:latin typeface="+mn-lt"/>
          <a:ea typeface="+mn-ea"/>
        </a:defRPr>
      </a:lvl2pPr>
      <a:lvl3pPr marL="952500" indent="-1952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7"/>
        </a:buBlip>
        <a:defRPr kumimoji="1" sz="2000">
          <a:solidFill>
            <a:srgbClr val="000000"/>
          </a:solidFill>
          <a:latin typeface="+mn-lt"/>
          <a:ea typeface="+mn-ea"/>
        </a:defRPr>
      </a:lvl3pPr>
      <a:lvl4pPr marL="1338263" indent="-1952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7"/>
        </a:buBlip>
        <a:defRPr kumimoji="1" sz="2000">
          <a:solidFill>
            <a:srgbClr val="000000"/>
          </a:solidFill>
          <a:latin typeface="+mn-lt"/>
          <a:ea typeface="+mn-ea"/>
        </a:defRPr>
      </a:lvl4pPr>
      <a:lvl5pPr marL="17113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7"/>
        </a:buBlip>
        <a:defRPr kumimoji="1" sz="2000">
          <a:solidFill>
            <a:srgbClr val="000000"/>
          </a:solidFill>
          <a:latin typeface="+mn-lt"/>
          <a:ea typeface="+mn-ea"/>
        </a:defRPr>
      </a:lvl5pPr>
      <a:lvl6pPr marL="21685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7"/>
        </a:buBlip>
        <a:defRPr kumimoji="1" sz="2000">
          <a:solidFill>
            <a:srgbClr val="000000"/>
          </a:solidFill>
          <a:latin typeface="+mn-lt"/>
          <a:ea typeface="+mn-ea"/>
        </a:defRPr>
      </a:lvl6pPr>
      <a:lvl7pPr marL="26257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7"/>
        </a:buBlip>
        <a:defRPr kumimoji="1" sz="2000">
          <a:solidFill>
            <a:srgbClr val="000000"/>
          </a:solidFill>
          <a:latin typeface="+mn-lt"/>
          <a:ea typeface="+mn-ea"/>
        </a:defRPr>
      </a:lvl7pPr>
      <a:lvl8pPr marL="30829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7"/>
        </a:buBlip>
        <a:defRPr kumimoji="1" sz="2000">
          <a:solidFill>
            <a:srgbClr val="000000"/>
          </a:solidFill>
          <a:latin typeface="+mn-lt"/>
          <a:ea typeface="+mn-ea"/>
        </a:defRPr>
      </a:lvl8pPr>
      <a:lvl9pPr marL="35401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7"/>
        </a:buBlip>
        <a:defRPr kumimoji="1"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4.xml"/><Relationship Id="rId13" Type="http://schemas.openxmlformats.org/officeDocument/2006/relationships/image" Target="../media/image25.png"/><Relationship Id="rId3" Type="http://schemas.openxmlformats.org/officeDocument/2006/relationships/tags" Target="../tags/tag4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4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23.png"/><Relationship Id="rId5" Type="http://schemas.openxmlformats.org/officeDocument/2006/relationships/tags" Target="../tags/tag6.xml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tags" Target="../tags/tag5.xml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2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32.pn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jda.jaxa.jp/jda/p4_download_j.php?mode=level&amp;f_id=14317&amp;time=N&amp;genre=1&amp;category=9034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w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hyperlink" Target="http://jda.jaxa.jp/jda/p4_download_j.php?mode=level&amp;f_id=14317&amp;time=N&amp;genre=1&amp;category=9034" TargetMode="Externa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wmf"/><Relationship Id="rId4" Type="http://schemas.openxmlformats.org/officeDocument/2006/relationships/hyperlink" Target="press522-2.pdf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7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1.bin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4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8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Relationship Id="rId9" Type="http://schemas.openxmlformats.org/officeDocument/2006/relationships/image" Target="../media/image8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jpeg"/><Relationship Id="rId4" Type="http://schemas.openxmlformats.org/officeDocument/2006/relationships/image" Target="../media/image94.em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2.bin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3.bin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oleObject" Target="../embeddings/oleObject4.bin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9.xml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7.bin"/><Relationship Id="rId5" Type="http://schemas.openxmlformats.org/officeDocument/2006/relationships/oleObject" Target="../embeddings/oleObject6.bin"/><Relationship Id="rId4" Type="http://schemas.openxmlformats.org/officeDocument/2006/relationships/oleObject" Target="../embeddings/oleObject5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1.jpe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1.jpeg"/><Relationship Id="rId4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08" y="1643050"/>
            <a:ext cx="8889548" cy="4705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 smtClean="0"/>
              <a:t>日本物理学会 </a:t>
            </a:r>
            <a:r>
              <a:rPr lang="en-US" altLang="zh-CN" smtClean="0"/>
              <a:t>2010</a:t>
            </a:r>
            <a:r>
              <a:rPr lang="zh-CN" altLang="en-US" smtClean="0"/>
              <a:t>年秋季大会 </a:t>
            </a:r>
            <a:r>
              <a:rPr lang="en-US" altLang="zh-CN" smtClean="0"/>
              <a:t>(2010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13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九州工業大学</a:t>
            </a:r>
            <a:r>
              <a:rPr lang="en-US" altLang="zh-CN" smtClean="0"/>
              <a:t>, </a:t>
            </a:r>
            <a:r>
              <a:rPr lang="zh-CN" altLang="en-US" smtClean="0"/>
              <a:t>北九州</a:t>
            </a:r>
            <a:r>
              <a:rPr lang="en-US" altLang="zh-CN" smtClean="0"/>
              <a:t>)</a:t>
            </a:r>
            <a:endParaRPr lang="en-US" altLang="ja-JP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572132" y="5876528"/>
            <a:ext cx="3000396" cy="33855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l">
              <a:buFontTx/>
              <a:buNone/>
            </a:pPr>
            <a:r>
              <a:rPr lang="ja-JP" altLang="en-US" sz="1600" b="1" dirty="0" smtClean="0">
                <a:solidFill>
                  <a:srgbClr val="DDDDDD"/>
                </a:solidFill>
                <a:latin typeface="Tahoma" pitchFamily="34" charset="0"/>
              </a:rPr>
              <a:t>他</a:t>
            </a:r>
            <a:r>
              <a:rPr lang="en-US" altLang="ja-JP" sz="1600" b="1" dirty="0" smtClean="0">
                <a:solidFill>
                  <a:srgbClr val="DDDDDD"/>
                </a:solidFill>
                <a:latin typeface="Tahoma" pitchFamily="34" charset="0"/>
              </a:rPr>
              <a:t>, DPF</a:t>
            </a:r>
            <a:r>
              <a:rPr lang="ja-JP" altLang="en-US" sz="1600" b="1" dirty="0" smtClean="0">
                <a:solidFill>
                  <a:srgbClr val="DDDDDD"/>
                </a:solidFill>
                <a:latin typeface="Tahoma" pitchFamily="34" charset="0"/>
              </a:rPr>
              <a:t>ワーキンググループ</a:t>
            </a:r>
            <a:endParaRPr lang="en-US" altLang="ja-JP" sz="900" b="1" dirty="0">
              <a:solidFill>
                <a:srgbClr val="DDDDDD"/>
              </a:solidFill>
              <a:latin typeface="Tahoma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357686" y="5357826"/>
            <a:ext cx="4357718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l">
              <a:buFontTx/>
              <a:buNone/>
            </a:pPr>
            <a:r>
              <a:rPr lang="ja-JP" altLang="en-US" b="1" dirty="0" smtClean="0">
                <a:solidFill>
                  <a:srgbClr val="CCFFCC"/>
                </a:solidFill>
                <a:latin typeface="Tahoma" pitchFamily="34" charset="0"/>
              </a:rPr>
              <a:t>安東 正樹　</a:t>
            </a:r>
            <a:r>
              <a:rPr lang="en-US" altLang="ja-JP" sz="1400" b="1" dirty="0" smtClean="0">
                <a:solidFill>
                  <a:srgbClr val="CCFFCC"/>
                </a:solidFill>
                <a:latin typeface="Tahoma" pitchFamily="34" charset="0"/>
              </a:rPr>
              <a:t> (</a:t>
            </a:r>
            <a:r>
              <a:rPr lang="ja-JP" altLang="en-US" sz="1400" b="1" dirty="0" smtClean="0">
                <a:solidFill>
                  <a:srgbClr val="CCFFCC"/>
                </a:solidFill>
                <a:latin typeface="Tahoma" pitchFamily="34" charset="0"/>
              </a:rPr>
              <a:t>京都大学</a:t>
            </a:r>
            <a:r>
              <a:rPr lang="en-US" altLang="ja-JP" sz="1400" b="1" dirty="0" smtClean="0">
                <a:solidFill>
                  <a:srgbClr val="CCFFCC"/>
                </a:solidFill>
                <a:latin typeface="Tahoma" pitchFamily="34" charset="0"/>
              </a:rPr>
              <a:t> </a:t>
            </a:r>
            <a:r>
              <a:rPr lang="ja-JP" altLang="en-US" sz="1400" b="1" dirty="0" smtClean="0">
                <a:solidFill>
                  <a:srgbClr val="CCFFCC"/>
                </a:solidFill>
                <a:latin typeface="Tahoma" pitchFamily="34" charset="0"/>
              </a:rPr>
              <a:t>理学研究科</a:t>
            </a:r>
            <a:r>
              <a:rPr lang="en-US" altLang="ja-JP" sz="1400" b="1" dirty="0" smtClean="0">
                <a:solidFill>
                  <a:srgbClr val="CCFFCC"/>
                </a:solidFill>
                <a:latin typeface="Tahoma" pitchFamily="34" charset="0"/>
              </a:rPr>
              <a:t>)</a:t>
            </a:r>
            <a:endParaRPr lang="en-US" altLang="ja-JP" sz="1400" b="1" dirty="0">
              <a:solidFill>
                <a:srgbClr val="CCFFCC"/>
              </a:solidFill>
              <a:latin typeface="Tahoma" pitchFamily="34" charset="0"/>
            </a:endParaRPr>
          </a:p>
        </p:txBody>
      </p:sp>
      <p:sp>
        <p:nvSpPr>
          <p:cNvPr id="79257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39750" y="604822"/>
            <a:ext cx="8280400" cy="6096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2800" dirty="0" smtClean="0">
                <a:ea typeface="HGS創英角ｺﾞｼｯｸUB" pitchFamily="50" charset="-128"/>
              </a:rPr>
              <a:t>スペース重力波アンテナ</a:t>
            </a:r>
            <a:r>
              <a:rPr lang="en-US" altLang="ja-JP" sz="2800" dirty="0" smtClean="0">
                <a:ea typeface="HGS創英角ｺﾞｼｯｸUB" pitchFamily="50" charset="-128"/>
              </a:rPr>
              <a:t>DECIGO</a:t>
            </a:r>
            <a:r>
              <a:rPr lang="ja-JP" altLang="en-US" sz="2800" dirty="0" smtClean="0">
                <a:ea typeface="HGS創英角ｺﾞｼｯｸUB" pitchFamily="50" charset="-128"/>
              </a:rPr>
              <a:t>計画 </a:t>
            </a:r>
            <a:r>
              <a:rPr lang="en-US" altLang="ja-JP" sz="2800" dirty="0" smtClean="0">
                <a:ea typeface="HGS創英角ｺﾞｼｯｸUB" pitchFamily="50" charset="-128"/>
              </a:rPr>
              <a:t>(29)</a:t>
            </a:r>
            <a:br>
              <a:rPr lang="en-US" altLang="ja-JP" sz="2800" dirty="0" smtClean="0">
                <a:ea typeface="HGS創英角ｺﾞｼｯｸUB" pitchFamily="50" charset="-128"/>
              </a:rPr>
            </a:br>
            <a:r>
              <a:rPr lang="ja-JP" altLang="en-US" sz="3200" dirty="0" smtClean="0">
                <a:ea typeface="HGS創英角ｺﾞｼｯｸUB" pitchFamily="50" charset="-128"/>
              </a:rPr>
              <a:t>パスファインダー</a:t>
            </a:r>
            <a:endParaRPr lang="en-US" altLang="ja-JP" sz="3200" dirty="0">
              <a:ea typeface="HGS創英角ｺﾞｼｯｸUB" pitchFamily="50" charset="-128"/>
            </a:endParaRPr>
          </a:p>
        </p:txBody>
      </p:sp>
    </p:spTree>
  </p:cSld>
  <p:clrMapOvr>
    <a:masterClrMapping/>
  </p:clrMapOvr>
  <p:transition advTm="696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AutoShape 2"/>
          <p:cNvSpPr>
            <a:spLocks noChangeArrowheads="1"/>
          </p:cNvSpPr>
          <p:nvPr/>
        </p:nvSpPr>
        <p:spPr bwMode="auto">
          <a:xfrm>
            <a:off x="1000100" y="1500173"/>
            <a:ext cx="6643734" cy="785819"/>
          </a:xfrm>
          <a:prstGeom prst="roundRect">
            <a:avLst>
              <a:gd name="adj" fmla="val 6731"/>
            </a:avLst>
          </a:prstGeom>
          <a:solidFill>
            <a:srgbClr val="99CCFF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/>
          </a:p>
        </p:txBody>
      </p:sp>
      <p:pic>
        <p:nvPicPr>
          <p:cNvPr id="1369089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18423" y="3000372"/>
            <a:ext cx="5239857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37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DPF</a:t>
            </a:r>
            <a:r>
              <a:rPr lang="ja-JP" altLang="en-US"/>
              <a:t>による重力波の観測</a:t>
            </a:r>
          </a:p>
        </p:txBody>
      </p:sp>
      <p:sp>
        <p:nvSpPr>
          <p:cNvPr id="1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日本物理学会 </a:t>
            </a:r>
            <a:r>
              <a:rPr lang="en-US" altLang="zh-CN" smtClean="0"/>
              <a:t>2010</a:t>
            </a:r>
            <a:r>
              <a:rPr lang="zh-CN" altLang="en-US" smtClean="0"/>
              <a:t>年秋季大会 </a:t>
            </a:r>
            <a:r>
              <a:rPr lang="en-US" altLang="zh-CN" smtClean="0"/>
              <a:t>(2010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13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九州工業大学</a:t>
            </a:r>
            <a:r>
              <a:rPr lang="en-US" altLang="zh-CN" smtClean="0"/>
              <a:t>, </a:t>
            </a:r>
            <a:r>
              <a:rPr lang="zh-CN" altLang="en-US" smtClean="0"/>
              <a:t>北九州</a:t>
            </a:r>
            <a:r>
              <a:rPr lang="en-US" altLang="zh-CN" smtClean="0"/>
              <a:t>)</a:t>
            </a:r>
            <a:endParaRPr lang="en-US" altLang="ja-JP"/>
          </a:p>
        </p:txBody>
      </p:sp>
      <p:pic>
        <p:nvPicPr>
          <p:cNvPr id="1037332" name="Picture 20" descr="print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7864" t="49313" r="33702" b="2529"/>
          <a:stretch>
            <a:fillRect/>
          </a:stretch>
        </p:blipFill>
        <p:spPr bwMode="auto">
          <a:xfrm>
            <a:off x="467179" y="3580726"/>
            <a:ext cx="2818905" cy="2064167"/>
          </a:xfrm>
          <a:prstGeom prst="rect">
            <a:avLst/>
          </a:prstGeom>
          <a:noFill/>
        </p:spPr>
      </p:pic>
      <p:sp>
        <p:nvSpPr>
          <p:cNvPr id="1037335" name="Rectangle 23"/>
          <p:cNvSpPr>
            <a:spLocks noChangeArrowheads="1"/>
          </p:cNvSpPr>
          <p:nvPr/>
        </p:nvSpPr>
        <p:spPr bwMode="auto">
          <a:xfrm>
            <a:off x="1739858" y="3710903"/>
            <a:ext cx="1403350" cy="2270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800" b="1" dirty="0">
                <a:solidFill>
                  <a:srgbClr val="FFFF99"/>
                </a:solidFill>
                <a:latin typeface="Tahoma" pitchFamily="34" charset="0"/>
              </a:rPr>
              <a:t>Credit: NASA, </a:t>
            </a:r>
            <a:r>
              <a:rPr lang="en-US" altLang="ja-JP" sz="800" b="1" dirty="0" err="1">
                <a:solidFill>
                  <a:srgbClr val="FFFF99"/>
                </a:solidFill>
                <a:latin typeface="Tahoma" pitchFamily="34" charset="0"/>
              </a:rPr>
              <a:t>STScI</a:t>
            </a:r>
            <a:endParaRPr lang="en-US" altLang="ja-JP" sz="800" b="1" dirty="0">
              <a:solidFill>
                <a:srgbClr val="FFFF99"/>
              </a:solidFill>
              <a:latin typeface="Tahoma" pitchFamily="34" charset="0"/>
            </a:endParaRPr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752479" y="1071546"/>
            <a:ext cx="4391025" cy="3973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EAEAEA"/>
                </a:solidFill>
                <a:latin typeface="Tahoma" pitchFamily="34" charset="0"/>
              </a:rPr>
              <a:t>球状星団中の</a:t>
            </a:r>
            <a:r>
              <a:rPr lang="en-US" altLang="ja-JP" sz="2000" b="1" dirty="0" smtClean="0">
                <a:solidFill>
                  <a:srgbClr val="EAEAEA"/>
                </a:solidFill>
                <a:latin typeface="Tahoma" pitchFamily="34" charset="0"/>
              </a:rPr>
              <a:t>BH</a:t>
            </a:r>
            <a:endParaRPr lang="ja-JP" altLang="en-US" sz="2000" b="1" dirty="0">
              <a:solidFill>
                <a:srgbClr val="EAEAEA"/>
              </a:solidFill>
              <a:latin typeface="Tahoma" pitchFamily="34" charset="0"/>
            </a:endParaRP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1071538" y="1540337"/>
            <a:ext cx="4391025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EAEAEA"/>
                </a:solidFill>
                <a:latin typeface="Tahoma" pitchFamily="34" charset="0"/>
              </a:rPr>
              <a:t>中心付近の星の運動</a:t>
            </a:r>
            <a:endParaRPr lang="en-US" altLang="ja-JP" sz="1800" b="1" dirty="0" smtClean="0">
              <a:solidFill>
                <a:srgbClr val="EAEAEA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EAEAEA"/>
                </a:solidFill>
                <a:latin typeface="Tahoma" pitchFamily="34" charset="0"/>
              </a:rPr>
              <a:t>　から </a:t>
            </a:r>
            <a:r>
              <a:rPr lang="en-US" altLang="ja-JP" sz="1800" b="1" dirty="0" smtClean="0">
                <a:solidFill>
                  <a:srgbClr val="EAEAEA"/>
                </a:solidFill>
                <a:latin typeface="Tahoma" pitchFamily="34" charset="0"/>
              </a:rPr>
              <a:t>BH</a:t>
            </a:r>
            <a:r>
              <a:rPr lang="ja-JP" altLang="en-US" sz="1800" b="1" dirty="0" smtClean="0">
                <a:solidFill>
                  <a:srgbClr val="EAEAEA"/>
                </a:solidFill>
                <a:latin typeface="Tahoma" pitchFamily="34" charset="0"/>
              </a:rPr>
              <a:t>質量を推定　</a:t>
            </a:r>
            <a:r>
              <a:rPr lang="en-US" altLang="ja-JP" sz="1800" b="1" dirty="0" smtClean="0">
                <a:solidFill>
                  <a:srgbClr val="EAEAEA"/>
                </a:solidFill>
                <a:latin typeface="Tahoma" pitchFamily="34" charset="0"/>
              </a:rPr>
              <a:t>(23</a:t>
            </a:r>
            <a:r>
              <a:rPr lang="ja-JP" altLang="en-US" sz="1800" b="1" dirty="0" smtClean="0">
                <a:solidFill>
                  <a:srgbClr val="EAEAEA"/>
                </a:solidFill>
                <a:latin typeface="Tahoma" pitchFamily="34" charset="0"/>
              </a:rPr>
              <a:t>個</a:t>
            </a:r>
            <a:r>
              <a:rPr lang="en-US" altLang="ja-JP" sz="1800" b="1" dirty="0" smtClean="0">
                <a:solidFill>
                  <a:srgbClr val="EAEAEA"/>
                </a:solidFill>
                <a:latin typeface="Tahoma" pitchFamily="34" charset="0"/>
              </a:rPr>
              <a:t>)</a:t>
            </a:r>
          </a:p>
        </p:txBody>
      </p:sp>
      <p:sp>
        <p:nvSpPr>
          <p:cNvPr id="14" name="右矢印 13"/>
          <p:cNvSpPr/>
          <p:nvPr/>
        </p:nvSpPr>
        <p:spPr bwMode="auto">
          <a:xfrm>
            <a:off x="4286248" y="1785926"/>
            <a:ext cx="214314" cy="285752"/>
          </a:xfrm>
          <a:prstGeom prst="rightArrow">
            <a:avLst/>
          </a:prstGeom>
          <a:solidFill>
            <a:srgbClr val="FFFFFF">
              <a:alpha val="10000"/>
            </a:srgbClr>
          </a:soli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4786314" y="1571612"/>
            <a:ext cx="3286148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EAEAEA"/>
                </a:solidFill>
                <a:latin typeface="Tahoma" pitchFamily="34" charset="0"/>
              </a:rPr>
              <a:t>BH</a:t>
            </a:r>
            <a:r>
              <a:rPr lang="ja-JP" altLang="en-US" sz="1800" b="1" dirty="0" smtClean="0">
                <a:solidFill>
                  <a:srgbClr val="EAEAEA"/>
                </a:solidFill>
                <a:latin typeface="Tahoma" pitchFamily="34" charset="0"/>
              </a:rPr>
              <a:t>同士の合体からの</a:t>
            </a:r>
            <a:endParaRPr lang="en-US" altLang="ja-JP" sz="1800" b="1" dirty="0" smtClean="0">
              <a:solidFill>
                <a:srgbClr val="EAEAEA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EAEAEA"/>
                </a:solidFill>
                <a:latin typeface="Tahoma" pitchFamily="34" charset="0"/>
              </a:rPr>
              <a:t>  </a:t>
            </a:r>
            <a:r>
              <a:rPr lang="ja-JP" altLang="en-US" sz="1800" b="1" dirty="0" smtClean="0">
                <a:solidFill>
                  <a:srgbClr val="EAEAEA"/>
                </a:solidFill>
                <a:latin typeface="Tahoma" pitchFamily="34" charset="0"/>
              </a:rPr>
              <a:t>重力波を検出可能 </a:t>
            </a:r>
            <a:r>
              <a:rPr lang="en-US" altLang="ja-JP" sz="1800" b="1" dirty="0" smtClean="0">
                <a:solidFill>
                  <a:srgbClr val="EAEAEA"/>
                </a:solidFill>
                <a:latin typeface="Tahoma" pitchFamily="34" charset="0"/>
              </a:rPr>
              <a:t>(5</a:t>
            </a:r>
            <a:r>
              <a:rPr lang="ja-JP" altLang="en-US" sz="1800" b="1" dirty="0" smtClean="0">
                <a:solidFill>
                  <a:srgbClr val="EAEAEA"/>
                </a:solidFill>
                <a:latin typeface="Tahoma" pitchFamily="34" charset="0"/>
              </a:rPr>
              <a:t>個</a:t>
            </a:r>
            <a:r>
              <a:rPr lang="en-US" altLang="ja-JP" sz="1800" b="1" dirty="0" smtClean="0">
                <a:solidFill>
                  <a:srgbClr val="EAEAEA"/>
                </a:solidFill>
                <a:latin typeface="Tahoma" pitchFamily="34" charset="0"/>
              </a:rPr>
              <a:t>)</a:t>
            </a:r>
          </a:p>
        </p:txBody>
      </p:sp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2799698" y="1098842"/>
            <a:ext cx="3071834" cy="32932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EAEAEA"/>
                </a:solidFill>
                <a:latin typeface="Tahoma" pitchFamily="34" charset="0"/>
              </a:rPr>
              <a:t>(</a:t>
            </a:r>
            <a:r>
              <a:rPr lang="ja-JP" altLang="en-US" sz="1400" b="1" dirty="0" smtClean="0">
                <a:solidFill>
                  <a:srgbClr val="EAEAEA"/>
                </a:solidFill>
                <a:latin typeface="Tahoma" pitchFamily="34" charset="0"/>
              </a:rPr>
              <a:t>我々の銀河内に約</a:t>
            </a:r>
            <a:r>
              <a:rPr lang="en-US" altLang="ja-JP" sz="1400" b="1" dirty="0" smtClean="0">
                <a:solidFill>
                  <a:srgbClr val="EAEAEA"/>
                </a:solidFill>
                <a:latin typeface="Tahoma" pitchFamily="34" charset="0"/>
              </a:rPr>
              <a:t>150</a:t>
            </a:r>
            <a:r>
              <a:rPr lang="ja-JP" altLang="en-US" sz="1400" b="1" dirty="0" smtClean="0">
                <a:solidFill>
                  <a:srgbClr val="EAEAEA"/>
                </a:solidFill>
                <a:latin typeface="Tahoma" pitchFamily="34" charset="0"/>
              </a:rPr>
              <a:t>の球状星団</a:t>
            </a:r>
            <a:r>
              <a:rPr lang="en-US" altLang="ja-JP" sz="1400" b="1" dirty="0" smtClean="0">
                <a:solidFill>
                  <a:srgbClr val="EAEAEA"/>
                </a:solidFill>
                <a:latin typeface="Tahoma" pitchFamily="34" charset="0"/>
              </a:rPr>
              <a:t>)</a:t>
            </a:r>
            <a:endParaRPr lang="ja-JP" altLang="en-US" sz="1400" b="1" dirty="0">
              <a:solidFill>
                <a:srgbClr val="EAEAEA"/>
              </a:solidFill>
              <a:latin typeface="Tahoma" pitchFamily="34" charset="0"/>
            </a:endParaRPr>
          </a:p>
        </p:txBody>
      </p:sp>
      <p:pic>
        <p:nvPicPr>
          <p:cNvPr id="17" name="Picture 20" descr="print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b="82189"/>
          <a:stretch>
            <a:fillRect/>
          </a:stretch>
        </p:blipFill>
        <p:spPr bwMode="auto">
          <a:xfrm>
            <a:off x="428596" y="3143248"/>
            <a:ext cx="2714612" cy="508916"/>
          </a:xfrm>
          <a:prstGeom prst="rect">
            <a:avLst/>
          </a:prstGeom>
          <a:noFill/>
        </p:spPr>
      </p:pic>
      <p:sp>
        <p:nvSpPr>
          <p:cNvPr id="20" name="ストライプ矢印 19"/>
          <p:cNvSpPr/>
          <p:nvPr/>
        </p:nvSpPr>
        <p:spPr bwMode="auto">
          <a:xfrm>
            <a:off x="2500298" y="2357430"/>
            <a:ext cx="357190" cy="357190"/>
          </a:xfrm>
          <a:prstGeom prst="stripedRightArrow">
            <a:avLst>
              <a:gd name="adj1" fmla="val 50000"/>
              <a:gd name="adj2" fmla="val 46179"/>
            </a:avLst>
          </a:prstGeom>
          <a:solidFill>
            <a:srgbClr val="FFFFFF">
              <a:alpha val="10000"/>
            </a:srgbClr>
          </a:solidFill>
          <a:ln w="635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1" name="Rectangle 10"/>
          <p:cNvSpPr>
            <a:spLocks noChangeArrowheads="1"/>
          </p:cNvSpPr>
          <p:nvPr/>
        </p:nvSpPr>
        <p:spPr bwMode="auto">
          <a:xfrm>
            <a:off x="2928926" y="2299640"/>
            <a:ext cx="4071966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CCECFF"/>
                </a:solidFill>
                <a:latin typeface="Tahoma" pitchFamily="34" charset="0"/>
              </a:rPr>
              <a:t>~30</a:t>
            </a:r>
            <a:r>
              <a:rPr lang="ja-JP" altLang="en-US" sz="2000" b="1" dirty="0" smtClean="0">
                <a:solidFill>
                  <a:srgbClr val="CCECFF"/>
                </a:solidFill>
                <a:latin typeface="Tahoma" pitchFamily="34" charset="0"/>
              </a:rPr>
              <a:t>個の球状星団が観測範囲内</a:t>
            </a:r>
            <a:endParaRPr lang="en-US" altLang="ja-JP" sz="2000" b="1" dirty="0" smtClean="0">
              <a:solidFill>
                <a:srgbClr val="CCECFF"/>
              </a:solidFill>
              <a:latin typeface="Tahoma" pitchFamily="34" charset="0"/>
            </a:endParaRPr>
          </a:p>
        </p:txBody>
      </p:sp>
      <p:sp>
        <p:nvSpPr>
          <p:cNvPr id="23" name="Rectangle 10"/>
          <p:cNvSpPr>
            <a:spLocks noChangeArrowheads="1"/>
          </p:cNvSpPr>
          <p:nvPr/>
        </p:nvSpPr>
        <p:spPr bwMode="auto">
          <a:xfrm>
            <a:off x="6072198" y="4171249"/>
            <a:ext cx="1357322" cy="32932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FFFFFF"/>
                </a:solidFill>
                <a:latin typeface="Tahoma" pitchFamily="34" charset="0"/>
              </a:rPr>
              <a:t>NGC6441</a:t>
            </a: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5429256" y="4622254"/>
            <a:ext cx="1357322" cy="32932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FFFFFF"/>
                </a:solidFill>
                <a:latin typeface="Tahoma" pitchFamily="34" charset="0"/>
              </a:rPr>
              <a:t>NGC6256</a:t>
            </a:r>
          </a:p>
        </p:txBody>
      </p:sp>
      <p:sp>
        <p:nvSpPr>
          <p:cNvPr id="25" name="Rectangle 10"/>
          <p:cNvSpPr>
            <a:spLocks noChangeArrowheads="1"/>
          </p:cNvSpPr>
          <p:nvPr/>
        </p:nvSpPr>
        <p:spPr bwMode="auto">
          <a:xfrm>
            <a:off x="5500694" y="3143248"/>
            <a:ext cx="1357322" cy="32932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FFFFFF"/>
                </a:solidFill>
                <a:latin typeface="Tahoma" pitchFamily="34" charset="0"/>
              </a:rPr>
              <a:t>NGC7078</a:t>
            </a:r>
          </a:p>
        </p:txBody>
      </p:sp>
      <p:sp>
        <p:nvSpPr>
          <p:cNvPr id="26" name="Rectangle 10"/>
          <p:cNvSpPr>
            <a:spLocks noChangeArrowheads="1"/>
          </p:cNvSpPr>
          <p:nvPr/>
        </p:nvSpPr>
        <p:spPr bwMode="auto">
          <a:xfrm>
            <a:off x="4500562" y="3286124"/>
            <a:ext cx="1357322" cy="32932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FFFFFF"/>
                </a:solidFill>
                <a:latin typeface="Tahoma" pitchFamily="34" charset="0"/>
              </a:rPr>
              <a:t>NGC7093</a:t>
            </a:r>
          </a:p>
        </p:txBody>
      </p:sp>
      <p:sp>
        <p:nvSpPr>
          <p:cNvPr id="27" name="Rectangle 10"/>
          <p:cNvSpPr>
            <a:spLocks noChangeArrowheads="1"/>
          </p:cNvSpPr>
          <p:nvPr/>
        </p:nvSpPr>
        <p:spPr bwMode="auto">
          <a:xfrm>
            <a:off x="4643438" y="4429132"/>
            <a:ext cx="1357322" cy="32932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FFFFFF"/>
                </a:solidFill>
                <a:latin typeface="Tahoma" pitchFamily="34" charset="0"/>
              </a:rPr>
              <a:t>NGC104</a:t>
            </a:r>
          </a:p>
        </p:txBody>
      </p:sp>
      <p:cxnSp>
        <p:nvCxnSpPr>
          <p:cNvPr id="29" name="直線コネクタ 28"/>
          <p:cNvCxnSpPr/>
          <p:nvPr/>
        </p:nvCxnSpPr>
        <p:spPr bwMode="auto">
          <a:xfrm>
            <a:off x="6072198" y="4071942"/>
            <a:ext cx="214314" cy="142876"/>
          </a:xfrm>
          <a:prstGeom prst="line">
            <a:avLst/>
          </a:prstGeom>
          <a:solidFill>
            <a:srgbClr val="FAFFC9">
              <a:alpha val="50000"/>
            </a:srgbClr>
          </a:solidFill>
          <a:ln w="25400" cap="flat" cmpd="sng" algn="ctr">
            <a:solidFill>
              <a:srgbClr val="FFFFFF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cxnSp>
        <p:nvCxnSpPr>
          <p:cNvPr id="30" name="直線コネクタ 29"/>
          <p:cNvCxnSpPr/>
          <p:nvPr/>
        </p:nvCxnSpPr>
        <p:spPr bwMode="auto">
          <a:xfrm rot="16200000" flipH="1">
            <a:off x="5464975" y="4321975"/>
            <a:ext cx="357190" cy="285752"/>
          </a:xfrm>
          <a:prstGeom prst="line">
            <a:avLst/>
          </a:prstGeom>
          <a:solidFill>
            <a:srgbClr val="FAFFC9">
              <a:alpha val="50000"/>
            </a:srgbClr>
          </a:solidFill>
          <a:ln w="25400" cap="flat" cmpd="sng" algn="ctr">
            <a:solidFill>
              <a:srgbClr val="FFFFFF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cxnSp>
        <p:nvCxnSpPr>
          <p:cNvPr id="32" name="直線コネクタ 31"/>
          <p:cNvCxnSpPr>
            <a:endCxn id="26" idx="3"/>
          </p:cNvCxnSpPr>
          <p:nvPr/>
        </p:nvCxnSpPr>
        <p:spPr bwMode="auto">
          <a:xfrm rot="5400000" flipH="1" flipV="1">
            <a:off x="5368711" y="3511331"/>
            <a:ext cx="549719" cy="428628"/>
          </a:xfrm>
          <a:prstGeom prst="line">
            <a:avLst/>
          </a:prstGeom>
          <a:solidFill>
            <a:srgbClr val="FAFFC9">
              <a:alpha val="50000"/>
            </a:srgbClr>
          </a:solidFill>
          <a:ln w="25400" cap="flat" cmpd="sng" algn="ctr">
            <a:solidFill>
              <a:srgbClr val="FFFFFF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cxnSp>
        <p:nvCxnSpPr>
          <p:cNvPr id="34" name="直線コネクタ 33"/>
          <p:cNvCxnSpPr/>
          <p:nvPr/>
        </p:nvCxnSpPr>
        <p:spPr bwMode="auto">
          <a:xfrm rot="16200000" flipV="1">
            <a:off x="4929190" y="3643314"/>
            <a:ext cx="428628" cy="285752"/>
          </a:xfrm>
          <a:prstGeom prst="line">
            <a:avLst/>
          </a:prstGeom>
          <a:solidFill>
            <a:srgbClr val="FAFFC9">
              <a:alpha val="50000"/>
            </a:srgbClr>
          </a:solidFill>
          <a:ln w="25400" cap="flat" cmpd="sng" algn="ctr">
            <a:solidFill>
              <a:srgbClr val="FFFFFF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cxnSp>
        <p:nvCxnSpPr>
          <p:cNvPr id="36" name="直線コネクタ 35"/>
          <p:cNvCxnSpPr/>
          <p:nvPr/>
        </p:nvCxnSpPr>
        <p:spPr bwMode="auto">
          <a:xfrm>
            <a:off x="4500562" y="4500570"/>
            <a:ext cx="214314" cy="71438"/>
          </a:xfrm>
          <a:prstGeom prst="line">
            <a:avLst/>
          </a:prstGeom>
          <a:solidFill>
            <a:srgbClr val="FAFFC9">
              <a:alpha val="50000"/>
            </a:srgbClr>
          </a:solidFill>
          <a:ln w="25400" cap="flat" cmpd="sng" algn="ctr">
            <a:solidFill>
              <a:srgbClr val="FFFFFF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465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881" y="1509699"/>
            <a:ext cx="8786842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322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DPF</a:t>
            </a:r>
            <a:r>
              <a:rPr lang="ja-JP" altLang="en-US" dirty="0" smtClean="0"/>
              <a:t>の目指す科学的</a:t>
            </a:r>
            <a:r>
              <a:rPr lang="ja-JP" altLang="en-US" dirty="0"/>
              <a:t>成果</a:t>
            </a: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日本物理学会 </a:t>
            </a:r>
            <a:r>
              <a:rPr lang="en-US" altLang="zh-CN" smtClean="0"/>
              <a:t>2010</a:t>
            </a:r>
            <a:r>
              <a:rPr lang="zh-CN" altLang="en-US" smtClean="0"/>
              <a:t>年秋季大会 </a:t>
            </a:r>
            <a:r>
              <a:rPr lang="en-US" altLang="zh-CN" smtClean="0"/>
              <a:t>(2010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13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九州工業大学</a:t>
            </a:r>
            <a:r>
              <a:rPr lang="en-US" altLang="zh-CN" smtClean="0"/>
              <a:t>, </a:t>
            </a:r>
            <a:r>
              <a:rPr lang="zh-CN" altLang="en-US" smtClean="0"/>
              <a:t>北九州</a:t>
            </a:r>
            <a:r>
              <a:rPr lang="en-US" altLang="zh-CN" smtClean="0"/>
              <a:t>)</a:t>
            </a:r>
            <a:endParaRPr lang="en-US" altLang="ja-JP"/>
          </a:p>
        </p:txBody>
      </p:sp>
      <p:sp>
        <p:nvSpPr>
          <p:cNvPr id="10" name="AutoShape 49"/>
          <p:cNvSpPr>
            <a:spLocks noChangeArrowheads="1"/>
          </p:cNvSpPr>
          <p:nvPr/>
        </p:nvSpPr>
        <p:spPr bwMode="auto">
          <a:xfrm>
            <a:off x="5786446" y="4786322"/>
            <a:ext cx="214314" cy="250646"/>
          </a:xfrm>
          <a:custGeom>
            <a:avLst/>
            <a:gdLst>
              <a:gd name="G0" fmla="+- 11249 0 0"/>
              <a:gd name="G1" fmla="+- 5118 0 0"/>
              <a:gd name="G2" fmla="+- 21600 0 5118"/>
              <a:gd name="G3" fmla="+- 10800 0 5118"/>
              <a:gd name="G4" fmla="+- 21600 0 11249"/>
              <a:gd name="G5" fmla="*/ G4 G3 10800"/>
              <a:gd name="G6" fmla="+- 21600 0 G5"/>
              <a:gd name="T0" fmla="*/ 11249 w 21600"/>
              <a:gd name="T1" fmla="*/ 0 h 21600"/>
              <a:gd name="T2" fmla="*/ 0 w 21600"/>
              <a:gd name="T3" fmla="*/ 10800 h 21600"/>
              <a:gd name="T4" fmla="*/ 1124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49" y="0"/>
                </a:moveTo>
                <a:lnTo>
                  <a:pt x="11249" y="5118"/>
                </a:lnTo>
                <a:lnTo>
                  <a:pt x="3375" y="5118"/>
                </a:lnTo>
                <a:lnTo>
                  <a:pt x="3375" y="16482"/>
                </a:lnTo>
                <a:lnTo>
                  <a:pt x="11249" y="16482"/>
                </a:lnTo>
                <a:lnTo>
                  <a:pt x="1124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118"/>
                </a:moveTo>
                <a:lnTo>
                  <a:pt x="1350" y="16482"/>
                </a:lnTo>
                <a:lnTo>
                  <a:pt x="2700" y="16482"/>
                </a:lnTo>
                <a:lnTo>
                  <a:pt x="2700" y="5118"/>
                </a:lnTo>
                <a:close/>
              </a:path>
              <a:path w="21600" h="21600">
                <a:moveTo>
                  <a:pt x="0" y="5118"/>
                </a:moveTo>
                <a:lnTo>
                  <a:pt x="0" y="16482"/>
                </a:lnTo>
                <a:lnTo>
                  <a:pt x="675" y="16482"/>
                </a:lnTo>
                <a:lnTo>
                  <a:pt x="675" y="5118"/>
                </a:lnTo>
                <a:close/>
              </a:path>
            </a:pathLst>
          </a:custGeom>
          <a:solidFill>
            <a:srgbClr val="CCFFCC">
              <a:alpha val="20000"/>
            </a:srgbClr>
          </a:solidFill>
          <a:ln w="3175">
            <a:solidFill>
              <a:srgbClr val="CCFFCC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" name="AutoShape 49"/>
          <p:cNvSpPr>
            <a:spLocks noChangeArrowheads="1"/>
          </p:cNvSpPr>
          <p:nvPr/>
        </p:nvSpPr>
        <p:spPr bwMode="auto">
          <a:xfrm>
            <a:off x="1366815" y="5278631"/>
            <a:ext cx="214314" cy="250646"/>
          </a:xfrm>
          <a:custGeom>
            <a:avLst/>
            <a:gdLst>
              <a:gd name="G0" fmla="+- 11249 0 0"/>
              <a:gd name="G1" fmla="+- 5118 0 0"/>
              <a:gd name="G2" fmla="+- 21600 0 5118"/>
              <a:gd name="G3" fmla="+- 10800 0 5118"/>
              <a:gd name="G4" fmla="+- 21600 0 11249"/>
              <a:gd name="G5" fmla="*/ G4 G3 10800"/>
              <a:gd name="G6" fmla="+- 21600 0 G5"/>
              <a:gd name="T0" fmla="*/ 11249 w 21600"/>
              <a:gd name="T1" fmla="*/ 0 h 21600"/>
              <a:gd name="T2" fmla="*/ 0 w 21600"/>
              <a:gd name="T3" fmla="*/ 10800 h 21600"/>
              <a:gd name="T4" fmla="*/ 1124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49" y="0"/>
                </a:moveTo>
                <a:lnTo>
                  <a:pt x="11249" y="5118"/>
                </a:lnTo>
                <a:lnTo>
                  <a:pt x="3375" y="5118"/>
                </a:lnTo>
                <a:lnTo>
                  <a:pt x="3375" y="16482"/>
                </a:lnTo>
                <a:lnTo>
                  <a:pt x="11249" y="16482"/>
                </a:lnTo>
                <a:lnTo>
                  <a:pt x="1124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118"/>
                </a:moveTo>
                <a:lnTo>
                  <a:pt x="1350" y="16482"/>
                </a:lnTo>
                <a:lnTo>
                  <a:pt x="2700" y="16482"/>
                </a:lnTo>
                <a:lnTo>
                  <a:pt x="2700" y="5118"/>
                </a:lnTo>
                <a:close/>
              </a:path>
              <a:path w="21600" h="21600">
                <a:moveTo>
                  <a:pt x="0" y="5118"/>
                </a:moveTo>
                <a:lnTo>
                  <a:pt x="0" y="16482"/>
                </a:lnTo>
                <a:lnTo>
                  <a:pt x="675" y="16482"/>
                </a:lnTo>
                <a:lnTo>
                  <a:pt x="675" y="5118"/>
                </a:lnTo>
                <a:close/>
              </a:path>
            </a:pathLst>
          </a:custGeom>
          <a:solidFill>
            <a:srgbClr val="CCCCFF">
              <a:alpha val="20000"/>
            </a:srgbClr>
          </a:solidFill>
          <a:ln w="3175">
            <a:solidFill>
              <a:srgbClr val="CCCCFF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2" name="AutoShape 49"/>
          <p:cNvSpPr>
            <a:spLocks noChangeArrowheads="1"/>
          </p:cNvSpPr>
          <p:nvPr/>
        </p:nvSpPr>
        <p:spPr bwMode="auto">
          <a:xfrm>
            <a:off x="1347765" y="3406956"/>
            <a:ext cx="214314" cy="250646"/>
          </a:xfrm>
          <a:custGeom>
            <a:avLst/>
            <a:gdLst>
              <a:gd name="G0" fmla="+- 11249 0 0"/>
              <a:gd name="G1" fmla="+- 5118 0 0"/>
              <a:gd name="G2" fmla="+- 21600 0 5118"/>
              <a:gd name="G3" fmla="+- 10800 0 5118"/>
              <a:gd name="G4" fmla="+- 21600 0 11249"/>
              <a:gd name="G5" fmla="*/ G4 G3 10800"/>
              <a:gd name="G6" fmla="+- 21600 0 G5"/>
              <a:gd name="T0" fmla="*/ 11249 w 21600"/>
              <a:gd name="T1" fmla="*/ 0 h 21600"/>
              <a:gd name="T2" fmla="*/ 0 w 21600"/>
              <a:gd name="T3" fmla="*/ 10800 h 21600"/>
              <a:gd name="T4" fmla="*/ 1124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49" y="0"/>
                </a:moveTo>
                <a:lnTo>
                  <a:pt x="11249" y="5118"/>
                </a:lnTo>
                <a:lnTo>
                  <a:pt x="3375" y="5118"/>
                </a:lnTo>
                <a:lnTo>
                  <a:pt x="3375" y="16482"/>
                </a:lnTo>
                <a:lnTo>
                  <a:pt x="11249" y="16482"/>
                </a:lnTo>
                <a:lnTo>
                  <a:pt x="1124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118"/>
                </a:moveTo>
                <a:lnTo>
                  <a:pt x="1350" y="16482"/>
                </a:lnTo>
                <a:lnTo>
                  <a:pt x="2700" y="16482"/>
                </a:lnTo>
                <a:lnTo>
                  <a:pt x="2700" y="5118"/>
                </a:lnTo>
                <a:close/>
              </a:path>
              <a:path w="21600" h="21600">
                <a:moveTo>
                  <a:pt x="0" y="5118"/>
                </a:moveTo>
                <a:lnTo>
                  <a:pt x="0" y="16482"/>
                </a:lnTo>
                <a:lnTo>
                  <a:pt x="675" y="16482"/>
                </a:lnTo>
                <a:lnTo>
                  <a:pt x="675" y="5118"/>
                </a:lnTo>
                <a:close/>
              </a:path>
            </a:pathLst>
          </a:custGeom>
          <a:solidFill>
            <a:srgbClr val="CCCCFF">
              <a:alpha val="20000"/>
            </a:srgbClr>
          </a:solidFill>
          <a:ln w="3175">
            <a:solidFill>
              <a:srgbClr val="CCCCFF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4" cstate="print"/>
          <a:srcRect t="13895" r="68272"/>
          <a:stretch>
            <a:fillRect/>
          </a:stretch>
        </p:blipFill>
        <p:spPr bwMode="auto">
          <a:xfrm>
            <a:off x="3332998" y="2285992"/>
            <a:ext cx="1969037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AutoShape 1065"/>
          <p:cNvSpPr>
            <a:spLocks noChangeArrowheads="1"/>
          </p:cNvSpPr>
          <p:nvPr/>
        </p:nvSpPr>
        <p:spPr bwMode="auto">
          <a:xfrm>
            <a:off x="76200" y="3857628"/>
            <a:ext cx="3352800" cy="2000264"/>
          </a:xfrm>
          <a:prstGeom prst="roundRect">
            <a:avLst>
              <a:gd name="adj" fmla="val 7250"/>
            </a:avLst>
          </a:prstGeom>
          <a:noFill/>
          <a:ln w="57150">
            <a:solidFill>
              <a:srgbClr val="CCECFF"/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角丸四角形 19"/>
          <p:cNvSpPr/>
          <p:nvPr/>
        </p:nvSpPr>
        <p:spPr bwMode="auto">
          <a:xfrm>
            <a:off x="4714876" y="2571744"/>
            <a:ext cx="4143404" cy="3214710"/>
          </a:xfrm>
          <a:prstGeom prst="roundRect">
            <a:avLst>
              <a:gd name="adj" fmla="val 6305"/>
            </a:avLst>
          </a:prstGeom>
          <a:solidFill>
            <a:srgbClr val="CCECFF">
              <a:alpha val="10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  <p:sp>
        <p:nvSpPr>
          <p:cNvPr id="12" name="タイトル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衛星による</a:t>
            </a:r>
            <a:r>
              <a:rPr lang="zh-TW" altLang="en-US" dirty="0" smtClean="0"/>
              <a:t>地球重力場観測</a:t>
            </a:r>
            <a:endParaRPr kumimoji="1" lang="ja-JP" altLang="en-US" dirty="0"/>
          </a:p>
        </p:txBody>
      </p:sp>
      <p:sp>
        <p:nvSpPr>
          <p:cNvPr id="10" name="フッター プレースホルダ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 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2010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年秋季大会 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(2010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9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13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九州工業大学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北九州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094660" name="Rectangle 3"/>
          <p:cNvSpPr>
            <a:spLocks noChangeArrowheads="1"/>
          </p:cNvSpPr>
          <p:nvPr/>
        </p:nvSpPr>
        <p:spPr bwMode="auto">
          <a:xfrm>
            <a:off x="857225" y="1428736"/>
            <a:ext cx="5500726" cy="500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8F8F8"/>
                </a:solidFill>
                <a:latin typeface="HGP創英角ｺﾞｼｯｸUB" pitchFamily="50" charset="-128"/>
                <a:ea typeface="HGP創英角ｺﾞｼｯｸUB" pitchFamily="50" charset="-128"/>
                <a:cs typeface="+mn-cs"/>
              </a:rPr>
              <a:t>人工</a:t>
            </a:r>
            <a:r>
              <a:rPr kumimoji="1" lang="ja-JP" altLang="en-US" sz="2000" b="1" kern="1200" dirty="0" smtClean="0">
                <a:solidFill>
                  <a:srgbClr val="F8F8F8"/>
                </a:solidFill>
                <a:latin typeface="HGP創英角ｺﾞｼｯｸUB" pitchFamily="50" charset="-128"/>
                <a:ea typeface="HGP創英角ｺﾞｼｯｸUB" pitchFamily="50" charset="-128"/>
                <a:cs typeface="+mn-cs"/>
              </a:rPr>
              <a:t>衛星から</a:t>
            </a:r>
            <a:r>
              <a:rPr kumimoji="1" lang="ja-JP" altLang="en-US" sz="2000" b="1" kern="1200" dirty="0">
                <a:solidFill>
                  <a:srgbClr val="F8F8F8"/>
                </a:solidFill>
                <a:latin typeface="HGP創英角ｺﾞｼｯｸUB" pitchFamily="50" charset="-128"/>
                <a:ea typeface="HGP創英角ｺﾞｼｯｸUB" pitchFamily="50" charset="-128"/>
                <a:cs typeface="+mn-cs"/>
              </a:rPr>
              <a:t>地球重力ポテンシャル</a:t>
            </a:r>
            <a:r>
              <a:rPr kumimoji="1" lang="ja-JP" altLang="en-US" sz="2000" b="1" kern="1200" dirty="0" smtClean="0">
                <a:solidFill>
                  <a:srgbClr val="F8F8F8"/>
                </a:solidFill>
                <a:latin typeface="HGP創英角ｺﾞｼｯｸUB" pitchFamily="50" charset="-128"/>
                <a:ea typeface="HGP創英角ｺﾞｼｯｸUB" pitchFamily="50" charset="-128"/>
                <a:cs typeface="+mn-cs"/>
              </a:rPr>
              <a:t>を</a:t>
            </a:r>
            <a:r>
              <a:rPr lang="ja-JP" altLang="en-US" sz="2000" b="1" dirty="0" smtClean="0">
                <a:solidFill>
                  <a:srgbClr val="F8F8F8"/>
                </a:solidFill>
                <a:latin typeface="HGP創英角ｺﾞｼｯｸUB" pitchFamily="50" charset="-128"/>
              </a:rPr>
              <a:t>観測</a:t>
            </a:r>
            <a:endParaRPr kumimoji="1" lang="ja-JP" altLang="en-US" sz="2400" b="1" kern="1200" dirty="0">
              <a:solidFill>
                <a:srgbClr val="F8F8F8"/>
              </a:solidFill>
              <a:latin typeface="HGP創英角ｺﾞｼｯｸUB" pitchFamily="50" charset="-128"/>
              <a:ea typeface="HGP創英角ｺﾞｼｯｸUB" pitchFamily="50" charset="-128"/>
              <a:cs typeface="+mn-cs"/>
            </a:endParaRPr>
          </a:p>
        </p:txBody>
      </p:sp>
      <p:sp>
        <p:nvSpPr>
          <p:cNvPr id="1094661" name="Rectangle 3"/>
          <p:cNvSpPr>
            <a:spLocks noChangeArrowheads="1"/>
          </p:cNvSpPr>
          <p:nvPr/>
        </p:nvSpPr>
        <p:spPr bwMode="auto">
          <a:xfrm>
            <a:off x="4714876" y="2643182"/>
            <a:ext cx="4314796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</a:rPr>
              <a:t>グローバル</a:t>
            </a:r>
            <a:r>
              <a:rPr kumimoji="1" lang="ja-JP" altLang="en-US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な</a:t>
            </a:r>
            <a:r>
              <a:rPr kumimoji="1" lang="ja-JP" altLang="en-US" sz="2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重力</a:t>
            </a:r>
            <a:r>
              <a:rPr kumimoji="1" lang="ja-JP" altLang="en-US" sz="20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ポテンシャル</a:t>
            </a:r>
            <a:r>
              <a:rPr kumimoji="1" lang="ja-JP" altLang="en-US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</a:t>
            </a: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決定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</a:t>
            </a: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ja-JP" altLang="en-US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地球形状の基準　</a:t>
            </a:r>
            <a:r>
              <a:rPr kumimoji="1" lang="en-US" altLang="ja-JP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en-US" sz="20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ジオイド</a:t>
            </a:r>
            <a:r>
              <a:rPr kumimoji="1" lang="en-US" altLang="ja-JP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4686360" y="3500438"/>
            <a:ext cx="4314796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CCECFF"/>
                </a:solidFill>
                <a:latin typeface="Tahoma" pitchFamily="34" charset="0"/>
              </a:rPr>
              <a:t>時間変動のモニター</a:t>
            </a:r>
            <a:endParaRPr kumimoji="1" lang="ja-JP" altLang="en-US" sz="20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20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r>
              <a:rPr kumimoji="1" lang="ja-JP" altLang="en-US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kumimoji="1" lang="ja-JP" altLang="en-US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地球ダイナミクスの総体</a:t>
            </a:r>
            <a:endParaRPr kumimoji="1" lang="en-US" altLang="ja-JP" sz="2000" b="1" kern="1200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  <a:sym typeface="Wingdings" pitchFamily="2" charset="2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       </a:t>
            </a:r>
            <a:r>
              <a:rPr kumimoji="1" lang="ja-JP" altLang="en-US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地球</a:t>
            </a:r>
            <a:r>
              <a: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規模の水の</a:t>
            </a:r>
            <a:r>
              <a:rPr kumimoji="1" lang="ja-JP" altLang="en-US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監視</a:t>
            </a: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r>
              <a:rPr kumimoji="1" lang="ja-JP" altLang="en-US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         </a:t>
            </a:r>
            <a:r>
              <a: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（海洋・陸水・氷床等</a:t>
            </a:r>
            <a:r>
              <a:rPr kumimoji="1" lang="ja-JP" altLang="en-US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）</a:t>
            </a: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ja-JP" altLang="en-US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   </a:t>
            </a:r>
            <a:r>
              <a: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地震・火山噴火にともなう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                  地殻変動の検知・予測</a:t>
            </a:r>
          </a:p>
        </p:txBody>
      </p:sp>
      <p:pic>
        <p:nvPicPr>
          <p:cNvPr id="15" name="Picture 4" descr="grac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2643182"/>
            <a:ext cx="4321175" cy="274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右矢印 15"/>
          <p:cNvSpPr/>
          <p:nvPr/>
        </p:nvSpPr>
        <p:spPr bwMode="auto">
          <a:xfrm>
            <a:off x="1643042" y="1928802"/>
            <a:ext cx="285752" cy="285752"/>
          </a:xfrm>
          <a:prstGeom prst="rightArrow">
            <a:avLst/>
          </a:prstGeom>
          <a:solidFill>
            <a:srgbClr val="99CCFF">
              <a:alpha val="10000"/>
            </a:srgbClr>
          </a:solidFill>
          <a:ln w="6350">
            <a:solidFill>
              <a:srgbClr val="99CCFF"/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1928794" y="1857365"/>
            <a:ext cx="5429288" cy="500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99CCFF"/>
                </a:solidFill>
                <a:latin typeface="HGP創英角ｺﾞｼｯｸUB" pitchFamily="50" charset="-128"/>
              </a:rPr>
              <a:t>全地球に対して、網羅的・均質な観測データ</a:t>
            </a:r>
            <a:endParaRPr kumimoji="1" lang="ja-JP" altLang="en-US" sz="2000" b="1" kern="1200" dirty="0">
              <a:solidFill>
                <a:srgbClr val="99CCFF"/>
              </a:solidFill>
              <a:latin typeface="HGP創英角ｺﾞｼｯｸUB" pitchFamily="50" charset="-128"/>
              <a:ea typeface="HGP創英角ｺﾞｼｯｸUB" pitchFamily="50" charset="-128"/>
              <a:cs typeface="+mn-cs"/>
            </a:endParaRPr>
          </a:p>
        </p:txBody>
      </p: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1646247" y="5429264"/>
            <a:ext cx="2997191" cy="355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FFFFFF"/>
                </a:solidFill>
                <a:latin typeface="Tahoma" pitchFamily="34" charset="0"/>
                <a:ea typeface="+mn-ea"/>
              </a:rPr>
              <a:t>GRACE</a:t>
            </a:r>
            <a:r>
              <a:rPr lang="ja-JP" altLang="en-US" sz="1600" b="1" dirty="0" smtClean="0">
                <a:solidFill>
                  <a:srgbClr val="FFFFFF"/>
                </a:solidFill>
                <a:latin typeface="Tahoma" pitchFamily="34" charset="0"/>
                <a:ea typeface="+mn-ea"/>
              </a:rPr>
              <a:t>で観測された季節変化</a:t>
            </a:r>
            <a:endParaRPr lang="ja-JP" altLang="en-US" sz="1600" b="1" dirty="0">
              <a:solidFill>
                <a:srgbClr val="FFFFFF"/>
              </a:solidFill>
              <a:latin typeface="Tahoma" pitchFamily="34" charset="0"/>
              <a:ea typeface="+mn-ea"/>
            </a:endParaRPr>
          </a:p>
        </p:txBody>
      </p:sp>
      <p:pic>
        <p:nvPicPr>
          <p:cNvPr id="114585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4357694"/>
            <a:ext cx="1367658" cy="165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角丸四角形 26"/>
          <p:cNvSpPr/>
          <p:nvPr/>
        </p:nvSpPr>
        <p:spPr bwMode="auto">
          <a:xfrm>
            <a:off x="285720" y="1500174"/>
            <a:ext cx="2857520" cy="4643470"/>
          </a:xfrm>
          <a:prstGeom prst="roundRect">
            <a:avLst>
              <a:gd name="adj" fmla="val 5018"/>
            </a:avLst>
          </a:prstGeom>
          <a:solidFill>
            <a:srgbClr val="FFFFFF">
              <a:alpha val="10000"/>
            </a:srgbClr>
          </a:solidFill>
          <a:ln w="6350">
            <a:solidFill>
              <a:srgbClr val="FFFFFF">
                <a:alpha val="50000"/>
              </a:srgbClr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0" name="角丸四角形 29"/>
          <p:cNvSpPr/>
          <p:nvPr/>
        </p:nvSpPr>
        <p:spPr bwMode="auto">
          <a:xfrm>
            <a:off x="3214678" y="1500174"/>
            <a:ext cx="2857520" cy="4643470"/>
          </a:xfrm>
          <a:prstGeom prst="roundRect">
            <a:avLst>
              <a:gd name="adj" fmla="val 5018"/>
            </a:avLst>
          </a:prstGeom>
          <a:solidFill>
            <a:srgbClr val="FFFFFF">
              <a:alpha val="10000"/>
            </a:srgbClr>
          </a:solidFill>
          <a:ln w="6350">
            <a:solidFill>
              <a:srgbClr val="FFFFFF">
                <a:alpha val="50000"/>
              </a:srgbClr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1" name="角丸四角形 30"/>
          <p:cNvSpPr/>
          <p:nvPr/>
        </p:nvSpPr>
        <p:spPr bwMode="auto">
          <a:xfrm>
            <a:off x="6143636" y="1500174"/>
            <a:ext cx="2857520" cy="4643470"/>
          </a:xfrm>
          <a:prstGeom prst="roundRect">
            <a:avLst>
              <a:gd name="adj" fmla="val 5018"/>
            </a:avLst>
          </a:prstGeom>
          <a:solidFill>
            <a:srgbClr val="FFFFFF">
              <a:alpha val="10000"/>
            </a:srgbClr>
          </a:solidFill>
          <a:ln w="6350">
            <a:solidFill>
              <a:srgbClr val="FFFFFF">
                <a:alpha val="50000"/>
              </a:srgbClr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2" name="タイトル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衛星</a:t>
            </a:r>
            <a:r>
              <a:rPr lang="zh-TW" altLang="en-US" dirty="0" smtClean="0"/>
              <a:t>重力</a:t>
            </a:r>
            <a:r>
              <a:rPr lang="ja-JP" altLang="en-US" dirty="0" smtClean="0"/>
              <a:t>ミッション</a:t>
            </a:r>
            <a:endParaRPr kumimoji="1" lang="ja-JP" altLang="en-US" dirty="0"/>
          </a:p>
        </p:txBody>
      </p:sp>
      <p:sp>
        <p:nvSpPr>
          <p:cNvPr id="10" name="フッター プレースホルダ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 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2010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年秋季大会 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(2010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9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13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九州工業大学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北九州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pic>
        <p:nvPicPr>
          <p:cNvPr id="22" name="Picture 7" descr="cha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735409"/>
            <a:ext cx="2705613" cy="1908169"/>
          </a:xfrm>
          <a:prstGeom prst="rect">
            <a:avLst/>
          </a:prstGeom>
          <a:noFill/>
        </p:spPr>
      </p:pic>
      <p:pic>
        <p:nvPicPr>
          <p:cNvPr id="23" name="Picture 9" descr="GOCE Satellit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3768153"/>
            <a:ext cx="2643206" cy="1803987"/>
          </a:xfrm>
          <a:prstGeom prst="rect">
            <a:avLst/>
          </a:prstGeom>
          <a:noFill/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8992" y="3693363"/>
            <a:ext cx="2428892" cy="1950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3"/>
          <p:cNvSpPr>
            <a:spLocks noChangeArrowheads="1"/>
          </p:cNvSpPr>
          <p:nvPr/>
        </p:nvSpPr>
        <p:spPr bwMode="auto">
          <a:xfrm>
            <a:off x="357158" y="1571613"/>
            <a:ext cx="2643206" cy="78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高軌道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-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低軌道衛星追跡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(SST High-Low)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2" name="Rectangle 3"/>
          <p:cNvSpPr>
            <a:spLocks noChangeArrowheads="1"/>
          </p:cNvSpPr>
          <p:nvPr/>
        </p:nvSpPr>
        <p:spPr bwMode="auto">
          <a:xfrm>
            <a:off x="3286116" y="1571612"/>
            <a:ext cx="2643206" cy="78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低軌道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-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低軌道衛星追跡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(SST Low-Low )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3" name="Rectangle 3"/>
          <p:cNvSpPr>
            <a:spLocks noChangeArrowheads="1"/>
          </p:cNvSpPr>
          <p:nvPr/>
        </p:nvSpPr>
        <p:spPr bwMode="auto">
          <a:xfrm>
            <a:off x="6215074" y="1571613"/>
            <a:ext cx="2643206" cy="78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衛星による重力勾配観測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(Satellite GG)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4" name="Rectangle 3"/>
          <p:cNvSpPr>
            <a:spLocks noChangeArrowheads="1"/>
          </p:cNvSpPr>
          <p:nvPr/>
        </p:nvSpPr>
        <p:spPr bwMode="auto">
          <a:xfrm>
            <a:off x="428596" y="2357431"/>
            <a:ext cx="2643206" cy="1357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F8F8F8"/>
                </a:solidFill>
                <a:latin typeface="Tahoma" pitchFamily="34" charset="0"/>
              </a:rPr>
              <a:t>・</a:t>
            </a: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</a:rPr>
              <a:t>GPS</a:t>
            </a:r>
            <a:r>
              <a:rPr lang="ja-JP" altLang="en-US" sz="1600" b="1" dirty="0" smtClean="0">
                <a:solidFill>
                  <a:srgbClr val="F8F8F8"/>
                </a:solidFill>
                <a:latin typeface="Tahoma" pitchFamily="34" charset="0"/>
              </a:rPr>
              <a:t>などの測位システムで　　</a:t>
            </a:r>
            <a:endParaRPr lang="en-US" altLang="ja-JP" sz="16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F8F8F8"/>
                </a:solidFill>
                <a:latin typeface="Tahoma" pitchFamily="34" charset="0"/>
              </a:rPr>
              <a:t>　　</a:t>
            </a:r>
            <a:r>
              <a:rPr lang="ja-JP" altLang="en-US" sz="1600" b="1" dirty="0" smtClean="0">
                <a:solidFill>
                  <a:srgbClr val="CCECFF"/>
                </a:solidFill>
                <a:latin typeface="Tahoma" pitchFamily="34" charset="0"/>
              </a:rPr>
              <a:t>衛星軌道を連続測定</a:t>
            </a:r>
            <a:endParaRPr lang="en-US" altLang="ja-JP" sz="1600" b="1" dirty="0" smtClean="0">
              <a:solidFill>
                <a:srgbClr val="CCECFF"/>
              </a:solidFill>
              <a:latin typeface="Tahoma" pitchFamily="34" charset="0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F8F8F8"/>
                </a:solidFill>
                <a:latin typeface="Tahoma" pitchFamily="34" charset="0"/>
              </a:rPr>
              <a:t>・搭載加速度計データを</a:t>
            </a:r>
            <a:endParaRPr lang="en-US" altLang="ja-JP" sz="16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</a:rPr>
              <a:t>  </a:t>
            </a:r>
            <a:r>
              <a:rPr lang="ja-JP" altLang="en-US" sz="1600" b="1" dirty="0" smtClean="0">
                <a:solidFill>
                  <a:srgbClr val="F8F8F8"/>
                </a:solidFill>
                <a:latin typeface="Tahoma" pitchFamily="34" charset="0"/>
              </a:rPr>
              <a:t>用いて擾乱摂動を差し引く</a:t>
            </a:r>
            <a:r>
              <a:rPr kumimoji="1" lang="en-US" altLang="ja-JP" sz="16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</a:t>
            </a:r>
            <a:endParaRPr kumimoji="1" lang="ja-JP" altLang="en-US" sz="16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5" name="Rectangle 3"/>
          <p:cNvSpPr>
            <a:spLocks noChangeArrowheads="1"/>
          </p:cNvSpPr>
          <p:nvPr/>
        </p:nvSpPr>
        <p:spPr bwMode="auto">
          <a:xfrm>
            <a:off x="3286116" y="2357430"/>
            <a:ext cx="2643206" cy="1357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F8F8F8"/>
                </a:solidFill>
                <a:latin typeface="Tahoma" pitchFamily="34" charset="0"/>
              </a:rPr>
              <a:t>・</a:t>
            </a:r>
            <a:r>
              <a:rPr lang="en-US" altLang="ja-JP" sz="1600" b="1" dirty="0" smtClean="0">
                <a:solidFill>
                  <a:srgbClr val="CCFFCC"/>
                </a:solidFill>
                <a:latin typeface="Tahoma" pitchFamily="34" charset="0"/>
              </a:rPr>
              <a:t>2</a:t>
            </a: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</a:rPr>
              <a:t>機の衛星間の距離変動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F8F8F8"/>
                </a:solidFill>
                <a:latin typeface="Tahoma" pitchFamily="34" charset="0"/>
              </a:rPr>
              <a:t>　 から、重力場を観測</a:t>
            </a:r>
            <a:endParaRPr lang="en-US" altLang="ja-JP" sz="16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F8F8F8"/>
                </a:solidFill>
                <a:latin typeface="Tahoma" pitchFamily="34" charset="0"/>
              </a:rPr>
              <a:t>・搭載加速度計データを</a:t>
            </a:r>
            <a:endParaRPr lang="en-US" altLang="ja-JP" sz="16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</a:rPr>
              <a:t>  </a:t>
            </a:r>
            <a:r>
              <a:rPr lang="ja-JP" altLang="en-US" sz="1600" b="1" dirty="0" smtClean="0">
                <a:solidFill>
                  <a:srgbClr val="F8F8F8"/>
                </a:solidFill>
                <a:latin typeface="Tahoma" pitchFamily="34" charset="0"/>
              </a:rPr>
              <a:t>用いて擾乱摂動を差し引く</a:t>
            </a:r>
            <a:r>
              <a:rPr kumimoji="1" lang="en-US" altLang="ja-JP" sz="16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</a:t>
            </a:r>
            <a:endParaRPr kumimoji="1" lang="ja-JP" altLang="en-US" sz="16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6" name="Rectangle 3"/>
          <p:cNvSpPr>
            <a:spLocks noChangeArrowheads="1"/>
          </p:cNvSpPr>
          <p:nvPr/>
        </p:nvSpPr>
        <p:spPr bwMode="auto">
          <a:xfrm>
            <a:off x="6215074" y="2357430"/>
            <a:ext cx="2643206" cy="1357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F8F8F8"/>
                </a:solidFill>
                <a:latin typeface="Tahoma" pitchFamily="34" charset="0"/>
              </a:rPr>
              <a:t>・衛星搭載の</a:t>
            </a:r>
            <a:r>
              <a:rPr lang="ja-JP" altLang="en-US" sz="1600" b="1" dirty="0" smtClean="0">
                <a:solidFill>
                  <a:srgbClr val="FFC000"/>
                </a:solidFill>
                <a:latin typeface="Tahoma" pitchFamily="34" charset="0"/>
              </a:rPr>
              <a:t>重力勾配計</a:t>
            </a:r>
            <a:endParaRPr lang="en-US" altLang="ja-JP" sz="1600" b="1" dirty="0" smtClean="0">
              <a:solidFill>
                <a:srgbClr val="FFC000"/>
              </a:solidFill>
              <a:latin typeface="Tahoma" pitchFamily="34" charset="0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F8F8F8"/>
                </a:solidFill>
                <a:latin typeface="Tahoma" pitchFamily="34" charset="0"/>
              </a:rPr>
              <a:t>  　により、重力場を観測</a:t>
            </a:r>
            <a:endParaRPr lang="en-US" altLang="ja-JP" sz="16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F8F8F8"/>
                </a:solidFill>
                <a:latin typeface="Tahoma" pitchFamily="34" charset="0"/>
              </a:rPr>
              <a:t>・衛星擾乱を抑えるため、</a:t>
            </a:r>
            <a:endParaRPr lang="en-US" altLang="ja-JP" sz="16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</a:rPr>
              <a:t>    </a:t>
            </a:r>
            <a:r>
              <a:rPr lang="ja-JP" altLang="en-US" sz="1600" b="1" dirty="0" smtClean="0">
                <a:solidFill>
                  <a:srgbClr val="F8F8F8"/>
                </a:solidFill>
                <a:latin typeface="Tahoma" pitchFamily="34" charset="0"/>
              </a:rPr>
              <a:t>ドラッグフリー制御を行う</a:t>
            </a:r>
            <a:r>
              <a:rPr kumimoji="1" lang="en-US" altLang="ja-JP" sz="16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</a:t>
            </a:r>
            <a:endParaRPr kumimoji="1" lang="ja-JP" altLang="en-US" sz="16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8" name="Rectangle 3"/>
          <p:cNvSpPr>
            <a:spLocks noChangeArrowheads="1"/>
          </p:cNvSpPr>
          <p:nvPr/>
        </p:nvSpPr>
        <p:spPr bwMode="auto">
          <a:xfrm>
            <a:off x="3357554" y="5643578"/>
            <a:ext cx="271464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GRACE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  </a:t>
            </a:r>
            <a:r>
              <a:rPr kumimoji="1" lang="en-US" altLang="ja-JP" sz="16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(NASA, 2002-)</a:t>
            </a:r>
            <a:endParaRPr kumimoji="1" lang="ja-JP" altLang="en-US" sz="16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9" name="Rectangle 3"/>
          <p:cNvSpPr>
            <a:spLocks noChangeArrowheads="1"/>
          </p:cNvSpPr>
          <p:nvPr/>
        </p:nvSpPr>
        <p:spPr bwMode="auto">
          <a:xfrm>
            <a:off x="642910" y="5643578"/>
            <a:ext cx="2571768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</a:rPr>
              <a:t>CHAMP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  </a:t>
            </a:r>
            <a:r>
              <a:rPr kumimoji="1" lang="en-US" altLang="ja-JP" sz="16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(GFZ, 2000-)</a:t>
            </a:r>
            <a:endParaRPr kumimoji="1" lang="ja-JP" altLang="en-US" sz="16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0" name="Rectangle 3"/>
          <p:cNvSpPr>
            <a:spLocks noChangeArrowheads="1"/>
          </p:cNvSpPr>
          <p:nvPr/>
        </p:nvSpPr>
        <p:spPr bwMode="auto">
          <a:xfrm>
            <a:off x="6572264" y="5643578"/>
            <a:ext cx="2286016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FC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GOCE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  </a:t>
            </a:r>
            <a:r>
              <a:rPr kumimoji="1" lang="en-US" altLang="ja-JP" sz="16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(ESA, 2009-)</a:t>
            </a:r>
            <a:endParaRPr kumimoji="1" lang="ja-JP" altLang="en-US" sz="16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1" name="Rectangle 3"/>
          <p:cNvSpPr>
            <a:spLocks noChangeArrowheads="1"/>
          </p:cNvSpPr>
          <p:nvPr/>
        </p:nvSpPr>
        <p:spPr bwMode="auto">
          <a:xfrm>
            <a:off x="928662" y="928670"/>
            <a:ext cx="3857652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3</a:t>
            </a:r>
            <a:r>
              <a:rPr kumimoji="1" lang="ja-JP" altLang="en-US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種類の観測手法</a:t>
            </a:r>
            <a:r>
              <a:rPr kumimoji="1" lang="en-US" altLang="ja-JP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ja-JP" altLang="en-US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衛星ミッション</a:t>
            </a:r>
            <a:endParaRPr kumimoji="1" lang="ja-JP" altLang="en-US" sz="20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49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地球重力モデル</a:t>
            </a:r>
          </a:p>
        </p:txBody>
      </p:sp>
      <p:sp>
        <p:nvSpPr>
          <p:cNvPr id="1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日本物理学会 </a:t>
            </a:r>
            <a:r>
              <a:rPr lang="en-US" altLang="zh-CN" smtClean="0"/>
              <a:t>2010</a:t>
            </a:r>
            <a:r>
              <a:rPr lang="zh-CN" altLang="en-US" smtClean="0"/>
              <a:t>年秋季大会 </a:t>
            </a:r>
            <a:r>
              <a:rPr lang="en-US" altLang="zh-CN" smtClean="0"/>
              <a:t>(2010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13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九州工業大学</a:t>
            </a:r>
            <a:r>
              <a:rPr lang="en-US" altLang="zh-CN" smtClean="0"/>
              <a:t>, </a:t>
            </a:r>
            <a:r>
              <a:rPr lang="zh-CN" altLang="en-US" smtClean="0"/>
              <a:t>北九州</a:t>
            </a:r>
            <a:r>
              <a:rPr lang="en-US" altLang="zh-CN" smtClean="0"/>
              <a:t>)</a:t>
            </a:r>
            <a:endParaRPr lang="en-US" altLang="ja-JP"/>
          </a:p>
        </p:txBody>
      </p:sp>
      <p:sp>
        <p:nvSpPr>
          <p:cNvPr id="1002526" name="AutoShape 30"/>
          <p:cNvSpPr>
            <a:spLocks noChangeArrowheads="1"/>
          </p:cNvSpPr>
          <p:nvPr/>
        </p:nvSpPr>
        <p:spPr bwMode="auto">
          <a:xfrm>
            <a:off x="612775" y="1946325"/>
            <a:ext cx="4751388" cy="1800225"/>
          </a:xfrm>
          <a:prstGeom prst="roundRect">
            <a:avLst>
              <a:gd name="adj" fmla="val 6505"/>
            </a:avLst>
          </a:prstGeom>
          <a:solidFill>
            <a:srgbClr val="CCFFCC">
              <a:alpha val="15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02500" name="Rectangle 4"/>
          <p:cNvSpPr>
            <a:spLocks noChangeArrowheads="1"/>
          </p:cNvSpPr>
          <p:nvPr/>
        </p:nvSpPr>
        <p:spPr bwMode="auto">
          <a:xfrm>
            <a:off x="6643702" y="5307031"/>
            <a:ext cx="2482850" cy="7651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en-US" sz="1000" b="1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International Centre for Global Earth Models (ICGEM) </a:t>
            </a:r>
            <a:endParaRPr lang="en-US" altLang="ja-JP" sz="1000" b="1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000" b="1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http://icgem.gfz-potsdam.de/ICGEM/ICGEM.html</a:t>
            </a:r>
          </a:p>
        </p:txBody>
      </p:sp>
      <p:sp>
        <p:nvSpPr>
          <p:cNvPr id="1002501" name="Rectangle 5"/>
          <p:cNvSpPr>
            <a:spLocks noChangeArrowheads="1"/>
          </p:cNvSpPr>
          <p:nvPr/>
        </p:nvSpPr>
        <p:spPr bwMode="auto">
          <a:xfrm>
            <a:off x="682627" y="1078040"/>
            <a:ext cx="4389439" cy="70788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地球重力ポテンシャル</a:t>
            </a:r>
            <a:r>
              <a:rPr lang="ja-JP" altLang="en-US" sz="2000" b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を</a:t>
            </a:r>
            <a:endParaRPr lang="en-US" altLang="ja-JP" sz="2000" b="1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Tahoma" pitchFamily="34" charset="0"/>
              </a:rPr>
              <a:t>         </a:t>
            </a:r>
            <a:r>
              <a:rPr lang="ja-JP" altLang="en-US" sz="20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球面</a:t>
            </a:r>
            <a:r>
              <a:rPr lang="ja-JP" altLang="en-US" sz="2000" b="1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調和</a:t>
            </a:r>
            <a:r>
              <a:rPr lang="ja-JP" altLang="en-US" sz="20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関数展開</a:t>
            </a:r>
            <a:r>
              <a:rPr lang="ja-JP" altLang="en-US" sz="2000" b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で</a:t>
            </a:r>
            <a:r>
              <a:rPr lang="ja-JP" altLang="en-US" sz="2000" b="1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表現</a:t>
            </a:r>
          </a:p>
        </p:txBody>
      </p:sp>
      <p:pic>
        <p:nvPicPr>
          <p:cNvPr id="1002509" name="Picture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07038" y="1643050"/>
            <a:ext cx="3457575" cy="356711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pic>
        <p:nvPicPr>
          <p:cNvPr id="1002525" name="Picture 29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</a:blip>
          <a:srcRect/>
          <a:stretch>
            <a:fillRect/>
          </a:stretch>
        </p:blipFill>
        <p:spPr bwMode="auto">
          <a:xfrm>
            <a:off x="755650" y="2090788"/>
            <a:ext cx="1031875" cy="241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002529" name="Rectangle 33"/>
          <p:cNvSpPr>
            <a:spLocks noChangeArrowheads="1"/>
          </p:cNvSpPr>
          <p:nvPr/>
        </p:nvSpPr>
        <p:spPr bwMode="auto">
          <a:xfrm>
            <a:off x="1619250" y="4513313"/>
            <a:ext cx="3743325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: Legendre</a:t>
            </a:r>
            <a:r>
              <a:rPr lang="ja-JP" altLang="en-US" sz="1600" b="1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陪関数</a:t>
            </a:r>
          </a:p>
        </p:txBody>
      </p:sp>
      <p:pic>
        <p:nvPicPr>
          <p:cNvPr id="1002531" name="Picture 3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</a:blip>
          <a:srcRect/>
          <a:stretch>
            <a:fillRect/>
          </a:stretch>
        </p:blipFill>
        <p:spPr bwMode="auto">
          <a:xfrm>
            <a:off x="1187450" y="3913238"/>
            <a:ext cx="1081088" cy="23336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002532" name="Rectangle 36"/>
          <p:cNvSpPr>
            <a:spLocks noChangeArrowheads="1"/>
          </p:cNvSpPr>
          <p:nvPr/>
        </p:nvSpPr>
        <p:spPr bwMode="auto">
          <a:xfrm>
            <a:off x="2268538" y="3817988"/>
            <a:ext cx="3095625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: </a:t>
            </a:r>
            <a:r>
              <a:rPr lang="ja-JP" altLang="en-US" sz="1600" b="1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重力定数</a:t>
            </a:r>
            <a:r>
              <a:rPr lang="en-US" altLang="ja-JP" sz="1600" b="1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, </a:t>
            </a:r>
            <a:r>
              <a:rPr lang="ja-JP" altLang="en-US" sz="1600" b="1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地球質量</a:t>
            </a:r>
            <a:r>
              <a:rPr lang="en-US" altLang="ja-JP" sz="1600" b="1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, </a:t>
            </a:r>
            <a:r>
              <a:rPr lang="ja-JP" altLang="en-US" sz="1600" b="1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地球半径</a:t>
            </a:r>
          </a:p>
        </p:txBody>
      </p:sp>
      <p:pic>
        <p:nvPicPr>
          <p:cNvPr id="1002534" name="Picture 38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</a:blip>
          <a:srcRect/>
          <a:stretch>
            <a:fillRect/>
          </a:stretch>
        </p:blipFill>
        <p:spPr bwMode="auto">
          <a:xfrm>
            <a:off x="1212850" y="4238675"/>
            <a:ext cx="838200" cy="2317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002535" name="Rectangle 39"/>
          <p:cNvSpPr>
            <a:spLocks noChangeArrowheads="1"/>
          </p:cNvSpPr>
          <p:nvPr/>
        </p:nvSpPr>
        <p:spPr bwMode="auto">
          <a:xfrm>
            <a:off x="2266950" y="4141838"/>
            <a:ext cx="2447926" cy="33855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: </a:t>
            </a:r>
            <a:r>
              <a:rPr lang="ja-JP" altLang="en-US" sz="1600" b="1" dirty="0" smtClean="0">
                <a:solidFill>
                  <a:srgbClr val="FFFFFF"/>
                </a:solidFill>
                <a:latin typeface="Tahoma" pitchFamily="34" charset="0"/>
              </a:rPr>
              <a:t>軌道</a:t>
            </a:r>
            <a:r>
              <a:rPr lang="ja-JP" altLang="en-US" sz="1600" b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半径</a:t>
            </a:r>
            <a:r>
              <a:rPr lang="en-US" altLang="ja-JP" sz="1600" b="1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, </a:t>
            </a:r>
            <a:r>
              <a:rPr lang="ja-JP" altLang="en-US" sz="1600" b="1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経度</a:t>
            </a:r>
            <a:r>
              <a:rPr lang="en-US" altLang="ja-JP" sz="1600" b="1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, </a:t>
            </a:r>
            <a:r>
              <a:rPr lang="ja-JP" altLang="en-US" sz="1600" b="1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緯度</a:t>
            </a:r>
          </a:p>
        </p:txBody>
      </p:sp>
      <p:sp>
        <p:nvSpPr>
          <p:cNvPr id="1002537" name="Rectangle 41"/>
          <p:cNvSpPr>
            <a:spLocks noChangeArrowheads="1"/>
          </p:cNvSpPr>
          <p:nvPr/>
        </p:nvSpPr>
        <p:spPr bwMode="auto">
          <a:xfrm>
            <a:off x="676282" y="5065777"/>
            <a:ext cx="4824412" cy="10064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係数  </a:t>
            </a:r>
            <a:r>
              <a:rPr lang="en-US" altLang="ja-JP" sz="1800" b="1" i="1" dirty="0" err="1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C</a:t>
            </a:r>
            <a:r>
              <a:rPr lang="en-US" altLang="ja-JP" sz="1800" b="1" i="1" baseline="-10000" dirty="0" err="1" smtClean="0">
                <a:solidFill>
                  <a:srgbClr val="FFFFFF"/>
                </a:solidFill>
                <a:latin typeface="Tahoma" pitchFamily="34" charset="0"/>
              </a:rPr>
              <a:t>l</a:t>
            </a:r>
            <a:r>
              <a:rPr lang="en-US" altLang="ja-JP" sz="1800" b="1" i="1" baseline="-10000" dirty="0" err="1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m</a:t>
            </a:r>
            <a:r>
              <a:rPr lang="en-US" altLang="ja-JP" sz="1800" b="1" i="1" baseline="-100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  <a:r>
              <a:rPr lang="en-US" altLang="ja-JP" sz="1800" b="1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, </a:t>
            </a:r>
            <a:r>
              <a:rPr lang="en-US" altLang="ja-JP" sz="1800" b="1" i="1" dirty="0" err="1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S</a:t>
            </a:r>
            <a:r>
              <a:rPr lang="en-US" altLang="ja-JP" sz="1800" b="1" i="1" baseline="-10000" dirty="0" err="1" smtClean="0">
                <a:solidFill>
                  <a:srgbClr val="FFFFFF"/>
                </a:solidFill>
                <a:latin typeface="Tahoma" pitchFamily="34" charset="0"/>
              </a:rPr>
              <a:t>l</a:t>
            </a:r>
            <a:r>
              <a:rPr lang="en-US" altLang="ja-JP" sz="1800" b="1" i="1" baseline="-10000" dirty="0" err="1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m</a:t>
            </a:r>
            <a:r>
              <a:rPr lang="en-US" altLang="ja-JP" sz="1800" b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  <a:r>
              <a:rPr lang="en-US" altLang="ja-JP" sz="1800" b="1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: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    </a:t>
            </a:r>
            <a:r>
              <a:rPr lang="ja-JP" altLang="en-US" sz="1800" b="1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地球内部の質量分布に依存する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    </a:t>
            </a:r>
            <a:r>
              <a:rPr lang="ja-JP" altLang="en-US" sz="1800" b="1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衛星による</a:t>
            </a:r>
            <a:r>
              <a:rPr lang="ja-JP" altLang="en-US" sz="18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測定</a:t>
            </a:r>
            <a:r>
              <a:rPr lang="ja-JP" altLang="en-US" sz="1800" b="1" dirty="0" smtClean="0">
                <a:solidFill>
                  <a:srgbClr val="CCFFCC"/>
                </a:solidFill>
                <a:latin typeface="Tahoma" pitchFamily="34" charset="0"/>
              </a:rPr>
              <a:t>などの観測</a:t>
            </a:r>
            <a:r>
              <a:rPr lang="ja-JP" altLang="en-US" sz="1800" b="1" dirty="0" smtClean="0">
                <a:solidFill>
                  <a:srgbClr val="FFFFFF"/>
                </a:solidFill>
                <a:latin typeface="Tahoma" pitchFamily="34" charset="0"/>
              </a:rPr>
              <a:t>から</a:t>
            </a:r>
            <a:r>
              <a:rPr lang="ja-JP" altLang="en-US" sz="1800" b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求める </a:t>
            </a:r>
            <a:endParaRPr lang="ja-JP" altLang="en-US" sz="1800" b="1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sym typeface="Wingdings" pitchFamily="2" charset="2"/>
            </a:endParaRPr>
          </a:p>
        </p:txBody>
      </p:sp>
      <p:pic>
        <p:nvPicPr>
          <p:cNvPr id="21" name="図 20" descr="txp_fig.bmp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</a:blip>
          <a:stretch>
            <a:fillRect/>
          </a:stretch>
        </p:blipFill>
        <p:spPr>
          <a:xfrm>
            <a:off x="1468010" y="3348221"/>
            <a:ext cx="3607655" cy="253732"/>
          </a:xfrm>
          <a:prstGeom prst="rect">
            <a:avLst/>
          </a:prstGeom>
          <a:noFill/>
        </p:spPr>
      </p:pic>
      <p:pic>
        <p:nvPicPr>
          <p:cNvPr id="22" name="図 21" descr="txp_fig.bmp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</a:blip>
          <a:stretch>
            <a:fillRect/>
          </a:stretch>
        </p:blipFill>
        <p:spPr>
          <a:xfrm>
            <a:off x="1255619" y="4572008"/>
            <a:ext cx="387423" cy="217067"/>
          </a:xfrm>
          <a:prstGeom prst="rect">
            <a:avLst/>
          </a:prstGeom>
          <a:noFill/>
        </p:spPr>
      </p:pic>
      <p:pic>
        <p:nvPicPr>
          <p:cNvPr id="19" name="図 18" descr="txp_fig.bmp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</a:blip>
          <a:stretch>
            <a:fillRect/>
          </a:stretch>
        </p:blipFill>
        <p:spPr>
          <a:xfrm>
            <a:off x="1135633" y="2485619"/>
            <a:ext cx="3630040" cy="702682"/>
          </a:xfrm>
          <a:prstGeom prst="rect">
            <a:avLst/>
          </a:prstGeom>
          <a:noFill/>
        </p:spPr>
      </p:pic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49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観測精度</a:t>
            </a:r>
            <a:endParaRPr lang="ja-JP" altLang="en-US" dirty="0"/>
          </a:p>
        </p:txBody>
      </p:sp>
      <p:sp>
        <p:nvSpPr>
          <p:cNvPr id="1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日本物理学会 </a:t>
            </a:r>
            <a:r>
              <a:rPr lang="en-US" altLang="zh-CN" smtClean="0"/>
              <a:t>2010</a:t>
            </a:r>
            <a:r>
              <a:rPr lang="zh-CN" altLang="en-US" smtClean="0"/>
              <a:t>年秋季大会 </a:t>
            </a:r>
            <a:r>
              <a:rPr lang="en-US" altLang="zh-CN" smtClean="0"/>
              <a:t>(2010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13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九州工業大学</a:t>
            </a:r>
            <a:r>
              <a:rPr lang="en-US" altLang="zh-CN" smtClean="0"/>
              <a:t>, </a:t>
            </a:r>
            <a:r>
              <a:rPr lang="zh-CN" altLang="en-US" smtClean="0"/>
              <a:t>北九州</a:t>
            </a:r>
            <a:r>
              <a:rPr lang="en-US" altLang="zh-CN" smtClean="0"/>
              <a:t>)</a:t>
            </a:r>
            <a:endParaRPr lang="en-US" altLang="ja-JP"/>
          </a:p>
        </p:txBody>
      </p:sp>
      <p:sp>
        <p:nvSpPr>
          <p:cNvPr id="1002501" name="Rectangle 5"/>
          <p:cNvSpPr>
            <a:spLocks noChangeArrowheads="1"/>
          </p:cNvSpPr>
          <p:nvPr/>
        </p:nvSpPr>
        <p:spPr bwMode="auto">
          <a:xfrm>
            <a:off x="968379" y="1028626"/>
            <a:ext cx="5103819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衛星重力ミッション</a:t>
            </a:r>
            <a:r>
              <a:rPr lang="ja-JP" altLang="en-US" sz="2000" b="1" dirty="0" smtClean="0">
                <a:solidFill>
                  <a:srgbClr val="FFFFFF"/>
                </a:solidFill>
                <a:latin typeface="Tahoma" pitchFamily="34" charset="0"/>
              </a:rPr>
              <a:t>による</a:t>
            </a:r>
            <a:r>
              <a:rPr lang="ja-JP" altLang="en-US" sz="2000" b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観測性能の比較</a:t>
            </a:r>
            <a:endParaRPr lang="ja-JP" altLang="en-US" sz="2000" b="1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1378306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28662" y="1857364"/>
            <a:ext cx="7739205" cy="4870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6643702" y="1516551"/>
            <a:ext cx="2286016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000" b="1" dirty="0" smtClean="0">
                <a:solidFill>
                  <a:srgbClr val="B2B2B2"/>
                </a:solidFill>
                <a:latin typeface="Tahoma" pitchFamily="34" charset="0"/>
              </a:rPr>
              <a:t>Report for Mission Selection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000" b="1" dirty="0" smtClean="0">
                <a:solidFill>
                  <a:srgbClr val="B2B2B2"/>
                </a:solidFill>
                <a:latin typeface="Tahoma" pitchFamily="34" charset="0"/>
              </a:rPr>
              <a:t> Gravity Field and Steady-State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000" b="1" dirty="0" smtClean="0">
                <a:solidFill>
                  <a:srgbClr val="B2B2B2"/>
                </a:solidFill>
                <a:latin typeface="Tahoma" pitchFamily="34" charset="0"/>
              </a:rPr>
              <a:t>        Ocean Circulation Mission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000" b="1" dirty="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</a:rPr>
              <a:t>      ESA SP-1233(1) July 1999.</a:t>
            </a:r>
            <a:endParaRPr lang="en-US" altLang="ja-JP" sz="1000" b="1" dirty="0">
              <a:solidFill>
                <a:srgbClr val="B2B2B2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4" name="Rectangle 5"/>
          <p:cNvSpPr>
            <a:spLocks noChangeArrowheads="1"/>
          </p:cNvSpPr>
          <p:nvPr/>
        </p:nvSpPr>
        <p:spPr bwMode="auto">
          <a:xfrm>
            <a:off x="1611321" y="1457254"/>
            <a:ext cx="5103819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(</a:t>
            </a:r>
            <a:r>
              <a:rPr lang="ja-JP" altLang="en-US" sz="20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球面調和関数展開係数の観測精度</a:t>
            </a:r>
            <a:r>
              <a:rPr lang="en-US" altLang="ja-JP" sz="20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)</a:t>
            </a:r>
            <a:endParaRPr lang="ja-JP" altLang="en-US" sz="20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7" name="Rectangle 5"/>
          <p:cNvSpPr>
            <a:spLocks noChangeArrowheads="1"/>
          </p:cNvSpPr>
          <p:nvPr/>
        </p:nvSpPr>
        <p:spPr bwMode="auto">
          <a:xfrm rot="16200000">
            <a:off x="3753053" y="5102005"/>
            <a:ext cx="1000132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</a:rPr>
              <a:t>200km</a:t>
            </a:r>
            <a:endParaRPr lang="ja-JP" altLang="en-US" sz="1400" b="1" dirty="0">
              <a:solidFill>
                <a:srgbClr val="FFCC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9" name="Rectangle 5"/>
          <p:cNvSpPr>
            <a:spLocks noChangeArrowheads="1"/>
          </p:cNvSpPr>
          <p:nvPr/>
        </p:nvSpPr>
        <p:spPr bwMode="auto">
          <a:xfrm rot="16200000">
            <a:off x="5734489" y="5118851"/>
            <a:ext cx="1000132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FFCCFF"/>
                </a:solidFill>
                <a:latin typeface="Tahoma" pitchFamily="34" charset="0"/>
              </a:rPr>
              <a:t>1</a:t>
            </a:r>
            <a:r>
              <a:rPr lang="en-US" altLang="ja-JP" sz="1400" b="1" dirty="0" smtClean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</a:rPr>
              <a:t>00km</a:t>
            </a:r>
            <a:endParaRPr lang="ja-JP" altLang="en-US" sz="1400" b="1" dirty="0">
              <a:solidFill>
                <a:srgbClr val="FFCC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1" name="Rectangle 5"/>
          <p:cNvSpPr>
            <a:spLocks noChangeArrowheads="1"/>
          </p:cNvSpPr>
          <p:nvPr/>
        </p:nvSpPr>
        <p:spPr bwMode="auto">
          <a:xfrm rot="16200000">
            <a:off x="2756119" y="5102005"/>
            <a:ext cx="1000132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</a:rPr>
              <a:t>400km</a:t>
            </a:r>
            <a:endParaRPr lang="ja-JP" altLang="en-US" sz="1400" b="1" dirty="0">
              <a:solidFill>
                <a:srgbClr val="FFCC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2" name="Rectangle 5"/>
          <p:cNvSpPr>
            <a:spLocks noChangeArrowheads="1"/>
          </p:cNvSpPr>
          <p:nvPr/>
        </p:nvSpPr>
        <p:spPr bwMode="auto">
          <a:xfrm rot="16200000">
            <a:off x="7489380" y="4989060"/>
            <a:ext cx="928695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 dirty="0" smtClean="0">
                <a:solidFill>
                  <a:srgbClr val="FFCCFF"/>
                </a:solidFill>
                <a:latin typeface="Tahoma" pitchFamily="34" charset="0"/>
              </a:rPr>
              <a:t>空間</a:t>
            </a:r>
            <a:endParaRPr lang="en-US" altLang="ja-JP" sz="1400" b="1" dirty="0" smtClean="0">
              <a:solidFill>
                <a:srgbClr val="FFCCFF"/>
              </a:solidFill>
              <a:latin typeface="Tahoma" pitchFamily="34" charset="0"/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 dirty="0" smtClean="0">
                <a:solidFill>
                  <a:srgbClr val="FFCCFF"/>
                </a:solidFill>
                <a:latin typeface="Tahoma" pitchFamily="34" charset="0"/>
              </a:rPr>
              <a:t>スケール</a:t>
            </a:r>
            <a:endParaRPr lang="ja-JP" altLang="en-US" sz="1400" b="1" dirty="0">
              <a:solidFill>
                <a:srgbClr val="FFCC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3" name="Rectangle 5"/>
          <p:cNvSpPr>
            <a:spLocks noChangeArrowheads="1"/>
          </p:cNvSpPr>
          <p:nvPr/>
        </p:nvSpPr>
        <p:spPr bwMode="auto">
          <a:xfrm rot="16200000">
            <a:off x="6726153" y="5061061"/>
            <a:ext cx="1000132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FFCCFF"/>
                </a:solidFill>
                <a:latin typeface="Tahoma" pitchFamily="34" charset="0"/>
              </a:rPr>
              <a:t>8</a:t>
            </a:r>
            <a:r>
              <a:rPr lang="en-US" altLang="ja-JP" sz="1400" b="1" dirty="0" smtClean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</a:rPr>
              <a:t>0km</a:t>
            </a:r>
            <a:endParaRPr lang="ja-JP" altLang="en-US" sz="1400" b="1" dirty="0">
              <a:solidFill>
                <a:srgbClr val="FFCC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角丸四角形 30"/>
          <p:cNvSpPr/>
          <p:nvPr/>
        </p:nvSpPr>
        <p:spPr bwMode="auto">
          <a:xfrm>
            <a:off x="857224" y="1785926"/>
            <a:ext cx="3643338" cy="4429156"/>
          </a:xfrm>
          <a:prstGeom prst="roundRect">
            <a:avLst>
              <a:gd name="adj" fmla="val 5018"/>
            </a:avLst>
          </a:prstGeom>
          <a:solidFill>
            <a:srgbClr val="FFC000">
              <a:alpha val="10000"/>
            </a:srgbClr>
          </a:solidFill>
          <a:ln w="6350">
            <a:noFill/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9" name="角丸四角形 28"/>
          <p:cNvSpPr/>
          <p:nvPr/>
        </p:nvSpPr>
        <p:spPr bwMode="auto">
          <a:xfrm>
            <a:off x="5000628" y="1785926"/>
            <a:ext cx="3643338" cy="4429156"/>
          </a:xfrm>
          <a:prstGeom prst="roundRect">
            <a:avLst>
              <a:gd name="adj" fmla="val 5018"/>
            </a:avLst>
          </a:prstGeom>
          <a:solidFill>
            <a:srgbClr val="FFCCFF">
              <a:alpha val="10000"/>
            </a:srgbClr>
          </a:solidFill>
          <a:ln w="6350">
            <a:noFill/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7" name="角丸四角形 36"/>
          <p:cNvSpPr/>
          <p:nvPr/>
        </p:nvSpPr>
        <p:spPr bwMode="auto">
          <a:xfrm>
            <a:off x="2143108" y="3857628"/>
            <a:ext cx="5000660" cy="714380"/>
          </a:xfrm>
          <a:prstGeom prst="roundRect">
            <a:avLst>
              <a:gd name="adj" fmla="val 5018"/>
            </a:avLst>
          </a:prstGeom>
          <a:solidFill>
            <a:srgbClr val="FFFFFF">
              <a:alpha val="9804"/>
            </a:srgbClr>
          </a:solidFill>
          <a:ln w="6350">
            <a:noFill/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2" name="タイトル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GOCE</a:t>
            </a:r>
            <a:r>
              <a:rPr lang="ja-JP" altLang="en-US" dirty="0" smtClean="0"/>
              <a:t>と</a:t>
            </a:r>
            <a:r>
              <a:rPr lang="en-US" altLang="ja-JP" dirty="0" smtClean="0"/>
              <a:t>DPF</a:t>
            </a:r>
            <a:endParaRPr kumimoji="1" lang="ja-JP" altLang="en-US" dirty="0"/>
          </a:p>
        </p:txBody>
      </p:sp>
      <p:sp>
        <p:nvSpPr>
          <p:cNvPr id="10" name="フッター プレースホルダ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 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2010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年秋季大会 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(2010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9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13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九州工業大学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北九州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pic>
        <p:nvPicPr>
          <p:cNvPr id="23" name="Picture 9" descr="GOCE Satelli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18" y="1928802"/>
            <a:ext cx="2643206" cy="1803987"/>
          </a:xfrm>
          <a:prstGeom prst="rect">
            <a:avLst/>
          </a:prstGeom>
          <a:noFill/>
        </p:spPr>
      </p:pic>
      <p:sp>
        <p:nvSpPr>
          <p:cNvPr id="33" name="Rectangle 3"/>
          <p:cNvSpPr>
            <a:spLocks noChangeArrowheads="1"/>
          </p:cNvSpPr>
          <p:nvPr/>
        </p:nvSpPr>
        <p:spPr bwMode="auto">
          <a:xfrm>
            <a:off x="1214414" y="1071546"/>
            <a:ext cx="664373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</a:rPr>
              <a:t>同じ観測方式</a:t>
            </a: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</a:rPr>
              <a:t>:  </a:t>
            </a: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</a:rPr>
              <a:t>衛星による重力勾配観測</a:t>
            </a:r>
            <a:r>
              <a:rPr kumimoji="1" lang="en-US" altLang="ja-JP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(Satellite GG)</a:t>
            </a:r>
            <a:endParaRPr kumimoji="1" lang="ja-JP" altLang="en-US" sz="20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6" name="Rectangle 3"/>
          <p:cNvSpPr>
            <a:spLocks noChangeArrowheads="1"/>
          </p:cNvSpPr>
          <p:nvPr/>
        </p:nvSpPr>
        <p:spPr bwMode="auto">
          <a:xfrm>
            <a:off x="2214546" y="3857628"/>
            <a:ext cx="5429288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</a:rPr>
              <a:t>衛星搭載の重力勾配計により、重力場を観測</a:t>
            </a:r>
            <a:endParaRPr lang="en-US" altLang="ja-JP" sz="1800" b="1" dirty="0" smtClean="0">
              <a:solidFill>
                <a:srgbClr val="DDDDDD"/>
              </a:solidFill>
              <a:latin typeface="Tahoma" pitchFamily="34" charset="0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</a:rPr>
              <a:t>衛星擾乱を抑えるため、ドラッグフリー制御を行う</a:t>
            </a:r>
            <a:r>
              <a:rPr kumimoji="1" lang="en-US" altLang="ja-JP" sz="1800" b="1" kern="12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</a:t>
            </a:r>
            <a:endParaRPr kumimoji="1" lang="ja-JP" altLang="en-US" sz="1800" b="1" kern="1200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0" name="Rectangle 3"/>
          <p:cNvSpPr>
            <a:spLocks noChangeArrowheads="1"/>
          </p:cNvSpPr>
          <p:nvPr/>
        </p:nvSpPr>
        <p:spPr bwMode="auto">
          <a:xfrm>
            <a:off x="928662" y="1857364"/>
            <a:ext cx="2286016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2000" b="1" kern="1200" dirty="0" smtClean="0">
                <a:solidFill>
                  <a:srgbClr val="FFC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GOCE</a:t>
            </a: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</a:rPr>
              <a:t> 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</a:rPr>
              <a:t> </a:t>
            </a:r>
            <a:r>
              <a:rPr kumimoji="1" lang="en-US" altLang="ja-JP" sz="16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(ESA, 2009-)</a:t>
            </a:r>
            <a:endParaRPr kumimoji="1" lang="ja-JP" altLang="en-US" sz="16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20" name="Picture 1"/>
          <p:cNvPicPr>
            <a:picLocks noChangeAspect="1" noChangeArrowheads="1"/>
          </p:cNvPicPr>
          <p:nvPr/>
        </p:nvPicPr>
        <p:blipFill>
          <a:blip r:embed="rId4" cstate="print"/>
          <a:srcRect t="13895" r="68272" b="29528"/>
          <a:stretch>
            <a:fillRect/>
          </a:stretch>
        </p:blipFill>
        <p:spPr bwMode="auto">
          <a:xfrm>
            <a:off x="6460615" y="1886236"/>
            <a:ext cx="1897599" cy="1899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5072066" y="1857364"/>
            <a:ext cx="2286016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2000" b="1" kern="1200" dirty="0" smtClean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DPF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  </a:t>
            </a:r>
            <a:r>
              <a:rPr kumimoji="1" lang="en-US" altLang="ja-JP" sz="16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(JAXA, 2015-)</a:t>
            </a:r>
            <a:endParaRPr kumimoji="1" lang="ja-JP" altLang="en-US" sz="16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5" name="Rectangle 3"/>
          <p:cNvSpPr>
            <a:spLocks noChangeArrowheads="1"/>
          </p:cNvSpPr>
          <p:nvPr/>
        </p:nvSpPr>
        <p:spPr bwMode="auto">
          <a:xfrm>
            <a:off x="1000100" y="4714884"/>
            <a:ext cx="3643338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高度  </a:t>
            </a:r>
            <a:r>
              <a:rPr lang="en-US" altLang="ja-JP" sz="1800" b="1" dirty="0" smtClean="0">
                <a:solidFill>
                  <a:srgbClr val="FFC000"/>
                </a:solidFill>
                <a:latin typeface="Tahoma" pitchFamily="34" charset="0"/>
              </a:rPr>
              <a:t>295km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, 3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軸の重力勾配計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感度       </a:t>
            </a:r>
            <a:r>
              <a:rPr lang="en-US" altLang="ja-JP" sz="1800" b="1" dirty="0" smtClean="0">
                <a:solidFill>
                  <a:srgbClr val="FFC000"/>
                </a:solidFill>
                <a:latin typeface="Tahoma" pitchFamily="34" charset="0"/>
              </a:rPr>
              <a:t>5x10</a:t>
            </a:r>
            <a:r>
              <a:rPr lang="en-US" altLang="ja-JP" sz="1800" b="1" baseline="30000" dirty="0" smtClean="0">
                <a:solidFill>
                  <a:srgbClr val="FFC000"/>
                </a:solidFill>
                <a:latin typeface="Tahoma" pitchFamily="34" charset="0"/>
              </a:rPr>
              <a:t>-12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 m/s</a:t>
            </a:r>
            <a:r>
              <a:rPr lang="en-US" altLang="ja-JP" sz="1800" b="1" baseline="30000" dirty="0" smtClean="0">
                <a:solidFill>
                  <a:srgbClr val="F8F8F8"/>
                </a:solidFill>
                <a:latin typeface="Tahoma" pitchFamily="34" charset="0"/>
              </a:rPr>
              <a:t>2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/Hz</a:t>
            </a:r>
            <a:r>
              <a:rPr lang="en-US" altLang="ja-JP" sz="1800" b="1" baseline="30000" dirty="0" smtClean="0">
                <a:solidFill>
                  <a:srgbClr val="F8F8F8"/>
                </a:solidFill>
                <a:latin typeface="Tahoma" pitchFamily="34" charset="0"/>
              </a:rPr>
              <a:t>1/2</a:t>
            </a:r>
          </a:p>
          <a:p>
            <a:pPr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基線長  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0.5m</a:t>
            </a:r>
          </a:p>
          <a:p>
            <a:pPr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重量       </a:t>
            </a:r>
            <a:r>
              <a:rPr kumimoji="1" lang="en-US" altLang="ja-JP" sz="1800" b="1" kern="1200" dirty="0" smtClean="0">
                <a:solidFill>
                  <a:srgbClr val="FFC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1,200 kg</a:t>
            </a:r>
            <a:endParaRPr kumimoji="1" lang="ja-JP" altLang="en-US" sz="1800" b="1" kern="1200" dirty="0">
              <a:solidFill>
                <a:srgbClr val="FFC00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8" name="Rectangle 3"/>
          <p:cNvSpPr>
            <a:spLocks noChangeArrowheads="1"/>
          </p:cNvSpPr>
          <p:nvPr/>
        </p:nvSpPr>
        <p:spPr bwMode="auto">
          <a:xfrm>
            <a:off x="5214942" y="4714884"/>
            <a:ext cx="3643338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高度  </a:t>
            </a:r>
            <a:r>
              <a:rPr lang="en-US" altLang="ja-JP" sz="1800" b="1" dirty="0" smtClean="0">
                <a:solidFill>
                  <a:srgbClr val="FFCCFF"/>
                </a:solidFill>
                <a:latin typeface="Tahoma" pitchFamily="34" charset="0"/>
              </a:rPr>
              <a:t>500km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, 1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軸の重力勾配計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感度       </a:t>
            </a:r>
            <a:r>
              <a:rPr lang="en-US" altLang="ja-JP" sz="1800" b="1" dirty="0" smtClean="0">
                <a:solidFill>
                  <a:srgbClr val="FFCCFF"/>
                </a:solidFill>
                <a:latin typeface="Tahoma" pitchFamily="34" charset="0"/>
              </a:rPr>
              <a:t>9x10</a:t>
            </a:r>
            <a:r>
              <a:rPr lang="en-US" altLang="ja-JP" sz="1800" b="1" baseline="30000" dirty="0" smtClean="0">
                <a:solidFill>
                  <a:srgbClr val="FFCCFF"/>
                </a:solidFill>
                <a:latin typeface="Tahoma" pitchFamily="34" charset="0"/>
              </a:rPr>
              <a:t>-15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 m/s</a:t>
            </a:r>
            <a:r>
              <a:rPr lang="en-US" altLang="ja-JP" sz="1800" b="1" baseline="30000" dirty="0" smtClean="0">
                <a:solidFill>
                  <a:srgbClr val="F8F8F8"/>
                </a:solidFill>
                <a:latin typeface="Tahoma" pitchFamily="34" charset="0"/>
              </a:rPr>
              <a:t>2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/Hz</a:t>
            </a:r>
            <a:r>
              <a:rPr lang="en-US" altLang="ja-JP" sz="1800" b="1" baseline="30000" dirty="0" smtClean="0">
                <a:solidFill>
                  <a:srgbClr val="F8F8F8"/>
                </a:solidFill>
                <a:latin typeface="Tahoma" pitchFamily="34" charset="0"/>
              </a:rPr>
              <a:t>1/2</a:t>
            </a:r>
          </a:p>
          <a:p>
            <a:pPr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基線長  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0.3m</a:t>
            </a:r>
          </a:p>
          <a:p>
            <a:pPr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重量       </a:t>
            </a:r>
            <a:r>
              <a:rPr lang="en-US" altLang="ja-JP" sz="1800" b="1" dirty="0" smtClean="0">
                <a:solidFill>
                  <a:srgbClr val="FFCCFF"/>
                </a:solidFill>
                <a:latin typeface="Tahoma" pitchFamily="34" charset="0"/>
              </a:rPr>
              <a:t>35</a:t>
            </a:r>
            <a:r>
              <a:rPr kumimoji="1" lang="en-US" altLang="ja-JP" sz="1800" b="1" kern="1200" dirty="0" smtClean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0 kg</a:t>
            </a:r>
            <a:endParaRPr kumimoji="1" lang="ja-JP" altLang="en-US" sz="1800" b="1" kern="1200" dirty="0">
              <a:solidFill>
                <a:srgbClr val="FFC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9332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84293" y="2071678"/>
            <a:ext cx="7388235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0249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DPF</a:t>
            </a:r>
            <a:r>
              <a:rPr lang="ja-JP" altLang="en-US" dirty="0" smtClean="0"/>
              <a:t>の観測精度</a:t>
            </a:r>
            <a:endParaRPr lang="ja-JP" altLang="en-US" dirty="0"/>
          </a:p>
        </p:txBody>
      </p:sp>
      <p:sp>
        <p:nvSpPr>
          <p:cNvPr id="1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日本物理学会 </a:t>
            </a:r>
            <a:r>
              <a:rPr lang="en-US" altLang="zh-CN" smtClean="0"/>
              <a:t>2010</a:t>
            </a:r>
            <a:r>
              <a:rPr lang="zh-CN" altLang="en-US" smtClean="0"/>
              <a:t>年秋季大会 </a:t>
            </a:r>
            <a:r>
              <a:rPr lang="en-US" altLang="zh-CN" smtClean="0"/>
              <a:t>(2010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13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九州工業大学</a:t>
            </a:r>
            <a:r>
              <a:rPr lang="en-US" altLang="zh-CN" smtClean="0"/>
              <a:t>, </a:t>
            </a:r>
            <a:r>
              <a:rPr lang="zh-CN" altLang="en-US" smtClean="0"/>
              <a:t>北九州</a:t>
            </a:r>
            <a:r>
              <a:rPr lang="en-US" altLang="zh-CN" smtClean="0"/>
              <a:t>)</a:t>
            </a:r>
            <a:endParaRPr lang="en-US" altLang="ja-JP"/>
          </a:p>
        </p:txBody>
      </p:sp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6858016" y="1516551"/>
            <a:ext cx="2286016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000" b="1" dirty="0" smtClean="0">
                <a:solidFill>
                  <a:srgbClr val="B2B2B2"/>
                </a:solidFill>
                <a:latin typeface="Tahoma" pitchFamily="34" charset="0"/>
              </a:rPr>
              <a:t>Report for Mission Selection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000" b="1" dirty="0" smtClean="0">
                <a:solidFill>
                  <a:srgbClr val="B2B2B2"/>
                </a:solidFill>
                <a:latin typeface="Tahoma" pitchFamily="34" charset="0"/>
              </a:rPr>
              <a:t> Gravity Field and Steady-State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000" b="1" dirty="0" smtClean="0">
                <a:solidFill>
                  <a:srgbClr val="B2B2B2"/>
                </a:solidFill>
                <a:latin typeface="Tahoma" pitchFamily="34" charset="0"/>
              </a:rPr>
              <a:t>        Ocean Circulation Mission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000" b="1" dirty="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</a:rPr>
              <a:t>      ESA SP-1233(1) July 1999.</a:t>
            </a:r>
            <a:endParaRPr lang="en-US" altLang="ja-JP" sz="1000" b="1" dirty="0">
              <a:solidFill>
                <a:srgbClr val="B2B2B2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1" name="Rectangle 5"/>
          <p:cNvSpPr>
            <a:spLocks noChangeArrowheads="1"/>
          </p:cNvSpPr>
          <p:nvPr/>
        </p:nvSpPr>
        <p:spPr bwMode="auto">
          <a:xfrm rot="16200000">
            <a:off x="2756119" y="5102005"/>
            <a:ext cx="1000132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</a:rPr>
              <a:t>400km</a:t>
            </a:r>
            <a:endParaRPr lang="ja-JP" altLang="en-US" sz="1400" b="1" dirty="0">
              <a:solidFill>
                <a:srgbClr val="FFCC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2" name="Rectangle 5"/>
          <p:cNvSpPr>
            <a:spLocks noChangeArrowheads="1"/>
          </p:cNvSpPr>
          <p:nvPr/>
        </p:nvSpPr>
        <p:spPr bwMode="auto">
          <a:xfrm rot="16200000">
            <a:off x="7489380" y="4989060"/>
            <a:ext cx="928695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 dirty="0" smtClean="0">
                <a:solidFill>
                  <a:srgbClr val="FFCCFF"/>
                </a:solidFill>
                <a:latin typeface="Tahoma" pitchFamily="34" charset="0"/>
              </a:rPr>
              <a:t>空間</a:t>
            </a:r>
            <a:endParaRPr lang="en-US" altLang="ja-JP" sz="1400" b="1" dirty="0" smtClean="0">
              <a:solidFill>
                <a:srgbClr val="FFCCFF"/>
              </a:solidFill>
              <a:latin typeface="Tahoma" pitchFamily="34" charset="0"/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 dirty="0" smtClean="0">
                <a:solidFill>
                  <a:srgbClr val="FFCCFF"/>
                </a:solidFill>
                <a:latin typeface="Tahoma" pitchFamily="34" charset="0"/>
              </a:rPr>
              <a:t>スケール</a:t>
            </a:r>
            <a:endParaRPr lang="ja-JP" altLang="en-US" sz="1400" b="1" dirty="0">
              <a:solidFill>
                <a:srgbClr val="FFCC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3" name="Rectangle 5"/>
          <p:cNvSpPr>
            <a:spLocks noChangeArrowheads="1"/>
          </p:cNvSpPr>
          <p:nvPr/>
        </p:nvSpPr>
        <p:spPr bwMode="auto">
          <a:xfrm rot="16200000">
            <a:off x="6726153" y="5061061"/>
            <a:ext cx="1000132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FFCCFF"/>
                </a:solidFill>
                <a:latin typeface="Tahoma" pitchFamily="34" charset="0"/>
              </a:rPr>
              <a:t>8</a:t>
            </a:r>
            <a:r>
              <a:rPr lang="en-US" altLang="ja-JP" sz="1400" b="1" dirty="0" smtClean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</a:rPr>
              <a:t>0km</a:t>
            </a:r>
            <a:endParaRPr lang="ja-JP" altLang="en-US" sz="1400" b="1" dirty="0">
              <a:solidFill>
                <a:srgbClr val="FFCC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9" name="Rectangle 5"/>
          <p:cNvSpPr>
            <a:spLocks noChangeArrowheads="1"/>
          </p:cNvSpPr>
          <p:nvPr/>
        </p:nvSpPr>
        <p:spPr bwMode="auto">
          <a:xfrm rot="16200000">
            <a:off x="5734489" y="5118851"/>
            <a:ext cx="1000132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FFCCFF"/>
                </a:solidFill>
                <a:latin typeface="Tahoma" pitchFamily="34" charset="0"/>
              </a:rPr>
              <a:t>1</a:t>
            </a:r>
            <a:r>
              <a:rPr lang="en-US" altLang="ja-JP" sz="1400" b="1" dirty="0" smtClean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</a:rPr>
              <a:t>00km</a:t>
            </a:r>
            <a:endParaRPr lang="ja-JP" altLang="en-US" sz="1400" b="1" dirty="0">
              <a:solidFill>
                <a:srgbClr val="FFCC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3571868" y="5445641"/>
            <a:ext cx="1500198" cy="275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b="1" dirty="0" smtClean="0">
                <a:solidFill>
                  <a:srgbClr val="FF99CC"/>
                </a:solidFill>
                <a:latin typeface="Tahoma" pitchFamily="34" charset="0"/>
                <a:ea typeface="HGP創英角ｺﾞｼｯｸUB" pitchFamily="50" charset="-128"/>
              </a:rPr>
              <a:t>(1</a:t>
            </a:r>
            <a:r>
              <a:rPr lang="ja-JP" altLang="en-US" sz="1200" b="1" dirty="0" smtClean="0">
                <a:solidFill>
                  <a:srgbClr val="FF99CC"/>
                </a:solidFill>
                <a:latin typeface="Tahoma" pitchFamily="34" charset="0"/>
                <a:ea typeface="HGP創英角ｺﾞｼｯｸUB" pitchFamily="50" charset="-128"/>
              </a:rPr>
              <a:t>桁のマージン</a:t>
            </a:r>
            <a:r>
              <a:rPr lang="ja-JP" altLang="en-US" sz="1200" b="1" dirty="0" smtClean="0">
                <a:solidFill>
                  <a:srgbClr val="FF99CC"/>
                </a:solidFill>
                <a:latin typeface="Tahoma" pitchFamily="34" charset="0"/>
              </a:rPr>
              <a:t>あり</a:t>
            </a:r>
            <a:r>
              <a:rPr lang="en-US" altLang="ja-JP" sz="1200" b="1" dirty="0" smtClean="0">
                <a:solidFill>
                  <a:srgbClr val="FF99CC"/>
                </a:solidFill>
                <a:latin typeface="Tahoma" pitchFamily="34" charset="0"/>
              </a:rPr>
              <a:t>)</a:t>
            </a:r>
            <a:endParaRPr lang="en-US" altLang="ja-JP" sz="1200" b="1" dirty="0">
              <a:solidFill>
                <a:srgbClr val="FF99CC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grpSp>
        <p:nvGrpSpPr>
          <p:cNvPr id="21" name="グループ化 20"/>
          <p:cNvGrpSpPr/>
          <p:nvPr/>
        </p:nvGrpSpPr>
        <p:grpSpPr>
          <a:xfrm>
            <a:off x="611189" y="1142984"/>
            <a:ext cx="6461141" cy="4000528"/>
            <a:chOff x="611189" y="1142984"/>
            <a:chExt cx="6461141" cy="4000528"/>
          </a:xfrm>
        </p:grpSpPr>
        <p:sp>
          <p:nvSpPr>
            <p:cNvPr id="16" name="下矢印 15"/>
            <p:cNvSpPr/>
            <p:nvPr/>
          </p:nvSpPr>
          <p:spPr bwMode="auto">
            <a:xfrm>
              <a:off x="2944360" y="4714884"/>
              <a:ext cx="484632" cy="428628"/>
            </a:xfrm>
            <a:prstGeom prst="downArrow">
              <a:avLst>
                <a:gd name="adj1" fmla="val 44368"/>
                <a:gd name="adj2" fmla="val 50000"/>
              </a:avLst>
            </a:prstGeom>
            <a:solidFill>
              <a:srgbClr val="FFFFFF">
                <a:alpha val="90000"/>
              </a:srgbClr>
            </a:solidFill>
            <a:ln w="1270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square" rtlCol="0" anchor="ctr">
              <a:noAutofit/>
            </a:bodyPr>
            <a:lstStyle/>
            <a:p>
              <a:pPr algn="l" rtl="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endPara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02501" name="Rectangle 5"/>
            <p:cNvSpPr>
              <a:spLocks noChangeArrowheads="1"/>
            </p:cNvSpPr>
            <p:nvPr/>
          </p:nvSpPr>
          <p:spPr bwMode="auto">
            <a:xfrm>
              <a:off x="611189" y="1142984"/>
              <a:ext cx="6461141" cy="40011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2000" b="1" dirty="0" smtClean="0">
                  <a:solidFill>
                    <a:srgbClr val="FFFFFF"/>
                  </a:solidFill>
                  <a:latin typeface="Tahoma" pitchFamily="34" charset="0"/>
                </a:rPr>
                <a:t>低次係数 </a:t>
              </a:r>
              <a:r>
                <a:rPr lang="en-US" altLang="ja-JP" sz="2000" b="1" dirty="0" smtClean="0">
                  <a:solidFill>
                    <a:srgbClr val="FFFFFF"/>
                  </a:solidFill>
                  <a:latin typeface="Tahoma" pitchFamily="34" charset="0"/>
                </a:rPr>
                <a:t>(</a:t>
              </a:r>
              <a:r>
                <a:rPr lang="ja-JP" altLang="en-US" sz="2000" b="1" dirty="0" smtClean="0">
                  <a:solidFill>
                    <a:srgbClr val="FFFFFF"/>
                  </a:solidFill>
                  <a:latin typeface="Tahoma" pitchFamily="34" charset="0"/>
                </a:rPr>
                <a:t>大スケール</a:t>
              </a:r>
              <a:r>
                <a:rPr lang="en-US" altLang="ja-JP" sz="2000" b="1" dirty="0" smtClean="0">
                  <a:solidFill>
                    <a:srgbClr val="FFFFFF"/>
                  </a:solidFill>
                  <a:latin typeface="Tahoma" pitchFamily="34" charset="0"/>
                </a:rPr>
                <a:t>) </a:t>
              </a:r>
              <a:r>
                <a:rPr lang="ja-JP" altLang="en-US" sz="2000" b="1" dirty="0" smtClean="0">
                  <a:solidFill>
                    <a:srgbClr val="FFFFFF"/>
                  </a:solidFill>
                  <a:latin typeface="Tahoma" pitchFamily="34" charset="0"/>
                </a:rPr>
                <a:t>で良い感度 </a:t>
              </a:r>
              <a:r>
                <a:rPr lang="en-US" altLang="ja-JP" sz="2000" b="1" dirty="0" smtClean="0">
                  <a:solidFill>
                    <a:srgbClr val="FFFFFF"/>
                  </a:solidFill>
                  <a:latin typeface="Tahoma" pitchFamily="34" charset="0"/>
                  <a:sym typeface="Wingdings" pitchFamily="2" charset="2"/>
                </a:rPr>
                <a:t> </a:t>
              </a:r>
              <a:r>
                <a:rPr lang="ja-JP" altLang="en-US" sz="2000" b="1" dirty="0" smtClean="0">
                  <a:solidFill>
                    <a:srgbClr val="FFFFFF"/>
                  </a:solidFill>
                  <a:latin typeface="Tahoma" pitchFamily="34" charset="0"/>
                  <a:sym typeface="Wingdings" pitchFamily="2" charset="2"/>
                </a:rPr>
                <a:t>高いセンサ感度</a:t>
              </a:r>
              <a:endParaRPr lang="ja-JP" altLang="en-US" sz="2000" b="1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endParaRPr>
            </a:p>
          </p:txBody>
        </p:sp>
      </p:grpSp>
      <p:grpSp>
        <p:nvGrpSpPr>
          <p:cNvPr id="22" name="グループ化 21"/>
          <p:cNvGrpSpPr/>
          <p:nvPr/>
        </p:nvGrpSpPr>
        <p:grpSpPr>
          <a:xfrm>
            <a:off x="642910" y="1571612"/>
            <a:ext cx="6143668" cy="2500330"/>
            <a:chOff x="642910" y="1571612"/>
            <a:chExt cx="6143668" cy="2500330"/>
          </a:xfrm>
        </p:grpSpPr>
        <p:sp>
          <p:nvSpPr>
            <p:cNvPr id="24" name="Rectangle 5"/>
            <p:cNvSpPr>
              <a:spLocks noChangeArrowheads="1"/>
            </p:cNvSpPr>
            <p:nvPr/>
          </p:nvSpPr>
          <p:spPr bwMode="auto">
            <a:xfrm>
              <a:off x="642910" y="1571612"/>
              <a:ext cx="6143668" cy="40011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2000" b="1" dirty="0" smtClean="0">
                  <a:solidFill>
                    <a:srgbClr val="FFFFFF"/>
                  </a:solidFill>
                  <a:latin typeface="Tahoma" pitchFamily="34" charset="0"/>
                </a:rPr>
                <a:t>高次係数 </a:t>
              </a:r>
              <a:r>
                <a:rPr lang="en-US" altLang="ja-JP" sz="2000" b="1" dirty="0" smtClean="0">
                  <a:solidFill>
                    <a:srgbClr val="FFFFFF"/>
                  </a:solidFill>
                  <a:latin typeface="Tahoma" pitchFamily="34" charset="0"/>
                </a:rPr>
                <a:t>(</a:t>
              </a:r>
              <a:r>
                <a:rPr lang="ja-JP" altLang="en-US" sz="2000" b="1" dirty="0" smtClean="0">
                  <a:solidFill>
                    <a:srgbClr val="FFFFFF"/>
                  </a:solidFill>
                  <a:latin typeface="Tahoma" pitchFamily="34" charset="0"/>
                </a:rPr>
                <a:t>小スケール</a:t>
              </a:r>
              <a:r>
                <a:rPr lang="en-US" altLang="ja-JP" sz="2000" b="1" dirty="0" smtClean="0">
                  <a:solidFill>
                    <a:srgbClr val="FFFFFF"/>
                  </a:solidFill>
                  <a:latin typeface="Tahoma" pitchFamily="34" charset="0"/>
                </a:rPr>
                <a:t>) </a:t>
              </a:r>
              <a:r>
                <a:rPr lang="ja-JP" altLang="en-US" sz="2000" b="1" dirty="0" smtClean="0">
                  <a:solidFill>
                    <a:srgbClr val="FFFFFF"/>
                  </a:solidFill>
                  <a:latin typeface="Tahoma" pitchFamily="34" charset="0"/>
                </a:rPr>
                <a:t>で悪化        </a:t>
              </a:r>
              <a:r>
                <a:rPr lang="en-US" altLang="ja-JP" sz="2000" b="1" dirty="0" smtClean="0">
                  <a:solidFill>
                    <a:srgbClr val="FFFFFF"/>
                  </a:solidFill>
                  <a:latin typeface="Tahoma" pitchFamily="34" charset="0"/>
                  <a:sym typeface="Wingdings" pitchFamily="2" charset="2"/>
                </a:rPr>
                <a:t> </a:t>
              </a:r>
              <a:r>
                <a:rPr lang="ja-JP" altLang="en-US" sz="2000" b="1" dirty="0" smtClean="0">
                  <a:solidFill>
                    <a:srgbClr val="FFFFFF"/>
                  </a:solidFill>
                  <a:latin typeface="Tahoma" pitchFamily="34" charset="0"/>
                  <a:sym typeface="Wingdings" pitchFamily="2" charset="2"/>
                </a:rPr>
                <a:t>高い軌道高度</a:t>
              </a:r>
              <a:endParaRPr lang="ja-JP" altLang="en-US" sz="2000" b="1" dirty="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17" name="下矢印 16"/>
            <p:cNvSpPr/>
            <p:nvPr/>
          </p:nvSpPr>
          <p:spPr bwMode="auto">
            <a:xfrm flipV="1">
              <a:off x="5659004" y="3643314"/>
              <a:ext cx="484632" cy="428628"/>
            </a:xfrm>
            <a:prstGeom prst="downArrow">
              <a:avLst>
                <a:gd name="adj1" fmla="val 44368"/>
                <a:gd name="adj2" fmla="val 50000"/>
              </a:avLst>
            </a:prstGeom>
            <a:solidFill>
              <a:srgbClr val="FFFFFF">
                <a:alpha val="90000"/>
              </a:srgbClr>
            </a:solidFill>
            <a:ln w="1270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square" rtlCol="0" anchor="ctr">
              <a:noAutofit/>
            </a:bodyPr>
            <a:lstStyle/>
            <a:p>
              <a:pPr algn="l" rtl="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endPara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</p:grp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642910" y="6231459"/>
            <a:ext cx="1857388" cy="2693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000" b="1" dirty="0" smtClean="0">
                <a:solidFill>
                  <a:srgbClr val="B2B2B2"/>
                </a:solidFill>
                <a:latin typeface="Tahoma" pitchFamily="34" charset="0"/>
              </a:rPr>
              <a:t>Calc. by </a:t>
            </a:r>
            <a:r>
              <a:rPr lang="en-US" altLang="ja-JP" sz="1000" b="1" dirty="0" err="1" smtClean="0">
                <a:solidFill>
                  <a:srgbClr val="B2B2B2"/>
                </a:solidFill>
                <a:latin typeface="Tahoma" pitchFamily="34" charset="0"/>
              </a:rPr>
              <a:t>A.Shoda</a:t>
            </a:r>
            <a:r>
              <a:rPr lang="en-US" altLang="ja-JP" sz="1000" b="1" dirty="0" smtClean="0">
                <a:solidFill>
                  <a:srgbClr val="B2B2B2"/>
                </a:solidFill>
                <a:latin typeface="Tahoma" pitchFamily="34" charset="0"/>
              </a:rPr>
              <a:t>, M.A.</a:t>
            </a:r>
            <a:endParaRPr lang="en-US" altLang="ja-JP" sz="1000" b="1" dirty="0">
              <a:solidFill>
                <a:srgbClr val="B2B2B2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角丸四角形 20"/>
          <p:cNvSpPr/>
          <p:nvPr/>
        </p:nvSpPr>
        <p:spPr bwMode="auto">
          <a:xfrm>
            <a:off x="500034" y="1428736"/>
            <a:ext cx="4429156" cy="3143272"/>
          </a:xfrm>
          <a:prstGeom prst="roundRect">
            <a:avLst>
              <a:gd name="adj" fmla="val 5018"/>
            </a:avLst>
          </a:prstGeom>
          <a:solidFill>
            <a:srgbClr val="CCECFF">
              <a:alpha val="10000"/>
            </a:srgbClr>
          </a:solidFill>
          <a:ln w="6350">
            <a:noFill/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2" name="タイトル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地球重力場観測</a:t>
            </a:r>
            <a:r>
              <a:rPr lang="ja-JP" altLang="en-US" dirty="0" smtClean="0"/>
              <a:t>の現状</a:t>
            </a:r>
            <a:endParaRPr kumimoji="1" lang="ja-JP" altLang="en-US" dirty="0"/>
          </a:p>
        </p:txBody>
      </p:sp>
      <p:sp>
        <p:nvSpPr>
          <p:cNvPr id="10" name="フッター プレースホルダ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 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2010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年秋季大会 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(2010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9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13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九州工業大学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北九州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428596" y="1000108"/>
            <a:ext cx="4500594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CHAMP,GRACE, GOCE</a:t>
            </a:r>
            <a:r>
              <a:rPr kumimoji="1" lang="ja-JP" altLang="en-US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が稼働中</a:t>
            </a:r>
            <a:endParaRPr kumimoji="1" lang="ja-JP" altLang="en-US" sz="20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571472" y="1428736"/>
            <a:ext cx="4143404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・地球形状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　　　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2190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次までの係数データ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            (GRACE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など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, 2008)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3" name="右矢印 12"/>
          <p:cNvSpPr/>
          <p:nvPr/>
        </p:nvSpPr>
        <p:spPr bwMode="auto">
          <a:xfrm>
            <a:off x="1071538" y="2500306"/>
            <a:ext cx="285752" cy="285752"/>
          </a:xfrm>
          <a:prstGeom prst="rightArrow">
            <a:avLst/>
          </a:prstGeom>
          <a:solidFill>
            <a:srgbClr val="FFFFFF">
              <a:alpha val="9804"/>
            </a:srgbClr>
          </a:solidFill>
          <a:ln w="635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343642" y="2456164"/>
            <a:ext cx="3643338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高精度・高分解能な地球形状基準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571472" y="2928934"/>
            <a:ext cx="4143404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・時間変動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アマゾン流域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,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ヒマラヤなどの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     　　　陸水季節変動の観測データ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     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地震による地殻変形の観測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              (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スマトラ沖地震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2004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年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)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8" name="Picture 4" descr="grac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1428736"/>
            <a:ext cx="3645204" cy="2311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2919421"/>
            <a:ext cx="1367658" cy="165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3"/>
          <p:cNvSpPr>
            <a:spLocks noChangeArrowheads="1"/>
          </p:cNvSpPr>
          <p:nvPr/>
        </p:nvSpPr>
        <p:spPr bwMode="auto">
          <a:xfrm>
            <a:off x="6572264" y="3857628"/>
            <a:ext cx="2357454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FFFFFF"/>
                </a:solidFill>
                <a:latin typeface="Tahoma" pitchFamily="34" charset="0"/>
                <a:ea typeface="+mn-ea"/>
              </a:rPr>
              <a:t>GRACE</a:t>
            </a:r>
            <a:r>
              <a:rPr lang="ja-JP" altLang="en-US" sz="1600" b="1" dirty="0" smtClean="0">
                <a:solidFill>
                  <a:srgbClr val="FFFFFF"/>
                </a:solidFill>
                <a:latin typeface="Tahoma" pitchFamily="34" charset="0"/>
                <a:ea typeface="+mn-ea"/>
              </a:rPr>
              <a:t>で観測された</a:t>
            </a:r>
            <a:endParaRPr lang="en-US" altLang="ja-JP" sz="1600" b="1" dirty="0" smtClean="0">
              <a:solidFill>
                <a:srgbClr val="FFFFFF"/>
              </a:solidFill>
              <a:latin typeface="Tahoma" pitchFamily="34" charset="0"/>
              <a:ea typeface="+mn-ea"/>
            </a:endParaRPr>
          </a:p>
          <a:p>
            <a:pPr algn="l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FFFFFF"/>
                </a:solidFill>
                <a:latin typeface="Tahoma" pitchFamily="34" charset="0"/>
                <a:ea typeface="+mn-ea"/>
              </a:rPr>
              <a:t>季節変化や地殻変動</a:t>
            </a:r>
            <a:endParaRPr lang="ja-JP" altLang="en-US" sz="1600" b="1" dirty="0">
              <a:solidFill>
                <a:srgbClr val="FFFFFF"/>
              </a:solidFill>
              <a:latin typeface="Tahoma" pitchFamily="34" charset="0"/>
              <a:ea typeface="+mn-ea"/>
            </a:endParaRPr>
          </a:p>
        </p:txBody>
      </p:sp>
      <p:grpSp>
        <p:nvGrpSpPr>
          <p:cNvPr id="26" name="グループ化 25"/>
          <p:cNvGrpSpPr/>
          <p:nvPr/>
        </p:nvGrpSpPr>
        <p:grpSpPr>
          <a:xfrm>
            <a:off x="1357290" y="4643446"/>
            <a:ext cx="4786346" cy="500066"/>
            <a:chOff x="1357290" y="4643446"/>
            <a:chExt cx="4786346" cy="500066"/>
          </a:xfrm>
        </p:grpSpPr>
        <p:sp>
          <p:nvSpPr>
            <p:cNvPr id="17" name="Rectangle 3"/>
            <p:cNvSpPr>
              <a:spLocks noChangeArrowheads="1"/>
            </p:cNvSpPr>
            <p:nvPr/>
          </p:nvSpPr>
          <p:spPr bwMode="auto">
            <a:xfrm>
              <a:off x="1643042" y="4643446"/>
              <a:ext cx="4500594" cy="5000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3366"/>
                </a:buClr>
                <a:buSzPct val="60000"/>
                <a:buFont typeface="Wingdings" pitchFamily="2" charset="2"/>
                <a:buNone/>
              </a:pPr>
              <a:r>
                <a:rPr kumimoji="1" lang="en-US" altLang="ja-JP" sz="2000" b="1" kern="1200" dirty="0" smtClean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2012</a:t>
              </a:r>
              <a:r>
                <a:rPr kumimoji="1" lang="ja-JP" altLang="en-US" sz="2000" b="1" kern="1200" dirty="0" smtClean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年頃には運用寿命を迎える見込み</a:t>
              </a:r>
              <a:endParaRPr kumimoji="1" lang="ja-JP" altLang="en-US" sz="2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3" name="右矢印 22"/>
            <p:cNvSpPr/>
            <p:nvPr/>
          </p:nvSpPr>
          <p:spPr bwMode="auto">
            <a:xfrm>
              <a:off x="1357290" y="4714884"/>
              <a:ext cx="285752" cy="285752"/>
            </a:xfrm>
            <a:prstGeom prst="rightArrow">
              <a:avLst/>
            </a:prstGeom>
            <a:solidFill>
              <a:srgbClr val="FFFFFF">
                <a:alpha val="9804"/>
              </a:srgbClr>
            </a:solidFill>
            <a:ln w="635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square" rtlCol="0" anchor="ctr">
              <a:noAutofit/>
            </a:bodyPr>
            <a:lstStyle/>
            <a:p>
              <a:pPr algn="l" rtl="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endPara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</p:grpSp>
      <p:grpSp>
        <p:nvGrpSpPr>
          <p:cNvPr id="27" name="グループ化 26"/>
          <p:cNvGrpSpPr/>
          <p:nvPr/>
        </p:nvGrpSpPr>
        <p:grpSpPr>
          <a:xfrm>
            <a:off x="500034" y="5214950"/>
            <a:ext cx="8358246" cy="1071570"/>
            <a:chOff x="500034" y="5214950"/>
            <a:chExt cx="8358246" cy="1071570"/>
          </a:xfrm>
        </p:grpSpPr>
        <p:sp>
          <p:nvSpPr>
            <p:cNvPr id="1094664" name="Rectangle 3"/>
            <p:cNvSpPr>
              <a:spLocks noChangeArrowheads="1"/>
            </p:cNvSpPr>
            <p:nvPr/>
          </p:nvSpPr>
          <p:spPr bwMode="auto">
            <a:xfrm>
              <a:off x="1000100" y="5572140"/>
              <a:ext cx="4286280" cy="7143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3366"/>
                </a:buClr>
                <a:buSzPct val="60000"/>
                <a:buFont typeface="Wingdings" pitchFamily="2" charset="2"/>
                <a:buNone/>
              </a:pPr>
              <a:r>
                <a:rPr kumimoji="1" lang="en-US" altLang="ja-JP" sz="1800" b="1" kern="1200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GRACE</a:t>
              </a:r>
              <a:r>
                <a:rPr kumimoji="1" lang="ja-JP" altLang="en-US" sz="1800" b="1" kern="1200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をベース</a:t>
              </a:r>
              <a:r>
                <a:rPr kumimoji="1" lang="en-US" altLang="ja-JP" sz="1800" b="1" kern="1200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, </a:t>
              </a:r>
              <a:r>
                <a:rPr lang="ja-JP" altLang="en-US" sz="1800" b="1" dirty="0" smtClean="0">
                  <a:solidFill>
                    <a:srgbClr val="F8F8F8"/>
                  </a:solidFill>
                  <a:latin typeface="Tahoma" pitchFamily="34" charset="0"/>
                </a:rPr>
                <a:t>レーザー測距を追加</a:t>
              </a:r>
              <a:endParaRPr lang="en-US" altLang="ja-JP" sz="1800" b="1" dirty="0" smtClean="0">
                <a:solidFill>
                  <a:srgbClr val="F8F8F8"/>
                </a:solidFill>
                <a:latin typeface="Tahoma" pitchFamily="34" charset="0"/>
              </a:endParaRPr>
            </a:p>
            <a:p>
              <a:pPr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3366"/>
                </a:buClr>
                <a:buSzPct val="60000"/>
                <a:buFont typeface="Wingdings" pitchFamily="2" charset="2"/>
                <a:buNone/>
              </a:pPr>
              <a:r>
                <a:rPr kumimoji="1" lang="en-US" altLang="ja-JP" sz="1800" b="1" kern="1200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2016</a:t>
              </a:r>
              <a:r>
                <a:rPr kumimoji="1" lang="ja-JP" altLang="en-US" sz="1800" b="1" kern="1200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年打ち上げ見込み</a:t>
              </a:r>
              <a:endPara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2" name="Rectangle 3"/>
            <p:cNvSpPr>
              <a:spLocks noChangeArrowheads="1"/>
            </p:cNvSpPr>
            <p:nvPr/>
          </p:nvSpPr>
          <p:spPr bwMode="auto">
            <a:xfrm>
              <a:off x="500034" y="5214950"/>
              <a:ext cx="4500594" cy="5000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3366"/>
                </a:buClr>
                <a:buSzPct val="60000"/>
                <a:buFont typeface="Wingdings" pitchFamily="2" charset="2"/>
                <a:buNone/>
              </a:pPr>
              <a:r>
                <a:rPr kumimoji="1" lang="en-US" altLang="ja-JP" sz="2000" b="1" kern="1200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GRACE-FO</a:t>
              </a:r>
              <a:r>
                <a:rPr kumimoji="1" lang="ja-JP" altLang="en-US" sz="2000" b="1" kern="1200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が採択</a:t>
              </a:r>
              <a:r>
                <a:rPr kumimoji="1" lang="ja-JP" altLang="en-US" sz="1600" b="1" kern="1200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　</a:t>
              </a:r>
              <a:r>
                <a:rPr kumimoji="1" lang="en-US" altLang="ja-JP" sz="1600" b="1" kern="1200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(NASA)</a:t>
              </a:r>
              <a:endParaRPr kumimoji="1" lang="ja-JP" altLang="en-US" sz="16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4" name="右矢印 23"/>
            <p:cNvSpPr/>
            <p:nvPr/>
          </p:nvSpPr>
          <p:spPr bwMode="auto">
            <a:xfrm>
              <a:off x="4857752" y="5643578"/>
              <a:ext cx="285752" cy="285752"/>
            </a:xfrm>
            <a:prstGeom prst="rightArrow">
              <a:avLst/>
            </a:prstGeom>
            <a:solidFill>
              <a:srgbClr val="FFFFFF">
                <a:alpha val="9804"/>
              </a:srgbClr>
            </a:solidFill>
            <a:ln w="635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square" rtlCol="0" anchor="ctr">
              <a:noAutofit/>
            </a:bodyPr>
            <a:lstStyle/>
            <a:p>
              <a:pPr algn="l" rtl="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endPara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5" name="Rectangle 3"/>
            <p:cNvSpPr>
              <a:spLocks noChangeArrowheads="1"/>
            </p:cNvSpPr>
            <p:nvPr/>
          </p:nvSpPr>
          <p:spPr bwMode="auto">
            <a:xfrm>
              <a:off x="5286380" y="5429264"/>
              <a:ext cx="3571900" cy="857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3366"/>
                </a:buClr>
                <a:buSzPct val="60000"/>
                <a:buFont typeface="Wingdings" pitchFamily="2" charset="2"/>
                <a:buNone/>
              </a:pPr>
              <a:r>
                <a:rPr kumimoji="1" lang="en-US" altLang="ja-JP" sz="2000" b="1" kern="1200" dirty="0" smtClean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DPF</a:t>
              </a:r>
              <a:r>
                <a:rPr kumimoji="1" lang="ja-JP" altLang="en-US" sz="2000" b="1" kern="1200" dirty="0" smtClean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による国際観測網の補完</a:t>
              </a:r>
              <a:endParaRPr kumimoji="1" lang="en-US" altLang="ja-JP" sz="20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  <a:p>
              <a:pPr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3366"/>
                </a:buClr>
                <a:buSzPct val="60000"/>
                <a:buFont typeface="Wingdings" pitchFamily="2" charset="2"/>
                <a:buNone/>
              </a:pPr>
              <a:r>
                <a:rPr lang="ja-JP" altLang="en-US" sz="2000" b="1" dirty="0" smtClean="0">
                  <a:solidFill>
                    <a:srgbClr val="CCECFF"/>
                  </a:solidFill>
                  <a:latin typeface="Tahoma" pitchFamily="34" charset="0"/>
                </a:rPr>
                <a:t>国際共同観測</a:t>
              </a:r>
              <a:endParaRPr kumimoji="1" lang="en-US" altLang="ja-JP" sz="20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  <a:p>
              <a:pPr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3366"/>
                </a:buClr>
                <a:buSzPct val="60000"/>
                <a:buFont typeface="Wingdings" pitchFamily="2" charset="2"/>
                <a:buNone/>
              </a:pPr>
              <a:endParaRPr kumimoji="1" lang="en-US" altLang="ja-JP" sz="20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  <a:p>
              <a:pPr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3366"/>
                </a:buClr>
                <a:buSzPct val="60000"/>
                <a:buFont typeface="Wingdings" pitchFamily="2" charset="2"/>
                <a:buNone/>
              </a:pPr>
              <a:endParaRPr kumimoji="1" lang="en-US" altLang="ja-JP" sz="20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/>
          <p:cNvSpPr/>
          <p:nvPr/>
        </p:nvSpPr>
        <p:spPr bwMode="auto">
          <a:xfrm>
            <a:off x="6072198" y="2571744"/>
            <a:ext cx="1357322" cy="3214710"/>
          </a:xfrm>
          <a:prstGeom prst="rect">
            <a:avLst/>
          </a:prstGeom>
          <a:solidFill>
            <a:srgbClr val="CCECFF">
              <a:alpha val="20000"/>
            </a:srgbClr>
          </a:solidFill>
          <a:ln w="6350">
            <a:noFill/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6" name="正方形/長方形 25"/>
          <p:cNvSpPr/>
          <p:nvPr/>
        </p:nvSpPr>
        <p:spPr bwMode="auto">
          <a:xfrm>
            <a:off x="2143108" y="2500306"/>
            <a:ext cx="3214711" cy="3286148"/>
          </a:xfrm>
          <a:prstGeom prst="rect">
            <a:avLst/>
          </a:prstGeom>
          <a:solidFill>
            <a:schemeClr val="bg1">
              <a:alpha val="20000"/>
            </a:schemeClr>
          </a:solidFill>
          <a:ln w="6350">
            <a:noFill/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38035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58849" y="2285992"/>
            <a:ext cx="6556423" cy="4214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0249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地球重力場・重力波の観測</a:t>
            </a:r>
            <a:endParaRPr lang="ja-JP" altLang="en-US" dirty="0"/>
          </a:p>
        </p:txBody>
      </p:sp>
      <p:sp>
        <p:nvSpPr>
          <p:cNvPr id="1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日本物理学会 </a:t>
            </a:r>
            <a:r>
              <a:rPr lang="en-US" altLang="zh-CN" smtClean="0"/>
              <a:t>2010</a:t>
            </a:r>
            <a:r>
              <a:rPr lang="zh-CN" altLang="en-US" smtClean="0"/>
              <a:t>年秋季大会 </a:t>
            </a:r>
            <a:r>
              <a:rPr lang="en-US" altLang="zh-CN" smtClean="0"/>
              <a:t>(2010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13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九州工業大学</a:t>
            </a:r>
            <a:r>
              <a:rPr lang="en-US" altLang="zh-CN" smtClean="0"/>
              <a:t>, </a:t>
            </a:r>
            <a:r>
              <a:rPr lang="zh-CN" altLang="en-US" smtClean="0"/>
              <a:t>北九州</a:t>
            </a:r>
            <a:r>
              <a:rPr lang="en-US" altLang="zh-CN" smtClean="0"/>
              <a:t>)</a:t>
            </a:r>
            <a:endParaRPr lang="en-US" altLang="ja-JP"/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1428728" y="1430995"/>
            <a:ext cx="4500594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EGM2008 </a:t>
            </a:r>
            <a:r>
              <a:rPr lang="en-US" altLang="ja-JP" sz="1800" b="1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(2190</a:t>
            </a:r>
            <a:r>
              <a:rPr lang="ja-JP" altLang="en-US" sz="1800" b="1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次</a:t>
            </a:r>
            <a:r>
              <a:rPr lang="en-US" altLang="ja-JP" sz="1800" b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)</a:t>
            </a:r>
            <a:r>
              <a:rPr lang="ja-JP" altLang="en-US" sz="1800" b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の</a:t>
            </a:r>
            <a:r>
              <a:rPr lang="ja-JP" altLang="en-US" sz="1800" b="1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係数</a:t>
            </a:r>
            <a:r>
              <a:rPr lang="ja-JP" altLang="en-US" sz="1800" b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データ</a:t>
            </a:r>
            <a:endParaRPr lang="en-US" altLang="ja-JP" sz="1800" b="1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FFFFF"/>
                </a:solidFill>
                <a:latin typeface="Tahoma" pitchFamily="34" charset="0"/>
              </a:rPr>
              <a:t>DPF</a:t>
            </a:r>
            <a:r>
              <a:rPr lang="ja-JP" altLang="en-US" sz="1800" b="1" dirty="0" smtClean="0">
                <a:solidFill>
                  <a:srgbClr val="FFFFFF"/>
                </a:solidFill>
                <a:latin typeface="Tahoma" pitchFamily="34" charset="0"/>
              </a:rPr>
              <a:t>軌道高度 </a:t>
            </a:r>
            <a:r>
              <a:rPr lang="en-US" altLang="ja-JP" sz="1800" b="1" dirty="0" smtClean="0">
                <a:solidFill>
                  <a:srgbClr val="FFFFFF"/>
                </a:solidFill>
                <a:latin typeface="Tahoma" pitchFamily="34" charset="0"/>
              </a:rPr>
              <a:t>500km, </a:t>
            </a:r>
            <a:r>
              <a:rPr lang="ja-JP" altLang="en-US" sz="1800" b="1" dirty="0" smtClean="0">
                <a:solidFill>
                  <a:srgbClr val="FFFFFF"/>
                </a:solidFill>
                <a:latin typeface="Tahoma" pitchFamily="34" charset="0"/>
              </a:rPr>
              <a:t>極軌道</a:t>
            </a:r>
            <a:endParaRPr lang="en-US" altLang="ja-JP" sz="1800" b="1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30" name="Rectangle 3"/>
          <p:cNvSpPr>
            <a:spLocks noChangeArrowheads="1"/>
          </p:cNvSpPr>
          <p:nvPr/>
        </p:nvSpPr>
        <p:spPr bwMode="auto">
          <a:xfrm>
            <a:off x="1285852" y="1071546"/>
            <a:ext cx="2786082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地球</a:t>
            </a:r>
            <a:r>
              <a:rPr lang="ja-JP" altLang="en-US" sz="2000" b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重力場</a:t>
            </a:r>
            <a:r>
              <a:rPr lang="ja-JP" altLang="en-US" sz="2000" b="1" dirty="0" smtClean="0">
                <a:solidFill>
                  <a:srgbClr val="FFFFFF"/>
                </a:solidFill>
                <a:latin typeface="Tahoma" pitchFamily="34" charset="0"/>
              </a:rPr>
              <a:t>の</a:t>
            </a:r>
            <a:r>
              <a:rPr lang="ja-JP" altLang="en-US" sz="2000" b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計算</a:t>
            </a:r>
            <a:endParaRPr lang="ja-JP" altLang="en-US" sz="2000" b="1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1" name="Rectangle 22"/>
          <p:cNvSpPr>
            <a:spLocks noChangeArrowheads="1"/>
          </p:cNvSpPr>
          <p:nvPr/>
        </p:nvSpPr>
        <p:spPr bwMode="auto">
          <a:xfrm>
            <a:off x="7572396" y="5572140"/>
            <a:ext cx="1500166" cy="60016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1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重力</a:t>
            </a:r>
            <a:r>
              <a:rPr lang="ja-JP" altLang="en-US" sz="11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加速度  </a:t>
            </a:r>
            <a:endParaRPr lang="en-US" altLang="ja-JP" sz="1100" b="1" dirty="0" smtClean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1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単位</a:t>
            </a:r>
            <a:r>
              <a:rPr lang="en-US" altLang="ja-JP" sz="11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: mgal </a:t>
            </a:r>
            <a:endParaRPr lang="en-US" altLang="ja-JP" sz="1100" b="1" dirty="0" smtClean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1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 (</a:t>
            </a:r>
            <a:r>
              <a:rPr lang="en-US" altLang="ja-JP" sz="1100" b="1" dirty="0" smtClean="0">
                <a:solidFill>
                  <a:srgbClr val="DDDDDD"/>
                </a:solidFill>
                <a:latin typeface="Tahoma" pitchFamily="34" charset="0"/>
              </a:rPr>
              <a:t>l</a:t>
            </a:r>
            <a:r>
              <a:rPr lang="en-US" altLang="ja-JP" sz="11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&gt;2 </a:t>
            </a:r>
            <a:r>
              <a:rPr lang="ja-JP" altLang="en-US" sz="11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高度</a:t>
            </a:r>
            <a:r>
              <a:rPr lang="en-US" altLang="ja-JP" sz="11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500km</a:t>
            </a:r>
            <a:r>
              <a:rPr lang="en-US" altLang="ja-JP" sz="11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)</a:t>
            </a:r>
            <a:endParaRPr lang="en-US" altLang="ja-JP" sz="11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7" name="Rectangle 3"/>
          <p:cNvSpPr>
            <a:spLocks noChangeArrowheads="1"/>
          </p:cNvSpPr>
          <p:nvPr/>
        </p:nvSpPr>
        <p:spPr bwMode="auto">
          <a:xfrm>
            <a:off x="6286512" y="3357562"/>
            <a:ext cx="1143008" cy="60721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重力波</a:t>
            </a:r>
            <a:endParaRPr lang="en-US" altLang="ja-JP" sz="1600" b="1" dirty="0" smtClean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ECFF"/>
                </a:solidFill>
                <a:latin typeface="Tahoma" pitchFamily="34" charset="0"/>
              </a:rPr>
              <a:t>　</a:t>
            </a:r>
            <a:r>
              <a:rPr lang="ja-JP" altLang="en-US" sz="16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の観測</a:t>
            </a:r>
            <a:endParaRPr lang="ja-JP" altLang="en-US" sz="1600" b="1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8" name="Rectangle 3"/>
          <p:cNvSpPr>
            <a:spLocks noChangeArrowheads="1"/>
          </p:cNvSpPr>
          <p:nvPr/>
        </p:nvSpPr>
        <p:spPr bwMode="auto">
          <a:xfrm>
            <a:off x="2428860" y="4143380"/>
            <a:ext cx="1428760" cy="6340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地球重力場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</a:rPr>
              <a:t>　     </a:t>
            </a: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の観測</a:t>
            </a:r>
            <a:endParaRPr lang="ja-JP" altLang="en-US" sz="1600" b="1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4" name="Line 32"/>
          <p:cNvSpPr>
            <a:spLocks noChangeShapeType="1"/>
          </p:cNvSpPr>
          <p:nvPr/>
        </p:nvSpPr>
        <p:spPr bwMode="auto">
          <a:xfrm flipV="1">
            <a:off x="3357554" y="2928934"/>
            <a:ext cx="500066" cy="71438"/>
          </a:xfrm>
          <a:prstGeom prst="line">
            <a:avLst/>
          </a:prstGeom>
          <a:noFill/>
          <a:ln w="38100">
            <a:solidFill>
              <a:srgbClr val="CCFFCC"/>
            </a:solidFill>
            <a:round/>
            <a:headEnd type="stealth" w="lg" len="lg"/>
            <a:tailEnd/>
          </a:ln>
          <a:effectLst/>
        </p:spPr>
        <p:txBody>
          <a:bodyPr wrap="square" anchor="ctr">
            <a:spAutoFit/>
          </a:bodyPr>
          <a:lstStyle/>
          <a:p>
            <a:endParaRPr lang="ja-JP" altLang="en-US"/>
          </a:p>
        </p:txBody>
      </p:sp>
      <p:sp>
        <p:nvSpPr>
          <p:cNvPr id="35" name="Rectangle 33"/>
          <p:cNvSpPr>
            <a:spLocks noChangeArrowheads="1"/>
          </p:cNvSpPr>
          <p:nvPr/>
        </p:nvSpPr>
        <p:spPr bwMode="auto">
          <a:xfrm>
            <a:off x="3857620" y="2714620"/>
            <a:ext cx="1152525" cy="4572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b="1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Orbital Freq. (0.176 mHz)</a:t>
            </a:r>
          </a:p>
        </p:txBody>
      </p:sp>
      <p:sp>
        <p:nvSpPr>
          <p:cNvPr id="17" name="右矢印 16"/>
          <p:cNvSpPr/>
          <p:nvPr/>
        </p:nvSpPr>
        <p:spPr bwMode="auto">
          <a:xfrm>
            <a:off x="5214942" y="1430995"/>
            <a:ext cx="285752" cy="285752"/>
          </a:xfrm>
          <a:prstGeom prst="rightArrow">
            <a:avLst/>
          </a:prstGeom>
          <a:solidFill>
            <a:srgbClr val="FFFFFF">
              <a:alpha val="9804"/>
            </a:srgbClr>
          </a:solidFill>
          <a:ln w="635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3" name="Rectangle 3"/>
          <p:cNvSpPr>
            <a:spLocks noChangeArrowheads="1"/>
          </p:cNvSpPr>
          <p:nvPr/>
        </p:nvSpPr>
        <p:spPr bwMode="auto">
          <a:xfrm>
            <a:off x="5715008" y="1288119"/>
            <a:ext cx="2643206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FFFFF"/>
                </a:solidFill>
                <a:latin typeface="Tahoma" pitchFamily="34" charset="0"/>
              </a:rPr>
              <a:t>地球重力場観測と</a:t>
            </a:r>
            <a:endParaRPr lang="en-US" altLang="ja-JP" sz="1800" b="1" dirty="0" smtClean="0">
              <a:solidFill>
                <a:srgbClr val="FFFFFF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FFFFF"/>
                </a:solidFill>
                <a:latin typeface="Tahoma" pitchFamily="34" charset="0"/>
              </a:rPr>
              <a:t>重力波観測の両立</a:t>
            </a:r>
            <a:endParaRPr lang="en-US" altLang="ja-JP" sz="1800" b="1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403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829DC4"/>
              </a:clrFrom>
              <a:clrTo>
                <a:srgbClr val="829DC4">
                  <a:alpha val="0"/>
                </a:srgbClr>
              </a:clrTo>
            </a:clrChange>
            <a:lum bright="-50000" contrast="-40000"/>
          </a:blip>
          <a:srcRect/>
          <a:stretch>
            <a:fillRect/>
          </a:stretch>
        </p:blipFill>
        <p:spPr bwMode="auto">
          <a:xfrm>
            <a:off x="2124075" y="873125"/>
            <a:ext cx="6732588" cy="5508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日本物理学会 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2010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年秋季大会 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(2010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9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13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九州工業大学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北九州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4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57238" y="765175"/>
            <a:ext cx="8386762" cy="5711825"/>
          </a:xfrm>
        </p:spPr>
        <p:txBody>
          <a:bodyPr/>
          <a:lstStyle/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/>
              <a:t>   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/>
              <a:t>                    </a:t>
            </a:r>
            <a:r>
              <a:rPr lang="ja-JP" altLang="en-US" sz="2800" b="1" dirty="0" smtClean="0"/>
              <a:t>目次</a:t>
            </a:r>
            <a:endParaRPr lang="en-US" altLang="ja-JP" sz="2800" b="1" dirty="0" smtClean="0"/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 dirty="0"/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3200" b="1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</a:t>
            </a:r>
            <a:r>
              <a:rPr lang="ja-JP" altLang="en-US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イントロダクション</a:t>
            </a:r>
            <a:r>
              <a:rPr lang="en-US" altLang="ja-JP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altLang="ja-JP" sz="2400" b="1" dirty="0" smtClean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DPF</a:t>
            </a:r>
            <a:r>
              <a:rPr lang="ja-JP" altLang="en-US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の科学的意義</a:t>
            </a:r>
            <a:endParaRPr lang="en-US" altLang="ja-JP" sz="3200" b="1" dirty="0" smtClean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衛星概要と開発状況</a:t>
            </a:r>
            <a:endParaRPr lang="en-US" altLang="ja-JP" sz="3200" b="1" dirty="0" smtClean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まとめ</a:t>
            </a:r>
          </a:p>
          <a:p>
            <a:pPr lvl="3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　            </a:t>
            </a:r>
          </a:p>
          <a:p>
            <a:pPr lvl="3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28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</a:t>
            </a:r>
            <a:endParaRPr lang="ja-JP" altLang="en-US" sz="2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403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829DC4"/>
              </a:clrFrom>
              <a:clrTo>
                <a:srgbClr val="829DC4">
                  <a:alpha val="0"/>
                </a:srgbClr>
              </a:clrTo>
            </a:clrChange>
            <a:lum bright="-50000" contrast="-40000"/>
          </a:blip>
          <a:srcRect/>
          <a:stretch>
            <a:fillRect/>
          </a:stretch>
        </p:blipFill>
        <p:spPr bwMode="auto">
          <a:xfrm>
            <a:off x="2124075" y="873125"/>
            <a:ext cx="6732588" cy="5508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日本物理学会 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2010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年秋季大会 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(2010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9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13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九州工業大学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北九州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4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57238" y="765175"/>
            <a:ext cx="8386762" cy="5711825"/>
          </a:xfrm>
        </p:spPr>
        <p:txBody>
          <a:bodyPr/>
          <a:lstStyle/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/>
              <a:t>   </a:t>
            </a:r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 dirty="0"/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 dirty="0" smtClean="0"/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 dirty="0"/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/>
              <a:t>         </a:t>
            </a:r>
            <a:r>
              <a:rPr lang="en-US" altLang="ja-JP" sz="2800" b="1" dirty="0" smtClean="0"/>
              <a:t>  </a:t>
            </a:r>
            <a:r>
              <a:rPr lang="ja-JP" altLang="en-US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衛星概要と開発状況</a:t>
            </a:r>
            <a:endParaRPr lang="ja-JP" altLang="en-US" sz="36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　            </a:t>
            </a: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28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</a:t>
            </a:r>
            <a:endParaRPr lang="ja-JP" altLang="en-US" sz="2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DPF</a:t>
            </a:r>
            <a:r>
              <a:rPr lang="ja-JP" altLang="en-US"/>
              <a:t>ミッション機器構成</a:t>
            </a:r>
          </a:p>
        </p:txBody>
      </p:sp>
      <p:sp>
        <p:nvSpPr>
          <p:cNvPr id="1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 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2010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年秋季大会 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(2010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9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13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九州工業大学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北九州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145873" name="AutoShape 17"/>
          <p:cNvSpPr>
            <a:spLocks noChangeArrowheads="1"/>
          </p:cNvSpPr>
          <p:nvPr/>
        </p:nvSpPr>
        <p:spPr bwMode="auto">
          <a:xfrm>
            <a:off x="395288" y="1916113"/>
            <a:ext cx="8424862" cy="3097212"/>
          </a:xfrm>
          <a:prstGeom prst="roundRect">
            <a:avLst>
              <a:gd name="adj" fmla="val 4306"/>
            </a:avLst>
          </a:prstGeom>
          <a:solidFill>
            <a:srgbClr val="FFFFFF">
              <a:alpha val="89999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135563" y="5067302"/>
            <a:ext cx="3397250" cy="1354138"/>
            <a:chOff x="3235" y="3192"/>
            <a:chExt cx="2140" cy="853"/>
          </a:xfrm>
        </p:grpSpPr>
        <p:sp>
          <p:nvSpPr>
            <p:cNvPr id="1145861" name="AutoShape 5"/>
            <p:cNvSpPr>
              <a:spLocks noChangeArrowheads="1"/>
            </p:cNvSpPr>
            <p:nvPr/>
          </p:nvSpPr>
          <p:spPr bwMode="auto">
            <a:xfrm>
              <a:off x="3243" y="3203"/>
              <a:ext cx="1904" cy="817"/>
            </a:xfrm>
            <a:prstGeom prst="roundRect">
              <a:avLst>
                <a:gd name="adj" fmla="val 3069"/>
              </a:avLst>
            </a:prstGeom>
            <a:solidFill>
              <a:srgbClr val="99CCFF">
                <a:alpha val="20000"/>
              </a:srgbClr>
            </a:solidFill>
            <a:ln w="1587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45862" name="Rectangle 6"/>
            <p:cNvSpPr>
              <a:spLocks noChangeArrowheads="1"/>
            </p:cNvSpPr>
            <p:nvPr/>
          </p:nvSpPr>
          <p:spPr bwMode="auto">
            <a:xfrm>
              <a:off x="3235" y="3192"/>
              <a:ext cx="2140" cy="853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1600" b="1" kern="1200" dirty="0">
                  <a:solidFill>
                    <a:srgbClr val="99C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ファブリー・ペロー共振器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1600" b="1" kern="1200" dirty="0">
                  <a:solidFill>
                    <a:srgbClr val="3366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　 </a:t>
              </a:r>
              <a:r>
                <a:rPr kumimoji="1" lang="ja-JP" altLang="en-US" sz="1600" b="1" kern="1200" dirty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フィネス </a:t>
              </a:r>
              <a:r>
                <a:rPr kumimoji="1" lang="en-US" altLang="ja-JP" sz="1600" b="1" kern="1200" dirty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: 100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en-US" altLang="ja-JP" sz="1600" b="1" kern="1200" dirty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</a:t>
              </a:r>
              <a:r>
                <a:rPr kumimoji="1" lang="ja-JP" altLang="en-US" sz="1600" b="1" kern="1200" dirty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　 基線長  </a:t>
              </a:r>
              <a:r>
                <a:rPr kumimoji="1" lang="en-US" altLang="ja-JP" sz="1600" b="1" kern="1200" dirty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: 30cm</a:t>
              </a:r>
            </a:p>
            <a:p>
              <a:pPr algn="l">
                <a:buClr>
                  <a:srgbClr val="003366"/>
                </a:buClr>
                <a:buSzPct val="70000"/>
                <a:buNone/>
              </a:pPr>
              <a:r>
                <a:rPr kumimoji="1" lang="en-US" altLang="ja-JP" sz="1600" b="1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 </a:t>
              </a:r>
              <a:r>
                <a:rPr kumimoji="1" lang="ja-JP" altLang="en-US" sz="1600" b="1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　</a:t>
              </a:r>
              <a:r>
                <a:rPr lang="ja-JP" altLang="en-US" sz="1600" b="1" dirty="0" smtClean="0">
                  <a:solidFill>
                    <a:srgbClr val="F8F8F8"/>
                  </a:solidFill>
                  <a:latin typeface="Tahoma" pitchFamily="34" charset="0"/>
                </a:rPr>
                <a:t>試験マス </a:t>
              </a:r>
              <a:r>
                <a:rPr kumimoji="1" lang="en-US" altLang="ja-JP" sz="1600" b="1" kern="1200" dirty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: </a:t>
              </a:r>
              <a:r>
                <a:rPr kumimoji="1" lang="ja-JP" altLang="en-US" sz="1600" b="1" kern="1200" dirty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質量 </a:t>
              </a:r>
              <a:r>
                <a:rPr lang="ja-JP" altLang="en-US" sz="1600" b="1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</a:rPr>
                <a:t>数</a:t>
              </a:r>
              <a:r>
                <a:rPr kumimoji="1" lang="en-US" altLang="ja-JP" sz="1600" b="1" kern="1200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kg</a:t>
              </a:r>
              <a:endParaRPr kumimoji="1" lang="en-US" altLang="ja-JP" sz="16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en-US" altLang="ja-JP" sz="1600" b="1" kern="1200" dirty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   PDH</a:t>
              </a:r>
              <a:r>
                <a:rPr kumimoji="1" lang="ja-JP" altLang="en-US" sz="1600" b="1" kern="1200" dirty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法により信号取得・制御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1116013" y="5084763"/>
            <a:ext cx="3095625" cy="1314450"/>
            <a:chOff x="703" y="3203"/>
            <a:chExt cx="1950" cy="828"/>
          </a:xfrm>
        </p:grpSpPr>
        <p:sp>
          <p:nvSpPr>
            <p:cNvPr id="1145864" name="AutoShape 8"/>
            <p:cNvSpPr>
              <a:spLocks noChangeArrowheads="1"/>
            </p:cNvSpPr>
            <p:nvPr/>
          </p:nvSpPr>
          <p:spPr bwMode="auto">
            <a:xfrm>
              <a:off x="703" y="3203"/>
              <a:ext cx="1814" cy="817"/>
            </a:xfrm>
            <a:prstGeom prst="roundRect">
              <a:avLst>
                <a:gd name="adj" fmla="val 3069"/>
              </a:avLst>
            </a:prstGeom>
            <a:solidFill>
              <a:srgbClr val="CCFFCC">
                <a:alpha val="20000"/>
              </a:srgbClr>
            </a:solidFill>
            <a:ln w="1587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45865" name="Rectangle 9"/>
            <p:cNvSpPr>
              <a:spLocks noChangeArrowheads="1"/>
            </p:cNvSpPr>
            <p:nvPr/>
          </p:nvSpPr>
          <p:spPr bwMode="auto">
            <a:xfrm>
              <a:off x="748" y="3203"/>
              <a:ext cx="1905" cy="828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lang="ja-JP" altLang="en-US" sz="1600" b="1" dirty="0" smtClean="0">
                  <a:solidFill>
                    <a:srgbClr val="99FF99"/>
                  </a:solidFill>
                  <a:latin typeface="Tahoma" pitchFamily="34" charset="0"/>
                </a:rPr>
                <a:t>安定化</a:t>
              </a:r>
              <a:r>
                <a:rPr kumimoji="1" lang="ja-JP" altLang="en-US" sz="1600" b="1" kern="1200" dirty="0" smtClean="0">
                  <a:solidFill>
                    <a:srgbClr val="99FF99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レーザー</a:t>
              </a:r>
              <a:r>
                <a:rPr kumimoji="1" lang="ja-JP" altLang="en-US" sz="1600" b="1" kern="1200" dirty="0">
                  <a:solidFill>
                    <a:srgbClr val="99FF99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光源</a:t>
              </a:r>
              <a:r>
                <a:rPr kumimoji="1" lang="ja-JP" altLang="en-US" sz="1600" b="1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1600" b="1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 </a:t>
              </a:r>
              <a:r>
                <a:rPr kumimoji="1" lang="en-US" altLang="ja-JP" sz="1600" b="1" kern="1200" dirty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Yb:YAG</a:t>
              </a:r>
              <a:r>
                <a:rPr kumimoji="1" lang="ja-JP" altLang="en-US" sz="1600" b="1" kern="1200" dirty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レーザー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1600" b="1" kern="1200" dirty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 出力</a:t>
              </a:r>
              <a:r>
                <a:rPr kumimoji="1" lang="ja-JP" altLang="en-US" sz="1600" b="1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</a:t>
              </a:r>
              <a:r>
                <a:rPr kumimoji="1" lang="en-US" altLang="ja-JP" sz="1600" b="1" kern="1200" dirty="0">
                  <a:solidFill>
                    <a:srgbClr val="CCFFCC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25mW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en-US" altLang="ja-JP" sz="1600" b="1" kern="1200" dirty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 </a:t>
              </a:r>
              <a:r>
                <a:rPr kumimoji="1" lang="ja-JP" altLang="en-US" sz="1600" b="1" kern="1200" dirty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ヨウ素飽和吸収による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1600" b="1" kern="1200" dirty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　　　　　　　　　周波数安定化</a:t>
              </a:r>
              <a:r>
                <a:rPr kumimoji="1" lang="ja-JP" altLang="en-US" sz="1600" b="1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</a:t>
              </a:r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4859338" y="908050"/>
            <a:ext cx="3744912" cy="863600"/>
            <a:chOff x="3061" y="663"/>
            <a:chExt cx="2359" cy="544"/>
          </a:xfrm>
        </p:grpSpPr>
        <p:sp>
          <p:nvSpPr>
            <p:cNvPr id="1145867" name="AutoShape 11"/>
            <p:cNvSpPr>
              <a:spLocks noChangeArrowheads="1"/>
            </p:cNvSpPr>
            <p:nvPr/>
          </p:nvSpPr>
          <p:spPr bwMode="auto">
            <a:xfrm>
              <a:off x="3061" y="663"/>
              <a:ext cx="2223" cy="544"/>
            </a:xfrm>
            <a:prstGeom prst="roundRect">
              <a:avLst>
                <a:gd name="adj" fmla="val 3069"/>
              </a:avLst>
            </a:prstGeom>
            <a:solidFill>
              <a:srgbClr val="FFFF99">
                <a:alpha val="20000"/>
              </a:srgbClr>
            </a:solidFill>
            <a:ln w="1587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45868" name="Rectangle 12"/>
            <p:cNvSpPr>
              <a:spLocks noChangeArrowheads="1"/>
            </p:cNvSpPr>
            <p:nvPr/>
          </p:nvSpPr>
          <p:spPr bwMode="auto">
            <a:xfrm>
              <a:off x="3106" y="663"/>
              <a:ext cx="2314" cy="52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1600" b="1" kern="1200">
                  <a:solidFill>
                    <a:srgbClr val="FFFFCC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ドラッグフリー</a:t>
              </a:r>
              <a:r>
                <a:rPr kumimoji="1" lang="ja-JP" altLang="en-US" sz="1600" b="1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1600" b="1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 </a:t>
              </a:r>
              <a:r>
                <a:rPr kumimoji="1" lang="ja-JP" altLang="en-US" sz="1600" b="1" kern="120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ローカルセンサで相対変動検出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1600" b="1" kern="120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　　</a:t>
              </a:r>
              <a:r>
                <a:rPr kumimoji="1" lang="ja-JP" altLang="en-US" sz="1600" b="1" kern="120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</a:t>
              </a:r>
              <a:r>
                <a:rPr kumimoji="1" lang="ja-JP" altLang="en-US" sz="1600" b="1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 </a:t>
              </a:r>
              <a:r>
                <a:rPr kumimoji="1" lang="ja-JP" altLang="en-US" sz="1600" b="1" kern="1200">
                  <a:solidFill>
                    <a:srgbClr val="FFFFCC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スラスタ</a:t>
              </a:r>
              <a:r>
                <a:rPr kumimoji="1" lang="ja-JP" altLang="en-US" sz="1600" b="1" kern="120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にフィードバック</a:t>
              </a:r>
              <a:endParaRPr kumimoji="1" lang="ja-JP" altLang="en-US" sz="1600" b="1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</p:grpSp>
      <p:sp>
        <p:nvSpPr>
          <p:cNvPr id="1145869" name="Rectangle 13"/>
          <p:cNvSpPr>
            <a:spLocks noChangeArrowheads="1"/>
          </p:cNvSpPr>
          <p:nvPr/>
        </p:nvSpPr>
        <p:spPr bwMode="auto">
          <a:xfrm>
            <a:off x="684213" y="908050"/>
            <a:ext cx="4572000" cy="70788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ミッション機器重量 </a:t>
            </a:r>
            <a:r>
              <a:rPr kumimoji="1" lang="en-US" altLang="ja-JP" sz="20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: 150kg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ミッション機器空間 </a:t>
            </a:r>
            <a:r>
              <a:rPr kumimoji="1" lang="en-US" altLang="ja-JP" sz="20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:  95 cm</a:t>
            </a:r>
            <a:r>
              <a:rPr kumimoji="1" lang="ja-JP" altLang="en-US" sz="20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立方</a:t>
            </a:r>
          </a:p>
        </p:txBody>
      </p:sp>
      <p:pic>
        <p:nvPicPr>
          <p:cNvPr id="1145872" name="Picture 16" descr="DPF_layout_e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4213" y="1989138"/>
            <a:ext cx="7848600" cy="30353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01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20000"/>
          </a:blip>
          <a:srcRect/>
          <a:stretch>
            <a:fillRect/>
          </a:stretch>
        </p:blipFill>
        <p:spPr bwMode="auto">
          <a:xfrm>
            <a:off x="4143372" y="1249644"/>
            <a:ext cx="4519747" cy="496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AutoShape 20"/>
          <p:cNvSpPr>
            <a:spLocks noChangeArrowheads="1"/>
          </p:cNvSpPr>
          <p:nvPr/>
        </p:nvSpPr>
        <p:spPr bwMode="auto">
          <a:xfrm>
            <a:off x="5429256" y="1500174"/>
            <a:ext cx="1357322" cy="428628"/>
          </a:xfrm>
          <a:prstGeom prst="roundRect">
            <a:avLst>
              <a:gd name="adj" fmla="val 6731"/>
            </a:avLst>
          </a:prstGeom>
          <a:solidFill>
            <a:srgbClr val="FFFFFF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2" name="AutoShape 20"/>
          <p:cNvSpPr>
            <a:spLocks noChangeArrowheads="1"/>
          </p:cNvSpPr>
          <p:nvPr/>
        </p:nvSpPr>
        <p:spPr bwMode="auto">
          <a:xfrm>
            <a:off x="7215206" y="1785926"/>
            <a:ext cx="1214446" cy="428628"/>
          </a:xfrm>
          <a:prstGeom prst="roundRect">
            <a:avLst>
              <a:gd name="adj" fmla="val 6731"/>
            </a:avLst>
          </a:prstGeom>
          <a:solidFill>
            <a:srgbClr val="FFFFFF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3" name="AutoShape 20"/>
          <p:cNvSpPr>
            <a:spLocks noChangeArrowheads="1"/>
          </p:cNvSpPr>
          <p:nvPr/>
        </p:nvSpPr>
        <p:spPr bwMode="auto">
          <a:xfrm>
            <a:off x="7572396" y="2643182"/>
            <a:ext cx="1000132" cy="428628"/>
          </a:xfrm>
          <a:prstGeom prst="roundRect">
            <a:avLst>
              <a:gd name="adj" fmla="val 6731"/>
            </a:avLst>
          </a:prstGeom>
          <a:solidFill>
            <a:srgbClr val="FFFFFF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4" name="AutoShape 20"/>
          <p:cNvSpPr>
            <a:spLocks noChangeArrowheads="1"/>
          </p:cNvSpPr>
          <p:nvPr/>
        </p:nvSpPr>
        <p:spPr bwMode="auto">
          <a:xfrm>
            <a:off x="7358082" y="4286256"/>
            <a:ext cx="1428760" cy="428628"/>
          </a:xfrm>
          <a:prstGeom prst="roundRect">
            <a:avLst>
              <a:gd name="adj" fmla="val 6731"/>
            </a:avLst>
          </a:prstGeom>
          <a:solidFill>
            <a:srgbClr val="FFFFFF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DPF</a:t>
            </a:r>
            <a:r>
              <a:rPr lang="ja-JP" altLang="en-US" dirty="0" smtClean="0"/>
              <a:t>システム概要</a:t>
            </a:r>
            <a:endParaRPr lang="ja-JP" altLang="en-US" dirty="0"/>
          </a:p>
        </p:txBody>
      </p:sp>
      <p:sp>
        <p:nvSpPr>
          <p:cNvPr id="2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日本物理学会 </a:t>
            </a:r>
            <a:r>
              <a:rPr lang="en-US" altLang="zh-CN" smtClean="0"/>
              <a:t>2010</a:t>
            </a:r>
            <a:r>
              <a:rPr lang="zh-CN" altLang="en-US" smtClean="0"/>
              <a:t>年秋季大会 </a:t>
            </a:r>
            <a:r>
              <a:rPr lang="en-US" altLang="zh-CN" smtClean="0"/>
              <a:t>(2010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13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九州工業大学</a:t>
            </a:r>
            <a:r>
              <a:rPr lang="en-US" altLang="zh-CN" smtClean="0"/>
              <a:t>, </a:t>
            </a:r>
            <a:r>
              <a:rPr lang="zh-CN" altLang="en-US" smtClean="0"/>
              <a:t>北九州</a:t>
            </a:r>
            <a:r>
              <a:rPr lang="en-US" altLang="zh-CN" smtClean="0"/>
              <a:t>)</a:t>
            </a:r>
            <a:endParaRPr lang="en-US" altLang="ja-JP" dirty="0"/>
          </a:p>
        </p:txBody>
      </p:sp>
      <p:sp>
        <p:nvSpPr>
          <p:cNvPr id="1137668" name="Text Box 4"/>
          <p:cNvSpPr txBox="1">
            <a:spLocks noChangeAspect="1" noChangeArrowheads="1"/>
          </p:cNvSpPr>
          <p:nvPr/>
        </p:nvSpPr>
        <p:spPr bwMode="auto">
          <a:xfrm>
            <a:off x="7178708" y="1714488"/>
            <a:ext cx="146525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Stabilized. </a:t>
            </a:r>
          </a:p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</a:rPr>
              <a:t>Laser source</a:t>
            </a:r>
            <a:endParaRPr lang="ja-JP" altLang="en-US" sz="14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69" name="Text Box 5"/>
          <p:cNvSpPr txBox="1">
            <a:spLocks noChangeAspect="1" noChangeArrowheads="1"/>
          </p:cNvSpPr>
          <p:nvPr/>
        </p:nvSpPr>
        <p:spPr bwMode="auto">
          <a:xfrm>
            <a:off x="7307264" y="4214818"/>
            <a:ext cx="155101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Interferometer</a:t>
            </a:r>
          </a:p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</a:rPr>
              <a:t>        module</a:t>
            </a:r>
            <a:endParaRPr lang="ja-JP" altLang="en-US" sz="14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70" name="Text Box 6"/>
          <p:cNvSpPr txBox="1">
            <a:spLocks noChangeAspect="1" noChangeArrowheads="1"/>
          </p:cNvSpPr>
          <p:nvPr/>
        </p:nvSpPr>
        <p:spPr bwMode="auto">
          <a:xfrm>
            <a:off x="3786182" y="5643578"/>
            <a:ext cx="14382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Satellite </a:t>
            </a:r>
          </a:p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</a:rPr>
              <a:t>Bus system</a:t>
            </a:r>
            <a:endParaRPr lang="ja-JP" altLang="en-US" sz="14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71" name="Text Box 7"/>
          <p:cNvSpPr txBox="1">
            <a:spLocks noChangeAspect="1" noChangeArrowheads="1"/>
          </p:cNvSpPr>
          <p:nvPr/>
        </p:nvSpPr>
        <p:spPr bwMode="auto">
          <a:xfrm>
            <a:off x="5916634" y="6196034"/>
            <a:ext cx="16557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Solar Paddle</a:t>
            </a:r>
            <a:endParaRPr lang="ja-JP" altLang="en-US" sz="14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72" name="Text Box 8"/>
          <p:cNvSpPr txBox="1">
            <a:spLocks noChangeAspect="1" noChangeArrowheads="1"/>
          </p:cNvSpPr>
          <p:nvPr/>
        </p:nvSpPr>
        <p:spPr bwMode="auto">
          <a:xfrm>
            <a:off x="5357818" y="1428736"/>
            <a:ext cx="15113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Mission</a:t>
            </a:r>
            <a:endParaRPr lang="ja-JP" altLang="en-US" sz="14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</a:rPr>
              <a:t>Thruster head</a:t>
            </a:r>
            <a:endParaRPr lang="ja-JP" altLang="en-US" sz="14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73" name="Text Box 9"/>
          <p:cNvSpPr txBox="1">
            <a:spLocks noChangeAspect="1" noChangeArrowheads="1"/>
          </p:cNvSpPr>
          <p:nvPr/>
        </p:nvSpPr>
        <p:spPr bwMode="auto">
          <a:xfrm>
            <a:off x="7521577" y="2571744"/>
            <a:ext cx="126526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On-board</a:t>
            </a:r>
          </a:p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</a:rPr>
              <a:t>Computer</a:t>
            </a:r>
            <a:endParaRPr lang="ja-JP" altLang="en-US" sz="14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74" name="Text Box 10"/>
          <p:cNvSpPr txBox="1">
            <a:spLocks noChangeAspect="1" noChangeArrowheads="1"/>
          </p:cNvSpPr>
          <p:nvPr/>
        </p:nvSpPr>
        <p:spPr bwMode="auto">
          <a:xfrm>
            <a:off x="4620951" y="6121619"/>
            <a:ext cx="130837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Bus</a:t>
            </a:r>
            <a:r>
              <a:rPr lang="ja-JP" altLang="en-US" sz="14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</a:rPr>
              <a:t>thruster</a:t>
            </a:r>
            <a:endParaRPr lang="ja-JP" altLang="en-US" sz="14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75" name="Line 11"/>
          <p:cNvSpPr>
            <a:spLocks noChangeShapeType="1"/>
          </p:cNvSpPr>
          <p:nvPr/>
        </p:nvSpPr>
        <p:spPr bwMode="auto">
          <a:xfrm flipH="1" flipV="1">
            <a:off x="6443662" y="4005263"/>
            <a:ext cx="914419" cy="352431"/>
          </a:xfrm>
          <a:prstGeom prst="line">
            <a:avLst/>
          </a:prstGeom>
          <a:noFill/>
          <a:ln w="38100">
            <a:solidFill>
              <a:srgbClr val="B2B2B2"/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76" name="Line 12"/>
          <p:cNvSpPr>
            <a:spLocks noChangeShapeType="1"/>
          </p:cNvSpPr>
          <p:nvPr/>
        </p:nvSpPr>
        <p:spPr bwMode="auto">
          <a:xfrm flipH="1">
            <a:off x="7143767" y="2857496"/>
            <a:ext cx="428627" cy="142876"/>
          </a:xfrm>
          <a:prstGeom prst="line">
            <a:avLst/>
          </a:prstGeom>
          <a:noFill/>
          <a:ln w="38100">
            <a:solidFill>
              <a:srgbClr val="B2B2B2"/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77" name="Line 13"/>
          <p:cNvSpPr>
            <a:spLocks noChangeShapeType="1"/>
          </p:cNvSpPr>
          <p:nvPr/>
        </p:nvSpPr>
        <p:spPr bwMode="auto">
          <a:xfrm flipH="1">
            <a:off x="6643701" y="2133600"/>
            <a:ext cx="520686" cy="866772"/>
          </a:xfrm>
          <a:prstGeom prst="line">
            <a:avLst/>
          </a:prstGeom>
          <a:noFill/>
          <a:ln w="38100">
            <a:solidFill>
              <a:srgbClr val="B2B2B2"/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78" name="Line 14"/>
          <p:cNvSpPr>
            <a:spLocks noChangeShapeType="1"/>
          </p:cNvSpPr>
          <p:nvPr/>
        </p:nvSpPr>
        <p:spPr bwMode="auto">
          <a:xfrm>
            <a:off x="5715008" y="2000241"/>
            <a:ext cx="71438" cy="1071570"/>
          </a:xfrm>
          <a:prstGeom prst="line">
            <a:avLst/>
          </a:prstGeom>
          <a:noFill/>
          <a:ln w="38100">
            <a:solidFill>
              <a:srgbClr val="B2B2B2"/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79" name="Line 15"/>
          <p:cNvSpPr>
            <a:spLocks noChangeShapeType="1"/>
          </p:cNvSpPr>
          <p:nvPr/>
        </p:nvSpPr>
        <p:spPr bwMode="auto">
          <a:xfrm flipV="1">
            <a:off x="6732588" y="5643578"/>
            <a:ext cx="839808" cy="593710"/>
          </a:xfrm>
          <a:prstGeom prst="line">
            <a:avLst/>
          </a:prstGeom>
          <a:noFill/>
          <a:ln w="38100">
            <a:solidFill>
              <a:srgbClr val="B2B2B2"/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80" name="Line 16"/>
          <p:cNvSpPr>
            <a:spLocks noChangeShapeType="1"/>
          </p:cNvSpPr>
          <p:nvPr/>
        </p:nvSpPr>
        <p:spPr bwMode="auto">
          <a:xfrm flipV="1">
            <a:off x="5286379" y="5564389"/>
            <a:ext cx="292097" cy="579254"/>
          </a:xfrm>
          <a:prstGeom prst="line">
            <a:avLst/>
          </a:prstGeom>
          <a:noFill/>
          <a:ln w="38100">
            <a:solidFill>
              <a:srgbClr val="B2B2B2"/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81" name="Line 17"/>
          <p:cNvSpPr>
            <a:spLocks noChangeShapeType="1"/>
          </p:cNvSpPr>
          <p:nvPr/>
        </p:nvSpPr>
        <p:spPr bwMode="auto">
          <a:xfrm flipV="1">
            <a:off x="4714876" y="5214950"/>
            <a:ext cx="857256" cy="571504"/>
          </a:xfrm>
          <a:prstGeom prst="line">
            <a:avLst/>
          </a:prstGeom>
          <a:noFill/>
          <a:ln w="38100">
            <a:solidFill>
              <a:srgbClr val="B2B2B2"/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84" name="AutoShape 20"/>
          <p:cNvSpPr>
            <a:spLocks noChangeArrowheads="1"/>
          </p:cNvSpPr>
          <p:nvPr/>
        </p:nvSpPr>
        <p:spPr bwMode="auto">
          <a:xfrm>
            <a:off x="539750" y="3651250"/>
            <a:ext cx="2808288" cy="2706708"/>
          </a:xfrm>
          <a:prstGeom prst="roundRect">
            <a:avLst>
              <a:gd name="adj" fmla="val 6731"/>
            </a:avLst>
          </a:prstGeom>
          <a:solidFill>
            <a:srgbClr val="99CCFF">
              <a:alpha val="2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137685" name="Text Box 21"/>
          <p:cNvSpPr txBox="1">
            <a:spLocks noChangeAspect="1" noChangeArrowheads="1"/>
          </p:cNvSpPr>
          <p:nvPr/>
        </p:nvSpPr>
        <p:spPr bwMode="auto">
          <a:xfrm>
            <a:off x="541338" y="3644900"/>
            <a:ext cx="2735262" cy="61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FontTx/>
              <a:buNone/>
            </a:pPr>
            <a:r>
              <a:rPr lang="en-US" altLang="ja-JP" sz="1800" b="1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Satellite Bus</a:t>
            </a:r>
          </a:p>
          <a:p>
            <a:pPr algn="l">
              <a:buFontTx/>
              <a:buNone/>
            </a:pPr>
            <a:r>
              <a:rPr lang="en-US" altLang="ja-JP" sz="1600" b="1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   </a:t>
            </a:r>
            <a:r>
              <a:rPr lang="en-US" altLang="ja-JP" sz="1400" b="1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(‘Standard bus’ system)</a:t>
            </a:r>
          </a:p>
        </p:txBody>
      </p:sp>
      <p:sp>
        <p:nvSpPr>
          <p:cNvPr id="1137686" name="AutoShape 22"/>
          <p:cNvSpPr>
            <a:spLocks noChangeArrowheads="1"/>
          </p:cNvSpPr>
          <p:nvPr/>
        </p:nvSpPr>
        <p:spPr bwMode="auto">
          <a:xfrm>
            <a:off x="538163" y="1196974"/>
            <a:ext cx="2808287" cy="1660521"/>
          </a:xfrm>
          <a:prstGeom prst="roundRect">
            <a:avLst>
              <a:gd name="adj" fmla="val 6731"/>
            </a:avLst>
          </a:prstGeom>
          <a:solidFill>
            <a:srgbClr val="CCFFCC">
              <a:alpha val="2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137687" name="Text Box 23"/>
          <p:cNvSpPr txBox="1">
            <a:spLocks noChangeAspect="1" noChangeArrowheads="1"/>
          </p:cNvSpPr>
          <p:nvPr/>
        </p:nvSpPr>
        <p:spPr bwMode="auto">
          <a:xfrm>
            <a:off x="539750" y="1220788"/>
            <a:ext cx="2735263" cy="1708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buFontTx/>
              <a:buNone/>
            </a:pPr>
            <a:r>
              <a:rPr lang="en-US" altLang="ja-JP" sz="1800" b="1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DPF Payload</a:t>
            </a:r>
          </a:p>
        </p:txBody>
      </p:sp>
      <p:sp>
        <p:nvSpPr>
          <p:cNvPr id="1137688" name="Rectangle 24"/>
          <p:cNvSpPr>
            <a:spLocks noChangeArrowheads="1"/>
          </p:cNvSpPr>
          <p:nvPr/>
        </p:nvSpPr>
        <p:spPr bwMode="auto">
          <a:xfrm>
            <a:off x="611188" y="1471613"/>
            <a:ext cx="2952750" cy="143351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Size :         950mm cube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Weight :    150kg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Power :      130W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Data Rate: 800kbps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Mission thruster x12</a:t>
            </a:r>
          </a:p>
        </p:txBody>
      </p:sp>
      <p:sp>
        <p:nvSpPr>
          <p:cNvPr id="1137689" name="Rectangle 25"/>
          <p:cNvSpPr>
            <a:spLocks noChangeArrowheads="1"/>
          </p:cNvSpPr>
          <p:nvPr/>
        </p:nvSpPr>
        <p:spPr bwMode="auto">
          <a:xfrm>
            <a:off x="684213" y="2997200"/>
            <a:ext cx="2160587" cy="56630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Power Supply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SpW Comm.</a:t>
            </a:r>
          </a:p>
        </p:txBody>
      </p:sp>
      <p:sp>
        <p:nvSpPr>
          <p:cNvPr id="1137690" name="Line 26"/>
          <p:cNvSpPr>
            <a:spLocks noChangeShapeType="1"/>
          </p:cNvSpPr>
          <p:nvPr/>
        </p:nvSpPr>
        <p:spPr bwMode="auto">
          <a:xfrm>
            <a:off x="2195513" y="2997200"/>
            <a:ext cx="0" cy="576263"/>
          </a:xfrm>
          <a:prstGeom prst="line">
            <a:avLst/>
          </a:prstGeom>
          <a:noFill/>
          <a:ln w="25400">
            <a:solidFill>
              <a:srgbClr val="DDDDDD"/>
            </a:solidFill>
            <a:round/>
            <a:headEnd type="stealth" w="lg" len="lg"/>
            <a:tailEnd type="stealth" w="lg" len="lg"/>
          </a:ln>
          <a:effectLst/>
        </p:spPr>
        <p:txBody>
          <a:bodyPr anchor="ctr">
            <a:spAutoFit/>
          </a:bodyPr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137691" name="Rectangle 27"/>
          <p:cNvSpPr>
            <a:spLocks noChangeArrowheads="1"/>
          </p:cNvSpPr>
          <p:nvPr/>
        </p:nvSpPr>
        <p:spPr bwMode="auto">
          <a:xfrm>
            <a:off x="827088" y="4149725"/>
            <a:ext cx="2449512" cy="22383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Size :        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  950x950x1100mm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Weight :    200kg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SAP :          960W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Battery:     50AH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Downlink : 2Mpbs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DR:             1GByte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3N Thrusters x 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推進体制</a:t>
            </a:r>
          </a:p>
        </p:txBody>
      </p:sp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 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2010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年秋季大会 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(2010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9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13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九州工業大学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北九州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053702" name="Rectangle 6"/>
          <p:cNvSpPr>
            <a:spLocks noChangeArrowheads="1"/>
          </p:cNvSpPr>
          <p:nvPr/>
        </p:nvSpPr>
        <p:spPr bwMode="auto">
          <a:xfrm>
            <a:off x="214282" y="3286124"/>
            <a:ext cx="1714512" cy="131112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DPF-WG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CCFFCC"/>
                </a:solidFill>
                <a:latin typeface="Tahoma" pitchFamily="34" charset="0"/>
              </a:rPr>
              <a:t>        </a:t>
            </a:r>
            <a:r>
              <a:rPr kumimoji="1" lang="en-US" altLang="ja-JP" sz="1800" b="1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18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84</a:t>
            </a:r>
            <a:r>
              <a:rPr kumimoji="1" lang="ja-JP" altLang="en-US" sz="18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名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DECIGO </a:t>
            </a:r>
            <a:endParaRPr kumimoji="1" lang="en-US" altLang="ja-JP" sz="1800" b="1" kern="1200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CCFFCC"/>
                </a:solidFill>
                <a:latin typeface="Tahoma" pitchFamily="34" charset="0"/>
              </a:rPr>
              <a:t>       </a:t>
            </a:r>
            <a:r>
              <a:rPr kumimoji="1" lang="en-US" altLang="ja-JP" sz="1800" b="1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137</a:t>
            </a:r>
            <a:r>
              <a:rPr kumimoji="1" lang="ja-JP" altLang="en-US" sz="18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名</a:t>
            </a:r>
          </a:p>
        </p:txBody>
      </p:sp>
      <p:pic>
        <p:nvPicPr>
          <p:cNvPr id="1158146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71604" y="857232"/>
            <a:ext cx="7142620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20000"/>
          </a:blip>
          <a:srcRect/>
          <a:stretch>
            <a:fillRect/>
          </a:stretch>
        </p:blipFill>
        <p:spPr bwMode="auto">
          <a:xfrm>
            <a:off x="5767293" y="1561588"/>
            <a:ext cx="2805235" cy="3081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角丸四角形 26"/>
          <p:cNvSpPr/>
          <p:nvPr/>
        </p:nvSpPr>
        <p:spPr bwMode="auto">
          <a:xfrm>
            <a:off x="428596" y="3571876"/>
            <a:ext cx="3571900" cy="2714644"/>
          </a:xfrm>
          <a:prstGeom prst="roundRect">
            <a:avLst>
              <a:gd name="adj" fmla="val 5874"/>
            </a:avLst>
          </a:prstGeom>
          <a:noFill/>
          <a:ln w="50800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4" name="角丸四角形 43"/>
          <p:cNvSpPr/>
          <p:nvPr/>
        </p:nvSpPr>
        <p:spPr bwMode="auto">
          <a:xfrm>
            <a:off x="3929058" y="4429132"/>
            <a:ext cx="3143272" cy="1714512"/>
          </a:xfrm>
          <a:prstGeom prst="roundRect">
            <a:avLst>
              <a:gd name="adj" fmla="val 5874"/>
            </a:avLst>
          </a:prstGeom>
          <a:solidFill>
            <a:srgbClr val="080808"/>
          </a:solidFill>
          <a:ln w="50800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干渉計モジュール</a:t>
            </a:r>
            <a:endParaRPr lang="ja-JP" altLang="en-US" dirty="0"/>
          </a:p>
        </p:txBody>
      </p:sp>
      <p:sp>
        <p:nvSpPr>
          <p:cNvPr id="2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 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2010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年秋季大会 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(2010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9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13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九州工業大学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北九州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29" name="Rectangle 14"/>
          <p:cNvSpPr>
            <a:spLocks noChangeArrowheads="1"/>
          </p:cNvSpPr>
          <p:nvPr/>
        </p:nvSpPr>
        <p:spPr bwMode="auto">
          <a:xfrm>
            <a:off x="847733" y="928670"/>
            <a:ext cx="7296167" cy="3973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2000" b="1" dirty="0" smtClean="0">
                <a:solidFill>
                  <a:schemeClr val="bg1"/>
                </a:solidFill>
                <a:latin typeface="Tahoma" pitchFamily="34" charset="0"/>
              </a:rPr>
              <a:t>レーザー干渉計 </a:t>
            </a:r>
            <a:r>
              <a:rPr lang="en-US" altLang="ja-JP" sz="2000" b="1" dirty="0" smtClean="0">
                <a:solidFill>
                  <a:srgbClr val="FFFFFF"/>
                </a:solidFill>
                <a:latin typeface="Tahoma" pitchFamily="34" charset="0"/>
              </a:rPr>
              <a:t>: </a:t>
            </a:r>
            <a:r>
              <a:rPr lang="ja-JP" altLang="en-US" sz="2000" b="1" dirty="0" smtClean="0">
                <a:solidFill>
                  <a:srgbClr val="FFFFFF"/>
                </a:solidFill>
                <a:latin typeface="Tahoma" pitchFamily="34" charset="0"/>
              </a:rPr>
              <a:t>試験マス </a:t>
            </a:r>
            <a:r>
              <a:rPr lang="en-US" altLang="ja-JP" sz="2000" b="1" dirty="0" smtClean="0">
                <a:solidFill>
                  <a:srgbClr val="FFFFFF"/>
                </a:solidFill>
                <a:latin typeface="Tahoma" pitchFamily="34" charset="0"/>
              </a:rPr>
              <a:t>+ </a:t>
            </a:r>
            <a:r>
              <a:rPr lang="ja-JP" altLang="en-US" sz="2000" b="1" dirty="0" smtClean="0">
                <a:solidFill>
                  <a:srgbClr val="FFFFFF"/>
                </a:solidFill>
                <a:latin typeface="Tahoma" pitchFamily="34" charset="0"/>
              </a:rPr>
              <a:t>干渉計 </a:t>
            </a:r>
            <a:r>
              <a:rPr lang="en-US" altLang="ja-JP" sz="2000" b="1" dirty="0" smtClean="0">
                <a:solidFill>
                  <a:srgbClr val="FFFFFF"/>
                </a:solidFill>
                <a:latin typeface="Tahoma" pitchFamily="34" charset="0"/>
              </a:rPr>
              <a:t>+ </a:t>
            </a:r>
            <a:r>
              <a:rPr lang="ja-JP" altLang="en-US" sz="2000" b="1" dirty="0" smtClean="0">
                <a:solidFill>
                  <a:srgbClr val="FFFFFF"/>
                </a:solidFill>
                <a:latin typeface="Tahoma" pitchFamily="34" charset="0"/>
              </a:rPr>
              <a:t>センサ </a:t>
            </a:r>
            <a:endParaRPr lang="ja-JP" altLang="en-US" sz="1800" b="1" dirty="0">
              <a:solidFill>
                <a:srgbClr val="F8F8F8"/>
              </a:solidFill>
              <a:latin typeface="Tahoma" pitchFamily="34" charset="0"/>
            </a:endParaRPr>
          </a:p>
        </p:txBody>
      </p:sp>
      <p:sp>
        <p:nvSpPr>
          <p:cNvPr id="30" name="Rectangle 14"/>
          <p:cNvSpPr>
            <a:spLocks noChangeArrowheads="1"/>
          </p:cNvSpPr>
          <p:nvPr/>
        </p:nvSpPr>
        <p:spPr bwMode="auto">
          <a:xfrm>
            <a:off x="2500298" y="5991054"/>
            <a:ext cx="1643074" cy="29546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2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国立天文台</a:t>
            </a: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, </a:t>
            </a:r>
            <a:r>
              <a:rPr lang="ja-JP" altLang="en-US" sz="12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東大</a:t>
            </a:r>
            <a:endParaRPr kumimoji="1" lang="ja-JP" altLang="en-US" sz="12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2" name="Text Box 4"/>
          <p:cNvSpPr txBox="1">
            <a:spLocks noChangeAspect="1" noChangeArrowheads="1"/>
          </p:cNvSpPr>
          <p:nvPr/>
        </p:nvSpPr>
        <p:spPr bwMode="auto">
          <a:xfrm>
            <a:off x="6929454" y="1142984"/>
            <a:ext cx="164307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ja-JP" altLang="en-US" sz="14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干渉計</a:t>
            </a:r>
            <a:endParaRPr lang="en-US" altLang="ja-JP" sz="1400" b="1" dirty="0" smtClean="0">
              <a:solidFill>
                <a:schemeClr val="bg1">
                  <a:lumMod val="90000"/>
                </a:schemeClr>
              </a:solidFill>
              <a:latin typeface="Tahoma" pitchFamily="34" charset="0"/>
            </a:endParaRPr>
          </a:p>
          <a:p>
            <a:pPr algn="l">
              <a:buNone/>
            </a:pPr>
            <a:r>
              <a:rPr lang="en-US" altLang="ja-JP" sz="14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  </a:t>
            </a:r>
            <a:r>
              <a:rPr lang="ja-JP" altLang="en-US" sz="14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モジュール</a:t>
            </a:r>
            <a:endParaRPr lang="ja-JP" altLang="en-US" sz="1400" b="1" dirty="0">
              <a:solidFill>
                <a:schemeClr val="bg1">
                  <a:lumMod val="90000"/>
                </a:schemeClr>
              </a:solidFill>
              <a:latin typeface="Tahoma" pitchFamily="34" charset="0"/>
            </a:endParaRPr>
          </a:p>
        </p:txBody>
      </p:sp>
      <p:sp>
        <p:nvSpPr>
          <p:cNvPr id="33" name="Line 13"/>
          <p:cNvSpPr>
            <a:spLocks noChangeShapeType="1"/>
          </p:cNvSpPr>
          <p:nvPr/>
        </p:nvSpPr>
        <p:spPr bwMode="auto">
          <a:xfrm>
            <a:off x="7215206" y="1643050"/>
            <a:ext cx="0" cy="1214446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4" name="角丸四角形 33"/>
          <p:cNvSpPr/>
          <p:nvPr/>
        </p:nvSpPr>
        <p:spPr bwMode="auto">
          <a:xfrm>
            <a:off x="6858016" y="2857496"/>
            <a:ext cx="857256" cy="642942"/>
          </a:xfrm>
          <a:prstGeom prst="roundRect">
            <a:avLst>
              <a:gd name="adj" fmla="val 43334"/>
            </a:avLst>
          </a:prstGeom>
          <a:noFill/>
          <a:ln w="635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square" rtlCol="0" anchor="ctr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5" name="Rectangle 14"/>
          <p:cNvSpPr>
            <a:spLocks noChangeArrowheads="1"/>
          </p:cNvSpPr>
          <p:nvPr/>
        </p:nvSpPr>
        <p:spPr bwMode="auto">
          <a:xfrm>
            <a:off x="500034" y="3571876"/>
            <a:ext cx="3857652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干渉計モジュール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  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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重力波観測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,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重力勾配計</a:t>
            </a:r>
            <a:endParaRPr lang="ja-JP" altLang="en-US" sz="1800" b="1" dirty="0">
              <a:solidFill>
                <a:srgbClr val="F8F8F8"/>
              </a:solidFill>
              <a:latin typeface="Tahoma" pitchFamily="34" charset="0"/>
            </a:endParaRPr>
          </a:p>
        </p:txBody>
      </p:sp>
      <p:sp>
        <p:nvSpPr>
          <p:cNvPr id="37" name="Rectangle 14"/>
          <p:cNvSpPr>
            <a:spLocks noChangeArrowheads="1"/>
          </p:cNvSpPr>
          <p:nvPr/>
        </p:nvSpPr>
        <p:spPr bwMode="auto">
          <a:xfrm>
            <a:off x="1285852" y="1428736"/>
            <a:ext cx="4500594" cy="67159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試験マスモジュール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  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重力・重力波を観測するための基準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0" name="角丸四角形 39"/>
          <p:cNvSpPr/>
          <p:nvPr/>
        </p:nvSpPr>
        <p:spPr bwMode="auto">
          <a:xfrm>
            <a:off x="1285852" y="1428736"/>
            <a:ext cx="4000528" cy="2071702"/>
          </a:xfrm>
          <a:prstGeom prst="roundRect">
            <a:avLst>
              <a:gd name="adj" fmla="val 5874"/>
            </a:avLst>
          </a:prstGeom>
          <a:noFill/>
          <a:ln w="50800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3" name="Rectangle 14"/>
          <p:cNvSpPr>
            <a:spLocks noChangeArrowheads="1"/>
          </p:cNvSpPr>
          <p:nvPr/>
        </p:nvSpPr>
        <p:spPr bwMode="auto">
          <a:xfrm>
            <a:off x="500034" y="4286256"/>
            <a:ext cx="3429024" cy="5428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ja-JP" altLang="en-US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・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30cm IFO BBM     </a:t>
            </a:r>
            <a:r>
              <a:rPr lang="ja-JP" altLang="en-US" sz="1400" b="1" dirty="0" smtClean="0">
                <a:solidFill>
                  <a:srgbClr val="EAEAEA"/>
                </a:solidFill>
                <a:latin typeface="Tahoma" pitchFamily="34" charset="0"/>
              </a:rPr>
              <a:t>・</a:t>
            </a:r>
            <a:r>
              <a:rPr lang="en-US" altLang="ja-JP" sz="1400" b="1" dirty="0" smtClean="0">
                <a:solidFill>
                  <a:srgbClr val="EAEAEA"/>
                </a:solidFill>
                <a:latin typeface="Tahoma" pitchFamily="34" charset="0"/>
              </a:rPr>
              <a:t>Packaging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400" b="1" dirty="0" smtClean="0">
                <a:solidFill>
                  <a:srgbClr val="EAEAEA"/>
                </a:solidFill>
                <a:latin typeface="Tahoma" pitchFamily="34" charset="0"/>
              </a:rPr>
              <a:t>　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Digital</a:t>
            </a:r>
            <a:r>
              <a:rPr lang="en-US" altLang="ja-JP" sz="1400" b="1" dirty="0" smtClean="0">
                <a:solidFill>
                  <a:srgbClr val="EAEAEA"/>
                </a:solidFill>
                <a:latin typeface="Tahoma" pitchFamily="34" charset="0"/>
              </a:rPr>
              <a:t> 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control     </a:t>
            </a:r>
            <a:r>
              <a:rPr kumimoji="1" lang="ja-JP" altLang="en-US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・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Monolithic Opt.</a:t>
            </a:r>
            <a:endParaRPr kumimoji="1" lang="ja-JP" altLang="en-US" sz="14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21" name="図 20" descr=":PICT0043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2143116"/>
            <a:ext cx="1785950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14"/>
          <p:cNvSpPr>
            <a:spLocks noChangeArrowheads="1"/>
          </p:cNvSpPr>
          <p:nvPr/>
        </p:nvSpPr>
        <p:spPr bwMode="auto">
          <a:xfrm>
            <a:off x="3929058" y="4429132"/>
            <a:ext cx="2571768" cy="6740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05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レーザーセンサ</a:t>
            </a:r>
            <a:endParaRPr kumimoji="1" lang="en-US" altLang="ja-JP" sz="1800" b="1" kern="12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 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加速度計センサ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</p:txBody>
      </p:sp>
      <p:sp>
        <p:nvSpPr>
          <p:cNvPr id="36" name="Rectangle 14"/>
          <p:cNvSpPr>
            <a:spLocks noChangeArrowheads="1"/>
          </p:cNvSpPr>
          <p:nvPr/>
        </p:nvSpPr>
        <p:spPr bwMode="auto">
          <a:xfrm>
            <a:off x="1285852" y="3032334"/>
            <a:ext cx="2143140" cy="49859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200" b="1" dirty="0" smtClean="0">
                <a:solidFill>
                  <a:srgbClr val="CCECFF"/>
                </a:solidFill>
                <a:latin typeface="Tahoma" pitchFamily="34" charset="0"/>
              </a:rPr>
              <a:t>法政大</a:t>
            </a: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</a:rPr>
              <a:t>, </a:t>
            </a:r>
            <a:r>
              <a:rPr lang="ja-JP" altLang="en-US" sz="1200" b="1" dirty="0" smtClean="0">
                <a:solidFill>
                  <a:srgbClr val="CCECFF"/>
                </a:solidFill>
                <a:latin typeface="Tahoma" pitchFamily="34" charset="0"/>
              </a:rPr>
              <a:t>国立天文台</a:t>
            </a: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</a:rPr>
              <a:t>, 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200" b="1" dirty="0" smtClean="0">
                <a:solidFill>
                  <a:srgbClr val="CCECFF"/>
                </a:solidFill>
                <a:latin typeface="Tahoma" pitchFamily="34" charset="0"/>
              </a:rPr>
              <a:t>お茶大</a:t>
            </a: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</a:rPr>
              <a:t>, </a:t>
            </a:r>
            <a:r>
              <a:rPr lang="ja-JP" altLang="en-US" sz="1200" b="1" dirty="0" smtClean="0">
                <a:solidFill>
                  <a:srgbClr val="CCECFF"/>
                </a:solidFill>
                <a:latin typeface="Tahoma" pitchFamily="34" charset="0"/>
              </a:rPr>
              <a:t>　スタンフォード大</a:t>
            </a:r>
            <a:endParaRPr kumimoji="1" lang="ja-JP" altLang="en-US" sz="12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5" name="Rectangle 14"/>
          <p:cNvSpPr>
            <a:spLocks noChangeArrowheads="1"/>
          </p:cNvSpPr>
          <p:nvPr/>
        </p:nvSpPr>
        <p:spPr bwMode="auto">
          <a:xfrm>
            <a:off x="1428728" y="2071678"/>
            <a:ext cx="2071702" cy="104028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・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BBM of Module,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EAEAEA"/>
                </a:solidFill>
                <a:latin typeface="Tahoma" pitchFamily="34" charset="0"/>
              </a:rPr>
              <a:t>   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Sensor, Actuator,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EAEAEA"/>
                </a:solidFill>
                <a:latin typeface="Tahoma" pitchFamily="34" charset="0"/>
              </a:rPr>
              <a:t>   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Clump/Release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400" b="1" dirty="0" smtClean="0">
                <a:solidFill>
                  <a:srgbClr val="EAEAEA"/>
                </a:solidFill>
                <a:latin typeface="Tahoma" pitchFamily="34" charset="0"/>
              </a:rPr>
              <a:t>・</a:t>
            </a:r>
            <a:r>
              <a:rPr lang="en-US" altLang="ja-JP" sz="1400" b="1" dirty="0" smtClean="0">
                <a:solidFill>
                  <a:srgbClr val="EAEAEA"/>
                </a:solidFill>
                <a:latin typeface="Tahoma" pitchFamily="34" charset="0"/>
              </a:rPr>
              <a:t>μ-Grav. Exp.</a:t>
            </a:r>
            <a:endParaRPr kumimoji="1" lang="ja-JP" altLang="en-US" sz="14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6" name="Rectangle 14"/>
          <p:cNvSpPr>
            <a:spLocks noChangeArrowheads="1"/>
          </p:cNvSpPr>
          <p:nvPr/>
        </p:nvSpPr>
        <p:spPr bwMode="auto">
          <a:xfrm>
            <a:off x="4000496" y="5857892"/>
            <a:ext cx="1571636" cy="29546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200" b="1" dirty="0" smtClean="0">
                <a:solidFill>
                  <a:srgbClr val="CCECFF"/>
                </a:solidFill>
                <a:latin typeface="Tahoma" pitchFamily="34" charset="0"/>
              </a:rPr>
              <a:t>東大地震研</a:t>
            </a: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</a:rPr>
              <a:t>, </a:t>
            </a:r>
            <a:r>
              <a:rPr lang="ja-JP" altLang="en-US" sz="1200" b="1" dirty="0" smtClean="0">
                <a:solidFill>
                  <a:srgbClr val="CCECFF"/>
                </a:solidFill>
                <a:latin typeface="Tahoma" pitchFamily="34" charset="0"/>
              </a:rPr>
              <a:t>東大理</a:t>
            </a:r>
            <a:endParaRPr kumimoji="1" lang="ja-JP" altLang="en-US" sz="12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1" name="Rectangle 14"/>
          <p:cNvSpPr>
            <a:spLocks noChangeArrowheads="1"/>
          </p:cNvSpPr>
          <p:nvPr/>
        </p:nvSpPr>
        <p:spPr bwMode="auto">
          <a:xfrm>
            <a:off x="4214810" y="5143512"/>
            <a:ext cx="2000264" cy="5428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・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BBM test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400" b="1" dirty="0" smtClean="0">
                <a:solidFill>
                  <a:srgbClr val="EAEAEA"/>
                </a:solidFill>
                <a:latin typeface="Tahoma" pitchFamily="34" charset="0"/>
              </a:rPr>
              <a:t>・</a:t>
            </a:r>
            <a:r>
              <a:rPr lang="en-US" altLang="ja-JP" sz="1400" b="1" dirty="0" smtClean="0">
                <a:solidFill>
                  <a:srgbClr val="EAEAEA"/>
                </a:solidFill>
                <a:latin typeface="Tahoma" pitchFamily="34" charset="0"/>
              </a:rPr>
              <a:t>Sensitivity meas.</a:t>
            </a:r>
            <a:endParaRPr kumimoji="1" lang="ja-JP" altLang="en-US" sz="14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38" name="図 37" descr="PICT00520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5733024" y="4825584"/>
            <a:ext cx="1521441" cy="1014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5984" y="4926315"/>
            <a:ext cx="1535503" cy="1003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2" descr="C:\Documents and Settings\Administrator\デスクトップ\DSC0053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034" y="4929198"/>
            <a:ext cx="1650988" cy="1238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角丸四角形 41"/>
          <p:cNvSpPr/>
          <p:nvPr/>
        </p:nvSpPr>
        <p:spPr bwMode="auto">
          <a:xfrm>
            <a:off x="6715140" y="4857760"/>
            <a:ext cx="2071702" cy="1500198"/>
          </a:xfrm>
          <a:prstGeom prst="roundRect">
            <a:avLst/>
          </a:prstGeom>
          <a:solidFill>
            <a:schemeClr val="tx1">
              <a:lumMod val="60000"/>
              <a:lumOff val="40000"/>
              <a:alpha val="50000"/>
            </a:schemeClr>
          </a:solidFill>
          <a:ln w="6350">
            <a:noFill/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5" name="Rectangle 3"/>
          <p:cNvSpPr>
            <a:spLocks noChangeArrowheads="1"/>
          </p:cNvSpPr>
          <p:nvPr/>
        </p:nvSpPr>
        <p:spPr bwMode="auto">
          <a:xfrm>
            <a:off x="6858016" y="4929198"/>
            <a:ext cx="2000264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ja-JP" altLang="en-US" sz="1800" dirty="0" smtClean="0">
                <a:solidFill>
                  <a:srgbClr val="FFFFFF"/>
                </a:solidFill>
                <a:latin typeface="HGP創英角ﾎﾟｯﾌﾟ体" pitchFamily="50" charset="-128"/>
                <a:ea typeface="HGP創英角ﾎﾟｯﾌﾟ体" pitchFamily="50" charset="-128"/>
              </a:rPr>
              <a:t>参照</a:t>
            </a:r>
            <a:endParaRPr lang="en-US" altLang="ja-JP" sz="1800" dirty="0" smtClean="0">
              <a:solidFill>
                <a:srgbClr val="FFFFFF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ja-JP" altLang="en-US" sz="1800" dirty="0" smtClean="0">
                <a:solidFill>
                  <a:srgbClr val="FFFFFF"/>
                </a:solidFill>
                <a:latin typeface="HGP創英角ﾎﾟｯﾌﾟ体" pitchFamily="50" charset="-128"/>
                <a:ea typeface="HGP創英角ﾎﾟｯﾌﾟ体" pitchFamily="50" charset="-128"/>
              </a:rPr>
              <a:t> 佐藤</a:t>
            </a:r>
            <a:r>
              <a:rPr lang="en-US" altLang="ja-JP" sz="1800" dirty="0" smtClean="0">
                <a:solidFill>
                  <a:srgbClr val="FFFFFF"/>
                </a:solidFill>
                <a:latin typeface="HGP創英角ﾎﾟｯﾌﾟ体" pitchFamily="50" charset="-128"/>
                <a:ea typeface="HGP創英角ﾎﾟｯﾌﾟ体" pitchFamily="50" charset="-128"/>
              </a:rPr>
              <a:t>, </a:t>
            </a:r>
            <a:r>
              <a:rPr lang="ja-JP" altLang="en-US" sz="1800" dirty="0" smtClean="0">
                <a:solidFill>
                  <a:srgbClr val="FFFFFF"/>
                </a:solidFill>
                <a:latin typeface="HGP創英角ﾎﾟｯﾌﾟ体" pitchFamily="50" charset="-128"/>
                <a:ea typeface="HGP創英角ﾎﾟｯﾌﾟ体" pitchFamily="50" charset="-128"/>
              </a:rPr>
              <a:t>江尻</a:t>
            </a:r>
            <a:r>
              <a:rPr lang="en-US" altLang="ja-JP" sz="1800" dirty="0" smtClean="0">
                <a:solidFill>
                  <a:srgbClr val="FFFFFF"/>
                </a:solidFill>
                <a:latin typeface="HGP創英角ﾎﾟｯﾌﾟ体" pitchFamily="50" charset="-128"/>
                <a:ea typeface="HGP創英角ﾎﾟｯﾌﾟ体" pitchFamily="50" charset="-128"/>
              </a:rPr>
              <a:t>, </a:t>
            </a:r>
            <a:r>
              <a:rPr lang="ja-JP" altLang="en-US" sz="1800" dirty="0" smtClean="0">
                <a:solidFill>
                  <a:srgbClr val="FFFFFF"/>
                </a:solidFill>
                <a:latin typeface="HGP創英角ﾎﾟｯﾌﾟ体" pitchFamily="50" charset="-128"/>
                <a:ea typeface="HGP創英角ﾎﾟｯﾌﾟ体" pitchFamily="50" charset="-128"/>
              </a:rPr>
              <a:t>鈴木</a:t>
            </a:r>
            <a:r>
              <a:rPr lang="en-US" altLang="ja-JP" sz="1800" dirty="0" smtClean="0">
                <a:solidFill>
                  <a:srgbClr val="FFFFFF"/>
                </a:solidFill>
                <a:latin typeface="HGP創英角ﾎﾟｯﾌﾟ体" pitchFamily="50" charset="-128"/>
                <a:ea typeface="HGP創英角ﾎﾟｯﾌﾟ体" pitchFamily="50" charset="-128"/>
              </a:rPr>
              <a:t>,   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en-US" altLang="ja-JP" sz="1800" dirty="0" smtClean="0">
                <a:solidFill>
                  <a:srgbClr val="FFFFFF"/>
                </a:solidFill>
                <a:latin typeface="HGP創英角ﾎﾟｯﾌﾟ体" pitchFamily="50" charset="-128"/>
                <a:ea typeface="HGP創英角ﾎﾟｯﾌﾟ体" pitchFamily="50" charset="-128"/>
              </a:rPr>
              <a:t> </a:t>
            </a:r>
            <a:r>
              <a:rPr lang="ja-JP" altLang="en-US" sz="1800" dirty="0" smtClean="0">
                <a:solidFill>
                  <a:srgbClr val="FFFFFF"/>
                </a:solidFill>
                <a:latin typeface="HGP創英角ﾎﾟｯﾌﾟ体" pitchFamily="50" charset="-128"/>
                <a:ea typeface="HGP創英角ﾎﾟｯﾌﾟ体" pitchFamily="50" charset="-128"/>
              </a:rPr>
              <a:t>鳥居</a:t>
            </a:r>
            <a:r>
              <a:rPr lang="en-US" altLang="ja-JP" sz="1800" dirty="0" smtClean="0">
                <a:solidFill>
                  <a:srgbClr val="FFFFFF"/>
                </a:solidFill>
                <a:latin typeface="HGP創英角ﾎﾟｯﾌﾟ体" pitchFamily="50" charset="-128"/>
                <a:ea typeface="HGP創英角ﾎﾟｯﾌﾟ体" pitchFamily="50" charset="-128"/>
              </a:rPr>
              <a:t>, </a:t>
            </a:r>
            <a:r>
              <a:rPr lang="ja-JP" altLang="en-US" sz="1800" dirty="0" smtClean="0">
                <a:solidFill>
                  <a:srgbClr val="FFFFFF"/>
                </a:solidFill>
                <a:latin typeface="HGP創英角ﾎﾟｯﾌﾟ体" pitchFamily="50" charset="-128"/>
                <a:ea typeface="HGP創英角ﾎﾟｯﾌﾟ体" pitchFamily="50" charset="-128"/>
              </a:rPr>
              <a:t>岡田</a:t>
            </a:r>
            <a:r>
              <a:rPr lang="en-US" altLang="ja-JP" sz="1800" dirty="0" smtClean="0">
                <a:solidFill>
                  <a:srgbClr val="FFFFFF"/>
                </a:solidFill>
                <a:latin typeface="HGP創英角ﾎﾟｯﾌﾟ体" pitchFamily="50" charset="-128"/>
                <a:ea typeface="HGP創英角ﾎﾟｯﾌﾟ体" pitchFamily="50" charset="-128"/>
              </a:rPr>
              <a:t>, </a:t>
            </a:r>
            <a:r>
              <a:rPr lang="ja-JP" altLang="en-US" sz="1800" dirty="0" smtClean="0">
                <a:solidFill>
                  <a:srgbClr val="FFFFFF"/>
                </a:solidFill>
                <a:latin typeface="HGP創英角ﾎﾟｯﾌﾟ体" pitchFamily="50" charset="-128"/>
                <a:ea typeface="HGP創英角ﾎﾟｯﾌﾟ体" pitchFamily="50" charset="-128"/>
              </a:rPr>
              <a:t>道村</a:t>
            </a:r>
            <a:endParaRPr lang="en-US" altLang="ja-JP" sz="1800" dirty="0" smtClean="0">
              <a:solidFill>
                <a:srgbClr val="FFFFFF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en-US" altLang="ja-JP" sz="1800" dirty="0" smtClean="0">
                <a:solidFill>
                  <a:srgbClr val="FFFFFF"/>
                </a:solidFill>
                <a:latin typeface="HGP創英角ﾎﾟｯﾌﾟ体" pitchFamily="50" charset="-128"/>
                <a:ea typeface="HGP創英角ﾎﾟｯﾌﾟ体" pitchFamily="50" charset="-128"/>
              </a:rPr>
              <a:t>       </a:t>
            </a:r>
            <a:r>
              <a:rPr lang="ja-JP" altLang="en-US" sz="1800" dirty="0" smtClean="0">
                <a:solidFill>
                  <a:srgbClr val="FFFFFF"/>
                </a:solidFill>
                <a:latin typeface="HGP創英角ﾎﾟｯﾌﾟ体" pitchFamily="50" charset="-128"/>
                <a:ea typeface="HGP創英角ﾎﾟｯﾌﾟ体" pitchFamily="50" charset="-128"/>
              </a:rPr>
              <a:t>各氏の講演</a:t>
            </a:r>
            <a:endParaRPr lang="en-US" altLang="ja-JP" sz="1800" dirty="0" smtClean="0">
              <a:solidFill>
                <a:srgbClr val="FFFFFF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20000"/>
          </a:blip>
          <a:srcRect/>
          <a:stretch>
            <a:fillRect/>
          </a:stretch>
        </p:blipFill>
        <p:spPr bwMode="auto">
          <a:xfrm>
            <a:off x="5767293" y="1561588"/>
            <a:ext cx="2805235" cy="3081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76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安定化レーザー光源</a:t>
            </a:r>
            <a:endParaRPr lang="ja-JP" altLang="en-US" dirty="0"/>
          </a:p>
        </p:txBody>
      </p:sp>
      <p:sp>
        <p:nvSpPr>
          <p:cNvPr id="2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 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2010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年秋季大会 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(2010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9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13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九州工業大学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北九州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29" name="Rectangle 14"/>
          <p:cNvSpPr>
            <a:spLocks noChangeArrowheads="1"/>
          </p:cNvSpPr>
          <p:nvPr/>
        </p:nvSpPr>
        <p:spPr bwMode="auto">
          <a:xfrm>
            <a:off x="847733" y="928670"/>
            <a:ext cx="7296167" cy="39889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2000" b="1" dirty="0" smtClean="0">
                <a:solidFill>
                  <a:schemeClr val="bg1"/>
                </a:solidFill>
                <a:latin typeface="Tahoma" pitchFamily="34" charset="0"/>
              </a:rPr>
              <a:t>安定化レーザー光源 </a:t>
            </a:r>
            <a:r>
              <a:rPr lang="en-US" altLang="ja-JP" sz="2000" b="1" dirty="0" smtClean="0">
                <a:solidFill>
                  <a:srgbClr val="FFFFFF"/>
                </a:solidFill>
                <a:latin typeface="Tahoma" pitchFamily="34" charset="0"/>
              </a:rPr>
              <a:t>: </a:t>
            </a:r>
            <a:r>
              <a:rPr lang="ja-JP" altLang="en-US" sz="2000" b="1" dirty="0" smtClean="0">
                <a:solidFill>
                  <a:srgbClr val="FFFFFF"/>
                </a:solidFill>
                <a:latin typeface="Tahoma" pitchFamily="34" charset="0"/>
              </a:rPr>
              <a:t>光源 </a:t>
            </a:r>
            <a:r>
              <a:rPr lang="en-US" altLang="ja-JP" sz="2000" b="1" dirty="0" smtClean="0">
                <a:solidFill>
                  <a:srgbClr val="FFFFFF"/>
                </a:solidFill>
                <a:latin typeface="Tahoma" pitchFamily="34" charset="0"/>
              </a:rPr>
              <a:t>+ </a:t>
            </a:r>
            <a:r>
              <a:rPr lang="ja-JP" altLang="en-US" sz="2000" b="1" dirty="0" smtClean="0">
                <a:solidFill>
                  <a:srgbClr val="FFFFFF"/>
                </a:solidFill>
                <a:latin typeface="Tahoma" pitchFamily="34" charset="0"/>
              </a:rPr>
              <a:t>安定化システム</a:t>
            </a:r>
            <a:endParaRPr lang="ja-JP" altLang="en-US" sz="1800" b="1" dirty="0">
              <a:solidFill>
                <a:srgbClr val="F8F8F8"/>
              </a:solidFill>
              <a:latin typeface="Tahoma" pitchFamily="34" charset="0"/>
            </a:endParaRPr>
          </a:p>
        </p:txBody>
      </p:sp>
      <p:sp>
        <p:nvSpPr>
          <p:cNvPr id="30" name="Rectangle 14"/>
          <p:cNvSpPr>
            <a:spLocks noChangeArrowheads="1"/>
          </p:cNvSpPr>
          <p:nvPr/>
        </p:nvSpPr>
        <p:spPr bwMode="auto">
          <a:xfrm>
            <a:off x="1071538" y="5991054"/>
            <a:ext cx="2000264" cy="29546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2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電通大</a:t>
            </a: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, </a:t>
            </a:r>
            <a:r>
              <a:rPr lang="en-US" altLang="zh-TW" sz="12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NICT</a:t>
            </a:r>
            <a:endParaRPr kumimoji="1" lang="ja-JP" altLang="en-US" sz="12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2" name="Text Box 4"/>
          <p:cNvSpPr txBox="1">
            <a:spLocks noChangeAspect="1" noChangeArrowheads="1"/>
          </p:cNvSpPr>
          <p:nvPr/>
        </p:nvSpPr>
        <p:spPr bwMode="auto">
          <a:xfrm>
            <a:off x="7143768" y="4857760"/>
            <a:ext cx="14287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ja-JP" altLang="en-US" sz="14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安定化</a:t>
            </a:r>
            <a:endParaRPr lang="en-US" altLang="ja-JP" sz="1400" b="1" dirty="0" smtClean="0">
              <a:solidFill>
                <a:schemeClr val="bg1">
                  <a:lumMod val="90000"/>
                </a:schemeClr>
              </a:solidFill>
              <a:latin typeface="Tahoma" pitchFamily="34" charset="0"/>
            </a:endParaRPr>
          </a:p>
          <a:p>
            <a:pPr algn="l">
              <a:buNone/>
            </a:pPr>
            <a:r>
              <a:rPr lang="ja-JP" altLang="en-US" sz="14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レーザー光源</a:t>
            </a:r>
            <a:endParaRPr lang="ja-JP" altLang="en-US" sz="1400" b="1" dirty="0">
              <a:solidFill>
                <a:schemeClr val="bg1">
                  <a:lumMod val="90000"/>
                </a:schemeClr>
              </a:solidFill>
              <a:latin typeface="Tahoma" pitchFamily="34" charset="0"/>
            </a:endParaRPr>
          </a:p>
        </p:txBody>
      </p:sp>
      <p:sp>
        <p:nvSpPr>
          <p:cNvPr id="33" name="Line 13"/>
          <p:cNvSpPr>
            <a:spLocks noChangeShapeType="1"/>
          </p:cNvSpPr>
          <p:nvPr/>
        </p:nvSpPr>
        <p:spPr bwMode="auto">
          <a:xfrm flipH="1" flipV="1">
            <a:off x="7215206" y="3000372"/>
            <a:ext cx="357190" cy="1714512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chemeClr val="bg1">
                  <a:lumMod val="90000"/>
                </a:schemeClr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4" name="角丸四角形 33"/>
          <p:cNvSpPr/>
          <p:nvPr/>
        </p:nvSpPr>
        <p:spPr bwMode="auto">
          <a:xfrm>
            <a:off x="6786578" y="2357430"/>
            <a:ext cx="928694" cy="613470"/>
          </a:xfrm>
          <a:prstGeom prst="roundRect">
            <a:avLst>
              <a:gd name="adj" fmla="val 43334"/>
            </a:avLst>
          </a:prstGeom>
          <a:noFill/>
          <a:ln w="635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rtlCol="0" anchor="ctr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5" name="Rectangle 14"/>
          <p:cNvSpPr>
            <a:spLocks noChangeArrowheads="1"/>
          </p:cNvSpPr>
          <p:nvPr/>
        </p:nvSpPr>
        <p:spPr bwMode="auto">
          <a:xfrm>
            <a:off x="928662" y="4118136"/>
            <a:ext cx="3929090" cy="128099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ヨウ素飽和吸収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      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による安定化制御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    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 周波数基準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sym typeface="Wingdings" pitchFamily="2" charset="2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　　　　擾乱耐性</a:t>
            </a:r>
            <a:endParaRPr kumimoji="1" lang="en-US" altLang="ja-JP" sz="1800" b="1" kern="12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  <a:sym typeface="Wingdings" pitchFamily="2" charset="2"/>
            </a:endParaRPr>
          </a:p>
        </p:txBody>
      </p:sp>
      <p:sp>
        <p:nvSpPr>
          <p:cNvPr id="36" name="Rectangle 14"/>
          <p:cNvSpPr>
            <a:spLocks noChangeArrowheads="1"/>
          </p:cNvSpPr>
          <p:nvPr/>
        </p:nvSpPr>
        <p:spPr bwMode="auto">
          <a:xfrm>
            <a:off x="1000100" y="3652772"/>
            <a:ext cx="2000264" cy="275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200" b="1" dirty="0" smtClean="0">
                <a:solidFill>
                  <a:srgbClr val="CCECFF"/>
                </a:solidFill>
                <a:latin typeface="Tahoma" pitchFamily="34" charset="0"/>
              </a:rPr>
              <a:t>電通大</a:t>
            </a:r>
            <a:r>
              <a:rPr kumimoji="1" lang="en-US" altLang="ja-JP" sz="12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NASA/GSFC</a:t>
            </a:r>
            <a:endParaRPr kumimoji="1" lang="ja-JP" altLang="en-US" sz="12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7" name="Rectangle 14"/>
          <p:cNvSpPr>
            <a:spLocks noChangeArrowheads="1"/>
          </p:cNvSpPr>
          <p:nvPr/>
        </p:nvSpPr>
        <p:spPr bwMode="auto">
          <a:xfrm>
            <a:off x="1000100" y="1571612"/>
            <a:ext cx="4143404" cy="10064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Yb:YAG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(NPRO or Fiber laser)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光源</a:t>
            </a:r>
            <a:endParaRPr kumimoji="1" lang="en-US" altLang="ja-JP" sz="1800" b="1" kern="12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小型・軽量化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,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耐振動性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</a:p>
        </p:txBody>
      </p:sp>
      <p:pic>
        <p:nvPicPr>
          <p:cNvPr id="125440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36" y="2285992"/>
            <a:ext cx="2428892" cy="1515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Rectangle 14"/>
          <p:cNvSpPr>
            <a:spLocks noChangeArrowheads="1"/>
          </p:cNvSpPr>
          <p:nvPr/>
        </p:nvSpPr>
        <p:spPr bwMode="auto">
          <a:xfrm>
            <a:off x="1000100" y="2643182"/>
            <a:ext cx="1785950" cy="80329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・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BBM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EAEAEA"/>
                </a:solidFill>
              </a:rPr>
              <a:t>   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development</a:t>
            </a:r>
            <a:endParaRPr kumimoji="1" lang="ja-JP" altLang="en-US" sz="14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</a:p>
        </p:txBody>
      </p:sp>
      <p:sp>
        <p:nvSpPr>
          <p:cNvPr id="40" name="角丸四角形 39"/>
          <p:cNvSpPr/>
          <p:nvPr/>
        </p:nvSpPr>
        <p:spPr bwMode="auto">
          <a:xfrm>
            <a:off x="928662" y="1571612"/>
            <a:ext cx="4214842" cy="2357454"/>
          </a:xfrm>
          <a:prstGeom prst="roundRect">
            <a:avLst>
              <a:gd name="adj" fmla="val 5874"/>
            </a:avLst>
          </a:prstGeom>
          <a:noFill/>
          <a:ln w="50800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41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7554" y="4201976"/>
            <a:ext cx="2367171" cy="1941667"/>
          </a:xfrm>
          <a:prstGeom prst="rect">
            <a:avLst/>
          </a:prstGeom>
          <a:noFill/>
          <a:ln w="15875" cap="flat" cmpd="sng">
            <a:noFill/>
            <a:prstDash val="solid"/>
            <a:miter lim="800000"/>
            <a:headEnd/>
            <a:tailEnd/>
          </a:ln>
          <a:effectLst/>
        </p:spPr>
      </p:pic>
      <p:sp>
        <p:nvSpPr>
          <p:cNvPr id="43" name="Rectangle 14"/>
          <p:cNvSpPr>
            <a:spLocks noChangeArrowheads="1"/>
          </p:cNvSpPr>
          <p:nvPr/>
        </p:nvSpPr>
        <p:spPr bwMode="auto">
          <a:xfrm>
            <a:off x="1285852" y="5363021"/>
            <a:ext cx="2286016" cy="5428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・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BBM</a:t>
            </a:r>
            <a:r>
              <a:rPr lang="ja-JP" altLang="en-US" sz="1400" b="1" dirty="0" smtClean="0">
                <a:solidFill>
                  <a:srgbClr val="EAEAEA"/>
                </a:solidFill>
                <a:latin typeface="Tahoma" pitchFamily="34" charset="0"/>
              </a:rPr>
              <a:t> </a:t>
            </a:r>
            <a:r>
              <a:rPr lang="en-US" altLang="ja-JP" sz="1400" b="1" dirty="0" smtClean="0">
                <a:solidFill>
                  <a:srgbClr val="EAEAEA"/>
                </a:solidFill>
                <a:latin typeface="Tahoma" pitchFamily="34" charset="0"/>
              </a:rPr>
              <a:t>development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・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Stability meas.</a:t>
            </a:r>
            <a:r>
              <a:rPr kumimoji="1" lang="ja-JP" altLang="en-US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endParaRPr kumimoji="1" lang="ja-JP" altLang="en-US" sz="14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4" name="角丸四角形 43"/>
          <p:cNvSpPr/>
          <p:nvPr/>
        </p:nvSpPr>
        <p:spPr bwMode="auto">
          <a:xfrm>
            <a:off x="928662" y="4071942"/>
            <a:ext cx="4929222" cy="2214578"/>
          </a:xfrm>
          <a:prstGeom prst="roundRect">
            <a:avLst>
              <a:gd name="adj" fmla="val 5874"/>
            </a:avLst>
          </a:prstGeom>
          <a:noFill/>
          <a:ln w="50800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0" name="角丸四角形 19"/>
          <p:cNvSpPr/>
          <p:nvPr/>
        </p:nvSpPr>
        <p:spPr bwMode="auto">
          <a:xfrm>
            <a:off x="6643702" y="5429264"/>
            <a:ext cx="2071702" cy="785818"/>
          </a:xfrm>
          <a:prstGeom prst="roundRect">
            <a:avLst/>
          </a:prstGeom>
          <a:solidFill>
            <a:schemeClr val="tx1">
              <a:lumMod val="60000"/>
              <a:lumOff val="40000"/>
              <a:alpha val="50000"/>
            </a:schemeClr>
          </a:solidFill>
          <a:ln w="6350">
            <a:noFill/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6786578" y="5500702"/>
            <a:ext cx="2000264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ja-JP" altLang="en-US" sz="1800" dirty="0" smtClean="0">
                <a:solidFill>
                  <a:srgbClr val="FFFFFF"/>
                </a:solidFill>
                <a:latin typeface="HGP創英角ﾎﾟｯﾌﾟ体" pitchFamily="50" charset="-128"/>
                <a:ea typeface="HGP創英角ﾎﾟｯﾌﾟ体" pitchFamily="50" charset="-128"/>
              </a:rPr>
              <a:t>参照</a:t>
            </a:r>
            <a:endParaRPr lang="en-US" altLang="ja-JP" sz="1800" dirty="0" smtClean="0">
              <a:solidFill>
                <a:srgbClr val="FFFFFF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ja-JP" altLang="en-US" sz="1800" dirty="0" smtClean="0">
                <a:solidFill>
                  <a:srgbClr val="FFFFFF"/>
                </a:solidFill>
                <a:latin typeface="HGP創英角ﾎﾟｯﾌﾟ体" pitchFamily="50" charset="-128"/>
                <a:ea typeface="HGP創英角ﾎﾟｯﾌﾟ体" pitchFamily="50" charset="-128"/>
              </a:rPr>
              <a:t>  堀内氏講演</a:t>
            </a:r>
            <a:endParaRPr lang="en-US" altLang="ja-JP" sz="1800" dirty="0" smtClean="0">
              <a:solidFill>
                <a:srgbClr val="FFFFFF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20000"/>
          </a:blip>
          <a:srcRect/>
          <a:stretch>
            <a:fillRect/>
          </a:stretch>
        </p:blipFill>
        <p:spPr bwMode="auto">
          <a:xfrm>
            <a:off x="5767293" y="1561588"/>
            <a:ext cx="2805235" cy="3081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正方形/長方形 41"/>
          <p:cNvSpPr/>
          <p:nvPr/>
        </p:nvSpPr>
        <p:spPr bwMode="auto">
          <a:xfrm>
            <a:off x="3929058" y="4643446"/>
            <a:ext cx="1143008" cy="1143009"/>
          </a:xfrm>
          <a:prstGeom prst="rect">
            <a:avLst/>
          </a:prstGeom>
          <a:solidFill>
            <a:srgbClr val="FFFFFF"/>
          </a:solidFill>
          <a:ln w="15875">
            <a:noFill/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376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姿勢・ドラッグフリー制御</a:t>
            </a:r>
            <a:endParaRPr lang="ja-JP" altLang="en-US" dirty="0"/>
          </a:p>
        </p:txBody>
      </p:sp>
      <p:sp>
        <p:nvSpPr>
          <p:cNvPr id="2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 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2010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年秋季大会 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(2010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9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13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九州工業大学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北九州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29" name="Rectangle 14"/>
          <p:cNvSpPr>
            <a:spLocks noChangeArrowheads="1"/>
          </p:cNvSpPr>
          <p:nvPr/>
        </p:nvSpPr>
        <p:spPr bwMode="auto">
          <a:xfrm>
            <a:off x="847733" y="928670"/>
            <a:ext cx="8296267" cy="3973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2000" b="1" dirty="0" smtClean="0">
                <a:solidFill>
                  <a:schemeClr val="bg1"/>
                </a:solidFill>
                <a:latin typeface="Tahoma" pitchFamily="34" charset="0"/>
              </a:rPr>
              <a:t>姿勢・ドラッグフリー制御 </a:t>
            </a:r>
            <a:r>
              <a:rPr lang="en-US" altLang="ja-JP" sz="2000" b="1" dirty="0" smtClean="0">
                <a:solidFill>
                  <a:srgbClr val="FFFFFF"/>
                </a:solidFill>
                <a:latin typeface="Tahoma" pitchFamily="34" charset="0"/>
              </a:rPr>
              <a:t>: </a:t>
            </a:r>
            <a:r>
              <a:rPr lang="ja-JP" altLang="en-US" sz="2000" b="1" dirty="0" smtClean="0">
                <a:solidFill>
                  <a:srgbClr val="FFFFFF"/>
                </a:solidFill>
                <a:latin typeface="Tahoma" pitchFamily="34" charset="0"/>
              </a:rPr>
              <a:t>衛星構造検討</a:t>
            </a:r>
            <a:r>
              <a:rPr lang="en-US" altLang="ja-JP" sz="2000" b="1" dirty="0" smtClean="0">
                <a:solidFill>
                  <a:srgbClr val="FFFFFF"/>
                </a:solidFill>
                <a:latin typeface="Tahoma" pitchFamily="34" charset="0"/>
              </a:rPr>
              <a:t>, </a:t>
            </a:r>
            <a:r>
              <a:rPr lang="ja-JP" altLang="en-US" sz="2000" b="1" dirty="0" smtClean="0">
                <a:solidFill>
                  <a:srgbClr val="FFFFFF"/>
                </a:solidFill>
                <a:latin typeface="Tahoma" pitchFamily="34" charset="0"/>
              </a:rPr>
              <a:t>制御則</a:t>
            </a:r>
            <a:r>
              <a:rPr lang="en-US" altLang="ja-JP" sz="2000" b="1" dirty="0" smtClean="0">
                <a:solidFill>
                  <a:srgbClr val="FFFFFF"/>
                </a:solidFill>
                <a:latin typeface="Tahoma" pitchFamily="34" charset="0"/>
              </a:rPr>
              <a:t>, </a:t>
            </a:r>
            <a:r>
              <a:rPr lang="ja-JP" altLang="en-US" sz="2000" b="1" dirty="0" smtClean="0">
                <a:solidFill>
                  <a:srgbClr val="FFFFFF"/>
                </a:solidFill>
                <a:latin typeface="Tahoma" pitchFamily="34" charset="0"/>
              </a:rPr>
              <a:t>ミッションスラスタ</a:t>
            </a:r>
            <a:endParaRPr lang="ja-JP" altLang="en-US" sz="1800" b="1" dirty="0">
              <a:solidFill>
                <a:srgbClr val="F8F8F8"/>
              </a:solidFill>
              <a:latin typeface="Tahoma" pitchFamily="34" charset="0"/>
            </a:endParaRPr>
          </a:p>
        </p:txBody>
      </p:sp>
      <p:sp>
        <p:nvSpPr>
          <p:cNvPr id="30" name="Rectangle 14"/>
          <p:cNvSpPr>
            <a:spLocks noChangeArrowheads="1"/>
          </p:cNvSpPr>
          <p:nvPr/>
        </p:nvSpPr>
        <p:spPr bwMode="auto">
          <a:xfrm>
            <a:off x="4071934" y="6000768"/>
            <a:ext cx="2000264" cy="29546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JAXA, </a:t>
            </a:r>
            <a:r>
              <a:rPr lang="ja-JP" altLang="en-US" sz="1200" b="1" dirty="0" smtClean="0">
                <a:solidFill>
                  <a:srgbClr val="CCECFF"/>
                </a:solidFill>
                <a:sym typeface="Wingdings" pitchFamily="2" charset="2"/>
              </a:rPr>
              <a:t>東海大</a:t>
            </a: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, </a:t>
            </a:r>
            <a:r>
              <a:rPr lang="ja-JP" altLang="en-US" sz="1200" b="1" dirty="0" smtClean="0">
                <a:solidFill>
                  <a:srgbClr val="CCECFF"/>
                </a:solidFill>
                <a:sym typeface="Wingdings" pitchFamily="2" charset="2"/>
              </a:rPr>
              <a:t>防衛大</a:t>
            </a:r>
            <a:endParaRPr kumimoji="1" lang="ja-JP" altLang="en-US" sz="12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2" name="Text Box 4"/>
          <p:cNvSpPr txBox="1">
            <a:spLocks noChangeAspect="1" noChangeArrowheads="1"/>
          </p:cNvSpPr>
          <p:nvPr/>
        </p:nvSpPr>
        <p:spPr bwMode="auto">
          <a:xfrm>
            <a:off x="5357818" y="2285992"/>
            <a:ext cx="14287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ja-JP" altLang="en-US" sz="14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小型・低雑音</a:t>
            </a:r>
            <a:endParaRPr lang="en-US" altLang="ja-JP" sz="1400" b="1" dirty="0" smtClean="0">
              <a:solidFill>
                <a:schemeClr val="bg1">
                  <a:lumMod val="90000"/>
                </a:schemeClr>
              </a:solidFill>
              <a:latin typeface="Tahoma" pitchFamily="34" charset="0"/>
            </a:endParaRPr>
          </a:p>
          <a:p>
            <a:pPr algn="l">
              <a:buNone/>
            </a:pPr>
            <a:r>
              <a:rPr lang="ja-JP" altLang="en-US" sz="14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       スラスタ</a:t>
            </a:r>
            <a:endParaRPr lang="ja-JP" altLang="en-US" sz="1400" b="1" dirty="0">
              <a:solidFill>
                <a:schemeClr val="bg1">
                  <a:lumMod val="90000"/>
                </a:schemeClr>
              </a:solidFill>
              <a:latin typeface="Tahoma" pitchFamily="34" charset="0"/>
            </a:endParaRPr>
          </a:p>
        </p:txBody>
      </p:sp>
      <p:sp>
        <p:nvSpPr>
          <p:cNvPr id="33" name="Line 13"/>
          <p:cNvSpPr>
            <a:spLocks noChangeShapeType="1"/>
          </p:cNvSpPr>
          <p:nvPr/>
        </p:nvSpPr>
        <p:spPr bwMode="auto">
          <a:xfrm>
            <a:off x="6215074" y="2786058"/>
            <a:ext cx="357190" cy="357190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chemeClr val="bg1">
                  <a:lumMod val="90000"/>
                </a:schemeClr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4" name="角丸四角形 33"/>
          <p:cNvSpPr/>
          <p:nvPr/>
        </p:nvSpPr>
        <p:spPr bwMode="auto">
          <a:xfrm>
            <a:off x="6715140" y="1643051"/>
            <a:ext cx="928694" cy="1285884"/>
          </a:xfrm>
          <a:prstGeom prst="roundRect">
            <a:avLst>
              <a:gd name="adj" fmla="val 20770"/>
            </a:avLst>
          </a:prstGeom>
          <a:noFill/>
          <a:ln w="635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5" name="Rectangle 14"/>
          <p:cNvSpPr>
            <a:spLocks noChangeArrowheads="1"/>
          </p:cNvSpPr>
          <p:nvPr/>
        </p:nvSpPr>
        <p:spPr bwMode="auto">
          <a:xfrm>
            <a:off x="1000100" y="3917950"/>
            <a:ext cx="3929090" cy="36689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低雑音スラスタ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 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6" name="Rectangle 14"/>
          <p:cNvSpPr>
            <a:spLocks noChangeArrowheads="1"/>
          </p:cNvSpPr>
          <p:nvPr/>
        </p:nvSpPr>
        <p:spPr bwMode="auto">
          <a:xfrm>
            <a:off x="3786182" y="3429000"/>
            <a:ext cx="2000264" cy="275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200" b="1" dirty="0" smtClean="0">
                <a:solidFill>
                  <a:srgbClr val="CCECFF"/>
                </a:solidFill>
                <a:latin typeface="Tahoma" pitchFamily="34" charset="0"/>
              </a:rPr>
              <a:t>東大</a:t>
            </a: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</a:rPr>
              <a:t>, JAXA</a:t>
            </a:r>
            <a:endParaRPr kumimoji="1" lang="ja-JP" altLang="en-US" sz="12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7" name="Rectangle 14"/>
          <p:cNvSpPr>
            <a:spLocks noChangeArrowheads="1"/>
          </p:cNvSpPr>
          <p:nvPr/>
        </p:nvSpPr>
        <p:spPr bwMode="auto">
          <a:xfrm>
            <a:off x="1285852" y="1571612"/>
            <a:ext cx="3929090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衛星構成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,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熱・構造検討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0" name="角丸四角形 39"/>
          <p:cNvSpPr/>
          <p:nvPr/>
        </p:nvSpPr>
        <p:spPr bwMode="auto">
          <a:xfrm>
            <a:off x="928662" y="1571612"/>
            <a:ext cx="4214842" cy="2143140"/>
          </a:xfrm>
          <a:prstGeom prst="roundRect">
            <a:avLst>
              <a:gd name="adj" fmla="val 5874"/>
            </a:avLst>
          </a:prstGeom>
          <a:noFill/>
          <a:ln w="50800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4" name="角丸四角形 43"/>
          <p:cNvSpPr/>
          <p:nvPr/>
        </p:nvSpPr>
        <p:spPr bwMode="auto">
          <a:xfrm>
            <a:off x="928662" y="3857628"/>
            <a:ext cx="4929222" cy="2428892"/>
          </a:xfrm>
          <a:prstGeom prst="roundRect">
            <a:avLst>
              <a:gd name="adj" fmla="val 5874"/>
            </a:avLst>
          </a:prstGeom>
          <a:noFill/>
          <a:ln w="50800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0" name="角丸四角形 19"/>
          <p:cNvSpPr/>
          <p:nvPr/>
        </p:nvSpPr>
        <p:spPr bwMode="auto">
          <a:xfrm>
            <a:off x="6572264" y="3071811"/>
            <a:ext cx="285752" cy="285752"/>
          </a:xfrm>
          <a:prstGeom prst="roundRect">
            <a:avLst>
              <a:gd name="adj" fmla="val 43334"/>
            </a:avLst>
          </a:prstGeom>
          <a:noFill/>
          <a:ln w="635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1" name="Text Box 4"/>
          <p:cNvSpPr txBox="1">
            <a:spLocks noChangeAspect="1" noChangeArrowheads="1"/>
          </p:cNvSpPr>
          <p:nvPr/>
        </p:nvSpPr>
        <p:spPr bwMode="auto">
          <a:xfrm>
            <a:off x="7929586" y="2214554"/>
            <a:ext cx="121441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質量・輻射</a:t>
            </a:r>
            <a:endParaRPr kumimoji="1" lang="en-US" altLang="ja-JP" sz="1400" b="1" kern="1200" dirty="0" smtClean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sz="14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バランス構造</a:t>
            </a:r>
            <a:endParaRPr kumimoji="1" lang="ja-JP" altLang="en-US" sz="14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2" name="Line 13"/>
          <p:cNvSpPr>
            <a:spLocks noChangeShapeType="1"/>
          </p:cNvSpPr>
          <p:nvPr/>
        </p:nvSpPr>
        <p:spPr bwMode="auto">
          <a:xfrm flipH="1" flipV="1">
            <a:off x="7715272" y="2214554"/>
            <a:ext cx="285752" cy="142876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chemeClr val="bg1">
                  <a:lumMod val="90000"/>
                </a:schemeClr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3" name="Rectangle 14"/>
          <p:cNvSpPr>
            <a:spLocks noChangeArrowheads="1"/>
          </p:cNvSpPr>
          <p:nvPr/>
        </p:nvSpPr>
        <p:spPr bwMode="auto">
          <a:xfrm>
            <a:off x="2928926" y="2166947"/>
            <a:ext cx="2500330" cy="9048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F8F8F8"/>
                </a:solidFill>
                <a:latin typeface="Tahoma" pitchFamily="34" charset="0"/>
              </a:rPr>
              <a:t>・</a:t>
            </a: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</a:rPr>
              <a:t>Passive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</a:rPr>
              <a:t>   attitude stability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F8F8F8"/>
                </a:solidFill>
                <a:latin typeface="Tahoma" pitchFamily="34" charset="0"/>
              </a:rPr>
              <a:t>・</a:t>
            </a: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</a:rPr>
              <a:t>Drag-free control</a:t>
            </a:r>
            <a:endParaRPr kumimoji="1" lang="ja-JP" altLang="en-US" sz="16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25" name="Picture 2" descr="　スリットFEE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4714884"/>
            <a:ext cx="170436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14"/>
          <p:cNvSpPr>
            <a:spLocks noChangeArrowheads="1"/>
          </p:cNvSpPr>
          <p:nvPr/>
        </p:nvSpPr>
        <p:spPr bwMode="auto">
          <a:xfrm>
            <a:off x="1214414" y="4214818"/>
            <a:ext cx="4643470" cy="6340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 </a:t>
            </a:r>
            <a:r>
              <a:rPr lang="ja-JP" altLang="en-US" sz="16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衛星の姿勢・並進変動の制御</a:t>
            </a:r>
            <a:endParaRPr lang="en-US" altLang="ja-JP" sz="16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F8F8F8"/>
                </a:solidFill>
              </a:rPr>
              <a:t>    </a:t>
            </a:r>
            <a:endParaRPr kumimoji="1" lang="ja-JP" altLang="en-US" sz="16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27" name="図 26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488" y="4643446"/>
            <a:ext cx="928694" cy="1096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図 30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4786322"/>
            <a:ext cx="785818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図 37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00496" y="4733463"/>
            <a:ext cx="1000132" cy="1052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0803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2976" y="1947852"/>
            <a:ext cx="1428760" cy="1686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Rectangle 14"/>
          <p:cNvSpPr>
            <a:spLocks noChangeArrowheads="1"/>
          </p:cNvSpPr>
          <p:nvPr/>
        </p:nvSpPr>
        <p:spPr bwMode="auto">
          <a:xfrm>
            <a:off x="1214414" y="5877489"/>
            <a:ext cx="2857520" cy="33637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F8F8F8"/>
                </a:solidFill>
                <a:latin typeface="Tahoma" pitchFamily="34" charset="0"/>
              </a:rPr>
              <a:t>・</a:t>
            </a: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</a:rPr>
              <a:t>BBM and system design</a:t>
            </a:r>
            <a:endParaRPr kumimoji="1" lang="ja-JP" altLang="en-US" sz="16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3" name="角丸四角形 42"/>
          <p:cNvSpPr/>
          <p:nvPr/>
        </p:nvSpPr>
        <p:spPr bwMode="auto">
          <a:xfrm>
            <a:off x="6643702" y="5429264"/>
            <a:ext cx="2071702" cy="785818"/>
          </a:xfrm>
          <a:prstGeom prst="roundRect">
            <a:avLst/>
          </a:prstGeom>
          <a:solidFill>
            <a:schemeClr val="tx1">
              <a:lumMod val="60000"/>
              <a:lumOff val="40000"/>
              <a:alpha val="50000"/>
            </a:schemeClr>
          </a:solidFill>
          <a:ln w="6350">
            <a:noFill/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5" name="Rectangle 3"/>
          <p:cNvSpPr>
            <a:spLocks noChangeArrowheads="1"/>
          </p:cNvSpPr>
          <p:nvPr/>
        </p:nvSpPr>
        <p:spPr bwMode="auto">
          <a:xfrm>
            <a:off x="6786578" y="5500702"/>
            <a:ext cx="2000264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ja-JP" altLang="en-US" sz="1800" dirty="0" smtClean="0">
                <a:solidFill>
                  <a:srgbClr val="FFFFFF"/>
                </a:solidFill>
                <a:latin typeface="HGP創英角ﾎﾟｯﾌﾟ体" pitchFamily="50" charset="-128"/>
                <a:ea typeface="HGP創英角ﾎﾟｯﾌﾟ体" pitchFamily="50" charset="-128"/>
              </a:rPr>
              <a:t>参照</a:t>
            </a:r>
            <a:endParaRPr lang="en-US" altLang="ja-JP" sz="1800" dirty="0" smtClean="0">
              <a:solidFill>
                <a:srgbClr val="FFFFFF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ja-JP" altLang="en-US" sz="1800" dirty="0" smtClean="0">
                <a:solidFill>
                  <a:srgbClr val="FFFFFF"/>
                </a:solidFill>
                <a:latin typeface="HGP創英角ﾎﾟｯﾌﾟ体" pitchFamily="50" charset="-128"/>
                <a:ea typeface="HGP創英角ﾎﾟｯﾌﾟ体" pitchFamily="50" charset="-128"/>
              </a:rPr>
              <a:t>  本間氏講演</a:t>
            </a:r>
            <a:endParaRPr lang="en-US" altLang="ja-JP" sz="1800" dirty="0" smtClean="0">
              <a:solidFill>
                <a:srgbClr val="FFFFFF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20000"/>
          </a:blip>
          <a:srcRect/>
          <a:stretch>
            <a:fillRect/>
          </a:stretch>
        </p:blipFill>
        <p:spPr bwMode="auto">
          <a:xfrm>
            <a:off x="5767293" y="1561588"/>
            <a:ext cx="2805235" cy="3081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図 16" descr="photo_sat_3_01L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2143116"/>
            <a:ext cx="1607620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76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信号処理・制御システム</a:t>
            </a:r>
            <a:endParaRPr lang="ja-JP" altLang="en-US" dirty="0"/>
          </a:p>
        </p:txBody>
      </p:sp>
      <p:sp>
        <p:nvSpPr>
          <p:cNvPr id="2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 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2010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年秋季大会 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(2010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9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13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九州工業大学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北九州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29" name="Rectangle 14"/>
          <p:cNvSpPr>
            <a:spLocks noChangeArrowheads="1"/>
          </p:cNvSpPr>
          <p:nvPr/>
        </p:nvSpPr>
        <p:spPr bwMode="auto">
          <a:xfrm>
            <a:off x="847733" y="928670"/>
            <a:ext cx="7796233" cy="3973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2000" b="1" dirty="0" smtClean="0">
                <a:solidFill>
                  <a:schemeClr val="bg1"/>
                </a:solidFill>
                <a:latin typeface="Tahoma" pitchFamily="34" charset="0"/>
              </a:rPr>
              <a:t>信号処理・制御システム </a:t>
            </a:r>
            <a:r>
              <a:rPr lang="en-US" altLang="ja-JP" sz="2000" b="1" dirty="0" smtClean="0">
                <a:solidFill>
                  <a:srgbClr val="FFFFFF"/>
                </a:solidFill>
                <a:latin typeface="Tahoma" pitchFamily="34" charset="0"/>
              </a:rPr>
              <a:t>: SpW</a:t>
            </a:r>
            <a:r>
              <a:rPr lang="ja-JP" altLang="en-US" sz="2000" b="1" dirty="0" smtClean="0">
                <a:solidFill>
                  <a:srgbClr val="FFFFFF"/>
                </a:solidFill>
                <a:latin typeface="Tahoma" pitchFamily="34" charset="0"/>
              </a:rPr>
              <a:t>ベースの信号処理システム</a:t>
            </a:r>
            <a:endParaRPr lang="ja-JP" altLang="en-US" sz="1800" b="1" dirty="0">
              <a:solidFill>
                <a:srgbClr val="F8F8F8"/>
              </a:solidFill>
              <a:latin typeface="Tahoma" pitchFamily="34" charset="0"/>
            </a:endParaRPr>
          </a:p>
        </p:txBody>
      </p:sp>
      <p:sp>
        <p:nvSpPr>
          <p:cNvPr id="32" name="Text Box 4"/>
          <p:cNvSpPr txBox="1">
            <a:spLocks noChangeAspect="1" noChangeArrowheads="1"/>
          </p:cNvSpPr>
          <p:nvPr/>
        </p:nvSpPr>
        <p:spPr bwMode="auto">
          <a:xfrm>
            <a:off x="7786710" y="1643050"/>
            <a:ext cx="135729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ja-JP" altLang="en-US" sz="14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信号処理・</a:t>
            </a:r>
            <a:endParaRPr lang="en-US" altLang="ja-JP" sz="1400" b="1" dirty="0" smtClean="0">
              <a:solidFill>
                <a:schemeClr val="bg1">
                  <a:lumMod val="90000"/>
                </a:schemeClr>
              </a:solidFill>
              <a:latin typeface="Tahoma" pitchFamily="34" charset="0"/>
            </a:endParaRPr>
          </a:p>
          <a:p>
            <a:pPr algn="l">
              <a:buNone/>
            </a:pPr>
            <a:r>
              <a:rPr lang="en-US" altLang="ja-JP" sz="14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 </a:t>
            </a:r>
            <a:r>
              <a:rPr lang="ja-JP" altLang="en-US" sz="14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通信システム</a:t>
            </a:r>
            <a:endParaRPr kumimoji="1" lang="ja-JP" altLang="en-US" sz="14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3" name="Line 13"/>
          <p:cNvSpPr>
            <a:spLocks noChangeShapeType="1"/>
          </p:cNvSpPr>
          <p:nvPr/>
        </p:nvSpPr>
        <p:spPr bwMode="auto">
          <a:xfrm flipH="1">
            <a:off x="7786710" y="2143116"/>
            <a:ext cx="285752" cy="357190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chemeClr val="bg1">
                  <a:lumMod val="90000"/>
                </a:schemeClr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4" name="角丸四角形 33"/>
          <p:cNvSpPr/>
          <p:nvPr/>
        </p:nvSpPr>
        <p:spPr bwMode="auto">
          <a:xfrm>
            <a:off x="7358082" y="3000372"/>
            <a:ext cx="285752" cy="357190"/>
          </a:xfrm>
          <a:prstGeom prst="roundRect">
            <a:avLst>
              <a:gd name="adj" fmla="val 20770"/>
            </a:avLst>
          </a:prstGeom>
          <a:noFill/>
          <a:ln w="635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6" name="Rectangle 14"/>
          <p:cNvSpPr>
            <a:spLocks noChangeArrowheads="1"/>
          </p:cNvSpPr>
          <p:nvPr/>
        </p:nvSpPr>
        <p:spPr bwMode="auto">
          <a:xfrm>
            <a:off x="3771894" y="3467100"/>
            <a:ext cx="1728800" cy="29546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</a:rPr>
              <a:t>JAXA, </a:t>
            </a:r>
            <a:r>
              <a:rPr lang="ja-JP" altLang="en-US" sz="1200" b="1" dirty="0" smtClean="0">
                <a:solidFill>
                  <a:srgbClr val="CCECFF"/>
                </a:solidFill>
                <a:latin typeface="Tahoma" pitchFamily="34" charset="0"/>
              </a:rPr>
              <a:t>東大</a:t>
            </a: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</a:rPr>
              <a:t>, </a:t>
            </a:r>
            <a:r>
              <a:rPr lang="ja-JP" altLang="en-US" sz="1200" b="1" dirty="0" smtClean="0">
                <a:solidFill>
                  <a:srgbClr val="CCECFF"/>
                </a:solidFill>
                <a:latin typeface="Tahoma" pitchFamily="34" charset="0"/>
              </a:rPr>
              <a:t>京大</a:t>
            </a:r>
            <a:endParaRPr kumimoji="1" lang="ja-JP" altLang="en-US" sz="12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7" name="Rectangle 14"/>
          <p:cNvSpPr>
            <a:spLocks noChangeArrowheads="1"/>
          </p:cNvSpPr>
          <p:nvPr/>
        </p:nvSpPr>
        <p:spPr bwMode="auto">
          <a:xfrm>
            <a:off x="785786" y="1428736"/>
            <a:ext cx="4857784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SpC2 + SpW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信号処理システム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   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 SDS-1/SWIM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による宇宙実証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0" name="角丸四角形 39"/>
          <p:cNvSpPr/>
          <p:nvPr/>
        </p:nvSpPr>
        <p:spPr bwMode="auto">
          <a:xfrm>
            <a:off x="785786" y="1357298"/>
            <a:ext cx="4429156" cy="2357454"/>
          </a:xfrm>
          <a:prstGeom prst="roundRect">
            <a:avLst>
              <a:gd name="adj" fmla="val 5874"/>
            </a:avLst>
          </a:prstGeom>
          <a:noFill/>
          <a:ln w="50800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0" name="角丸四角形 19"/>
          <p:cNvSpPr/>
          <p:nvPr/>
        </p:nvSpPr>
        <p:spPr bwMode="auto">
          <a:xfrm>
            <a:off x="7215206" y="2500307"/>
            <a:ext cx="571504" cy="428627"/>
          </a:xfrm>
          <a:prstGeom prst="roundRect">
            <a:avLst>
              <a:gd name="adj" fmla="val 43334"/>
            </a:avLst>
          </a:prstGeom>
          <a:noFill/>
          <a:ln w="635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1" name="Text Box 4"/>
          <p:cNvSpPr txBox="1">
            <a:spLocks noChangeAspect="1" noChangeArrowheads="1"/>
          </p:cNvSpPr>
          <p:nvPr/>
        </p:nvSpPr>
        <p:spPr bwMode="auto">
          <a:xfrm>
            <a:off x="7858148" y="2621157"/>
            <a:ext cx="128588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ja-JP" altLang="en-US" sz="14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試験マス制御</a:t>
            </a:r>
            <a:endParaRPr lang="ja-JP" altLang="en-US" sz="1400" b="1" dirty="0">
              <a:solidFill>
                <a:schemeClr val="bg1">
                  <a:lumMod val="90000"/>
                </a:schemeClr>
              </a:solidFill>
              <a:latin typeface="Tahoma" pitchFamily="34" charset="0"/>
            </a:endParaRPr>
          </a:p>
        </p:txBody>
      </p:sp>
      <p:sp>
        <p:nvSpPr>
          <p:cNvPr id="22" name="Line 13"/>
          <p:cNvSpPr>
            <a:spLocks noChangeShapeType="1"/>
          </p:cNvSpPr>
          <p:nvPr/>
        </p:nvSpPr>
        <p:spPr bwMode="auto">
          <a:xfrm flipH="1">
            <a:off x="7715272" y="2928934"/>
            <a:ext cx="428628" cy="285752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chemeClr val="bg1">
                  <a:lumMod val="90000"/>
                </a:schemeClr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41" name="Picture 7" descr="IMG_312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248" y="2212406"/>
            <a:ext cx="738735" cy="716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8" descr="IMG_312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57422" y="2203245"/>
            <a:ext cx="773122" cy="723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Rectangle 20"/>
          <p:cNvSpPr>
            <a:spLocks noChangeArrowheads="1"/>
          </p:cNvSpPr>
          <p:nvPr/>
        </p:nvSpPr>
        <p:spPr bwMode="auto">
          <a:xfrm>
            <a:off x="4429124" y="2090314"/>
            <a:ext cx="642942" cy="33855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800" b="1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Photo </a:t>
            </a:r>
            <a:endParaRPr kumimoji="1" lang="en-US" altLang="ja-JP" sz="800" b="1" kern="1200" dirty="0" smtClean="0">
              <a:solidFill>
                <a:srgbClr val="B2B2B2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marL="457200" indent="-457200"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800" b="1" kern="1200" dirty="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by JAXA</a:t>
            </a:r>
            <a:endParaRPr kumimoji="1" lang="en-US" altLang="ja-JP" sz="800" b="1" kern="1200" dirty="0">
              <a:solidFill>
                <a:srgbClr val="B2B2B2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8" name="角丸四角形 47"/>
          <p:cNvSpPr/>
          <p:nvPr/>
        </p:nvSpPr>
        <p:spPr bwMode="auto">
          <a:xfrm>
            <a:off x="3786182" y="2928934"/>
            <a:ext cx="500066" cy="500066"/>
          </a:xfrm>
          <a:prstGeom prst="roundRect">
            <a:avLst>
              <a:gd name="adj" fmla="val 43334"/>
            </a:avLst>
          </a:prstGeom>
          <a:noFill/>
          <a:ln w="635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9" name="Text Box 4"/>
          <p:cNvSpPr txBox="1">
            <a:spLocks noChangeAspect="1" noChangeArrowheads="1"/>
          </p:cNvSpPr>
          <p:nvPr/>
        </p:nvSpPr>
        <p:spPr bwMode="auto">
          <a:xfrm>
            <a:off x="4330390" y="2970817"/>
            <a:ext cx="121444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100" b="1" kern="1200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SDS-1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sz="11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　</a:t>
            </a:r>
            <a:r>
              <a:rPr lang="en-US" altLang="ja-JP" sz="11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(Jan. 2009)</a:t>
            </a:r>
            <a:endParaRPr kumimoji="1" lang="ja-JP" altLang="en-US" sz="11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0" name="Text Box 4"/>
          <p:cNvSpPr txBox="1">
            <a:spLocks noChangeAspect="1" noChangeArrowheads="1"/>
          </p:cNvSpPr>
          <p:nvPr/>
        </p:nvSpPr>
        <p:spPr bwMode="auto">
          <a:xfrm>
            <a:off x="2285984" y="2140968"/>
            <a:ext cx="100013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100" b="1" kern="1200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SWIMmn</a:t>
            </a:r>
            <a:endParaRPr kumimoji="1" lang="ja-JP" altLang="en-US" sz="11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1" name="Text Box 4"/>
          <p:cNvSpPr txBox="1">
            <a:spLocks noChangeAspect="1" noChangeArrowheads="1"/>
          </p:cNvSpPr>
          <p:nvPr/>
        </p:nvSpPr>
        <p:spPr bwMode="auto">
          <a:xfrm>
            <a:off x="1500166" y="2165110"/>
            <a:ext cx="78581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100" b="1" kern="1200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SpC2</a:t>
            </a:r>
            <a:endParaRPr kumimoji="1" lang="ja-JP" altLang="en-US" sz="11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2" name="角丸四角形 51"/>
          <p:cNvSpPr/>
          <p:nvPr/>
        </p:nvSpPr>
        <p:spPr bwMode="auto">
          <a:xfrm>
            <a:off x="1500166" y="2140968"/>
            <a:ext cx="1643074" cy="785818"/>
          </a:xfrm>
          <a:prstGeom prst="roundRect">
            <a:avLst>
              <a:gd name="adj" fmla="val 20770"/>
            </a:avLst>
          </a:prstGeom>
          <a:noFill/>
          <a:ln w="63500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3" name="Line 13"/>
          <p:cNvSpPr>
            <a:spLocks noChangeShapeType="1"/>
          </p:cNvSpPr>
          <p:nvPr/>
        </p:nvSpPr>
        <p:spPr bwMode="auto">
          <a:xfrm>
            <a:off x="3143240" y="2714620"/>
            <a:ext cx="642942" cy="366714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chemeClr val="bg1">
                  <a:lumMod val="90000"/>
                </a:schemeClr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5" name="Rectangle 14"/>
          <p:cNvSpPr>
            <a:spLocks noChangeArrowheads="1"/>
          </p:cNvSpPr>
          <p:nvPr/>
        </p:nvSpPr>
        <p:spPr bwMode="auto">
          <a:xfrm>
            <a:off x="1357290" y="3786190"/>
            <a:ext cx="3929090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試験マスの非接触制御と精密計測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     SWIM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による宇宙実証</a:t>
            </a:r>
            <a:endParaRPr lang="ja-JP" altLang="en-US" sz="1800" b="1" dirty="0">
              <a:solidFill>
                <a:srgbClr val="F8F8F8"/>
              </a:solidFill>
              <a:latin typeface="Tahoma" pitchFamily="34" charset="0"/>
            </a:endParaRPr>
          </a:p>
        </p:txBody>
      </p:sp>
      <p:pic>
        <p:nvPicPr>
          <p:cNvPr id="56" name="図 55" descr="090512_SWIM_seigyo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873522" y="4454895"/>
            <a:ext cx="1571636" cy="1617311"/>
          </a:xfrm>
          <a:prstGeom prst="rect">
            <a:avLst/>
          </a:prstGeom>
        </p:spPr>
      </p:pic>
      <p:pic>
        <p:nvPicPr>
          <p:cNvPr id="125645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85852" y="4429132"/>
            <a:ext cx="2589211" cy="1658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" name="角丸四角形 59"/>
          <p:cNvSpPr/>
          <p:nvPr/>
        </p:nvSpPr>
        <p:spPr bwMode="auto">
          <a:xfrm>
            <a:off x="1223938" y="3786190"/>
            <a:ext cx="4276756" cy="2571768"/>
          </a:xfrm>
          <a:prstGeom prst="roundRect">
            <a:avLst>
              <a:gd name="adj" fmla="val 5874"/>
            </a:avLst>
          </a:prstGeom>
          <a:noFill/>
          <a:ln w="50800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5" name="Rectangle 14"/>
          <p:cNvSpPr>
            <a:spLocks noChangeArrowheads="1"/>
          </p:cNvSpPr>
          <p:nvPr/>
        </p:nvSpPr>
        <p:spPr bwMode="auto">
          <a:xfrm>
            <a:off x="1209650" y="3019422"/>
            <a:ext cx="2143140" cy="56630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4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Space demonstration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400" b="1" dirty="0" smtClean="0">
                <a:solidFill>
                  <a:srgbClr val="F8F8F8"/>
                </a:solidFill>
                <a:sym typeface="Wingdings" pitchFamily="2" charset="2"/>
              </a:rPr>
              <a:t>       </a:t>
            </a:r>
            <a:r>
              <a:rPr lang="en-US" altLang="ja-JP" sz="14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 bySDS-1/SWIM</a:t>
            </a:r>
            <a:r>
              <a:rPr kumimoji="1" lang="ja-JP" altLang="en-US" sz="14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endParaRPr kumimoji="1" lang="ja-JP" altLang="en-US" sz="14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8" name="Text Box 4"/>
          <p:cNvSpPr txBox="1">
            <a:spLocks noChangeAspect="1" noChangeArrowheads="1"/>
          </p:cNvSpPr>
          <p:nvPr/>
        </p:nvSpPr>
        <p:spPr bwMode="auto">
          <a:xfrm>
            <a:off x="7143768" y="4857760"/>
            <a:ext cx="172419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衛星バスシステム</a:t>
            </a:r>
            <a:endParaRPr kumimoji="1" lang="ja-JP" altLang="en-US" sz="14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9" name="Line 13"/>
          <p:cNvSpPr>
            <a:spLocks noChangeShapeType="1"/>
          </p:cNvSpPr>
          <p:nvPr/>
        </p:nvSpPr>
        <p:spPr bwMode="auto">
          <a:xfrm flipH="1" flipV="1">
            <a:off x="7358082" y="4357694"/>
            <a:ext cx="214314" cy="500066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chemeClr val="bg1">
                  <a:lumMod val="90000"/>
                </a:schemeClr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6" name="Rectangle 14"/>
          <p:cNvSpPr>
            <a:spLocks noChangeArrowheads="1"/>
          </p:cNvSpPr>
          <p:nvPr/>
        </p:nvSpPr>
        <p:spPr bwMode="auto">
          <a:xfrm>
            <a:off x="3843332" y="6072206"/>
            <a:ext cx="1728800" cy="29546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</a:rPr>
              <a:t>JAXA, </a:t>
            </a:r>
            <a:r>
              <a:rPr lang="ja-JP" altLang="en-US" sz="1200" b="1" dirty="0" smtClean="0">
                <a:solidFill>
                  <a:srgbClr val="CCECFF"/>
                </a:solidFill>
                <a:latin typeface="Tahoma" pitchFamily="34" charset="0"/>
              </a:rPr>
              <a:t>東大</a:t>
            </a: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</a:rPr>
              <a:t>, </a:t>
            </a:r>
            <a:r>
              <a:rPr lang="ja-JP" altLang="en-US" sz="1200" b="1" dirty="0" smtClean="0">
                <a:solidFill>
                  <a:srgbClr val="CCECFF"/>
                </a:solidFill>
                <a:latin typeface="Tahoma" pitchFamily="34" charset="0"/>
              </a:rPr>
              <a:t>京大</a:t>
            </a:r>
            <a:endParaRPr kumimoji="1" lang="ja-JP" altLang="en-US" sz="12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4" name="角丸四角形 43"/>
          <p:cNvSpPr/>
          <p:nvPr/>
        </p:nvSpPr>
        <p:spPr bwMode="auto">
          <a:xfrm>
            <a:off x="6643702" y="5286388"/>
            <a:ext cx="2071702" cy="1071570"/>
          </a:xfrm>
          <a:prstGeom prst="roundRect">
            <a:avLst/>
          </a:prstGeom>
          <a:solidFill>
            <a:schemeClr val="tx1">
              <a:lumMod val="60000"/>
              <a:lumOff val="40000"/>
              <a:alpha val="50000"/>
            </a:schemeClr>
          </a:solidFill>
          <a:ln w="6350">
            <a:noFill/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4" name="Rectangle 3"/>
          <p:cNvSpPr>
            <a:spLocks noChangeArrowheads="1"/>
          </p:cNvSpPr>
          <p:nvPr/>
        </p:nvSpPr>
        <p:spPr bwMode="auto">
          <a:xfrm>
            <a:off x="6786578" y="5286388"/>
            <a:ext cx="2000264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ja-JP" altLang="en-US" sz="1800" dirty="0" smtClean="0">
                <a:solidFill>
                  <a:srgbClr val="FFFFFF"/>
                </a:solidFill>
                <a:latin typeface="HGP創英角ﾎﾟｯﾌﾟ体" pitchFamily="50" charset="-128"/>
                <a:ea typeface="HGP創英角ﾎﾟｯﾌﾟ体" pitchFamily="50" charset="-128"/>
              </a:rPr>
              <a:t>参照</a:t>
            </a:r>
            <a:endParaRPr lang="en-US" altLang="ja-JP" sz="1800" dirty="0" smtClean="0">
              <a:solidFill>
                <a:srgbClr val="FFFFFF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ja-JP" altLang="en-US" sz="1800" dirty="0" smtClean="0">
                <a:solidFill>
                  <a:srgbClr val="FFFFFF"/>
                </a:solidFill>
                <a:latin typeface="HGP創英角ﾎﾟｯﾌﾟ体" pitchFamily="50" charset="-128"/>
                <a:ea typeface="HGP創英角ﾎﾟｯﾌﾟ体" pitchFamily="50" charset="-128"/>
              </a:rPr>
              <a:t>  阿久津</a:t>
            </a:r>
            <a:r>
              <a:rPr lang="en-US" altLang="ja-JP" sz="1800" dirty="0" smtClean="0">
                <a:solidFill>
                  <a:srgbClr val="FFFFFF"/>
                </a:solidFill>
                <a:latin typeface="HGP創英角ﾎﾟｯﾌﾟ体" pitchFamily="50" charset="-128"/>
                <a:ea typeface="HGP創英角ﾎﾟｯﾌﾟ体" pitchFamily="50" charset="-128"/>
              </a:rPr>
              <a:t>, </a:t>
            </a:r>
            <a:r>
              <a:rPr lang="ja-JP" altLang="en-US" sz="1800" dirty="0" smtClean="0">
                <a:solidFill>
                  <a:srgbClr val="FFFFFF"/>
                </a:solidFill>
                <a:latin typeface="HGP創英角ﾎﾟｯﾌﾟ体" pitchFamily="50" charset="-128"/>
                <a:ea typeface="HGP創英角ﾎﾟｯﾌﾟ体" pitchFamily="50" charset="-128"/>
              </a:rPr>
              <a:t>穀山</a:t>
            </a:r>
            <a:endParaRPr lang="en-US" altLang="ja-JP" sz="1800" dirty="0" smtClean="0">
              <a:solidFill>
                <a:srgbClr val="FFFFFF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en-US" altLang="ja-JP" sz="1800" dirty="0" smtClean="0">
                <a:solidFill>
                  <a:srgbClr val="FFFFFF"/>
                </a:solidFill>
                <a:latin typeface="HGP創英角ﾎﾟｯﾌﾟ体" pitchFamily="50" charset="-128"/>
                <a:ea typeface="HGP創英角ﾎﾟｯﾌﾟ体" pitchFamily="50" charset="-128"/>
              </a:rPr>
              <a:t>    </a:t>
            </a:r>
            <a:r>
              <a:rPr lang="ja-JP" altLang="en-US" sz="1800" dirty="0" smtClean="0">
                <a:solidFill>
                  <a:srgbClr val="FFFFFF"/>
                </a:solidFill>
                <a:latin typeface="HGP創英角ﾎﾟｯﾌﾟ体" pitchFamily="50" charset="-128"/>
                <a:ea typeface="HGP創英角ﾎﾟｯﾌﾟ体" pitchFamily="50" charset="-128"/>
              </a:rPr>
              <a:t>各氏の講演</a:t>
            </a:r>
            <a:endParaRPr lang="en-US" altLang="ja-JP" sz="1800" dirty="0" smtClean="0">
              <a:solidFill>
                <a:srgbClr val="FFFFFF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3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小型科学衛星シリーズ</a:t>
            </a:r>
            <a:endParaRPr lang="ja-JP" altLang="en-US" dirty="0"/>
          </a:p>
        </p:txBody>
      </p:sp>
      <p:sp>
        <p:nvSpPr>
          <p:cNvPr id="16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日本物理学会 </a:t>
            </a:r>
            <a:r>
              <a:rPr lang="en-US" altLang="zh-CN" smtClean="0"/>
              <a:t>2010</a:t>
            </a:r>
            <a:r>
              <a:rPr lang="zh-CN" altLang="en-US" smtClean="0"/>
              <a:t>年秋季大会 </a:t>
            </a:r>
            <a:r>
              <a:rPr lang="en-US" altLang="zh-CN" smtClean="0"/>
              <a:t>(2010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13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九州工業大学</a:t>
            </a:r>
            <a:r>
              <a:rPr lang="en-US" altLang="zh-CN" smtClean="0"/>
              <a:t>, </a:t>
            </a:r>
            <a:r>
              <a:rPr lang="zh-CN" altLang="en-US" smtClean="0"/>
              <a:t>北九州</a:t>
            </a:r>
            <a:r>
              <a:rPr lang="en-US" altLang="zh-CN" smtClean="0"/>
              <a:t>)</a:t>
            </a:r>
            <a:endParaRPr lang="en-US" altLang="ja-JP"/>
          </a:p>
        </p:txBody>
      </p:sp>
      <p:sp>
        <p:nvSpPr>
          <p:cNvPr id="826384" name="Rectangle 16"/>
          <p:cNvSpPr>
            <a:spLocks noChangeArrowheads="1"/>
          </p:cNvSpPr>
          <p:nvPr/>
        </p:nvSpPr>
        <p:spPr bwMode="auto">
          <a:xfrm>
            <a:off x="390529" y="1214422"/>
            <a:ext cx="4824413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JAXA</a:t>
            </a:r>
            <a:r>
              <a:rPr lang="ja-JP" altLang="en-US" sz="20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の</a:t>
            </a:r>
            <a:r>
              <a:rPr lang="ja-JP" altLang="en-US" sz="2000" b="1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小型科学衛星シリーズ</a:t>
            </a:r>
            <a:r>
              <a:rPr lang="ja-JP" altLang="en-US" sz="20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の</a:t>
            </a:r>
            <a:r>
              <a:rPr lang="ja-JP" altLang="en-US" sz="20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候補</a:t>
            </a:r>
            <a:endParaRPr lang="ja-JP" altLang="en-US" sz="20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826391" name="Rectangle 23"/>
          <p:cNvSpPr>
            <a:spLocks noChangeArrowheads="1"/>
          </p:cNvSpPr>
          <p:nvPr/>
        </p:nvSpPr>
        <p:spPr bwMode="auto">
          <a:xfrm>
            <a:off x="785786" y="1714488"/>
            <a:ext cx="4786346" cy="75713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>
                <a:solidFill>
                  <a:schemeClr val="bg1"/>
                </a:solidFill>
                <a:latin typeface="Tahoma" pitchFamily="34" charset="0"/>
                <a:ea typeface="HGP創英角ｺﾞｼｯｸUB" pitchFamily="50" charset="-128"/>
              </a:rPr>
              <a:t>標準衛星バス </a:t>
            </a:r>
            <a:r>
              <a:rPr lang="en-US" altLang="ja-JP" sz="18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+ </a:t>
            </a:r>
            <a:r>
              <a:rPr lang="ja-JP" altLang="en-US" sz="18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次期固体ロケットを利用して</a:t>
            </a:r>
            <a:r>
              <a:rPr lang="ja-JP" altLang="en-US" sz="1800" b="1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</a:rPr>
              <a:t>、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 最低 </a:t>
            </a:r>
            <a:r>
              <a:rPr lang="en-US" altLang="ja-JP" sz="1800" b="1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3</a:t>
            </a:r>
            <a:r>
              <a:rPr lang="ja-JP" altLang="en-US" sz="1800" b="1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機の小型科学衛星 </a:t>
            </a:r>
            <a:r>
              <a:rPr lang="ja-JP" altLang="en-US" sz="18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を打ち上げる計画 </a:t>
            </a:r>
          </a:p>
        </p:txBody>
      </p:sp>
      <p:sp>
        <p:nvSpPr>
          <p:cNvPr id="826394" name="Line 26"/>
          <p:cNvSpPr>
            <a:spLocks noChangeShapeType="1"/>
          </p:cNvSpPr>
          <p:nvPr/>
        </p:nvSpPr>
        <p:spPr bwMode="auto">
          <a:xfrm>
            <a:off x="1500166" y="1627189"/>
            <a:ext cx="2232025" cy="0"/>
          </a:xfrm>
          <a:prstGeom prst="line">
            <a:avLst/>
          </a:prstGeom>
          <a:noFill/>
          <a:ln w="38100">
            <a:solidFill>
              <a:srgbClr val="99FF99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826392" name="Rectangle 24"/>
          <p:cNvSpPr>
            <a:spLocks noChangeArrowheads="1"/>
          </p:cNvSpPr>
          <p:nvPr/>
        </p:nvSpPr>
        <p:spPr bwMode="auto">
          <a:xfrm>
            <a:off x="676281" y="2768099"/>
            <a:ext cx="4824413" cy="142192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1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号機</a:t>
            </a:r>
            <a:r>
              <a:rPr lang="en-US" altLang="ja-JP" sz="1800" b="1" dirty="0" smtClean="0">
                <a:solidFill>
                  <a:srgbClr val="DDDDDD"/>
                </a:solidFill>
              </a:rPr>
              <a:t>   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 SPRINT-A/EXCEED (~2012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年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)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              UV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望遠鏡による惑星観測</a:t>
            </a:r>
            <a:endParaRPr lang="en-US" altLang="ja-JP" sz="18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2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号機    </a:t>
            </a:r>
            <a:r>
              <a:rPr lang="en-US" altLang="ja-JP" sz="1800" b="1" dirty="0" smtClean="0">
                <a:solidFill>
                  <a:srgbClr val="333333"/>
                </a:solidFill>
                <a:latin typeface="Tahoma" pitchFamily="34" charset="0"/>
                <a:ea typeface="HGP創英角ｺﾞｼｯｸUB" pitchFamily="50" charset="-128"/>
              </a:rPr>
              <a:t>SPRINT-B/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 ERG       (~2013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年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)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               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地球周辺の磁気圏観測</a:t>
            </a:r>
            <a:r>
              <a:rPr lang="ja-JP" altLang="en-US" sz="18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　</a:t>
            </a:r>
          </a:p>
        </p:txBody>
      </p:sp>
      <p:sp>
        <p:nvSpPr>
          <p:cNvPr id="826395" name="Text Box 27"/>
          <p:cNvSpPr txBox="1">
            <a:spLocks noChangeArrowheads="1"/>
          </p:cNvSpPr>
          <p:nvPr/>
        </p:nvSpPr>
        <p:spPr bwMode="auto">
          <a:xfrm>
            <a:off x="5865816" y="3366315"/>
            <a:ext cx="3206778" cy="27699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ja-JP" altLang="en-US" sz="1200" b="1" dirty="0" smtClean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小型科学衛星</a:t>
            </a:r>
            <a:r>
              <a:rPr lang="en-US" altLang="ja-JP" sz="1200" b="1" dirty="0" smtClean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1</a:t>
            </a:r>
            <a:r>
              <a:rPr lang="ja-JP" altLang="en-US" sz="1200" b="1" dirty="0" smtClean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号機 </a:t>
            </a:r>
            <a:r>
              <a:rPr lang="en-US" altLang="ja-JP" sz="1200" b="1" dirty="0" smtClean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SPRINT-A/EXCEED </a:t>
            </a:r>
            <a:endParaRPr lang="en-US" altLang="ja-JP" sz="1200" b="1" dirty="0">
              <a:solidFill>
                <a:srgbClr val="C0C0C0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21" name="Picture 44" descr="新小型固体ロケット（イメージ）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16051" y="3786190"/>
            <a:ext cx="3042229" cy="2071702"/>
          </a:xfrm>
          <a:prstGeom prst="rect">
            <a:avLst/>
          </a:prstGeom>
          <a:noFill/>
        </p:spPr>
      </p:pic>
      <p:sp>
        <p:nvSpPr>
          <p:cNvPr id="24" name="Text Box 27"/>
          <p:cNvSpPr txBox="1">
            <a:spLocks noChangeArrowheads="1"/>
          </p:cNvSpPr>
          <p:nvPr/>
        </p:nvSpPr>
        <p:spPr bwMode="auto">
          <a:xfrm>
            <a:off x="6286512" y="5854503"/>
            <a:ext cx="2492398" cy="6463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C0C0C0"/>
                </a:solidFill>
                <a:latin typeface="+mn-lt"/>
                <a:ea typeface="HGP創英角ｺﾞｼｯｸUB" pitchFamily="50" charset="-128"/>
                <a:sym typeface="Wingdings" pitchFamily="2" charset="2"/>
              </a:rPr>
              <a:t>Next-generation</a:t>
            </a:r>
          </a:p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C0C0C0"/>
                </a:solidFill>
                <a:latin typeface="+mn-lt"/>
                <a:sym typeface="Wingdings" pitchFamily="2" charset="2"/>
              </a:rPr>
              <a:t>Solid rocket booster (M-V FO)</a:t>
            </a:r>
          </a:p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C0C0C0"/>
                </a:solidFill>
                <a:latin typeface="+mn-lt"/>
                <a:ea typeface="HGP創英角ｺﾞｼｯｸUB" pitchFamily="50" charset="-128"/>
                <a:sym typeface="Wingdings" pitchFamily="2" charset="2"/>
              </a:rPr>
              <a:t>                            Fig. by JAXA</a:t>
            </a:r>
            <a:endParaRPr lang="en-US" altLang="ja-JP" sz="1200" b="1" dirty="0">
              <a:solidFill>
                <a:srgbClr val="C0C0C0"/>
              </a:solidFill>
              <a:latin typeface="+mn-lt"/>
              <a:ea typeface="HGP創英角ｺﾞｼｯｸUB" pitchFamily="50" charset="-128"/>
            </a:endParaRPr>
          </a:p>
        </p:txBody>
      </p:sp>
      <p:pic>
        <p:nvPicPr>
          <p:cNvPr id="22" name="図 21" descr="kogata_xxs_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57884" y="1143004"/>
            <a:ext cx="2952744" cy="2214558"/>
          </a:xfrm>
          <a:prstGeom prst="rect">
            <a:avLst/>
          </a:prstGeom>
        </p:spPr>
      </p:pic>
      <p:grpSp>
        <p:nvGrpSpPr>
          <p:cNvPr id="23" name="グループ化 22"/>
          <p:cNvGrpSpPr/>
          <p:nvPr/>
        </p:nvGrpSpPr>
        <p:grpSpPr>
          <a:xfrm>
            <a:off x="857224" y="4357694"/>
            <a:ext cx="5143536" cy="2000264"/>
            <a:chOff x="857224" y="4357694"/>
            <a:chExt cx="5143536" cy="2000264"/>
          </a:xfrm>
        </p:grpSpPr>
        <p:sp>
          <p:nvSpPr>
            <p:cNvPr id="18" name="Rectangle 41"/>
            <p:cNvSpPr>
              <a:spLocks noChangeArrowheads="1"/>
            </p:cNvSpPr>
            <p:nvPr/>
          </p:nvSpPr>
          <p:spPr bwMode="auto">
            <a:xfrm>
              <a:off x="1428728" y="5143512"/>
              <a:ext cx="4572032" cy="757130"/>
            </a:xfrm>
            <a:prstGeom prst="rect">
              <a:avLst/>
            </a:prstGeom>
            <a:noFill/>
            <a:ln w="15875" cap="flat" cmpd="sng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20000"/>
                </a:lnSpc>
                <a:buNone/>
              </a:pPr>
              <a:r>
                <a:rPr lang="ja-JP" altLang="en-US" sz="1800" b="1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ＭＳ 明朝" pitchFamily="17" charset="-128"/>
                </a:rPr>
                <a:t>宇宙分野における新しいサイエンスの</a:t>
              </a:r>
              <a:endPara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endParaRPr>
            </a:p>
            <a:p>
              <a:pPr algn="l">
                <a:lnSpc>
                  <a:spcPct val="120000"/>
                </a:lnSpc>
                <a:buNone/>
              </a:pPr>
              <a:r>
                <a:rPr lang="ja-JP" altLang="en-US" sz="1800" b="1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ＭＳ 明朝" pitchFamily="17" charset="-128"/>
                </a:rPr>
                <a:t>可能性として評価を受けている</a:t>
              </a:r>
              <a:endPara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endParaRPr>
            </a:p>
          </p:txBody>
        </p:sp>
        <p:sp>
          <p:nvSpPr>
            <p:cNvPr id="20" name="角丸四角形 19"/>
            <p:cNvSpPr/>
            <p:nvPr/>
          </p:nvSpPr>
          <p:spPr bwMode="auto">
            <a:xfrm>
              <a:off x="857224" y="4786322"/>
              <a:ext cx="4500594" cy="1571636"/>
            </a:xfrm>
            <a:prstGeom prst="roundRect">
              <a:avLst>
                <a:gd name="adj" fmla="val 12514"/>
              </a:avLst>
            </a:prstGeom>
            <a:solidFill>
              <a:srgbClr val="CCECFF">
                <a:alpha val="10000"/>
              </a:srgbClr>
            </a:solidFill>
            <a:ln w="6350">
              <a:noFill/>
              <a:miter lim="800000"/>
              <a:headEnd/>
              <a:tailEnd/>
            </a:ln>
            <a:effectLst/>
          </p:spPr>
          <p:txBody>
            <a:bodyPr wrap="square" rtlCol="0" anchor="ctr">
              <a:noAutofit/>
            </a:bodyPr>
            <a:lstStyle/>
            <a:p>
              <a:pPr algn="l" rtl="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endPara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4" name="Rectangle 41"/>
            <p:cNvSpPr>
              <a:spLocks noChangeArrowheads="1"/>
            </p:cNvSpPr>
            <p:nvPr/>
          </p:nvSpPr>
          <p:spPr bwMode="auto">
            <a:xfrm>
              <a:off x="928662" y="4786322"/>
              <a:ext cx="4214842" cy="420436"/>
            </a:xfrm>
            <a:prstGeom prst="rect">
              <a:avLst/>
            </a:prstGeom>
            <a:noFill/>
            <a:ln w="15875" cap="flat" cmpd="sng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20000"/>
                </a:lnSpc>
                <a:buNone/>
              </a:pPr>
              <a:r>
                <a:rPr lang="en-US" altLang="ja-JP" sz="2000" b="1" dirty="0" smtClean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ＭＳ 明朝" pitchFamily="17" charset="-128"/>
                </a:rPr>
                <a:t>DPF: </a:t>
              </a:r>
              <a:r>
                <a:rPr lang="en-US" altLang="ja-JP" sz="2000" b="1" dirty="0" smtClean="0">
                  <a:solidFill>
                    <a:srgbClr val="CCECFF"/>
                  </a:solidFill>
                  <a:latin typeface="Tahoma" pitchFamily="34" charset="0"/>
                  <a:cs typeface="ＭＳ 明朝" pitchFamily="17" charset="-128"/>
                </a:rPr>
                <a:t> </a:t>
              </a:r>
              <a:r>
                <a:rPr lang="ja-JP" altLang="en-US" sz="2000" b="1" dirty="0" smtClean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ＭＳ 明朝" pitchFamily="17" charset="-128"/>
                </a:rPr>
                <a:t>小型科学衛星</a:t>
              </a:r>
              <a:r>
                <a:rPr lang="en-US" altLang="ja-JP" sz="2000" b="1" dirty="0" smtClean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ＭＳ 明朝" pitchFamily="17" charset="-128"/>
                </a:rPr>
                <a:t>3</a:t>
              </a:r>
              <a:r>
                <a:rPr lang="ja-JP" altLang="en-US" sz="2000" b="1" dirty="0" smtClean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ＭＳ 明朝" pitchFamily="17" charset="-128"/>
                </a:rPr>
                <a:t>号機 を目指</a:t>
              </a:r>
              <a:r>
                <a:rPr lang="ja-JP" altLang="en-US" sz="2000" b="1" dirty="0" smtClean="0">
                  <a:solidFill>
                    <a:srgbClr val="CCECFF"/>
                  </a:solidFill>
                  <a:latin typeface="Tahoma" pitchFamily="34" charset="0"/>
                  <a:cs typeface="ＭＳ 明朝" pitchFamily="17" charset="-128"/>
                </a:rPr>
                <a:t>す</a:t>
              </a:r>
              <a:endParaRPr lang="en-US" altLang="ja-JP" sz="20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endParaRPr>
            </a:p>
          </p:txBody>
        </p:sp>
        <p:sp>
          <p:nvSpPr>
            <p:cNvPr id="15" name="AutoShape 33"/>
            <p:cNvSpPr>
              <a:spLocks noChangeArrowheads="1"/>
            </p:cNvSpPr>
            <p:nvPr/>
          </p:nvSpPr>
          <p:spPr bwMode="auto">
            <a:xfrm rot="5400000">
              <a:off x="2205813" y="4152113"/>
              <a:ext cx="344488" cy="755650"/>
            </a:xfrm>
            <a:custGeom>
              <a:avLst/>
              <a:gdLst>
                <a:gd name="G0" fmla="+- 11249 0 0"/>
                <a:gd name="G1" fmla="+- 5118 0 0"/>
                <a:gd name="G2" fmla="+- 21600 0 5118"/>
                <a:gd name="G3" fmla="+- 10800 0 5118"/>
                <a:gd name="G4" fmla="+- 21600 0 11249"/>
                <a:gd name="G5" fmla="*/ G4 G3 10800"/>
                <a:gd name="G6" fmla="+- 21600 0 G5"/>
                <a:gd name="T0" fmla="*/ 11249 w 21600"/>
                <a:gd name="T1" fmla="*/ 0 h 21600"/>
                <a:gd name="T2" fmla="*/ 0 w 21600"/>
                <a:gd name="T3" fmla="*/ 10800 h 21600"/>
                <a:gd name="T4" fmla="*/ 11249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1249" y="0"/>
                  </a:moveTo>
                  <a:lnTo>
                    <a:pt x="11249" y="5118"/>
                  </a:lnTo>
                  <a:lnTo>
                    <a:pt x="3375" y="5118"/>
                  </a:lnTo>
                  <a:lnTo>
                    <a:pt x="3375" y="16482"/>
                  </a:lnTo>
                  <a:lnTo>
                    <a:pt x="11249" y="16482"/>
                  </a:lnTo>
                  <a:lnTo>
                    <a:pt x="11249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118"/>
                  </a:moveTo>
                  <a:lnTo>
                    <a:pt x="1350" y="16482"/>
                  </a:lnTo>
                  <a:lnTo>
                    <a:pt x="2700" y="16482"/>
                  </a:lnTo>
                  <a:lnTo>
                    <a:pt x="2700" y="5118"/>
                  </a:lnTo>
                  <a:close/>
                </a:path>
                <a:path w="21600" h="21600">
                  <a:moveTo>
                    <a:pt x="0" y="5118"/>
                  </a:moveTo>
                  <a:lnTo>
                    <a:pt x="0" y="16482"/>
                  </a:lnTo>
                  <a:lnTo>
                    <a:pt x="675" y="16482"/>
                  </a:lnTo>
                  <a:lnTo>
                    <a:pt x="675" y="5118"/>
                  </a:lnTo>
                  <a:close/>
                </a:path>
              </a:pathLst>
            </a:custGeom>
            <a:solidFill>
              <a:srgbClr val="FFFFFF">
                <a:alpha val="9804"/>
              </a:srgbClr>
            </a:solidFill>
            <a:ln w="635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endParaRPr kumimoji="1" lang="ja-JP" altLang="en-US" sz="20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9" name="Rectangle 41"/>
            <p:cNvSpPr>
              <a:spLocks noChangeArrowheads="1"/>
            </p:cNvSpPr>
            <p:nvPr/>
          </p:nvSpPr>
          <p:spPr bwMode="auto">
            <a:xfrm>
              <a:off x="2143108" y="5896293"/>
              <a:ext cx="3429024" cy="461665"/>
            </a:xfrm>
            <a:prstGeom prst="rect">
              <a:avLst/>
            </a:prstGeom>
            <a:noFill/>
            <a:ln w="15875" cap="flat" cmpd="sng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20000"/>
                </a:lnSpc>
                <a:buNone/>
              </a:pPr>
              <a:r>
                <a:rPr lang="ja-JP" altLang="en-US" sz="2000" b="1" dirty="0" smtClean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ＭＳ 明朝" pitchFamily="17" charset="-128"/>
                </a:rPr>
                <a:t>打ち上げ目標 </a:t>
              </a:r>
              <a:r>
                <a:rPr lang="en-US" altLang="ja-JP" sz="2000" b="1" dirty="0" smtClean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ＭＳ 明朝" pitchFamily="17" charset="-128"/>
                </a:rPr>
                <a:t>:  2015</a:t>
              </a:r>
              <a:r>
                <a:rPr lang="ja-JP" altLang="en-US" sz="2000" b="1" dirty="0" smtClean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ＭＳ 明朝" pitchFamily="17" charset="-128"/>
                </a:rPr>
                <a:t>年</a:t>
              </a:r>
              <a:r>
                <a:rPr lang="ja-JP" altLang="en-US" sz="2000" b="1" dirty="0" smtClean="0">
                  <a:solidFill>
                    <a:srgbClr val="CCECFF"/>
                  </a:solidFill>
                  <a:latin typeface="Tahoma" pitchFamily="34" charset="0"/>
                  <a:cs typeface="ＭＳ 明朝" pitchFamily="17" charset="-128"/>
                </a:rPr>
                <a:t>度</a:t>
              </a:r>
              <a:endParaRPr lang="en-US" altLang="ja-JP" sz="20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endParaRPr>
            </a:p>
          </p:txBody>
        </p:sp>
      </p:grpSp>
    </p:spTree>
  </p:cSld>
  <p:clrMapOvr>
    <a:masterClrMapping/>
  </p:clrMapOvr>
  <p:transition advTm="529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403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829DC4"/>
              </a:clrFrom>
              <a:clrTo>
                <a:srgbClr val="829DC4">
                  <a:alpha val="0"/>
                </a:srgbClr>
              </a:clrTo>
            </a:clrChange>
            <a:lum bright="-50000" contrast="-40000"/>
          </a:blip>
          <a:srcRect/>
          <a:stretch>
            <a:fillRect/>
          </a:stretch>
        </p:blipFill>
        <p:spPr bwMode="auto">
          <a:xfrm>
            <a:off x="2124075" y="873125"/>
            <a:ext cx="6732588" cy="5508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日本物理学会 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2010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年秋季大会 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(2010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9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13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九州工業大学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北九州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4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57238" y="765175"/>
            <a:ext cx="8386762" cy="5711825"/>
          </a:xfrm>
        </p:spPr>
        <p:txBody>
          <a:bodyPr/>
          <a:lstStyle/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/>
              <a:t>   </a:t>
            </a:r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 dirty="0"/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 dirty="0" smtClean="0"/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 dirty="0"/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/>
              <a:t>                      </a:t>
            </a:r>
            <a:r>
              <a:rPr lang="ja-JP" altLang="en-US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まとめ</a:t>
            </a:r>
            <a:endParaRPr lang="ja-JP" altLang="en-US" sz="36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　            </a:t>
            </a: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28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</a:t>
            </a:r>
            <a:endParaRPr lang="ja-JP" altLang="en-US" sz="2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403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829DC4"/>
              </a:clrFrom>
              <a:clrTo>
                <a:srgbClr val="829DC4">
                  <a:alpha val="0"/>
                </a:srgbClr>
              </a:clrTo>
            </a:clrChange>
            <a:lum bright="-50000" contrast="-40000"/>
          </a:blip>
          <a:srcRect/>
          <a:stretch>
            <a:fillRect/>
          </a:stretch>
        </p:blipFill>
        <p:spPr bwMode="auto">
          <a:xfrm>
            <a:off x="2124075" y="873125"/>
            <a:ext cx="6732588" cy="5508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日本物理学会 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2010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年秋季大会 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(2010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9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13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九州工業大学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北九州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4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57238" y="765175"/>
            <a:ext cx="8386762" cy="5711825"/>
          </a:xfrm>
        </p:spPr>
        <p:txBody>
          <a:bodyPr/>
          <a:lstStyle/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/>
              <a:t>   </a:t>
            </a:r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 dirty="0"/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 dirty="0" smtClean="0"/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 dirty="0"/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/>
              <a:t>         </a:t>
            </a:r>
            <a:r>
              <a:rPr lang="en-US" altLang="ja-JP" sz="2800" b="1" dirty="0" smtClean="0"/>
              <a:t>  </a:t>
            </a:r>
            <a:r>
              <a:rPr lang="ja-JP" altLang="en-US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イントロダクション</a:t>
            </a:r>
            <a:endParaRPr lang="ja-JP" altLang="en-US" sz="36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　            </a:t>
            </a: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28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</a:t>
            </a:r>
            <a:endParaRPr lang="ja-JP" altLang="en-US" sz="2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3" y="1142984"/>
            <a:ext cx="9144033" cy="513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8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まとめ</a:t>
            </a:r>
            <a:endParaRPr lang="en-US" altLang="ja-JP" dirty="0"/>
          </a:p>
        </p:txBody>
      </p:sp>
      <p:sp>
        <p:nvSpPr>
          <p:cNvPr id="5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 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2010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年秋季大会 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(2010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9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13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九州工業大学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北九州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10899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3400444" y="917575"/>
            <a:ext cx="5172084" cy="606425"/>
          </a:xfrm>
          <a:prstGeom prst="rect">
            <a:avLst/>
          </a:prstGeo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altLang="ja-JP" sz="2200" b="1" dirty="0"/>
              <a:t>DECIGO</a:t>
            </a:r>
            <a:r>
              <a:rPr lang="ja-JP" altLang="en-US" sz="2200" b="1" dirty="0"/>
              <a:t>パスファインダー </a:t>
            </a:r>
            <a:r>
              <a:rPr lang="en-US" altLang="ja-JP" sz="2200" b="1" dirty="0"/>
              <a:t>(DPF) </a:t>
            </a:r>
          </a:p>
        </p:txBody>
      </p:sp>
      <p:sp>
        <p:nvSpPr>
          <p:cNvPr id="1108996" name="AutoShape 4"/>
          <p:cNvSpPr>
            <a:spLocks noChangeArrowheads="1"/>
          </p:cNvSpPr>
          <p:nvPr/>
        </p:nvSpPr>
        <p:spPr bwMode="auto">
          <a:xfrm>
            <a:off x="3390928" y="1857364"/>
            <a:ext cx="5257807" cy="1500198"/>
          </a:xfrm>
          <a:prstGeom prst="roundRect">
            <a:avLst>
              <a:gd name="adj" fmla="val 3069"/>
            </a:avLst>
          </a:prstGeom>
          <a:solidFill>
            <a:srgbClr val="FFFFFF">
              <a:alpha val="9804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8997" name="Rectangle 5"/>
          <p:cNvSpPr>
            <a:spLocks noChangeArrowheads="1"/>
          </p:cNvSpPr>
          <p:nvPr/>
        </p:nvSpPr>
        <p:spPr bwMode="auto">
          <a:xfrm>
            <a:off x="3060765" y="1857364"/>
            <a:ext cx="5688013" cy="146072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小型衛星 </a:t>
            </a:r>
            <a:r>
              <a:rPr kumimoji="1" lang="en-US" altLang="ja-JP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 </a:t>
            </a:r>
            <a:r>
              <a:rPr kumimoji="1" lang="ja-JP" altLang="en-US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機 </a:t>
            </a:r>
            <a:r>
              <a:rPr kumimoji="1" lang="en-US" altLang="ja-JP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(95cm</a:t>
            </a:r>
            <a:r>
              <a:rPr kumimoji="1" lang="ja-JP" altLang="en-US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立方</a:t>
            </a:r>
            <a:r>
              <a:rPr kumimoji="1" lang="en-US" altLang="ja-JP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x2, 350kg) </a:t>
            </a:r>
          </a:p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</a:t>
            </a:r>
            <a:r>
              <a:rPr kumimoji="1" lang="ja-JP" altLang="en-US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地球周回軌道  </a:t>
            </a:r>
            <a:r>
              <a:rPr kumimoji="1" lang="en-US" altLang="ja-JP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en-US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高度 </a:t>
            </a:r>
            <a:r>
              <a:rPr kumimoji="1" lang="en-US" altLang="ja-JP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500km, </a:t>
            </a:r>
            <a:r>
              <a:rPr kumimoji="1" lang="ja-JP" altLang="en-US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太陽同期軌道</a:t>
            </a:r>
            <a:r>
              <a:rPr kumimoji="1" lang="en-US" altLang="ja-JP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</a:t>
            </a:r>
            <a:r>
              <a:rPr kumimoji="1" lang="en-US" altLang="ja-JP" sz="2000" b="1" kern="1200" dirty="0" smtClean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lang="ja-JP" altLang="en-US" sz="1800" b="1" dirty="0" smtClean="0">
                <a:solidFill>
                  <a:srgbClr val="B2B2B2"/>
                </a:solidFill>
                <a:latin typeface="Tahoma" pitchFamily="34" charset="0"/>
              </a:rPr>
              <a:t>試験</a:t>
            </a:r>
            <a:r>
              <a:rPr kumimoji="1" lang="ja-JP" altLang="en-US" sz="1800" b="1" kern="1200" dirty="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マス </a:t>
            </a:r>
            <a:r>
              <a:rPr kumimoji="1" lang="en-US" altLang="ja-JP" sz="1800" b="1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x2</a:t>
            </a:r>
            <a:r>
              <a:rPr kumimoji="1" lang="ja-JP" altLang="en-US" sz="1800" b="1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1800" b="1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kumimoji="1" lang="ja-JP" altLang="en-US" sz="1800" b="1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基線長</a:t>
            </a:r>
            <a:r>
              <a:rPr kumimoji="1" lang="en-US" altLang="ja-JP" sz="1800" b="1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30cm</a:t>
            </a:r>
            <a:r>
              <a:rPr kumimoji="1" lang="ja-JP" altLang="en-US" sz="1800" b="1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</a:t>
            </a:r>
            <a:r>
              <a:rPr kumimoji="1" lang="en-US" altLang="ja-JP" sz="1800" b="1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FP</a:t>
            </a:r>
            <a:r>
              <a:rPr kumimoji="1" lang="ja-JP" altLang="en-US" sz="1800" b="1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共振器</a:t>
            </a:r>
          </a:p>
          <a:p>
            <a:pPr algn="l">
              <a:lnSpc>
                <a:spcPct val="114000"/>
              </a:lnSpc>
              <a:buClr>
                <a:srgbClr val="003366"/>
              </a:buClr>
              <a:buSzPct val="70000"/>
              <a:buNone/>
            </a:pPr>
            <a:r>
              <a:rPr kumimoji="1" lang="ja-JP" altLang="en-US" sz="1800" b="1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</a:t>
            </a:r>
            <a:r>
              <a:rPr kumimoji="1" lang="ja-JP" altLang="en-US" sz="1800" b="1" kern="1200" dirty="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　</a:t>
            </a:r>
            <a:r>
              <a:rPr lang="ja-JP" altLang="en-US" sz="1800" b="1" dirty="0" smtClean="0">
                <a:solidFill>
                  <a:srgbClr val="B2B2B2"/>
                </a:solidFill>
                <a:latin typeface="Tahoma" pitchFamily="34" charset="0"/>
              </a:rPr>
              <a:t>安定化レーザー</a:t>
            </a:r>
            <a:r>
              <a:rPr kumimoji="1" lang="ja-JP" altLang="en-US" sz="1800" b="1" kern="1200" dirty="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光源</a:t>
            </a:r>
            <a:r>
              <a:rPr lang="en-US" altLang="ja-JP" sz="1800" b="1" dirty="0" smtClean="0">
                <a:solidFill>
                  <a:srgbClr val="B2B2B2"/>
                </a:solidFill>
                <a:latin typeface="Tahoma" pitchFamily="34" charset="0"/>
              </a:rPr>
              <a:t>, </a:t>
            </a:r>
            <a:r>
              <a:rPr kumimoji="1" lang="ja-JP" altLang="en-US" sz="1800" b="1" kern="1200" dirty="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ドラッグ</a:t>
            </a:r>
            <a:r>
              <a:rPr kumimoji="1" lang="ja-JP" altLang="en-US" sz="1800" b="1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・</a:t>
            </a:r>
            <a:r>
              <a:rPr kumimoji="1" lang="ja-JP" altLang="en-US" sz="1800" b="1" kern="1200" dirty="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フリー</a:t>
            </a:r>
            <a:r>
              <a:rPr lang="ja-JP" altLang="en-US" sz="1800" b="1" dirty="0" smtClean="0">
                <a:solidFill>
                  <a:srgbClr val="B2B2B2"/>
                </a:solidFill>
                <a:latin typeface="Tahoma" pitchFamily="34" charset="0"/>
              </a:rPr>
              <a:t>制御</a:t>
            </a:r>
            <a:endParaRPr kumimoji="1" lang="ja-JP" altLang="en-US" sz="1800" b="1" kern="1200" dirty="0">
              <a:solidFill>
                <a:srgbClr val="B2B2B2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8998" name="Rectangle 6"/>
          <p:cNvSpPr>
            <a:spLocks noChangeArrowheads="1"/>
          </p:cNvSpPr>
          <p:nvPr/>
        </p:nvSpPr>
        <p:spPr bwMode="auto">
          <a:xfrm>
            <a:off x="3676680" y="3929066"/>
            <a:ext cx="4724400" cy="70788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宇宙・地球の</a:t>
            </a:r>
            <a:r>
              <a:rPr kumimoji="1" lang="ja-JP" altLang="en-US" sz="20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観測　</a:t>
            </a:r>
            <a:endParaRPr kumimoji="1" lang="en-US" altLang="ja-JP" sz="2000" b="1" kern="1200" dirty="0" smtClean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     </a:t>
            </a: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kumimoji="1" lang="ja-JP" altLang="en-US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銀河の成り立ち</a:t>
            </a: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, </a:t>
            </a:r>
            <a:r>
              <a:rPr kumimoji="1" lang="ja-JP" altLang="en-US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地球環境モニタ</a:t>
            </a: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</a:t>
            </a: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9040" name="Rectangle 48"/>
          <p:cNvSpPr>
            <a:spLocks noChangeArrowheads="1"/>
          </p:cNvSpPr>
          <p:nvPr/>
        </p:nvSpPr>
        <p:spPr bwMode="auto">
          <a:xfrm>
            <a:off x="3748118" y="4714884"/>
            <a:ext cx="5181600" cy="70788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99FF99"/>
                </a:solidFill>
                <a:latin typeface="Tahoma" pitchFamily="34" charset="0"/>
              </a:rPr>
              <a:t>先端科</a:t>
            </a:r>
            <a:r>
              <a:rPr kumimoji="1" lang="ja-JP" altLang="en-US" sz="2000" b="1" kern="1200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学</a:t>
            </a:r>
            <a:r>
              <a:rPr kumimoji="1" lang="ja-JP" altLang="en-US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技術の</a:t>
            </a:r>
            <a:r>
              <a:rPr kumimoji="1" lang="ja-JP" altLang="en-US" sz="2000" b="1" kern="1200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確立</a:t>
            </a:r>
            <a:endParaRPr kumimoji="1" lang="en-US" altLang="ja-JP" sz="2000" b="1" kern="1200" dirty="0" smtClean="0">
              <a:solidFill>
                <a:srgbClr val="99FF99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>
              <a:buClr>
                <a:srgbClr val="003366"/>
              </a:buClr>
              <a:buSzPct val="70000"/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     </a:t>
            </a:r>
            <a:r>
              <a:rPr lang="ja-JP" altLang="en-US" sz="2000" b="1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無重力環境利用の新しい可能性</a:t>
            </a:r>
            <a:endParaRPr kumimoji="1" lang="ja-JP" altLang="en-US" sz="2000" b="1" kern="1200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9041" name="AutoShape 49"/>
          <p:cNvSpPr>
            <a:spLocks noChangeArrowheads="1"/>
          </p:cNvSpPr>
          <p:nvPr/>
        </p:nvSpPr>
        <p:spPr bwMode="auto">
          <a:xfrm rot="5400000">
            <a:off x="5284648" y="3249792"/>
            <a:ext cx="344487" cy="702903"/>
          </a:xfrm>
          <a:custGeom>
            <a:avLst/>
            <a:gdLst>
              <a:gd name="G0" fmla="+- 11249 0 0"/>
              <a:gd name="G1" fmla="+- 5118 0 0"/>
              <a:gd name="G2" fmla="+- 21600 0 5118"/>
              <a:gd name="G3" fmla="+- 10800 0 5118"/>
              <a:gd name="G4" fmla="+- 21600 0 11249"/>
              <a:gd name="G5" fmla="*/ G4 G3 10800"/>
              <a:gd name="G6" fmla="+- 21600 0 G5"/>
              <a:gd name="T0" fmla="*/ 11249 w 21600"/>
              <a:gd name="T1" fmla="*/ 0 h 21600"/>
              <a:gd name="T2" fmla="*/ 0 w 21600"/>
              <a:gd name="T3" fmla="*/ 10800 h 21600"/>
              <a:gd name="T4" fmla="*/ 1124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49" y="0"/>
                </a:moveTo>
                <a:lnTo>
                  <a:pt x="11249" y="5118"/>
                </a:lnTo>
                <a:lnTo>
                  <a:pt x="3375" y="5118"/>
                </a:lnTo>
                <a:lnTo>
                  <a:pt x="3375" y="16482"/>
                </a:lnTo>
                <a:lnTo>
                  <a:pt x="11249" y="16482"/>
                </a:lnTo>
                <a:lnTo>
                  <a:pt x="1124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118"/>
                </a:moveTo>
                <a:lnTo>
                  <a:pt x="1350" y="16482"/>
                </a:lnTo>
                <a:lnTo>
                  <a:pt x="2700" y="16482"/>
                </a:lnTo>
                <a:lnTo>
                  <a:pt x="2700" y="5118"/>
                </a:lnTo>
                <a:close/>
              </a:path>
              <a:path w="21600" h="21600">
                <a:moveTo>
                  <a:pt x="0" y="5118"/>
                </a:moveTo>
                <a:lnTo>
                  <a:pt x="0" y="16482"/>
                </a:lnTo>
                <a:lnTo>
                  <a:pt x="675" y="16482"/>
                </a:lnTo>
                <a:lnTo>
                  <a:pt x="675" y="5118"/>
                </a:lnTo>
                <a:close/>
              </a:path>
            </a:pathLst>
          </a:custGeom>
          <a:solidFill>
            <a:srgbClr val="FFFFFF">
              <a:alpha val="20000"/>
            </a:srgbClr>
          </a:solidFill>
          <a:ln w="635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9043" name="Rectangle 51"/>
          <p:cNvSpPr>
            <a:spLocks noChangeArrowheads="1"/>
          </p:cNvSpPr>
          <p:nvPr/>
        </p:nvSpPr>
        <p:spPr bwMode="auto">
          <a:xfrm>
            <a:off x="3456020" y="1285860"/>
            <a:ext cx="4902194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DECIGO</a:t>
            </a:r>
            <a:r>
              <a: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のための最初の前哨</a:t>
            </a:r>
            <a:r>
              <a:rPr kumimoji="1" lang="ja-JP" altLang="en-US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</a:t>
            </a:r>
            <a:endParaRPr kumimoji="1" lang="en-US" altLang="ja-JP" sz="2000" b="1" kern="1200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1" name="角丸四角形 50"/>
          <p:cNvSpPr/>
          <p:nvPr/>
        </p:nvSpPr>
        <p:spPr bwMode="auto">
          <a:xfrm>
            <a:off x="3676680" y="3857628"/>
            <a:ext cx="4643470" cy="1571636"/>
          </a:xfrm>
          <a:prstGeom prst="roundRect">
            <a:avLst>
              <a:gd name="adj" fmla="val 5874"/>
            </a:avLst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52" name="Rectangle 6"/>
          <p:cNvSpPr>
            <a:spLocks noChangeArrowheads="1"/>
          </p:cNvSpPr>
          <p:nvPr/>
        </p:nvSpPr>
        <p:spPr bwMode="auto">
          <a:xfrm>
            <a:off x="3676680" y="5650072"/>
            <a:ext cx="5224466" cy="70788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BBM</a:t>
            </a:r>
            <a:r>
              <a:rPr lang="ja-JP" altLang="en-US" sz="2000" b="1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試作・試験</a:t>
            </a:r>
            <a:endParaRPr lang="en-US" altLang="ja-JP" sz="2000" b="1" dirty="0" smtClean="0">
              <a:solidFill>
                <a:srgbClr val="FFFFFF"/>
              </a:solidFill>
              <a:latin typeface="Tahoma" pitchFamily="34" charset="0"/>
              <a:sym typeface="Wingdings" pitchFamily="2" charset="2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</a:t>
            </a:r>
            <a:r>
              <a:rPr lang="en-US" altLang="ja-JP" sz="2000" b="1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SDS-1/SWIM</a:t>
            </a:r>
            <a:r>
              <a:rPr lang="ja-JP" altLang="en-US" sz="2000" b="1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による宇宙実証 </a:t>
            </a: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3" y="1142964"/>
            <a:ext cx="9144033" cy="513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FF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7855718" y="285423"/>
            <a:ext cx="928674" cy="383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日本物理学会 </a:t>
            </a:r>
            <a:r>
              <a:rPr lang="en-US" altLang="zh-CN" smtClean="0"/>
              <a:t>2010</a:t>
            </a:r>
            <a:r>
              <a:rPr lang="zh-CN" altLang="en-US" smtClean="0"/>
              <a:t>年秋季大会 </a:t>
            </a:r>
            <a:r>
              <a:rPr lang="en-US" altLang="zh-CN" smtClean="0"/>
              <a:t>(2010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13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九州工業大学</a:t>
            </a:r>
            <a:r>
              <a:rPr lang="en-US" altLang="zh-CN" smtClean="0"/>
              <a:t>, </a:t>
            </a:r>
            <a:r>
              <a:rPr lang="zh-CN" altLang="en-US" smtClean="0"/>
              <a:t>北九州</a:t>
            </a:r>
            <a:r>
              <a:rPr lang="en-US" altLang="zh-CN" smtClean="0"/>
              <a:t>)</a:t>
            </a:r>
            <a:endParaRPr lang="en-US" altLang="ja-JP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6143636" y="5000636"/>
            <a:ext cx="2143140" cy="7485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4000" b="1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終わり</a:t>
            </a:r>
            <a:endParaRPr kumimoji="1" lang="ja-JP" altLang="en-US" sz="4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ransition advTm="171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0.00092 L -0.78767 -4.44444E-6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" y="0"/>
                                    </p:animMotion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E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403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829DC4"/>
              </a:clrFrom>
              <a:clrTo>
                <a:srgbClr val="829DC4">
                  <a:alpha val="0"/>
                </a:srgbClr>
              </a:clrTo>
            </a:clrChange>
            <a:lum bright="-50000" contrast="-40000"/>
          </a:blip>
          <a:srcRect/>
          <a:stretch>
            <a:fillRect/>
          </a:stretch>
        </p:blipFill>
        <p:spPr bwMode="auto">
          <a:xfrm>
            <a:off x="2124075" y="873125"/>
            <a:ext cx="6732588" cy="5508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日本物理学会 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2010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年秋季大会 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(2010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9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13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九州工業大学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北九州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4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57238" y="765175"/>
            <a:ext cx="8386762" cy="5711825"/>
          </a:xfrm>
        </p:spPr>
        <p:txBody>
          <a:bodyPr/>
          <a:lstStyle/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/>
              <a:t>   </a:t>
            </a:r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 dirty="0"/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 dirty="0" smtClean="0"/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 dirty="0"/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/>
              <a:t>                  </a:t>
            </a:r>
            <a:r>
              <a:rPr lang="ja-JP" altLang="en-US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バックアップ</a:t>
            </a:r>
            <a:endParaRPr lang="ja-JP" altLang="en-US" sz="36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　            </a:t>
            </a: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28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</a:t>
            </a:r>
            <a:endParaRPr lang="ja-JP" altLang="en-US" sz="2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観測周波数帯と観測対象</a:t>
            </a:r>
          </a:p>
        </p:txBody>
      </p:sp>
      <p:sp>
        <p:nvSpPr>
          <p:cNvPr id="3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日本物理学会 </a:t>
            </a:r>
            <a:r>
              <a:rPr lang="en-US" altLang="zh-CN" smtClean="0"/>
              <a:t>2010</a:t>
            </a:r>
            <a:r>
              <a:rPr lang="zh-CN" altLang="en-US" smtClean="0"/>
              <a:t>年秋季大会 </a:t>
            </a:r>
            <a:r>
              <a:rPr lang="en-US" altLang="zh-CN" smtClean="0"/>
              <a:t>(2010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13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九州工業大学</a:t>
            </a:r>
            <a:r>
              <a:rPr lang="en-US" altLang="zh-CN" smtClean="0"/>
              <a:t>, </a:t>
            </a:r>
            <a:r>
              <a:rPr lang="zh-CN" altLang="en-US" smtClean="0"/>
              <a:t>北九州</a:t>
            </a:r>
            <a:r>
              <a:rPr lang="en-US" altLang="zh-CN" smtClean="0"/>
              <a:t>)</a:t>
            </a:r>
            <a:endParaRPr lang="en-US" altLang="ja-JP"/>
          </a:p>
        </p:txBody>
      </p:sp>
      <p:sp>
        <p:nvSpPr>
          <p:cNvPr id="1144835" name="AutoShape 3"/>
          <p:cNvSpPr>
            <a:spLocks noChangeAspect="1" noChangeArrowheads="1"/>
          </p:cNvSpPr>
          <p:nvPr/>
        </p:nvSpPr>
        <p:spPr bwMode="auto">
          <a:xfrm>
            <a:off x="900113" y="2205038"/>
            <a:ext cx="7632700" cy="4222750"/>
          </a:xfrm>
          <a:prstGeom prst="roundRect">
            <a:avLst>
              <a:gd name="adj" fmla="val 1917"/>
            </a:avLst>
          </a:prstGeom>
          <a:solidFill>
            <a:srgbClr val="FFFFFF">
              <a:alpha val="10001"/>
            </a:srgbClr>
          </a:solidFill>
          <a:ln w="952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pic>
        <p:nvPicPr>
          <p:cNvPr id="114483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3775" y="2181225"/>
            <a:ext cx="7343775" cy="42719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144837" name="Freeform 5"/>
          <p:cNvSpPr>
            <a:spLocks noChangeAspect="1"/>
          </p:cNvSpPr>
          <p:nvPr/>
        </p:nvSpPr>
        <p:spPr bwMode="auto">
          <a:xfrm>
            <a:off x="4859338" y="2420938"/>
            <a:ext cx="1438275" cy="3330575"/>
          </a:xfrm>
          <a:custGeom>
            <a:avLst/>
            <a:gdLst/>
            <a:ahLst/>
            <a:cxnLst>
              <a:cxn ang="0">
                <a:pos x="768" y="1776"/>
              </a:cxn>
              <a:cxn ang="0">
                <a:pos x="384" y="0"/>
              </a:cxn>
              <a:cxn ang="0">
                <a:pos x="0" y="0"/>
              </a:cxn>
              <a:cxn ang="0">
                <a:pos x="432" y="1776"/>
              </a:cxn>
              <a:cxn ang="0">
                <a:pos x="768" y="1776"/>
              </a:cxn>
            </a:cxnLst>
            <a:rect l="0" t="0" r="r" b="b"/>
            <a:pathLst>
              <a:path w="768" h="1776">
                <a:moveTo>
                  <a:pt x="768" y="1776"/>
                </a:moveTo>
                <a:lnTo>
                  <a:pt x="384" y="0"/>
                </a:lnTo>
                <a:lnTo>
                  <a:pt x="0" y="0"/>
                </a:lnTo>
                <a:lnTo>
                  <a:pt x="432" y="1776"/>
                </a:lnTo>
                <a:lnTo>
                  <a:pt x="768" y="1776"/>
                </a:lnTo>
                <a:close/>
              </a:path>
            </a:pathLst>
          </a:custGeom>
          <a:solidFill>
            <a:srgbClr val="C0C0C0">
              <a:alpha val="20000"/>
            </a:srgbClr>
          </a:solidFill>
          <a:ln w="15875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144838" name="Rectangle 6"/>
          <p:cNvSpPr>
            <a:spLocks noChangeAspect="1" noChangeArrowheads="1"/>
          </p:cNvSpPr>
          <p:nvPr/>
        </p:nvSpPr>
        <p:spPr bwMode="auto">
          <a:xfrm>
            <a:off x="3419475" y="4557713"/>
            <a:ext cx="1992313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lnSpc>
                <a:spcPct val="90000"/>
              </a:lnSpc>
              <a:buFontTx/>
              <a:buNone/>
            </a:pPr>
            <a:r>
              <a:rPr lang="en-US" altLang="ja-JP" sz="1600" b="1">
                <a:solidFill>
                  <a:srgbClr val="CC99FF"/>
                </a:solidFill>
              </a:rPr>
              <a:t>  DECIGO</a:t>
            </a:r>
            <a:r>
              <a:rPr lang="en-US" altLang="ja-JP" sz="1200" b="1">
                <a:solidFill>
                  <a:srgbClr val="CC99FF"/>
                </a:solidFill>
              </a:rPr>
              <a:t> </a:t>
            </a:r>
          </a:p>
          <a:p>
            <a:pPr algn="l">
              <a:lnSpc>
                <a:spcPct val="90000"/>
              </a:lnSpc>
              <a:buFontTx/>
              <a:buNone/>
            </a:pPr>
            <a:r>
              <a:rPr lang="en-US" altLang="ja-JP" sz="1600" b="1">
                <a:solidFill>
                  <a:srgbClr val="CC99FF"/>
                </a:solidFill>
              </a:rPr>
              <a:t>  </a:t>
            </a:r>
            <a:r>
              <a:rPr lang="ja-JP" altLang="en-US" sz="1000" b="1">
                <a:solidFill>
                  <a:srgbClr val="CC99FF"/>
                </a:solidFill>
              </a:rPr>
              <a:t>基線長 </a:t>
            </a:r>
            <a:r>
              <a:rPr lang="en-US" altLang="ja-JP" sz="1000" b="1">
                <a:solidFill>
                  <a:srgbClr val="CC99FF"/>
                </a:solidFill>
              </a:rPr>
              <a:t>10</a:t>
            </a:r>
            <a:r>
              <a:rPr lang="en-US" altLang="ja-JP" sz="1000" b="1" baseline="30000">
                <a:solidFill>
                  <a:srgbClr val="CC99FF"/>
                </a:solidFill>
              </a:rPr>
              <a:t>7</a:t>
            </a:r>
            <a:r>
              <a:rPr lang="en-US" altLang="ja-JP" sz="1000" b="1">
                <a:solidFill>
                  <a:srgbClr val="CC99FF"/>
                </a:solidFill>
              </a:rPr>
              <a:t> m, </a:t>
            </a:r>
            <a:r>
              <a:rPr lang="ja-JP" altLang="en-US" sz="1000" b="1">
                <a:solidFill>
                  <a:srgbClr val="CC99FF"/>
                </a:solidFill>
              </a:rPr>
              <a:t>マス </a:t>
            </a:r>
            <a:r>
              <a:rPr lang="en-US" altLang="ja-JP" sz="1000" b="1">
                <a:solidFill>
                  <a:srgbClr val="CC99FF"/>
                </a:solidFill>
              </a:rPr>
              <a:t>100kg, </a:t>
            </a:r>
          </a:p>
          <a:p>
            <a:pPr algn="l">
              <a:lnSpc>
                <a:spcPct val="90000"/>
              </a:lnSpc>
              <a:buFontTx/>
              <a:buNone/>
            </a:pPr>
            <a:r>
              <a:rPr lang="en-US" altLang="ja-JP" sz="1000" b="1">
                <a:solidFill>
                  <a:srgbClr val="CC99FF"/>
                </a:solidFill>
              </a:rPr>
              <a:t>   </a:t>
            </a:r>
            <a:r>
              <a:rPr lang="ja-JP" altLang="en-US" sz="1000" b="1">
                <a:solidFill>
                  <a:srgbClr val="CC99FF"/>
                </a:solidFill>
              </a:rPr>
              <a:t>レーザー光 </a:t>
            </a:r>
            <a:r>
              <a:rPr lang="en-US" altLang="ja-JP" sz="1000" b="1">
                <a:solidFill>
                  <a:srgbClr val="CC99FF"/>
                </a:solidFill>
              </a:rPr>
              <a:t>10W, </a:t>
            </a:r>
            <a:r>
              <a:rPr lang="ja-JP" altLang="en-US" sz="1000" b="1">
                <a:solidFill>
                  <a:srgbClr val="CC99FF"/>
                </a:solidFill>
              </a:rPr>
              <a:t>波長 </a:t>
            </a:r>
            <a:r>
              <a:rPr lang="en-US" altLang="ja-JP" sz="1000" b="1">
                <a:solidFill>
                  <a:srgbClr val="CC99FF"/>
                </a:solidFill>
              </a:rPr>
              <a:t>532nm</a:t>
            </a:r>
          </a:p>
          <a:p>
            <a:pPr algn="l">
              <a:lnSpc>
                <a:spcPct val="90000"/>
              </a:lnSpc>
              <a:buFontTx/>
              <a:buNone/>
            </a:pPr>
            <a:r>
              <a:rPr lang="en-US" altLang="ja-JP" sz="1000" b="1">
                <a:solidFill>
                  <a:srgbClr val="CC99FF"/>
                </a:solidFill>
              </a:rPr>
              <a:t>   </a:t>
            </a:r>
            <a:r>
              <a:rPr lang="ja-JP" altLang="en-US" sz="1000" b="1">
                <a:solidFill>
                  <a:srgbClr val="CC99FF"/>
                </a:solidFill>
              </a:rPr>
              <a:t>テレスコープ径 </a:t>
            </a:r>
            <a:r>
              <a:rPr lang="en-US" altLang="ja-JP" sz="1000" b="1">
                <a:solidFill>
                  <a:srgbClr val="CC99FF"/>
                </a:solidFill>
              </a:rPr>
              <a:t>1m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6065838" y="2852738"/>
            <a:ext cx="1973262" cy="1922462"/>
            <a:chOff x="3821" y="1797"/>
            <a:chExt cx="1243" cy="1211"/>
          </a:xfrm>
        </p:grpSpPr>
        <p:sp>
          <p:nvSpPr>
            <p:cNvPr id="1144840" name="Freeform 8"/>
            <p:cNvSpPr>
              <a:spLocks noChangeAspect="1"/>
            </p:cNvSpPr>
            <p:nvPr/>
          </p:nvSpPr>
          <p:spPr bwMode="auto">
            <a:xfrm>
              <a:off x="4275" y="2113"/>
              <a:ext cx="453" cy="45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84" y="48"/>
                </a:cxn>
                <a:cxn ang="0">
                  <a:pos x="384" y="384"/>
                </a:cxn>
                <a:cxn ang="0">
                  <a:pos x="0" y="384"/>
                </a:cxn>
                <a:cxn ang="0">
                  <a:pos x="0" y="0"/>
                </a:cxn>
              </a:cxnLst>
              <a:rect l="0" t="0" r="r" b="b"/>
              <a:pathLst>
                <a:path w="384" h="384">
                  <a:moveTo>
                    <a:pt x="0" y="0"/>
                  </a:moveTo>
                  <a:lnTo>
                    <a:pt x="384" y="48"/>
                  </a:lnTo>
                  <a:lnTo>
                    <a:pt x="384" y="384"/>
                  </a:lnTo>
                  <a:lnTo>
                    <a:pt x="0" y="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99">
                <a:alpha val="50000"/>
              </a:srgbClr>
            </a:solidFill>
            <a:ln w="317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1144841" name="Freeform 9"/>
            <p:cNvSpPr>
              <a:spLocks noChangeAspect="1"/>
            </p:cNvSpPr>
            <p:nvPr/>
          </p:nvSpPr>
          <p:spPr bwMode="auto">
            <a:xfrm>
              <a:off x="3821" y="1965"/>
              <a:ext cx="964" cy="622"/>
            </a:xfrm>
            <a:custGeom>
              <a:avLst/>
              <a:gdLst/>
              <a:ahLst/>
              <a:cxnLst>
                <a:cxn ang="0">
                  <a:pos x="816" y="336"/>
                </a:cxn>
                <a:cxn ang="0">
                  <a:pos x="0" y="0"/>
                </a:cxn>
                <a:cxn ang="0">
                  <a:pos x="0" y="192"/>
                </a:cxn>
                <a:cxn ang="0">
                  <a:pos x="816" y="528"/>
                </a:cxn>
                <a:cxn ang="0">
                  <a:pos x="816" y="336"/>
                </a:cxn>
              </a:cxnLst>
              <a:rect l="0" t="0" r="r" b="b"/>
              <a:pathLst>
                <a:path w="816" h="528">
                  <a:moveTo>
                    <a:pt x="816" y="336"/>
                  </a:moveTo>
                  <a:lnTo>
                    <a:pt x="0" y="0"/>
                  </a:lnTo>
                  <a:lnTo>
                    <a:pt x="0" y="192"/>
                  </a:lnTo>
                  <a:lnTo>
                    <a:pt x="816" y="528"/>
                  </a:lnTo>
                  <a:lnTo>
                    <a:pt x="816" y="336"/>
                  </a:lnTo>
                  <a:close/>
                </a:path>
              </a:pathLst>
            </a:custGeom>
            <a:solidFill>
              <a:srgbClr val="CCFFCC">
                <a:alpha val="50000"/>
              </a:srgbClr>
            </a:solidFill>
            <a:ln w="1587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1144842" name="Oval 10"/>
            <p:cNvSpPr>
              <a:spLocks noChangeAspect="1" noChangeArrowheads="1"/>
            </p:cNvSpPr>
            <p:nvPr/>
          </p:nvSpPr>
          <p:spPr bwMode="auto">
            <a:xfrm>
              <a:off x="4502" y="2587"/>
              <a:ext cx="113" cy="114"/>
            </a:xfrm>
            <a:prstGeom prst="ellipse">
              <a:avLst/>
            </a:prstGeom>
            <a:solidFill>
              <a:srgbClr val="FF9900"/>
            </a:solidFill>
            <a:ln w="15875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1144843" name="Freeform 11"/>
            <p:cNvSpPr>
              <a:spLocks noChangeAspect="1"/>
            </p:cNvSpPr>
            <p:nvPr/>
          </p:nvSpPr>
          <p:spPr bwMode="auto">
            <a:xfrm>
              <a:off x="3821" y="2417"/>
              <a:ext cx="340" cy="56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88" y="96"/>
                </a:cxn>
                <a:cxn ang="0">
                  <a:pos x="288" y="480"/>
                </a:cxn>
                <a:cxn ang="0">
                  <a:pos x="48" y="432"/>
                </a:cxn>
                <a:cxn ang="0">
                  <a:pos x="0" y="0"/>
                </a:cxn>
              </a:cxnLst>
              <a:rect l="0" t="0" r="r" b="b"/>
              <a:pathLst>
                <a:path w="288" h="480">
                  <a:moveTo>
                    <a:pt x="0" y="0"/>
                  </a:moveTo>
                  <a:lnTo>
                    <a:pt x="288" y="96"/>
                  </a:lnTo>
                  <a:lnTo>
                    <a:pt x="288" y="480"/>
                  </a:lnTo>
                  <a:lnTo>
                    <a:pt x="48" y="4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99">
                <a:alpha val="50000"/>
              </a:srgbClr>
            </a:solidFill>
            <a:ln w="1587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1144844" name="Rectangle 12"/>
            <p:cNvSpPr>
              <a:spLocks noChangeAspect="1" noChangeArrowheads="1"/>
            </p:cNvSpPr>
            <p:nvPr/>
          </p:nvSpPr>
          <p:spPr bwMode="auto">
            <a:xfrm>
              <a:off x="4565" y="2796"/>
              <a:ext cx="44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en-US" altLang="ja-JP" sz="1600" b="1">
                  <a:solidFill>
                    <a:srgbClr val="FFCC99"/>
                  </a:solidFill>
                </a:rPr>
                <a:t>LCGT</a:t>
              </a:r>
            </a:p>
          </p:txBody>
        </p:sp>
        <p:sp>
          <p:nvSpPr>
            <p:cNvPr id="1144845" name="Rectangle 13"/>
            <p:cNvSpPr>
              <a:spLocks noChangeAspect="1" noChangeArrowheads="1"/>
            </p:cNvSpPr>
            <p:nvPr/>
          </p:nvSpPr>
          <p:spPr bwMode="auto">
            <a:xfrm>
              <a:off x="4468" y="1964"/>
              <a:ext cx="59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200" b="1">
                  <a:solidFill>
                    <a:srgbClr val="FFFF66"/>
                  </a:solidFill>
                </a:rPr>
                <a:t>重力崩壊型</a:t>
              </a:r>
            </a:p>
            <a:p>
              <a:pPr algn="l">
                <a:buFontTx/>
                <a:buNone/>
              </a:pPr>
              <a:r>
                <a:rPr lang="ja-JP" altLang="en-US" sz="1200" b="1">
                  <a:solidFill>
                    <a:srgbClr val="FFFF66"/>
                  </a:solidFill>
                </a:rPr>
                <a:t>超新星爆発</a:t>
              </a:r>
            </a:p>
          </p:txBody>
        </p:sp>
        <p:sp>
          <p:nvSpPr>
            <p:cNvPr id="1144846" name="Rectangle 14"/>
            <p:cNvSpPr>
              <a:spLocks noChangeAspect="1" noChangeArrowheads="1"/>
            </p:cNvSpPr>
            <p:nvPr/>
          </p:nvSpPr>
          <p:spPr bwMode="auto">
            <a:xfrm>
              <a:off x="3923" y="1797"/>
              <a:ext cx="50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200" b="1">
                  <a:solidFill>
                    <a:srgbClr val="CCFFCC"/>
                  </a:solidFill>
                </a:rPr>
                <a:t>中性子星</a:t>
              </a:r>
            </a:p>
            <a:p>
              <a:pPr algn="l">
                <a:buFontTx/>
                <a:buNone/>
              </a:pPr>
              <a:r>
                <a:rPr lang="ja-JP" altLang="en-US" sz="1200" b="1">
                  <a:solidFill>
                    <a:srgbClr val="CCFFCC"/>
                  </a:solidFill>
                </a:rPr>
                <a:t>連星合体</a:t>
              </a:r>
            </a:p>
          </p:txBody>
        </p:sp>
        <p:sp>
          <p:nvSpPr>
            <p:cNvPr id="1144847" name="Rectangle 15"/>
            <p:cNvSpPr>
              <a:spLocks noChangeAspect="1" noChangeArrowheads="1"/>
            </p:cNvSpPr>
            <p:nvPr/>
          </p:nvSpPr>
          <p:spPr bwMode="auto">
            <a:xfrm>
              <a:off x="4614" y="2394"/>
              <a:ext cx="39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en-US" altLang="ja-JP" sz="1000" b="1">
                  <a:solidFill>
                    <a:srgbClr val="FF9900"/>
                  </a:solidFill>
                </a:rPr>
                <a:t>ScoX-1</a:t>
              </a:r>
            </a:p>
            <a:p>
              <a:pPr algn="l">
                <a:buFontTx/>
                <a:buNone/>
              </a:pPr>
              <a:r>
                <a:rPr lang="en-US" altLang="ja-JP" sz="1000" b="1">
                  <a:solidFill>
                    <a:srgbClr val="FF9900"/>
                  </a:solidFill>
                </a:rPr>
                <a:t>  (1yr)</a:t>
              </a:r>
            </a:p>
          </p:txBody>
        </p:sp>
        <p:sp>
          <p:nvSpPr>
            <p:cNvPr id="1144848" name="Rectangle 16"/>
            <p:cNvSpPr>
              <a:spLocks noChangeAspect="1" noChangeArrowheads="1"/>
            </p:cNvSpPr>
            <p:nvPr/>
          </p:nvSpPr>
          <p:spPr bwMode="auto">
            <a:xfrm>
              <a:off x="3851" y="2457"/>
              <a:ext cx="472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200" b="1">
                  <a:solidFill>
                    <a:srgbClr val="FF9900"/>
                  </a:solidFill>
                </a:rPr>
                <a:t>パルサー</a:t>
              </a:r>
            </a:p>
            <a:p>
              <a:pPr algn="l">
                <a:buFontTx/>
                <a:buNone/>
              </a:pPr>
              <a:r>
                <a:rPr lang="ja-JP" altLang="en-US" sz="1000" b="1">
                  <a:solidFill>
                    <a:srgbClr val="FF9900"/>
                  </a:solidFill>
                </a:rPr>
                <a:t>　　  </a:t>
              </a:r>
              <a:r>
                <a:rPr lang="en-US" altLang="ja-JP" sz="1000" b="1">
                  <a:solidFill>
                    <a:srgbClr val="FF9900"/>
                  </a:solidFill>
                </a:rPr>
                <a:t>(1yr)</a:t>
              </a:r>
            </a:p>
          </p:txBody>
        </p:sp>
      </p:grp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2320925" y="2349500"/>
            <a:ext cx="2905125" cy="1944688"/>
            <a:chOff x="1462" y="1480"/>
            <a:chExt cx="1830" cy="1225"/>
          </a:xfrm>
        </p:grpSpPr>
        <p:sp>
          <p:nvSpPr>
            <p:cNvPr id="1144850" name="Freeform 18"/>
            <p:cNvSpPr>
              <a:spLocks noChangeAspect="1"/>
            </p:cNvSpPr>
            <p:nvPr/>
          </p:nvSpPr>
          <p:spPr bwMode="auto">
            <a:xfrm>
              <a:off x="1474" y="1737"/>
              <a:ext cx="1352" cy="9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68" y="24"/>
                </a:cxn>
                <a:cxn ang="0">
                  <a:pos x="432" y="108"/>
                </a:cxn>
                <a:cxn ang="0">
                  <a:pos x="528" y="138"/>
                </a:cxn>
                <a:cxn ang="0">
                  <a:pos x="564" y="162"/>
                </a:cxn>
                <a:cxn ang="0">
                  <a:pos x="624" y="216"/>
                </a:cxn>
                <a:cxn ang="0">
                  <a:pos x="654" y="240"/>
                </a:cxn>
                <a:cxn ang="0">
                  <a:pos x="666" y="258"/>
                </a:cxn>
                <a:cxn ang="0">
                  <a:pos x="684" y="270"/>
                </a:cxn>
                <a:cxn ang="0">
                  <a:pos x="756" y="348"/>
                </a:cxn>
                <a:cxn ang="0">
                  <a:pos x="780" y="378"/>
                </a:cxn>
                <a:cxn ang="0">
                  <a:pos x="816" y="426"/>
                </a:cxn>
                <a:cxn ang="0">
                  <a:pos x="840" y="456"/>
                </a:cxn>
                <a:cxn ang="0">
                  <a:pos x="864" y="492"/>
                </a:cxn>
                <a:cxn ang="0">
                  <a:pos x="918" y="534"/>
                </a:cxn>
                <a:cxn ang="0">
                  <a:pos x="930" y="552"/>
                </a:cxn>
                <a:cxn ang="0">
                  <a:pos x="948" y="564"/>
                </a:cxn>
                <a:cxn ang="0">
                  <a:pos x="1050" y="678"/>
                </a:cxn>
                <a:cxn ang="0">
                  <a:pos x="1098" y="726"/>
                </a:cxn>
                <a:cxn ang="0">
                  <a:pos x="1134" y="750"/>
                </a:cxn>
                <a:cxn ang="0">
                  <a:pos x="1152" y="762"/>
                </a:cxn>
                <a:cxn ang="0">
                  <a:pos x="1164" y="780"/>
                </a:cxn>
                <a:cxn ang="0">
                  <a:pos x="1182" y="792"/>
                </a:cxn>
                <a:cxn ang="0">
                  <a:pos x="1224" y="840"/>
                </a:cxn>
                <a:cxn ang="0">
                  <a:pos x="1242" y="870"/>
                </a:cxn>
              </a:cxnLst>
              <a:rect l="0" t="0" r="r" b="b"/>
              <a:pathLst>
                <a:path w="1242" h="870">
                  <a:moveTo>
                    <a:pt x="0" y="0"/>
                  </a:moveTo>
                  <a:cubicBezTo>
                    <a:pt x="58" y="5"/>
                    <a:pt x="110" y="18"/>
                    <a:pt x="168" y="24"/>
                  </a:cubicBezTo>
                  <a:cubicBezTo>
                    <a:pt x="256" y="53"/>
                    <a:pt x="344" y="79"/>
                    <a:pt x="432" y="108"/>
                  </a:cubicBezTo>
                  <a:cubicBezTo>
                    <a:pt x="461" y="118"/>
                    <a:pt x="502" y="123"/>
                    <a:pt x="528" y="138"/>
                  </a:cubicBezTo>
                  <a:cubicBezTo>
                    <a:pt x="541" y="145"/>
                    <a:pt x="564" y="162"/>
                    <a:pt x="564" y="162"/>
                  </a:cubicBezTo>
                  <a:cubicBezTo>
                    <a:pt x="578" y="183"/>
                    <a:pt x="600" y="208"/>
                    <a:pt x="624" y="216"/>
                  </a:cubicBezTo>
                  <a:cubicBezTo>
                    <a:pt x="658" y="268"/>
                    <a:pt x="613" y="207"/>
                    <a:pt x="654" y="240"/>
                  </a:cubicBezTo>
                  <a:cubicBezTo>
                    <a:pt x="660" y="245"/>
                    <a:pt x="661" y="253"/>
                    <a:pt x="666" y="258"/>
                  </a:cubicBezTo>
                  <a:cubicBezTo>
                    <a:pt x="671" y="263"/>
                    <a:pt x="678" y="266"/>
                    <a:pt x="684" y="270"/>
                  </a:cubicBezTo>
                  <a:cubicBezTo>
                    <a:pt x="702" y="297"/>
                    <a:pt x="724" y="337"/>
                    <a:pt x="756" y="348"/>
                  </a:cubicBezTo>
                  <a:cubicBezTo>
                    <a:pt x="768" y="383"/>
                    <a:pt x="753" y="351"/>
                    <a:pt x="780" y="378"/>
                  </a:cubicBezTo>
                  <a:cubicBezTo>
                    <a:pt x="801" y="399"/>
                    <a:pt x="788" y="407"/>
                    <a:pt x="816" y="426"/>
                  </a:cubicBezTo>
                  <a:cubicBezTo>
                    <a:pt x="830" y="467"/>
                    <a:pt x="811" y="423"/>
                    <a:pt x="840" y="456"/>
                  </a:cubicBezTo>
                  <a:cubicBezTo>
                    <a:pt x="849" y="467"/>
                    <a:pt x="852" y="484"/>
                    <a:pt x="864" y="492"/>
                  </a:cubicBezTo>
                  <a:cubicBezTo>
                    <a:pt x="883" y="505"/>
                    <a:pt x="899" y="521"/>
                    <a:pt x="918" y="534"/>
                  </a:cubicBezTo>
                  <a:cubicBezTo>
                    <a:pt x="922" y="540"/>
                    <a:pt x="925" y="547"/>
                    <a:pt x="930" y="552"/>
                  </a:cubicBezTo>
                  <a:cubicBezTo>
                    <a:pt x="935" y="557"/>
                    <a:pt x="943" y="559"/>
                    <a:pt x="948" y="564"/>
                  </a:cubicBezTo>
                  <a:cubicBezTo>
                    <a:pt x="978" y="599"/>
                    <a:pt x="1005" y="663"/>
                    <a:pt x="1050" y="678"/>
                  </a:cubicBezTo>
                  <a:cubicBezTo>
                    <a:pt x="1062" y="697"/>
                    <a:pt x="1080" y="712"/>
                    <a:pt x="1098" y="726"/>
                  </a:cubicBezTo>
                  <a:cubicBezTo>
                    <a:pt x="1109" y="735"/>
                    <a:pt x="1122" y="742"/>
                    <a:pt x="1134" y="750"/>
                  </a:cubicBezTo>
                  <a:cubicBezTo>
                    <a:pt x="1140" y="754"/>
                    <a:pt x="1152" y="762"/>
                    <a:pt x="1152" y="762"/>
                  </a:cubicBezTo>
                  <a:cubicBezTo>
                    <a:pt x="1156" y="768"/>
                    <a:pt x="1159" y="775"/>
                    <a:pt x="1164" y="780"/>
                  </a:cubicBezTo>
                  <a:cubicBezTo>
                    <a:pt x="1169" y="785"/>
                    <a:pt x="1177" y="787"/>
                    <a:pt x="1182" y="792"/>
                  </a:cubicBezTo>
                  <a:cubicBezTo>
                    <a:pt x="1231" y="848"/>
                    <a:pt x="1184" y="813"/>
                    <a:pt x="1224" y="840"/>
                  </a:cubicBezTo>
                  <a:cubicBezTo>
                    <a:pt x="1232" y="863"/>
                    <a:pt x="1226" y="854"/>
                    <a:pt x="1242" y="870"/>
                  </a:cubicBezTo>
                </a:path>
              </a:pathLst>
            </a:custGeom>
            <a:noFill/>
            <a:ln w="63500" cap="flat" cmpd="sng">
              <a:solidFill>
                <a:srgbClr val="C0C0C0"/>
              </a:solidFill>
              <a:prstDash val="solid"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1144851" name="Freeform 19"/>
            <p:cNvSpPr>
              <a:spLocks noChangeAspect="1"/>
            </p:cNvSpPr>
            <p:nvPr/>
          </p:nvSpPr>
          <p:spPr bwMode="auto">
            <a:xfrm>
              <a:off x="2007" y="1510"/>
              <a:ext cx="1191" cy="681"/>
            </a:xfrm>
            <a:custGeom>
              <a:avLst/>
              <a:gdLst/>
              <a:ahLst/>
              <a:cxnLst>
                <a:cxn ang="0">
                  <a:pos x="1008" y="432"/>
                </a:cxn>
                <a:cxn ang="0">
                  <a:pos x="48" y="0"/>
                </a:cxn>
                <a:cxn ang="0">
                  <a:pos x="0" y="240"/>
                </a:cxn>
                <a:cxn ang="0">
                  <a:pos x="1008" y="576"/>
                </a:cxn>
                <a:cxn ang="0">
                  <a:pos x="1008" y="432"/>
                </a:cxn>
              </a:cxnLst>
              <a:rect l="0" t="0" r="r" b="b"/>
              <a:pathLst>
                <a:path w="1008" h="576">
                  <a:moveTo>
                    <a:pt x="1008" y="432"/>
                  </a:moveTo>
                  <a:lnTo>
                    <a:pt x="48" y="0"/>
                  </a:lnTo>
                  <a:lnTo>
                    <a:pt x="0" y="240"/>
                  </a:lnTo>
                  <a:lnTo>
                    <a:pt x="1008" y="576"/>
                  </a:lnTo>
                  <a:lnTo>
                    <a:pt x="1008" y="432"/>
                  </a:lnTo>
                  <a:close/>
                </a:path>
              </a:pathLst>
            </a:custGeom>
            <a:solidFill>
              <a:srgbClr val="CCFFFF">
                <a:alpha val="50000"/>
              </a:srgbClr>
            </a:solidFill>
            <a:ln w="1587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1144852" name="Freeform 20"/>
            <p:cNvSpPr>
              <a:spLocks noChangeAspect="1"/>
            </p:cNvSpPr>
            <p:nvPr/>
          </p:nvSpPr>
          <p:spPr bwMode="auto">
            <a:xfrm>
              <a:off x="1837" y="1816"/>
              <a:ext cx="864" cy="56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70" y="30"/>
                </a:cxn>
                <a:cxn ang="0">
                  <a:pos x="492" y="96"/>
                </a:cxn>
                <a:cxn ang="0">
                  <a:pos x="672" y="162"/>
                </a:cxn>
                <a:cxn ang="0">
                  <a:pos x="732" y="198"/>
                </a:cxn>
                <a:cxn ang="0">
                  <a:pos x="732" y="240"/>
                </a:cxn>
                <a:cxn ang="0">
                  <a:pos x="714" y="300"/>
                </a:cxn>
                <a:cxn ang="0">
                  <a:pos x="618" y="480"/>
                </a:cxn>
                <a:cxn ang="0">
                  <a:pos x="576" y="480"/>
                </a:cxn>
                <a:cxn ang="0">
                  <a:pos x="492" y="384"/>
                </a:cxn>
                <a:cxn ang="0">
                  <a:pos x="444" y="330"/>
                </a:cxn>
                <a:cxn ang="0">
                  <a:pos x="372" y="240"/>
                </a:cxn>
                <a:cxn ang="0">
                  <a:pos x="276" y="144"/>
                </a:cxn>
                <a:cxn ang="0">
                  <a:pos x="204" y="84"/>
                </a:cxn>
                <a:cxn ang="0">
                  <a:pos x="78" y="18"/>
                </a:cxn>
                <a:cxn ang="0">
                  <a:pos x="0" y="0"/>
                </a:cxn>
              </a:cxnLst>
              <a:rect l="0" t="0" r="r" b="b"/>
              <a:pathLst>
                <a:path w="732" h="480">
                  <a:moveTo>
                    <a:pt x="0" y="0"/>
                  </a:moveTo>
                  <a:lnTo>
                    <a:pt x="270" y="30"/>
                  </a:lnTo>
                  <a:lnTo>
                    <a:pt x="492" y="96"/>
                  </a:lnTo>
                  <a:lnTo>
                    <a:pt x="672" y="162"/>
                  </a:lnTo>
                  <a:lnTo>
                    <a:pt x="732" y="198"/>
                  </a:lnTo>
                  <a:lnTo>
                    <a:pt x="732" y="240"/>
                  </a:lnTo>
                  <a:lnTo>
                    <a:pt x="714" y="300"/>
                  </a:lnTo>
                  <a:lnTo>
                    <a:pt x="618" y="480"/>
                  </a:lnTo>
                  <a:lnTo>
                    <a:pt x="576" y="480"/>
                  </a:lnTo>
                  <a:lnTo>
                    <a:pt x="492" y="384"/>
                  </a:lnTo>
                  <a:lnTo>
                    <a:pt x="444" y="330"/>
                  </a:lnTo>
                  <a:lnTo>
                    <a:pt x="372" y="240"/>
                  </a:lnTo>
                  <a:lnTo>
                    <a:pt x="276" y="144"/>
                  </a:lnTo>
                  <a:lnTo>
                    <a:pt x="204" y="84"/>
                  </a:lnTo>
                  <a:lnTo>
                    <a:pt x="78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FF">
                <a:alpha val="50000"/>
              </a:srgbClr>
            </a:solidFill>
            <a:ln w="1587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1144853" name="Rectangle 21"/>
            <p:cNvSpPr>
              <a:spLocks noChangeAspect="1" noChangeArrowheads="1"/>
            </p:cNvSpPr>
            <p:nvPr/>
          </p:nvSpPr>
          <p:spPr bwMode="auto">
            <a:xfrm>
              <a:off x="1791" y="2417"/>
              <a:ext cx="94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200" b="1">
                  <a:solidFill>
                    <a:srgbClr val="DDDDDD"/>
                  </a:solidFill>
                </a:rPr>
                <a:t>銀河系内連星</a:t>
              </a:r>
            </a:p>
            <a:p>
              <a:pPr algn="l">
                <a:buFontTx/>
                <a:buNone/>
              </a:pPr>
              <a:r>
                <a:rPr lang="ja-JP" altLang="en-US" sz="1200" b="1">
                  <a:solidFill>
                    <a:srgbClr val="DDDDDD"/>
                  </a:solidFill>
                </a:rPr>
                <a:t>バックグラウンド雑音</a:t>
              </a:r>
            </a:p>
          </p:txBody>
        </p:sp>
        <p:sp>
          <p:nvSpPr>
            <p:cNvPr id="1144854" name="Rectangle 22"/>
            <p:cNvSpPr>
              <a:spLocks noChangeAspect="1" noChangeArrowheads="1"/>
            </p:cNvSpPr>
            <p:nvPr/>
          </p:nvSpPr>
          <p:spPr bwMode="auto">
            <a:xfrm>
              <a:off x="2472" y="1480"/>
              <a:ext cx="820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200" b="1">
                  <a:solidFill>
                    <a:srgbClr val="99CCFF"/>
                  </a:solidFill>
                </a:rPr>
                <a:t>大質量</a:t>
              </a:r>
            </a:p>
            <a:p>
              <a:pPr algn="l">
                <a:buFontTx/>
                <a:buNone/>
              </a:pPr>
              <a:r>
                <a:rPr lang="ja-JP" altLang="en-US" sz="1200" b="1">
                  <a:solidFill>
                    <a:srgbClr val="99CCFF"/>
                  </a:solidFill>
                </a:rPr>
                <a:t>ブラックホール</a:t>
              </a:r>
            </a:p>
            <a:p>
              <a:pPr algn="l">
                <a:buFontTx/>
                <a:buNone/>
              </a:pPr>
              <a:r>
                <a:rPr lang="ja-JP" altLang="en-US" sz="1200" b="1">
                  <a:solidFill>
                    <a:srgbClr val="99CCFF"/>
                  </a:solidFill>
                </a:rPr>
                <a:t>　　　　　連星合体</a:t>
              </a:r>
            </a:p>
          </p:txBody>
        </p:sp>
        <p:sp>
          <p:nvSpPr>
            <p:cNvPr id="1144855" name="Rectangle 23"/>
            <p:cNvSpPr>
              <a:spLocks noChangeAspect="1" noChangeArrowheads="1"/>
            </p:cNvSpPr>
            <p:nvPr/>
          </p:nvSpPr>
          <p:spPr bwMode="auto">
            <a:xfrm>
              <a:off x="2336" y="2009"/>
              <a:ext cx="69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200" b="1">
                  <a:solidFill>
                    <a:srgbClr val="660066"/>
                  </a:solidFill>
                </a:rPr>
                <a:t>銀河系内連星</a:t>
              </a:r>
            </a:p>
          </p:txBody>
        </p:sp>
        <p:sp>
          <p:nvSpPr>
            <p:cNvPr id="1144856" name="Rectangle 24"/>
            <p:cNvSpPr>
              <a:spLocks noChangeAspect="1" noChangeArrowheads="1"/>
            </p:cNvSpPr>
            <p:nvPr/>
          </p:nvSpPr>
          <p:spPr bwMode="auto">
            <a:xfrm>
              <a:off x="1462" y="1843"/>
              <a:ext cx="42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en-US" altLang="ja-JP" sz="1600" b="1">
                  <a:solidFill>
                    <a:srgbClr val="99CCFF"/>
                  </a:solidFill>
                </a:rPr>
                <a:t>LISA</a:t>
              </a:r>
            </a:p>
          </p:txBody>
        </p:sp>
      </p:grpSp>
      <p:sp>
        <p:nvSpPr>
          <p:cNvPr id="1144857" name="Rectangle 25"/>
          <p:cNvSpPr>
            <a:spLocks noChangeAspect="1" noChangeArrowheads="1"/>
          </p:cNvSpPr>
          <p:nvPr/>
        </p:nvSpPr>
        <p:spPr bwMode="auto">
          <a:xfrm>
            <a:off x="5580063" y="5103813"/>
            <a:ext cx="1250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1200" b="1">
                <a:solidFill>
                  <a:srgbClr val="DDDDDD"/>
                </a:solidFill>
              </a:rPr>
              <a:t>重力場変動雑音</a:t>
            </a:r>
          </a:p>
          <a:p>
            <a:pPr algn="l">
              <a:buFontTx/>
              <a:buNone/>
            </a:pPr>
            <a:r>
              <a:rPr lang="ja-JP" altLang="en-US" sz="1200" b="1">
                <a:solidFill>
                  <a:srgbClr val="DDDDDD"/>
                </a:solidFill>
              </a:rPr>
              <a:t>  </a:t>
            </a:r>
            <a:r>
              <a:rPr lang="en-US" altLang="ja-JP" sz="1200" b="1">
                <a:solidFill>
                  <a:srgbClr val="DDDDDD"/>
                </a:solidFill>
              </a:rPr>
              <a:t>(</a:t>
            </a:r>
            <a:r>
              <a:rPr lang="ja-JP" altLang="en-US" sz="1200" b="1">
                <a:solidFill>
                  <a:srgbClr val="DDDDDD"/>
                </a:solidFill>
              </a:rPr>
              <a:t>地上検出器</a:t>
            </a:r>
            <a:r>
              <a:rPr lang="en-US" altLang="ja-JP" sz="1200" b="1">
                <a:solidFill>
                  <a:srgbClr val="DDDDDD"/>
                </a:solidFill>
              </a:rPr>
              <a:t>)</a:t>
            </a:r>
          </a:p>
        </p:txBody>
      </p:sp>
      <p:grpSp>
        <p:nvGrpSpPr>
          <p:cNvPr id="4" name="Group 29"/>
          <p:cNvGrpSpPr>
            <a:grpSpLocks/>
          </p:cNvGrpSpPr>
          <p:nvPr/>
        </p:nvGrpSpPr>
        <p:grpSpPr bwMode="auto">
          <a:xfrm>
            <a:off x="2339975" y="3062288"/>
            <a:ext cx="3598863" cy="2071687"/>
            <a:chOff x="1474" y="1929"/>
            <a:chExt cx="2267" cy="1305"/>
          </a:xfrm>
        </p:grpSpPr>
        <p:sp>
          <p:nvSpPr>
            <p:cNvPr id="1144862" name="Line 30"/>
            <p:cNvSpPr>
              <a:spLocks noChangeAspect="1" noChangeShapeType="1"/>
            </p:cNvSpPr>
            <p:nvPr/>
          </p:nvSpPr>
          <p:spPr bwMode="auto">
            <a:xfrm flipH="1" flipV="1">
              <a:off x="1474" y="1929"/>
              <a:ext cx="2177" cy="1305"/>
            </a:xfrm>
            <a:prstGeom prst="line">
              <a:avLst/>
            </a:prstGeom>
            <a:noFill/>
            <a:ln w="50800">
              <a:solidFill>
                <a:srgbClr val="FF99CC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1144863" name="Rectangle 31"/>
            <p:cNvSpPr>
              <a:spLocks noChangeAspect="1" noChangeArrowheads="1"/>
            </p:cNvSpPr>
            <p:nvPr/>
          </p:nvSpPr>
          <p:spPr bwMode="auto">
            <a:xfrm>
              <a:off x="3016" y="2513"/>
              <a:ext cx="725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200" b="1">
                  <a:solidFill>
                    <a:srgbClr val="FFCCCC"/>
                  </a:solidFill>
                </a:rPr>
                <a:t>初期宇宙</a:t>
              </a:r>
            </a:p>
            <a:p>
              <a:pPr algn="l">
                <a:buFontTx/>
                <a:buNone/>
              </a:pPr>
              <a:r>
                <a:rPr lang="ja-JP" altLang="en-US" sz="1200" b="1">
                  <a:solidFill>
                    <a:srgbClr val="FFCCCC"/>
                  </a:solidFill>
                </a:rPr>
                <a:t>からの重力波</a:t>
              </a:r>
            </a:p>
            <a:p>
              <a:pPr algn="l">
                <a:buFontTx/>
                <a:buNone/>
              </a:pPr>
              <a:r>
                <a:rPr lang="ja-JP" altLang="en-US" sz="1200" b="1">
                  <a:solidFill>
                    <a:srgbClr val="FFCCCC"/>
                  </a:solidFill>
                </a:rPr>
                <a:t>    </a:t>
              </a:r>
              <a:r>
                <a:rPr lang="en-US" altLang="ja-JP" sz="1200" b="1">
                  <a:solidFill>
                    <a:srgbClr val="FFCCCC"/>
                  </a:solidFill>
                </a:rPr>
                <a:t>(</a:t>
              </a:r>
              <a:r>
                <a:rPr lang="en-US" altLang="ja-JP" sz="1000" b="1">
                  <a:solidFill>
                    <a:srgbClr val="FFCCCC"/>
                  </a:solidFill>
                  <a:latin typeface="Symbol" pitchFamily="18" charset="2"/>
                </a:rPr>
                <a:t>W</a:t>
              </a:r>
              <a:r>
                <a:rPr lang="en-US" altLang="ja-JP" sz="1000" b="1" baseline="-10000">
                  <a:solidFill>
                    <a:srgbClr val="FFCCCC"/>
                  </a:solidFill>
                </a:rPr>
                <a:t>gw</a:t>
              </a:r>
              <a:r>
                <a:rPr lang="en-US" altLang="ja-JP" sz="1000" b="1">
                  <a:solidFill>
                    <a:srgbClr val="FFCCCC"/>
                  </a:solidFill>
                </a:rPr>
                <a:t>=10</a:t>
              </a:r>
              <a:r>
                <a:rPr lang="en-US" altLang="ja-JP" sz="1000" b="1" baseline="30000">
                  <a:solidFill>
                    <a:srgbClr val="FFCCCC"/>
                  </a:solidFill>
                </a:rPr>
                <a:t>-14</a:t>
              </a:r>
              <a:r>
                <a:rPr lang="en-US" altLang="ja-JP" sz="1200" b="1">
                  <a:solidFill>
                    <a:srgbClr val="FFCCCC"/>
                  </a:solidFill>
                </a:rPr>
                <a:t>)</a:t>
              </a:r>
            </a:p>
          </p:txBody>
        </p:sp>
      </p:grpSp>
      <p:sp>
        <p:nvSpPr>
          <p:cNvPr id="1144864" name="Rectangle 32"/>
          <p:cNvSpPr>
            <a:spLocks noChangeArrowheads="1"/>
          </p:cNvSpPr>
          <p:nvPr/>
        </p:nvSpPr>
        <p:spPr bwMode="auto">
          <a:xfrm>
            <a:off x="900113" y="992188"/>
            <a:ext cx="7920037" cy="10064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地上干渉計 </a:t>
            </a:r>
            <a:r>
              <a:rPr lang="en-US" altLang="ja-JP" sz="18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: 10Hz - 1kHz       </a:t>
            </a:r>
            <a:r>
              <a:rPr lang="en-US" altLang="ja-JP" sz="18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 </a:t>
            </a:r>
            <a:r>
              <a:rPr lang="ja-JP" altLang="en-US" sz="18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中性子星など</a:t>
            </a:r>
            <a:endParaRPr lang="ja-JP" altLang="en-US" sz="1800" b="1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>
                <a:solidFill>
                  <a:srgbClr val="9966FF"/>
                </a:solidFill>
                <a:latin typeface="Tahoma" pitchFamily="34" charset="0"/>
                <a:ea typeface="HGP創英角ｺﾞｼｯｸUB" pitchFamily="50" charset="-128"/>
              </a:rPr>
              <a:t>DECIGO    : 0.1 - 1Hz             </a:t>
            </a:r>
            <a:r>
              <a:rPr lang="en-US" altLang="ja-JP" sz="1800" b="1" dirty="0">
                <a:solidFill>
                  <a:srgbClr val="9966FF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 </a:t>
            </a:r>
            <a:r>
              <a:rPr lang="ja-JP" altLang="en-US" sz="1800" b="1" dirty="0">
                <a:solidFill>
                  <a:srgbClr val="9966FF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中間質量</a:t>
            </a:r>
            <a:r>
              <a:rPr lang="en-US" altLang="ja-JP" sz="1800" b="1" dirty="0">
                <a:solidFill>
                  <a:srgbClr val="9966FF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BH</a:t>
            </a:r>
            <a:r>
              <a:rPr lang="ja-JP" altLang="en-US" sz="1800" b="1" dirty="0">
                <a:solidFill>
                  <a:srgbClr val="9966FF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など</a:t>
            </a:r>
            <a:r>
              <a:rPr lang="en-US" altLang="ja-JP" sz="1800" b="1" dirty="0">
                <a:solidFill>
                  <a:srgbClr val="9966FF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, </a:t>
            </a:r>
            <a:r>
              <a:rPr lang="ja-JP" altLang="en-US" sz="1800" b="1" dirty="0">
                <a:solidFill>
                  <a:srgbClr val="9966FF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初期宇宙からの重力波</a:t>
            </a:r>
            <a:endParaRPr lang="ja-JP" altLang="en-US" sz="1800" b="1" dirty="0">
              <a:solidFill>
                <a:srgbClr val="9966FF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LISA          : 1mHz – 10mHz  </a:t>
            </a:r>
            <a:r>
              <a:rPr lang="en-US" altLang="ja-JP" sz="18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 </a:t>
            </a:r>
            <a:r>
              <a:rPr lang="ja-JP" altLang="en-US" sz="18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大質量</a:t>
            </a:r>
            <a:r>
              <a:rPr lang="en-US" altLang="ja-JP" sz="18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BH</a:t>
            </a:r>
            <a:r>
              <a:rPr lang="ja-JP" altLang="en-US" sz="18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など</a:t>
            </a:r>
            <a:endParaRPr lang="ja-JP" altLang="en-US" sz="1800" b="1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 descr="universe_mod_cut_crop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r="35242"/>
          <a:stretch>
            <a:fillRect/>
          </a:stretch>
        </p:blipFill>
        <p:spPr>
          <a:xfrm>
            <a:off x="4786314" y="3375033"/>
            <a:ext cx="3500462" cy="3215497"/>
          </a:xfrm>
          <a:prstGeom prst="rect">
            <a:avLst/>
          </a:prstGeom>
        </p:spPr>
      </p:pic>
      <p:sp>
        <p:nvSpPr>
          <p:cNvPr id="1070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LCGT and DECIGO</a:t>
            </a:r>
            <a:endParaRPr lang="ja-JP" altLang="en-US" dirty="0"/>
          </a:p>
        </p:txBody>
      </p:sp>
      <p:sp>
        <p:nvSpPr>
          <p:cNvPr id="1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日本物理学会 </a:t>
            </a:r>
            <a:r>
              <a:rPr lang="en-US" altLang="zh-CN" smtClean="0"/>
              <a:t>2010</a:t>
            </a:r>
            <a:r>
              <a:rPr lang="zh-CN" altLang="en-US" smtClean="0"/>
              <a:t>年秋季大会 </a:t>
            </a:r>
            <a:r>
              <a:rPr lang="en-US" altLang="zh-CN" smtClean="0"/>
              <a:t>(2010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13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九州工業大学</a:t>
            </a:r>
            <a:r>
              <a:rPr lang="en-US" altLang="zh-CN" smtClean="0"/>
              <a:t>, </a:t>
            </a:r>
            <a:r>
              <a:rPr lang="zh-CN" altLang="en-US" smtClean="0"/>
              <a:t>北九州</a:t>
            </a:r>
            <a:r>
              <a:rPr lang="en-US" altLang="zh-CN" smtClean="0"/>
              <a:t>)</a:t>
            </a:r>
            <a:endParaRPr lang="en-US" altLang="ja-JP" dirty="0"/>
          </a:p>
        </p:txBody>
      </p:sp>
      <p:sp>
        <p:nvSpPr>
          <p:cNvPr id="1070086" name="Rectangle 6"/>
          <p:cNvSpPr>
            <a:spLocks noChangeArrowheads="1"/>
          </p:cNvSpPr>
          <p:nvPr/>
        </p:nvSpPr>
        <p:spPr bwMode="auto">
          <a:xfrm>
            <a:off x="642910" y="888517"/>
            <a:ext cx="4279904" cy="110799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99FF99"/>
                </a:solidFill>
                <a:latin typeface="Tahoma" pitchFamily="34" charset="0"/>
              </a:rPr>
              <a:t>LCGT</a:t>
            </a:r>
            <a:r>
              <a:rPr lang="en-US" altLang="ja-JP" sz="2000" b="1" dirty="0" smtClean="0">
                <a:solidFill>
                  <a:srgbClr val="EAEAEA"/>
                </a:solidFill>
                <a:latin typeface="Tahoma" pitchFamily="34" charset="0"/>
              </a:rPr>
              <a:t>  (~2016)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EAEAEA"/>
                </a:solidFill>
                <a:latin typeface="Tahoma" pitchFamily="34" charset="0"/>
              </a:rPr>
              <a:t>   Terrestrial Detector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EAEAEA"/>
                </a:solidFill>
                <a:latin typeface="Tahoma" pitchFamily="34" charset="0"/>
              </a:rPr>
              <a:t>      </a:t>
            </a:r>
            <a:r>
              <a:rPr lang="en-US" altLang="ja-JP" sz="2000" b="1" dirty="0" smtClean="0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 </a:t>
            </a:r>
            <a:r>
              <a:rPr lang="en-US" altLang="ja-JP" sz="2000" b="1" dirty="0" smtClean="0">
                <a:solidFill>
                  <a:srgbClr val="CCFFCC"/>
                </a:solidFill>
                <a:latin typeface="Tahoma" pitchFamily="34" charset="0"/>
                <a:sym typeface="Wingdings" pitchFamily="2" charset="2"/>
              </a:rPr>
              <a:t>High</a:t>
            </a:r>
            <a:r>
              <a:rPr lang="en-US" altLang="ja-JP" sz="2000" b="1" dirty="0" smtClean="0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 frequency events</a:t>
            </a:r>
            <a:endParaRPr lang="ja-JP" altLang="en-US" sz="2000" b="1" dirty="0">
              <a:solidFill>
                <a:srgbClr val="EAEAEA"/>
              </a:solidFill>
              <a:latin typeface="Tahoma" pitchFamily="34" charset="0"/>
            </a:endParaRPr>
          </a:p>
        </p:txBody>
      </p:sp>
      <p:sp>
        <p:nvSpPr>
          <p:cNvPr id="1070088" name="Rectangle 8"/>
          <p:cNvSpPr>
            <a:spLocks noChangeArrowheads="1"/>
          </p:cNvSpPr>
          <p:nvPr/>
        </p:nvSpPr>
        <p:spPr bwMode="auto">
          <a:xfrm>
            <a:off x="1071538" y="2069419"/>
            <a:ext cx="3643338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CCFFCC"/>
                </a:solidFill>
                <a:latin typeface="Tahoma" pitchFamily="34" charset="0"/>
              </a:rPr>
              <a:t>Target: GW detection</a:t>
            </a:r>
            <a:endParaRPr lang="ja-JP" altLang="en-US" sz="2000" b="1" dirty="0">
              <a:solidFill>
                <a:srgbClr val="CCFFCC"/>
              </a:solidFill>
              <a:latin typeface="Tahoma" pitchFamily="34" charset="0"/>
            </a:endParaRPr>
          </a:p>
        </p:txBody>
      </p:sp>
      <p:pic>
        <p:nvPicPr>
          <p:cNvPr id="1070089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2724916"/>
            <a:ext cx="4357718" cy="347268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grpSp>
        <p:nvGrpSpPr>
          <p:cNvPr id="2" name="グループ化 12"/>
          <p:cNvGrpSpPr/>
          <p:nvPr/>
        </p:nvGrpSpPr>
        <p:grpSpPr>
          <a:xfrm rot="15785392">
            <a:off x="6398017" y="2647809"/>
            <a:ext cx="2234040" cy="2348200"/>
            <a:chOff x="9501222" y="714356"/>
            <a:chExt cx="5338763" cy="4864101"/>
          </a:xfrm>
        </p:grpSpPr>
        <p:sp>
          <p:nvSpPr>
            <p:cNvPr id="15" name="Oval 137"/>
            <p:cNvSpPr>
              <a:spLocks noChangeArrowheads="1"/>
            </p:cNvSpPr>
            <p:nvPr/>
          </p:nvSpPr>
          <p:spPr bwMode="auto">
            <a:xfrm>
              <a:off x="9501222" y="3776644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" name="Oval 209"/>
            <p:cNvSpPr>
              <a:spLocks noChangeArrowheads="1"/>
            </p:cNvSpPr>
            <p:nvPr/>
          </p:nvSpPr>
          <p:spPr bwMode="auto">
            <a:xfrm>
              <a:off x="11264935" y="714356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0" name="Oval 210"/>
            <p:cNvSpPr>
              <a:spLocks noChangeArrowheads="1"/>
            </p:cNvSpPr>
            <p:nvPr/>
          </p:nvSpPr>
          <p:spPr bwMode="auto">
            <a:xfrm>
              <a:off x="13034997" y="3776644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1" name="Freeform 5"/>
            <p:cNvSpPr>
              <a:spLocks/>
            </p:cNvSpPr>
            <p:nvPr/>
          </p:nvSpPr>
          <p:spPr bwMode="auto">
            <a:xfrm rot="14397729">
              <a:off x="11963435" y="3244831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2" name="Freeform 6"/>
            <p:cNvSpPr>
              <a:spLocks/>
            </p:cNvSpPr>
            <p:nvPr/>
          </p:nvSpPr>
          <p:spPr bwMode="auto">
            <a:xfrm rot="14397729" flipV="1">
              <a:off x="12095197" y="3171806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3" name="Freeform 7"/>
            <p:cNvSpPr>
              <a:spLocks/>
            </p:cNvSpPr>
            <p:nvPr/>
          </p:nvSpPr>
          <p:spPr bwMode="auto">
            <a:xfrm rot="14397729">
              <a:off x="12047572" y="3024168"/>
              <a:ext cx="2006600" cy="190500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50000"/>
                <a:alpha val="5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4" name="Rectangle 8"/>
            <p:cNvSpPr>
              <a:spLocks noChangeArrowheads="1"/>
            </p:cNvSpPr>
            <p:nvPr/>
          </p:nvSpPr>
          <p:spPr bwMode="auto">
            <a:xfrm rot="11744560">
              <a:off x="12284110" y="1719244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5" name="Rectangle 9"/>
            <p:cNvSpPr>
              <a:spLocks noChangeArrowheads="1"/>
            </p:cNvSpPr>
            <p:nvPr/>
          </p:nvSpPr>
          <p:spPr bwMode="auto">
            <a:xfrm rot="9888311">
              <a:off x="12041222" y="1711306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" name="Rectangle 10"/>
            <p:cNvSpPr>
              <a:spLocks noChangeArrowheads="1"/>
            </p:cNvSpPr>
            <p:nvPr/>
          </p:nvSpPr>
          <p:spPr bwMode="auto">
            <a:xfrm rot="10780961">
              <a:off x="12138060" y="1419206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" name="Line 11"/>
            <p:cNvSpPr>
              <a:spLocks noChangeShapeType="1"/>
            </p:cNvSpPr>
            <p:nvPr/>
          </p:nvSpPr>
          <p:spPr bwMode="auto">
            <a:xfrm rot="7209001" flipV="1">
              <a:off x="11468135" y="1622406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" name="Rectangle 12"/>
            <p:cNvSpPr>
              <a:spLocks noChangeArrowheads="1"/>
            </p:cNvSpPr>
            <p:nvPr/>
          </p:nvSpPr>
          <p:spPr bwMode="auto">
            <a:xfrm rot="7209001">
              <a:off x="12274585" y="1050906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" name="Freeform 13"/>
            <p:cNvSpPr>
              <a:spLocks/>
            </p:cNvSpPr>
            <p:nvPr/>
          </p:nvSpPr>
          <p:spPr bwMode="auto">
            <a:xfrm rot="7209001">
              <a:off x="11934860" y="188593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" name="Line 14"/>
            <p:cNvSpPr>
              <a:spLocks noChangeShapeType="1"/>
            </p:cNvSpPr>
            <p:nvPr/>
          </p:nvSpPr>
          <p:spPr bwMode="auto">
            <a:xfrm rot="7209001">
              <a:off x="11993597" y="19891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" name="Line 15"/>
            <p:cNvSpPr>
              <a:spLocks noChangeShapeType="1"/>
            </p:cNvSpPr>
            <p:nvPr/>
          </p:nvSpPr>
          <p:spPr bwMode="auto">
            <a:xfrm rot="7209001">
              <a:off x="11880885" y="1928794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" name="Group 16"/>
            <p:cNvGrpSpPr>
              <a:grpSpLocks/>
            </p:cNvGrpSpPr>
            <p:nvPr/>
          </p:nvGrpSpPr>
          <p:grpSpPr bwMode="auto">
            <a:xfrm rot="7209001">
              <a:off x="11449039" y="2208261"/>
              <a:ext cx="600087" cy="495300"/>
              <a:chOff x="4785" y="11039"/>
              <a:chExt cx="829" cy="688"/>
            </a:xfrm>
          </p:grpSpPr>
          <p:sp>
            <p:nvSpPr>
              <p:cNvPr id="219" name="Freeform 1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0" name="Line 1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1" name="Line 1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2" name="Line 2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3" name="Arc 2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3" name="Freeform 22"/>
            <p:cNvSpPr>
              <a:spLocks/>
            </p:cNvSpPr>
            <p:nvPr/>
          </p:nvSpPr>
          <p:spPr bwMode="auto">
            <a:xfrm rot="9872463">
              <a:off x="11779285" y="1989119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" name="Freeform 23"/>
            <p:cNvSpPr>
              <a:spLocks/>
            </p:cNvSpPr>
            <p:nvPr/>
          </p:nvSpPr>
          <p:spPr bwMode="auto">
            <a:xfrm rot="7209001">
              <a:off x="11658635" y="1998643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" name="Arc 24"/>
            <p:cNvSpPr>
              <a:spLocks/>
            </p:cNvSpPr>
            <p:nvPr/>
          </p:nvSpPr>
          <p:spPr bwMode="auto">
            <a:xfrm rot="14146499">
              <a:off x="11965022" y="1877993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" name="Arc 25"/>
            <p:cNvSpPr>
              <a:spLocks/>
            </p:cNvSpPr>
            <p:nvPr/>
          </p:nvSpPr>
          <p:spPr bwMode="auto">
            <a:xfrm rot="271502" flipV="1">
              <a:off x="11680860" y="1716069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4" name="Group 26"/>
            <p:cNvGrpSpPr>
              <a:grpSpLocks/>
            </p:cNvGrpSpPr>
            <p:nvPr/>
          </p:nvGrpSpPr>
          <p:grpSpPr bwMode="auto">
            <a:xfrm rot="7209001">
              <a:off x="11403003" y="2178095"/>
              <a:ext cx="600087" cy="500063"/>
              <a:chOff x="4785" y="11039"/>
              <a:chExt cx="829" cy="688"/>
            </a:xfrm>
          </p:grpSpPr>
          <p:sp>
            <p:nvSpPr>
              <p:cNvPr id="214" name="Freeform 2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5" name="Line 2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6" name="Line 2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7" name="Line 3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8" name="Arc 3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8" name="Arc 32"/>
            <p:cNvSpPr>
              <a:spLocks/>
            </p:cNvSpPr>
            <p:nvPr/>
          </p:nvSpPr>
          <p:spPr bwMode="auto">
            <a:xfrm rot="9872463" flipH="1" flipV="1">
              <a:off x="11677685" y="1985944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" name="Arc 33"/>
            <p:cNvSpPr>
              <a:spLocks/>
            </p:cNvSpPr>
            <p:nvPr/>
          </p:nvSpPr>
          <p:spPr bwMode="auto">
            <a:xfrm rot="9872463">
              <a:off x="11750710" y="184783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" name="Arc 34"/>
            <p:cNvSpPr>
              <a:spLocks/>
            </p:cNvSpPr>
            <p:nvPr/>
          </p:nvSpPr>
          <p:spPr bwMode="auto">
            <a:xfrm rot="9872463">
              <a:off x="11934860" y="1828781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1" name="Arc 35"/>
            <p:cNvSpPr>
              <a:spLocks/>
            </p:cNvSpPr>
            <p:nvPr/>
          </p:nvSpPr>
          <p:spPr bwMode="auto">
            <a:xfrm rot="9872463" flipH="1" flipV="1">
              <a:off x="11868185" y="19462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2" name="Line 36"/>
            <p:cNvSpPr>
              <a:spLocks noChangeShapeType="1"/>
            </p:cNvSpPr>
            <p:nvPr/>
          </p:nvSpPr>
          <p:spPr bwMode="auto">
            <a:xfrm rot="9016332" flipV="1">
              <a:off x="12363485" y="1552556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3" name="Freeform 37"/>
            <p:cNvSpPr>
              <a:spLocks/>
            </p:cNvSpPr>
            <p:nvPr/>
          </p:nvSpPr>
          <p:spPr bwMode="auto">
            <a:xfrm rot="3616332">
              <a:off x="12339672" y="1885931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4" name="Line 38"/>
            <p:cNvSpPr>
              <a:spLocks noChangeShapeType="1"/>
            </p:cNvSpPr>
            <p:nvPr/>
          </p:nvSpPr>
          <p:spPr bwMode="auto">
            <a:xfrm rot="3616332">
              <a:off x="12401585" y="19256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5" name="Line 39"/>
            <p:cNvSpPr>
              <a:spLocks noChangeShapeType="1"/>
            </p:cNvSpPr>
            <p:nvPr/>
          </p:nvSpPr>
          <p:spPr bwMode="auto">
            <a:xfrm rot="3616332">
              <a:off x="12290460" y="1993881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6" name="Freeform 40"/>
            <p:cNvSpPr>
              <a:spLocks/>
            </p:cNvSpPr>
            <p:nvPr/>
          </p:nvSpPr>
          <p:spPr bwMode="auto">
            <a:xfrm rot="3616332">
              <a:off x="12463497" y="2066906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7" name="Line 41"/>
            <p:cNvSpPr>
              <a:spLocks noChangeShapeType="1"/>
            </p:cNvSpPr>
            <p:nvPr/>
          </p:nvSpPr>
          <p:spPr bwMode="auto">
            <a:xfrm rot="3616332">
              <a:off x="12504772" y="1979593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8" name="Line 42"/>
            <p:cNvSpPr>
              <a:spLocks noChangeShapeType="1"/>
            </p:cNvSpPr>
            <p:nvPr/>
          </p:nvSpPr>
          <p:spPr bwMode="auto">
            <a:xfrm rot="3616332">
              <a:off x="12617485" y="2155806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9" name="Line 43"/>
            <p:cNvSpPr>
              <a:spLocks noChangeShapeType="1"/>
            </p:cNvSpPr>
            <p:nvPr/>
          </p:nvSpPr>
          <p:spPr bwMode="auto">
            <a:xfrm rot="3616332">
              <a:off x="12290460" y="2343131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0" name="Arc 44"/>
            <p:cNvSpPr>
              <a:spLocks/>
            </p:cNvSpPr>
            <p:nvPr/>
          </p:nvSpPr>
          <p:spPr bwMode="auto">
            <a:xfrm rot="17144832">
              <a:off x="12422222" y="221295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1" name="Freeform 45"/>
            <p:cNvSpPr>
              <a:spLocks/>
            </p:cNvSpPr>
            <p:nvPr/>
          </p:nvSpPr>
          <p:spPr bwMode="auto">
            <a:xfrm rot="6279794">
              <a:off x="12350785" y="1995468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2" name="Freeform 46"/>
            <p:cNvSpPr>
              <a:spLocks/>
            </p:cNvSpPr>
            <p:nvPr/>
          </p:nvSpPr>
          <p:spPr bwMode="auto">
            <a:xfrm rot="3616332">
              <a:off x="12242835" y="2000231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3" name="Arc 47"/>
            <p:cNvSpPr>
              <a:spLocks/>
            </p:cNvSpPr>
            <p:nvPr/>
          </p:nvSpPr>
          <p:spPr bwMode="auto">
            <a:xfrm rot="10553830">
              <a:off x="12380947" y="1716069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4" name="Arc 48"/>
            <p:cNvSpPr>
              <a:spLocks/>
            </p:cNvSpPr>
            <p:nvPr/>
          </p:nvSpPr>
          <p:spPr bwMode="auto">
            <a:xfrm rot="18278834" flipV="1">
              <a:off x="12096785" y="1882756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5" name="Group 49"/>
            <p:cNvGrpSpPr>
              <a:grpSpLocks/>
            </p:cNvGrpSpPr>
            <p:nvPr/>
          </p:nvGrpSpPr>
          <p:grpSpPr bwMode="auto">
            <a:xfrm rot="3616332">
              <a:off x="12330179" y="2190798"/>
              <a:ext cx="600087" cy="503238"/>
              <a:chOff x="4785" y="11039"/>
              <a:chExt cx="829" cy="688"/>
            </a:xfrm>
          </p:grpSpPr>
          <p:sp>
            <p:nvSpPr>
              <p:cNvPr id="209" name="Freeform 50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0" name="Line 51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1" name="Line 52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2" name="Line 53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3" name="Arc 54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56" name="Arc 55"/>
            <p:cNvSpPr>
              <a:spLocks/>
            </p:cNvSpPr>
            <p:nvPr/>
          </p:nvSpPr>
          <p:spPr bwMode="auto">
            <a:xfrm rot="6279794" flipH="1" flipV="1">
              <a:off x="12323797" y="1989118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7" name="Arc 56"/>
            <p:cNvSpPr>
              <a:spLocks/>
            </p:cNvSpPr>
            <p:nvPr/>
          </p:nvSpPr>
          <p:spPr bwMode="auto">
            <a:xfrm rot="6279794">
              <a:off x="12241247" y="185735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8" name="Arc 57"/>
            <p:cNvSpPr>
              <a:spLocks/>
            </p:cNvSpPr>
            <p:nvPr/>
          </p:nvSpPr>
          <p:spPr bwMode="auto">
            <a:xfrm rot="6279794">
              <a:off x="12279347" y="1831956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9" name="Arc 58"/>
            <p:cNvSpPr>
              <a:spLocks/>
            </p:cNvSpPr>
            <p:nvPr/>
          </p:nvSpPr>
          <p:spPr bwMode="auto">
            <a:xfrm rot="6279794" flipH="1" flipV="1">
              <a:off x="12344435" y="1946256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0" name="Line 59"/>
            <p:cNvSpPr>
              <a:spLocks noChangeShapeType="1"/>
            </p:cNvSpPr>
            <p:nvPr/>
          </p:nvSpPr>
          <p:spPr bwMode="auto">
            <a:xfrm rot="7209001">
              <a:off x="11844372" y="1441431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1" name="Line 60"/>
            <p:cNvSpPr>
              <a:spLocks noChangeShapeType="1"/>
            </p:cNvSpPr>
            <p:nvPr/>
          </p:nvSpPr>
          <p:spPr bwMode="auto">
            <a:xfrm rot="14429284">
              <a:off x="12515885" y="1449368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6" name="Group 61"/>
            <p:cNvGrpSpPr>
              <a:grpSpLocks/>
            </p:cNvGrpSpPr>
            <p:nvPr/>
          </p:nvGrpSpPr>
          <p:grpSpPr bwMode="auto">
            <a:xfrm rot="14462297">
              <a:off x="12703220" y="1458910"/>
              <a:ext cx="223837" cy="180975"/>
              <a:chOff x="5504" y="8144"/>
              <a:chExt cx="291" cy="236"/>
            </a:xfrm>
          </p:grpSpPr>
          <p:sp>
            <p:nvSpPr>
              <p:cNvPr id="207" name="Rectangle 6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8" name="Rectangle 6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7" name="Group 64"/>
            <p:cNvGrpSpPr>
              <a:grpSpLocks/>
            </p:cNvGrpSpPr>
            <p:nvPr/>
          </p:nvGrpSpPr>
          <p:grpSpPr bwMode="auto">
            <a:xfrm rot="7209001">
              <a:off x="11436374" y="1468435"/>
              <a:ext cx="227014" cy="180975"/>
              <a:chOff x="5504" y="8144"/>
              <a:chExt cx="291" cy="236"/>
            </a:xfrm>
          </p:grpSpPr>
          <p:sp>
            <p:nvSpPr>
              <p:cNvPr id="205" name="Rectangle 6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6" name="Rectangle 6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64" name="Rectangle 67"/>
            <p:cNvSpPr>
              <a:spLocks noChangeArrowheads="1"/>
            </p:cNvSpPr>
            <p:nvPr/>
          </p:nvSpPr>
          <p:spPr bwMode="auto">
            <a:xfrm rot="10780961">
              <a:off x="12134885" y="1417619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5" name="Rectangle 68"/>
            <p:cNvSpPr>
              <a:spLocks noChangeArrowheads="1"/>
            </p:cNvSpPr>
            <p:nvPr/>
          </p:nvSpPr>
          <p:spPr bwMode="auto">
            <a:xfrm rot="9888311">
              <a:off x="12041222" y="1711306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6" name="Rectangle 69"/>
            <p:cNvSpPr>
              <a:spLocks noChangeArrowheads="1"/>
            </p:cNvSpPr>
            <p:nvPr/>
          </p:nvSpPr>
          <p:spPr bwMode="auto">
            <a:xfrm rot="11744560">
              <a:off x="12284110" y="1719244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7" name="Rectangle 70"/>
            <p:cNvSpPr>
              <a:spLocks noChangeArrowheads="1"/>
            </p:cNvSpPr>
            <p:nvPr/>
          </p:nvSpPr>
          <p:spPr bwMode="auto">
            <a:xfrm rot="17064441" flipH="1">
              <a:off x="13822397" y="4373543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8" name="Rectangle 71"/>
            <p:cNvSpPr>
              <a:spLocks noChangeArrowheads="1"/>
            </p:cNvSpPr>
            <p:nvPr/>
          </p:nvSpPr>
          <p:spPr bwMode="auto">
            <a:xfrm rot="18920690" flipH="1">
              <a:off x="13708097" y="4586269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9" name="Rectangle 72"/>
            <p:cNvSpPr>
              <a:spLocks noChangeArrowheads="1"/>
            </p:cNvSpPr>
            <p:nvPr/>
          </p:nvSpPr>
          <p:spPr bwMode="auto">
            <a:xfrm rot="18028040" flipH="1">
              <a:off x="13933522" y="4518006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0" name="Line 73"/>
            <p:cNvSpPr>
              <a:spLocks noChangeShapeType="1"/>
            </p:cNvSpPr>
            <p:nvPr/>
          </p:nvSpPr>
          <p:spPr bwMode="auto">
            <a:xfrm flipH="1" flipV="1">
              <a:off x="13233435" y="4671994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1" name="Rectangle 74"/>
            <p:cNvSpPr>
              <a:spLocks noChangeArrowheads="1"/>
            </p:cNvSpPr>
            <p:nvPr/>
          </p:nvSpPr>
          <p:spPr bwMode="auto">
            <a:xfrm flipH="1">
              <a:off x="14316110" y="4576744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2" name="Freeform 75"/>
            <p:cNvSpPr>
              <a:spLocks/>
            </p:cNvSpPr>
            <p:nvPr/>
          </p:nvSpPr>
          <p:spPr bwMode="auto">
            <a:xfrm flipH="1">
              <a:off x="13508072" y="460055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3" name="Line 76"/>
            <p:cNvSpPr>
              <a:spLocks noChangeShapeType="1"/>
            </p:cNvSpPr>
            <p:nvPr/>
          </p:nvSpPr>
          <p:spPr bwMode="auto">
            <a:xfrm flipH="1">
              <a:off x="13511247" y="4608494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4" name="Line 77"/>
            <p:cNvSpPr>
              <a:spLocks noChangeShapeType="1"/>
            </p:cNvSpPr>
            <p:nvPr/>
          </p:nvSpPr>
          <p:spPr bwMode="auto">
            <a:xfrm flipH="1">
              <a:off x="13509660" y="4737081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8" name="Group 78"/>
            <p:cNvGrpSpPr>
              <a:grpSpLocks/>
            </p:cNvGrpSpPr>
            <p:nvPr/>
          </p:nvGrpSpPr>
          <p:grpSpPr bwMode="auto">
            <a:xfrm flipH="1">
              <a:off x="12703129" y="4371956"/>
              <a:ext cx="600087" cy="495300"/>
              <a:chOff x="4785" y="11039"/>
              <a:chExt cx="829" cy="688"/>
            </a:xfrm>
          </p:grpSpPr>
          <p:sp>
            <p:nvSpPr>
              <p:cNvPr id="200" name="Freeform 7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1" name="Line 8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2" name="Line 8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3" name="Line 8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4" name="Arc 8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76" name="Freeform 84"/>
            <p:cNvSpPr>
              <a:spLocks/>
            </p:cNvSpPr>
            <p:nvPr/>
          </p:nvSpPr>
          <p:spPr bwMode="auto">
            <a:xfrm rot="18936538" flipH="1">
              <a:off x="13274710" y="4567219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7" name="Freeform 85"/>
            <p:cNvSpPr>
              <a:spLocks/>
            </p:cNvSpPr>
            <p:nvPr/>
          </p:nvSpPr>
          <p:spPr bwMode="auto">
            <a:xfrm flipH="1">
              <a:off x="13141360" y="4557694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8" name="Arc 86"/>
            <p:cNvSpPr>
              <a:spLocks/>
            </p:cNvSpPr>
            <p:nvPr/>
          </p:nvSpPr>
          <p:spPr bwMode="auto">
            <a:xfrm rot="14662502" flipH="1">
              <a:off x="13393772" y="4341793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9" name="Arc 87"/>
            <p:cNvSpPr>
              <a:spLocks/>
            </p:cNvSpPr>
            <p:nvPr/>
          </p:nvSpPr>
          <p:spPr bwMode="auto">
            <a:xfrm rot="6937498" flipH="1" flipV="1">
              <a:off x="13392185" y="4667231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9" name="Group 88"/>
            <p:cNvGrpSpPr>
              <a:grpSpLocks/>
            </p:cNvGrpSpPr>
            <p:nvPr/>
          </p:nvGrpSpPr>
          <p:grpSpPr bwMode="auto">
            <a:xfrm flipH="1">
              <a:off x="12703129" y="4416406"/>
              <a:ext cx="600087" cy="500063"/>
              <a:chOff x="4785" y="11039"/>
              <a:chExt cx="829" cy="688"/>
            </a:xfrm>
          </p:grpSpPr>
          <p:sp>
            <p:nvSpPr>
              <p:cNvPr id="195" name="Freeform 8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6" name="Line 9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7" name="Line 9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8" name="Line 9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9" name="Arc 9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81" name="Arc 94"/>
            <p:cNvSpPr>
              <a:spLocks/>
            </p:cNvSpPr>
            <p:nvPr/>
          </p:nvSpPr>
          <p:spPr bwMode="auto">
            <a:xfrm rot="18936538" flipV="1">
              <a:off x="13131835" y="4494194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2" name="Arc 95"/>
            <p:cNvSpPr>
              <a:spLocks/>
            </p:cNvSpPr>
            <p:nvPr/>
          </p:nvSpPr>
          <p:spPr bwMode="auto">
            <a:xfrm rot="18936538" flipH="1">
              <a:off x="13288997" y="450213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3" name="Arc 96"/>
            <p:cNvSpPr>
              <a:spLocks/>
            </p:cNvSpPr>
            <p:nvPr/>
          </p:nvSpPr>
          <p:spPr bwMode="auto">
            <a:xfrm rot="18936538" flipH="1">
              <a:off x="13541410" y="460214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4" name="Arc 97"/>
            <p:cNvSpPr>
              <a:spLocks/>
            </p:cNvSpPr>
            <p:nvPr/>
          </p:nvSpPr>
          <p:spPr bwMode="auto">
            <a:xfrm rot="18936538" flipV="1">
              <a:off x="13408060" y="46005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5" name="Line 98"/>
            <p:cNvSpPr>
              <a:spLocks noChangeShapeType="1"/>
            </p:cNvSpPr>
            <p:nvPr/>
          </p:nvSpPr>
          <p:spPr bwMode="auto">
            <a:xfrm rot="19792668" flipH="1" flipV="1">
              <a:off x="13774772" y="3987781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6" name="Freeform 99"/>
            <p:cNvSpPr>
              <a:spLocks/>
            </p:cNvSpPr>
            <p:nvPr/>
          </p:nvSpPr>
          <p:spPr bwMode="auto">
            <a:xfrm rot="3592668" flipH="1">
              <a:off x="13712860" y="4249718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7" name="Line 100"/>
            <p:cNvSpPr>
              <a:spLocks noChangeShapeType="1"/>
            </p:cNvSpPr>
            <p:nvPr/>
          </p:nvSpPr>
          <p:spPr bwMode="auto">
            <a:xfrm rot="3592668" flipH="1">
              <a:off x="13771597" y="42878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8" name="Line 101"/>
            <p:cNvSpPr>
              <a:spLocks noChangeShapeType="1"/>
            </p:cNvSpPr>
            <p:nvPr/>
          </p:nvSpPr>
          <p:spPr bwMode="auto">
            <a:xfrm rot="3592668" flipH="1">
              <a:off x="13657297" y="4348143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9" name="Freeform 102"/>
            <p:cNvSpPr>
              <a:spLocks/>
            </p:cNvSpPr>
            <p:nvPr/>
          </p:nvSpPr>
          <p:spPr bwMode="auto">
            <a:xfrm rot="3592668" flipH="1">
              <a:off x="13495372" y="3840143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0" name="Line 103"/>
            <p:cNvSpPr>
              <a:spLocks noChangeShapeType="1"/>
            </p:cNvSpPr>
            <p:nvPr/>
          </p:nvSpPr>
          <p:spPr bwMode="auto">
            <a:xfrm rot="3592668" flipH="1">
              <a:off x="13622372" y="3900468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1" name="Line 104"/>
            <p:cNvSpPr>
              <a:spLocks noChangeShapeType="1"/>
            </p:cNvSpPr>
            <p:nvPr/>
          </p:nvSpPr>
          <p:spPr bwMode="auto">
            <a:xfrm rot="3592668" flipH="1">
              <a:off x="13652535" y="3933806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2" name="Line 105"/>
            <p:cNvSpPr>
              <a:spLocks noChangeShapeType="1"/>
            </p:cNvSpPr>
            <p:nvPr/>
          </p:nvSpPr>
          <p:spPr bwMode="auto">
            <a:xfrm rot="3592668" flipH="1">
              <a:off x="13323922" y="4119543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3" name="Arc 106"/>
            <p:cNvSpPr>
              <a:spLocks/>
            </p:cNvSpPr>
            <p:nvPr/>
          </p:nvSpPr>
          <p:spPr bwMode="auto">
            <a:xfrm rot="11664170" flipH="1">
              <a:off x="13204860" y="355280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4" name="Freeform 107"/>
            <p:cNvSpPr>
              <a:spLocks/>
            </p:cNvSpPr>
            <p:nvPr/>
          </p:nvSpPr>
          <p:spPr bwMode="auto">
            <a:xfrm rot="929206" flipH="1">
              <a:off x="13557285" y="4070331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5" name="Freeform 108"/>
            <p:cNvSpPr>
              <a:spLocks/>
            </p:cNvSpPr>
            <p:nvPr/>
          </p:nvSpPr>
          <p:spPr bwMode="auto">
            <a:xfrm rot="3592668" flipH="1">
              <a:off x="13433460" y="4049693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6" name="Arc 109"/>
            <p:cNvSpPr>
              <a:spLocks/>
            </p:cNvSpPr>
            <p:nvPr/>
          </p:nvSpPr>
          <p:spPr bwMode="auto">
            <a:xfrm rot="18255170" flipH="1">
              <a:off x="13741435" y="4062393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7" name="Arc 110"/>
            <p:cNvSpPr>
              <a:spLocks/>
            </p:cNvSpPr>
            <p:nvPr/>
          </p:nvSpPr>
          <p:spPr bwMode="auto">
            <a:xfrm rot="10530167" flipH="1" flipV="1">
              <a:off x="13457272" y="4225906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0" name="Group 111"/>
            <p:cNvGrpSpPr>
              <a:grpSpLocks/>
            </p:cNvGrpSpPr>
            <p:nvPr/>
          </p:nvGrpSpPr>
          <p:grpSpPr bwMode="auto">
            <a:xfrm rot="3592668" flipH="1">
              <a:off x="13154018" y="3611479"/>
              <a:ext cx="600087" cy="503238"/>
              <a:chOff x="4785" y="11039"/>
              <a:chExt cx="829" cy="688"/>
            </a:xfrm>
          </p:grpSpPr>
          <p:sp>
            <p:nvSpPr>
              <p:cNvPr id="190" name="Freeform 11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1" name="Line 11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2" name="Line 11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3" name="Line 11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4" name="Arc 11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99" name="Arc 117"/>
            <p:cNvSpPr>
              <a:spLocks/>
            </p:cNvSpPr>
            <p:nvPr/>
          </p:nvSpPr>
          <p:spPr bwMode="auto">
            <a:xfrm rot="929206" flipV="1">
              <a:off x="13455685" y="3933806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0" name="Arc 118"/>
            <p:cNvSpPr>
              <a:spLocks/>
            </p:cNvSpPr>
            <p:nvPr/>
          </p:nvSpPr>
          <p:spPr bwMode="auto">
            <a:xfrm rot="929206" flipH="1">
              <a:off x="13527122" y="407350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1" name="Arc 119"/>
            <p:cNvSpPr>
              <a:spLocks/>
            </p:cNvSpPr>
            <p:nvPr/>
          </p:nvSpPr>
          <p:spPr bwMode="auto">
            <a:xfrm rot="929206" flipH="1">
              <a:off x="13711272" y="430369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2" name="Arc 120"/>
            <p:cNvSpPr>
              <a:spLocks/>
            </p:cNvSpPr>
            <p:nvPr/>
          </p:nvSpPr>
          <p:spPr bwMode="auto">
            <a:xfrm rot="929206" flipV="1">
              <a:off x="13646185" y="4187806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3" name="Line 121"/>
            <p:cNvSpPr>
              <a:spLocks noChangeShapeType="1"/>
            </p:cNvSpPr>
            <p:nvPr/>
          </p:nvSpPr>
          <p:spPr bwMode="auto">
            <a:xfrm flipH="1">
              <a:off x="13703335" y="4651356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4" name="Line 122"/>
            <p:cNvSpPr>
              <a:spLocks noChangeShapeType="1"/>
            </p:cNvSpPr>
            <p:nvPr/>
          </p:nvSpPr>
          <p:spPr bwMode="auto">
            <a:xfrm rot="14379716" flipH="1">
              <a:off x="14035122" y="4067156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1" name="Group 123"/>
            <p:cNvGrpSpPr>
              <a:grpSpLocks/>
            </p:cNvGrpSpPr>
            <p:nvPr/>
          </p:nvGrpSpPr>
          <p:grpSpPr bwMode="auto">
            <a:xfrm rot="14346703" flipH="1">
              <a:off x="14209737" y="4059201"/>
              <a:ext cx="223837" cy="180975"/>
              <a:chOff x="5504" y="8144"/>
              <a:chExt cx="291" cy="236"/>
            </a:xfrm>
          </p:grpSpPr>
          <p:sp>
            <p:nvSpPr>
              <p:cNvPr id="188" name="Rectangle 12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9" name="Rectangle 12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13" name="Group 126"/>
            <p:cNvGrpSpPr>
              <a:grpSpLocks/>
            </p:cNvGrpSpPr>
            <p:nvPr/>
          </p:nvGrpSpPr>
          <p:grpSpPr bwMode="auto">
            <a:xfrm flipH="1">
              <a:off x="13565203" y="5149831"/>
              <a:ext cx="227014" cy="180975"/>
              <a:chOff x="5504" y="8144"/>
              <a:chExt cx="291" cy="236"/>
            </a:xfrm>
          </p:grpSpPr>
          <p:sp>
            <p:nvSpPr>
              <p:cNvPr id="186" name="Rectangle 127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7" name="Rectangle 128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07" name="Rectangle 129"/>
            <p:cNvSpPr>
              <a:spLocks noChangeArrowheads="1"/>
            </p:cNvSpPr>
            <p:nvPr/>
          </p:nvSpPr>
          <p:spPr bwMode="auto">
            <a:xfrm rot="18028040" flipH="1">
              <a:off x="13931935" y="4519593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8" name="Rectangle 130"/>
            <p:cNvSpPr>
              <a:spLocks noChangeArrowheads="1"/>
            </p:cNvSpPr>
            <p:nvPr/>
          </p:nvSpPr>
          <p:spPr bwMode="auto">
            <a:xfrm rot="18920690" flipH="1">
              <a:off x="13708097" y="4586269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9" name="Rectangle 131"/>
            <p:cNvSpPr>
              <a:spLocks noChangeArrowheads="1"/>
            </p:cNvSpPr>
            <p:nvPr/>
          </p:nvSpPr>
          <p:spPr bwMode="auto">
            <a:xfrm rot="17064441" flipH="1">
              <a:off x="13822397" y="4373543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0" name="Rectangle 132"/>
            <p:cNvSpPr>
              <a:spLocks noChangeArrowheads="1"/>
            </p:cNvSpPr>
            <p:nvPr/>
          </p:nvSpPr>
          <p:spPr bwMode="auto">
            <a:xfrm rot="4535559">
              <a:off x="10494997" y="4379893"/>
              <a:ext cx="38100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1" name="Rectangle 133"/>
            <p:cNvSpPr>
              <a:spLocks noChangeArrowheads="1"/>
            </p:cNvSpPr>
            <p:nvPr/>
          </p:nvSpPr>
          <p:spPr bwMode="auto">
            <a:xfrm rot="2679310">
              <a:off x="10607710" y="4591031"/>
              <a:ext cx="39688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2" name="Rectangle 134"/>
            <p:cNvSpPr>
              <a:spLocks noChangeArrowheads="1"/>
            </p:cNvSpPr>
            <p:nvPr/>
          </p:nvSpPr>
          <p:spPr bwMode="auto">
            <a:xfrm rot="3571960">
              <a:off x="10382285" y="4524356"/>
              <a:ext cx="41275" cy="350838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3" name="Line 135"/>
            <p:cNvSpPr>
              <a:spLocks noChangeShapeType="1"/>
            </p:cNvSpPr>
            <p:nvPr/>
          </p:nvSpPr>
          <p:spPr bwMode="auto">
            <a:xfrm flipV="1">
              <a:off x="9781535" y="4671085"/>
              <a:ext cx="1500198" cy="45719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4" name="Rectangle 136"/>
            <p:cNvSpPr>
              <a:spLocks noChangeArrowheads="1"/>
            </p:cNvSpPr>
            <p:nvPr/>
          </p:nvSpPr>
          <p:spPr bwMode="auto">
            <a:xfrm>
              <a:off x="9688547" y="4624038"/>
              <a:ext cx="350838" cy="18415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5" name="Freeform 138"/>
            <p:cNvSpPr>
              <a:spLocks/>
            </p:cNvSpPr>
            <p:nvPr/>
          </p:nvSpPr>
          <p:spPr bwMode="auto">
            <a:xfrm>
              <a:off x="10768047" y="460690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6" name="Line 139"/>
            <p:cNvSpPr>
              <a:spLocks noChangeShapeType="1"/>
            </p:cNvSpPr>
            <p:nvPr/>
          </p:nvSpPr>
          <p:spPr bwMode="auto">
            <a:xfrm>
              <a:off x="10774397" y="4613256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7" name="Line 140"/>
            <p:cNvSpPr>
              <a:spLocks noChangeShapeType="1"/>
            </p:cNvSpPr>
            <p:nvPr/>
          </p:nvSpPr>
          <p:spPr bwMode="auto">
            <a:xfrm>
              <a:off x="10777572" y="4743431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7" name="Group 141"/>
            <p:cNvGrpSpPr>
              <a:grpSpLocks/>
            </p:cNvGrpSpPr>
            <p:nvPr/>
          </p:nvGrpSpPr>
          <p:grpSpPr bwMode="auto">
            <a:xfrm>
              <a:off x="11052279" y="4424344"/>
              <a:ext cx="600087" cy="500063"/>
              <a:chOff x="4785" y="11039"/>
              <a:chExt cx="829" cy="688"/>
            </a:xfrm>
          </p:grpSpPr>
          <p:sp>
            <p:nvSpPr>
              <p:cNvPr id="181" name="Freeform 14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2" name="Line 14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3" name="Line 14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4" name="Line 14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5" name="Arc 14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19" name="Freeform 147"/>
            <p:cNvSpPr>
              <a:spLocks/>
            </p:cNvSpPr>
            <p:nvPr/>
          </p:nvSpPr>
          <p:spPr bwMode="auto">
            <a:xfrm>
              <a:off x="10969660" y="4583094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0" name="Freeform 148"/>
            <p:cNvSpPr>
              <a:spLocks/>
            </p:cNvSpPr>
            <p:nvPr/>
          </p:nvSpPr>
          <p:spPr bwMode="auto">
            <a:xfrm flipV="1">
              <a:off x="10968072" y="4737081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1" name="Freeform 149"/>
            <p:cNvSpPr>
              <a:spLocks/>
            </p:cNvSpPr>
            <p:nvPr/>
          </p:nvSpPr>
          <p:spPr bwMode="auto">
            <a:xfrm rot="2663462">
              <a:off x="10863297" y="4573569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2" name="Freeform 150"/>
            <p:cNvSpPr>
              <a:spLocks/>
            </p:cNvSpPr>
            <p:nvPr/>
          </p:nvSpPr>
          <p:spPr bwMode="auto">
            <a:xfrm>
              <a:off x="11161747" y="4583094"/>
              <a:ext cx="2008188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3" name="Freeform 151"/>
            <p:cNvSpPr>
              <a:spLocks/>
            </p:cNvSpPr>
            <p:nvPr/>
          </p:nvSpPr>
          <p:spPr bwMode="auto">
            <a:xfrm>
              <a:off x="10763285" y="4564044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4" name="Arc 152"/>
            <p:cNvSpPr>
              <a:spLocks/>
            </p:cNvSpPr>
            <p:nvPr/>
          </p:nvSpPr>
          <p:spPr bwMode="auto">
            <a:xfrm rot="6937498">
              <a:off x="10671210" y="4348143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5" name="Arc 153"/>
            <p:cNvSpPr>
              <a:spLocks/>
            </p:cNvSpPr>
            <p:nvPr/>
          </p:nvSpPr>
          <p:spPr bwMode="auto">
            <a:xfrm rot="14662502" flipV="1">
              <a:off x="10671210" y="4673581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6" name="Freeform 154"/>
            <p:cNvSpPr>
              <a:spLocks/>
            </p:cNvSpPr>
            <p:nvPr/>
          </p:nvSpPr>
          <p:spPr bwMode="auto">
            <a:xfrm flipH="1">
              <a:off x="13123897" y="4487844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7" name="Line 155"/>
            <p:cNvSpPr>
              <a:spLocks noChangeShapeType="1"/>
            </p:cNvSpPr>
            <p:nvPr/>
          </p:nvSpPr>
          <p:spPr bwMode="auto">
            <a:xfrm flipH="1">
              <a:off x="13293760" y="4473556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8" name="Line 156"/>
            <p:cNvSpPr>
              <a:spLocks noChangeShapeType="1"/>
            </p:cNvSpPr>
            <p:nvPr/>
          </p:nvSpPr>
          <p:spPr bwMode="auto">
            <a:xfrm flipH="1">
              <a:off x="13120722" y="4484669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9" name="Line 157"/>
            <p:cNvSpPr>
              <a:spLocks noChangeShapeType="1"/>
            </p:cNvSpPr>
            <p:nvPr/>
          </p:nvSpPr>
          <p:spPr bwMode="auto">
            <a:xfrm flipH="1">
              <a:off x="13115960" y="4859319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0" name="Arc 158"/>
            <p:cNvSpPr>
              <a:spLocks/>
            </p:cNvSpPr>
            <p:nvPr/>
          </p:nvSpPr>
          <p:spPr bwMode="auto">
            <a:xfrm rot="8071501" flipH="1">
              <a:off x="12707972" y="4414818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1" name="Freeform 159"/>
            <p:cNvSpPr>
              <a:spLocks/>
            </p:cNvSpPr>
            <p:nvPr/>
          </p:nvSpPr>
          <p:spPr bwMode="auto">
            <a:xfrm>
              <a:off x="11063322" y="4494194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2" name="Line 160"/>
            <p:cNvSpPr>
              <a:spLocks noChangeShapeType="1"/>
            </p:cNvSpPr>
            <p:nvPr/>
          </p:nvSpPr>
          <p:spPr bwMode="auto">
            <a:xfrm>
              <a:off x="11061735" y="4479906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3" name="Line 161"/>
            <p:cNvSpPr>
              <a:spLocks noChangeShapeType="1"/>
            </p:cNvSpPr>
            <p:nvPr/>
          </p:nvSpPr>
          <p:spPr bwMode="auto">
            <a:xfrm>
              <a:off x="11052210" y="4865669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4" name="Arc 162"/>
            <p:cNvSpPr>
              <a:spLocks/>
            </p:cNvSpPr>
            <p:nvPr/>
          </p:nvSpPr>
          <p:spPr bwMode="auto">
            <a:xfrm rot="13528499">
              <a:off x="11145872" y="4421168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5" name="Arc 163"/>
            <p:cNvSpPr>
              <a:spLocks/>
            </p:cNvSpPr>
            <p:nvPr/>
          </p:nvSpPr>
          <p:spPr bwMode="auto">
            <a:xfrm rot="2663462" flipH="1" flipV="1">
              <a:off x="10871235" y="4498956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6" name="Arc 164"/>
            <p:cNvSpPr>
              <a:spLocks/>
            </p:cNvSpPr>
            <p:nvPr/>
          </p:nvSpPr>
          <p:spPr bwMode="auto">
            <a:xfrm rot="2663462">
              <a:off x="10715660" y="4508481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7" name="Arc 165"/>
            <p:cNvSpPr>
              <a:spLocks/>
            </p:cNvSpPr>
            <p:nvPr/>
          </p:nvSpPr>
          <p:spPr bwMode="auto">
            <a:xfrm rot="2663462">
              <a:off x="10674385" y="460849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8" name="Arc 166"/>
            <p:cNvSpPr>
              <a:spLocks/>
            </p:cNvSpPr>
            <p:nvPr/>
          </p:nvSpPr>
          <p:spPr bwMode="auto">
            <a:xfrm rot="2663462" flipH="1" flipV="1">
              <a:off x="10806147" y="460690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9" name="Line 167"/>
            <p:cNvSpPr>
              <a:spLocks noChangeShapeType="1"/>
            </p:cNvSpPr>
            <p:nvPr/>
          </p:nvSpPr>
          <p:spPr bwMode="auto">
            <a:xfrm rot="1807332" flipH="1" flipV="1">
              <a:off x="10533402" y="4226865"/>
              <a:ext cx="45720" cy="48041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0" name="Freeform 168"/>
            <p:cNvSpPr>
              <a:spLocks/>
            </p:cNvSpPr>
            <p:nvPr/>
          </p:nvSpPr>
          <p:spPr bwMode="auto">
            <a:xfrm rot="18007332">
              <a:off x="10564847" y="425448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1" name="Line 169"/>
            <p:cNvSpPr>
              <a:spLocks noChangeShapeType="1"/>
            </p:cNvSpPr>
            <p:nvPr/>
          </p:nvSpPr>
          <p:spPr bwMode="auto">
            <a:xfrm rot="18007332">
              <a:off x="10515635" y="4290993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2" name="Line 170"/>
            <p:cNvSpPr>
              <a:spLocks noChangeShapeType="1"/>
            </p:cNvSpPr>
            <p:nvPr/>
          </p:nvSpPr>
          <p:spPr bwMode="auto">
            <a:xfrm rot="18007332">
              <a:off x="10629935" y="4352906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8" name="Group 171"/>
            <p:cNvGrpSpPr>
              <a:grpSpLocks/>
            </p:cNvGrpSpPr>
            <p:nvPr/>
          </p:nvGrpSpPr>
          <p:grpSpPr bwMode="auto">
            <a:xfrm rot="18007332">
              <a:off x="10577577" y="3603541"/>
              <a:ext cx="600087" cy="500063"/>
              <a:chOff x="4785" y="11039"/>
              <a:chExt cx="829" cy="688"/>
            </a:xfrm>
          </p:grpSpPr>
          <p:sp>
            <p:nvSpPr>
              <p:cNvPr id="176" name="Freeform 17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7" name="Line 17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8" name="Line 17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9" name="Line 17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0" name="Arc 17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44" name="Freeform 177"/>
            <p:cNvSpPr>
              <a:spLocks/>
            </p:cNvSpPr>
            <p:nvPr/>
          </p:nvSpPr>
          <p:spPr bwMode="auto">
            <a:xfrm rot="18007332">
              <a:off x="10082247" y="3190856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5" name="Freeform 178"/>
            <p:cNvSpPr>
              <a:spLocks/>
            </p:cNvSpPr>
            <p:nvPr/>
          </p:nvSpPr>
          <p:spPr bwMode="auto">
            <a:xfrm rot="18007332" flipV="1">
              <a:off x="10212422" y="3268643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6" name="Freeform 179"/>
            <p:cNvSpPr>
              <a:spLocks/>
            </p:cNvSpPr>
            <p:nvPr/>
          </p:nvSpPr>
          <p:spPr bwMode="auto">
            <a:xfrm rot="20670794">
              <a:off x="10580722" y="4076681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7" name="Freeform 180"/>
            <p:cNvSpPr>
              <a:spLocks/>
            </p:cNvSpPr>
            <p:nvPr/>
          </p:nvSpPr>
          <p:spPr bwMode="auto">
            <a:xfrm rot="18007332">
              <a:off x="10290210" y="3036868"/>
              <a:ext cx="2006600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8" name="Freeform 181"/>
            <p:cNvSpPr>
              <a:spLocks/>
            </p:cNvSpPr>
            <p:nvPr/>
          </p:nvSpPr>
          <p:spPr bwMode="auto">
            <a:xfrm rot="18007332">
              <a:off x="10469597" y="4054456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9" name="Arc 182"/>
            <p:cNvSpPr>
              <a:spLocks/>
            </p:cNvSpPr>
            <p:nvPr/>
          </p:nvSpPr>
          <p:spPr bwMode="auto">
            <a:xfrm rot="3344830">
              <a:off x="10323547" y="4067156"/>
              <a:ext cx="290513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0" name="Arc 183"/>
            <p:cNvSpPr>
              <a:spLocks/>
            </p:cNvSpPr>
            <p:nvPr/>
          </p:nvSpPr>
          <p:spPr bwMode="auto">
            <a:xfrm rot="11069833" flipV="1">
              <a:off x="10604535" y="4229081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1" name="Freeform 184"/>
            <p:cNvSpPr>
              <a:spLocks/>
            </p:cNvSpPr>
            <p:nvPr/>
          </p:nvSpPr>
          <p:spPr bwMode="auto">
            <a:xfrm rot="18007332" flipH="1">
              <a:off x="11720547" y="2062143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2" name="Line 185"/>
            <p:cNvSpPr>
              <a:spLocks noChangeShapeType="1"/>
            </p:cNvSpPr>
            <p:nvPr/>
          </p:nvSpPr>
          <p:spPr bwMode="auto">
            <a:xfrm rot="18007332" flipH="1">
              <a:off x="11847547" y="1973243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3" name="Line 186"/>
            <p:cNvSpPr>
              <a:spLocks noChangeShapeType="1"/>
            </p:cNvSpPr>
            <p:nvPr/>
          </p:nvSpPr>
          <p:spPr bwMode="auto">
            <a:xfrm rot="18007332" flipH="1">
              <a:off x="11553860" y="2149456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4" name="Line 187"/>
            <p:cNvSpPr>
              <a:spLocks noChangeShapeType="1"/>
            </p:cNvSpPr>
            <p:nvPr/>
          </p:nvSpPr>
          <p:spPr bwMode="auto">
            <a:xfrm rot="18007332" flipH="1">
              <a:off x="11874535" y="2338368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5" name="Arc 188"/>
            <p:cNvSpPr>
              <a:spLocks/>
            </p:cNvSpPr>
            <p:nvPr/>
          </p:nvSpPr>
          <p:spPr bwMode="auto">
            <a:xfrm rot="4478833" flipH="1">
              <a:off x="11425272" y="220660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6" name="Freeform 189"/>
            <p:cNvSpPr>
              <a:spLocks/>
            </p:cNvSpPr>
            <p:nvPr/>
          </p:nvSpPr>
          <p:spPr bwMode="auto">
            <a:xfrm rot="18007332">
              <a:off x="10691847" y="3844906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7" name="Line 190"/>
            <p:cNvSpPr>
              <a:spLocks noChangeShapeType="1"/>
            </p:cNvSpPr>
            <p:nvPr/>
          </p:nvSpPr>
          <p:spPr bwMode="auto">
            <a:xfrm rot="18007332">
              <a:off x="10733122" y="3905231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8" name="Line 191"/>
            <p:cNvSpPr>
              <a:spLocks noChangeShapeType="1"/>
            </p:cNvSpPr>
            <p:nvPr/>
          </p:nvSpPr>
          <p:spPr bwMode="auto">
            <a:xfrm rot="18007332">
              <a:off x="10450547" y="4152818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9" name="Line 192"/>
            <p:cNvSpPr>
              <a:spLocks noChangeShapeType="1"/>
            </p:cNvSpPr>
            <p:nvPr/>
          </p:nvSpPr>
          <p:spPr bwMode="auto">
            <a:xfrm rot="18007332">
              <a:off x="10844247" y="4124306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0" name="Arc 193"/>
            <p:cNvSpPr>
              <a:spLocks/>
            </p:cNvSpPr>
            <p:nvPr/>
          </p:nvSpPr>
          <p:spPr bwMode="auto">
            <a:xfrm rot="9935830">
              <a:off x="10648985" y="3557569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1" name="Arc 194"/>
            <p:cNvSpPr>
              <a:spLocks/>
            </p:cNvSpPr>
            <p:nvPr/>
          </p:nvSpPr>
          <p:spPr bwMode="auto">
            <a:xfrm rot="20670794" flipH="1" flipV="1">
              <a:off x="10548972" y="3938569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2" name="Arc 195"/>
            <p:cNvSpPr>
              <a:spLocks/>
            </p:cNvSpPr>
            <p:nvPr/>
          </p:nvSpPr>
          <p:spPr bwMode="auto">
            <a:xfrm rot="20670794">
              <a:off x="10477535" y="4078269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3" name="Arc 196"/>
            <p:cNvSpPr>
              <a:spLocks/>
            </p:cNvSpPr>
            <p:nvPr/>
          </p:nvSpPr>
          <p:spPr bwMode="auto">
            <a:xfrm rot="20670794">
              <a:off x="10504522" y="431004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" name="Arc 197"/>
            <p:cNvSpPr>
              <a:spLocks/>
            </p:cNvSpPr>
            <p:nvPr/>
          </p:nvSpPr>
          <p:spPr bwMode="auto">
            <a:xfrm rot="20670794" flipH="1" flipV="1">
              <a:off x="10568022" y="41941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5" name="Line 198"/>
            <p:cNvSpPr>
              <a:spLocks noChangeShapeType="1"/>
            </p:cNvSpPr>
            <p:nvPr/>
          </p:nvSpPr>
          <p:spPr bwMode="auto">
            <a:xfrm>
              <a:off x="10650572" y="4657706"/>
              <a:ext cx="1588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6" name="Line 199"/>
            <p:cNvSpPr>
              <a:spLocks noChangeShapeType="1"/>
            </p:cNvSpPr>
            <p:nvPr/>
          </p:nvSpPr>
          <p:spPr bwMode="auto">
            <a:xfrm rot="7220284">
              <a:off x="10321960" y="4073506"/>
              <a:ext cx="0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9" name="Group 200"/>
            <p:cNvGrpSpPr>
              <a:grpSpLocks/>
            </p:cNvGrpSpPr>
            <p:nvPr/>
          </p:nvGrpSpPr>
          <p:grpSpPr bwMode="auto">
            <a:xfrm rot="7253297">
              <a:off x="9904436" y="4089397"/>
              <a:ext cx="227014" cy="180975"/>
              <a:chOff x="5504" y="8144"/>
              <a:chExt cx="291" cy="236"/>
            </a:xfrm>
          </p:grpSpPr>
          <p:sp>
            <p:nvSpPr>
              <p:cNvPr id="174" name="Rectangle 201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5" name="Rectangle 202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226" name="Group 203"/>
            <p:cNvGrpSpPr>
              <a:grpSpLocks/>
            </p:cNvGrpSpPr>
            <p:nvPr/>
          </p:nvGrpSpPr>
          <p:grpSpPr bwMode="auto">
            <a:xfrm>
              <a:off x="10534666" y="5156181"/>
              <a:ext cx="223837" cy="180975"/>
              <a:chOff x="5504" y="8144"/>
              <a:chExt cx="291" cy="236"/>
            </a:xfrm>
          </p:grpSpPr>
          <p:sp>
            <p:nvSpPr>
              <p:cNvPr id="172" name="Rectangle 20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3" name="Rectangle 20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69" name="Rectangle 206"/>
            <p:cNvSpPr>
              <a:spLocks noChangeArrowheads="1"/>
            </p:cNvSpPr>
            <p:nvPr/>
          </p:nvSpPr>
          <p:spPr bwMode="auto">
            <a:xfrm rot="3571960">
              <a:off x="10380697" y="4524356"/>
              <a:ext cx="42863" cy="350838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0" name="Rectangle 207"/>
            <p:cNvSpPr>
              <a:spLocks noChangeArrowheads="1"/>
            </p:cNvSpPr>
            <p:nvPr/>
          </p:nvSpPr>
          <p:spPr bwMode="auto">
            <a:xfrm rot="2679310">
              <a:off x="10607710" y="4591031"/>
              <a:ext cx="39688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1" name="Rectangle 208"/>
            <p:cNvSpPr>
              <a:spLocks noChangeArrowheads="1"/>
            </p:cNvSpPr>
            <p:nvPr/>
          </p:nvSpPr>
          <p:spPr bwMode="auto">
            <a:xfrm rot="4535559">
              <a:off x="10494997" y="4378306"/>
              <a:ext cx="38100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</p:grpSp>
      <p:sp>
        <p:nvSpPr>
          <p:cNvPr id="224" name="Rectangle 6"/>
          <p:cNvSpPr>
            <a:spLocks noChangeArrowheads="1"/>
          </p:cNvSpPr>
          <p:nvPr/>
        </p:nvSpPr>
        <p:spPr bwMode="auto">
          <a:xfrm>
            <a:off x="4786314" y="857232"/>
            <a:ext cx="4279904" cy="110799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99CCFF"/>
                </a:solidFill>
                <a:latin typeface="Tahoma" pitchFamily="34" charset="0"/>
              </a:rPr>
              <a:t>DECIGO</a:t>
            </a:r>
            <a:r>
              <a:rPr lang="en-US" altLang="ja-JP" sz="2000" b="1" dirty="0" smtClean="0">
                <a:solidFill>
                  <a:srgbClr val="EAEAEA"/>
                </a:solidFill>
                <a:latin typeface="Tahoma" pitchFamily="34" charset="0"/>
              </a:rPr>
              <a:t>  (~2027)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EAEAEA"/>
                </a:solidFill>
                <a:latin typeface="Tahoma" pitchFamily="34" charset="0"/>
              </a:rPr>
              <a:t>   Space observatory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EAEAEA"/>
                </a:solidFill>
                <a:latin typeface="Tahoma" pitchFamily="34" charset="0"/>
              </a:rPr>
              <a:t>      </a:t>
            </a:r>
            <a:r>
              <a:rPr lang="en-US" altLang="ja-JP" sz="2000" b="1" dirty="0" smtClean="0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 </a:t>
            </a:r>
            <a:r>
              <a:rPr lang="en-US" altLang="ja-JP" sz="20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Low</a:t>
            </a:r>
            <a:r>
              <a:rPr lang="en-US" altLang="ja-JP" sz="2000" b="1" dirty="0" smtClean="0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 frequency sources</a:t>
            </a:r>
            <a:endParaRPr lang="ja-JP" altLang="en-US" sz="2000" b="1" dirty="0">
              <a:solidFill>
                <a:srgbClr val="EAEAEA"/>
              </a:solidFill>
              <a:latin typeface="Tahoma" pitchFamily="34" charset="0"/>
            </a:endParaRPr>
          </a:p>
        </p:txBody>
      </p:sp>
      <p:sp>
        <p:nvSpPr>
          <p:cNvPr id="225" name="Rectangle 8"/>
          <p:cNvSpPr>
            <a:spLocks noChangeArrowheads="1"/>
          </p:cNvSpPr>
          <p:nvPr/>
        </p:nvSpPr>
        <p:spPr bwMode="auto">
          <a:xfrm>
            <a:off x="5228590" y="2042123"/>
            <a:ext cx="3643338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CCECFF"/>
                </a:solidFill>
                <a:latin typeface="Tahoma" pitchFamily="34" charset="0"/>
              </a:rPr>
              <a:t>Target: GW astronomy</a:t>
            </a:r>
            <a:endParaRPr lang="ja-JP" altLang="en-US" sz="2000" b="1" dirty="0">
              <a:solidFill>
                <a:srgbClr val="CCECFF"/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サポート・協力体制</a:t>
            </a:r>
            <a:endParaRPr lang="ja-JP" altLang="en-US" dirty="0"/>
          </a:p>
        </p:txBody>
      </p:sp>
      <p:sp>
        <p:nvSpPr>
          <p:cNvPr id="9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 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2010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年秋季大会 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(2010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9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13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九州工業大学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北九州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785786" y="857232"/>
            <a:ext cx="792961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・</a:t>
            </a:r>
            <a:r>
              <a:rPr lang="en-US" altLang="ja-JP" sz="1800" b="1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LISA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との協力関係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18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　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　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LISA/LPF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の技術情報や経験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,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サポートレターの提供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10000"/>
              </a:lnSpc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            LISA-DECIGO workshop </a:t>
            </a: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</a:rPr>
              <a:t>(2008.11)</a:t>
            </a:r>
            <a:endParaRPr lang="en-US" altLang="ja-JP" sz="1600" b="1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80000"/>
              </a:lnSpc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・</a:t>
            </a:r>
            <a:r>
              <a:rPr lang="ja-JP" altLang="en-US" sz="1800" b="1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スタンフォード大グループ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との協力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10000"/>
              </a:lnSpc>
              <a:buNone/>
            </a:pPr>
            <a:r>
              <a:rPr lang="en-US" altLang="ja-JP" sz="18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       Dan Debra: </a:t>
            </a:r>
            <a:r>
              <a:rPr lang="ja-JP" altLang="en-US" sz="18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 ドラッグフリー衛星の創始者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，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Gravity Probe B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の副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PI</a:t>
            </a:r>
            <a:endParaRPr lang="ja-JP" altLang="en-US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    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    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DPF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の帯電制御，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          </a:t>
            </a:r>
            <a:r>
              <a:rPr lang="en-US" altLang="ja-JP" sz="18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DPF</a:t>
            </a:r>
            <a:r>
              <a:rPr lang="ja-JP" altLang="en-US" sz="1800" b="1" dirty="0" smtClean="0">
                <a:solidFill>
                  <a:srgbClr val="CCFFCC"/>
                </a:solidFill>
                <a:latin typeface="Tahoma" pitchFamily="34" charset="0"/>
              </a:rPr>
              <a:t> </a:t>
            </a:r>
            <a:r>
              <a:rPr lang="ja-JP" altLang="en-US" sz="18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ドラッグフリーへの協力</a:t>
            </a:r>
            <a:endParaRPr lang="ja-JP" altLang="en-US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80000"/>
              </a:lnSpc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・</a:t>
            </a:r>
            <a:r>
              <a:rPr lang="en-US" altLang="ja-JP" sz="1800" b="1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JAXA</a:t>
            </a:r>
            <a:r>
              <a:rPr lang="ja-JP" altLang="en-US" sz="1800" b="1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研究開発本部・誘導制御グループ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との協力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10000"/>
              </a:lnSpc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      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DECIGO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のフォーメーションフライト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,  DPF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のドラッグフリー制御への協力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80000"/>
              </a:lnSpc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・東京大学ビッグバンセンター</a:t>
            </a:r>
            <a:r>
              <a:rPr lang="en-US" altLang="ja-JP" sz="1800" b="1" dirty="0" smtClean="0">
                <a:solidFill>
                  <a:srgbClr val="99FF99"/>
                </a:solidFill>
                <a:latin typeface="Tahoma" pitchFamily="34" charset="0"/>
              </a:rPr>
              <a:t>   (RESCEU)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　　 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DECIGO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を主要プロジェクトとしてサポート　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	(2009.4-)</a:t>
            </a:r>
          </a:p>
          <a:p>
            <a:pPr algn="l">
              <a:lnSpc>
                <a:spcPct val="180000"/>
              </a:lnSpc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・地球重力場観測グループ</a:t>
            </a:r>
            <a:r>
              <a:rPr lang="en-US" altLang="ja-JP" sz="1800" b="1" dirty="0" smtClean="0">
                <a:solidFill>
                  <a:srgbClr val="99FF99"/>
                </a:solidFill>
                <a:latin typeface="Tahoma" pitchFamily="34" charset="0"/>
              </a:rPr>
              <a:t>   (</a:t>
            </a:r>
            <a:r>
              <a:rPr lang="ja-JP" altLang="en-US" sz="1800" b="1" dirty="0" smtClean="0">
                <a:solidFill>
                  <a:srgbClr val="99FF99"/>
                </a:solidFill>
                <a:latin typeface="Tahoma" pitchFamily="34" charset="0"/>
              </a:rPr>
              <a:t>京大理</a:t>
            </a:r>
            <a:r>
              <a:rPr lang="en-US" altLang="ja-JP" sz="1800" b="1" dirty="0" smtClean="0">
                <a:solidFill>
                  <a:srgbClr val="99FF99"/>
                </a:solidFill>
                <a:latin typeface="Tahoma" pitchFamily="34" charset="0"/>
              </a:rPr>
              <a:t>, </a:t>
            </a:r>
            <a:r>
              <a:rPr lang="ja-JP" altLang="en-US" sz="1800" b="1" dirty="0" smtClean="0">
                <a:solidFill>
                  <a:srgbClr val="99FF99"/>
                </a:solidFill>
                <a:latin typeface="Tahoma" pitchFamily="34" charset="0"/>
              </a:rPr>
              <a:t>東大地震研</a:t>
            </a:r>
            <a:r>
              <a:rPr lang="en-US" altLang="ja-JP" sz="1800" b="1" dirty="0" smtClean="0">
                <a:solidFill>
                  <a:srgbClr val="99FF99"/>
                </a:solidFill>
                <a:latin typeface="Tahoma" pitchFamily="34" charset="0"/>
              </a:rPr>
              <a:t>, </a:t>
            </a:r>
            <a:r>
              <a:rPr lang="ja-JP" altLang="en-US" sz="1800" b="1" dirty="0" smtClean="0">
                <a:solidFill>
                  <a:srgbClr val="99FF99"/>
                </a:solidFill>
                <a:latin typeface="Tahoma" pitchFamily="34" charset="0"/>
              </a:rPr>
              <a:t>地球研</a:t>
            </a:r>
            <a:r>
              <a:rPr lang="en-US" altLang="ja-JP" sz="1800" b="1" dirty="0" smtClean="0">
                <a:solidFill>
                  <a:srgbClr val="99FF99"/>
                </a:solidFill>
                <a:latin typeface="Tahoma" pitchFamily="34" charset="0"/>
              </a:rPr>
              <a:t>, NAOJ)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　　 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DPF</a:t>
            </a:r>
            <a:r>
              <a:rPr lang="ja-JP" altLang="en-US" sz="1800" b="1" dirty="0" err="1" smtClean="0">
                <a:solidFill>
                  <a:srgbClr val="F8F8F8"/>
                </a:solidFill>
                <a:latin typeface="Tahoma" pitchFamily="34" charset="0"/>
              </a:rPr>
              <a:t>での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観測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,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データ解析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,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得られる科学的成果の検討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>
              <a:lnSpc>
                <a:spcPct val="180000"/>
              </a:lnSpc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・国立天文台 先端技術センター</a:t>
            </a:r>
            <a:r>
              <a:rPr lang="en-US" altLang="ja-JP" sz="1800" b="1" dirty="0" smtClean="0">
                <a:solidFill>
                  <a:srgbClr val="99FF99"/>
                </a:solidFill>
                <a:latin typeface="Tahoma" pitchFamily="34" charset="0"/>
              </a:rPr>
              <a:t>   (ATC)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　　   中核機関としての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DECIGO/DPF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サポート　議論開始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DPF</a:t>
            </a:r>
            <a:r>
              <a:rPr lang="ja-JP" altLang="en-US" dirty="0" smtClean="0"/>
              <a:t>　スケジュール</a:t>
            </a:r>
            <a:endParaRPr lang="ja-JP" altLang="en-US" dirty="0"/>
          </a:p>
        </p:txBody>
      </p:sp>
      <p:sp>
        <p:nvSpPr>
          <p:cNvPr id="1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 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2010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年秋季大会 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(2010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9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13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九州工業大学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北九州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31" name="Rectangle 10"/>
          <p:cNvSpPr>
            <a:spLocks noChangeArrowheads="1"/>
          </p:cNvSpPr>
          <p:nvPr/>
        </p:nvSpPr>
        <p:spPr bwMode="auto">
          <a:xfrm>
            <a:off x="895355" y="1188797"/>
            <a:ext cx="819125" cy="33759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2009</a:t>
            </a:r>
          </a:p>
        </p:txBody>
      </p:sp>
      <p:sp>
        <p:nvSpPr>
          <p:cNvPr id="32" name="Rectangle 10"/>
          <p:cNvSpPr>
            <a:spLocks noChangeArrowheads="1"/>
          </p:cNvSpPr>
          <p:nvPr/>
        </p:nvSpPr>
        <p:spPr bwMode="auto">
          <a:xfrm>
            <a:off x="2109801" y="1188797"/>
            <a:ext cx="819125" cy="33759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2010</a:t>
            </a:r>
          </a:p>
        </p:txBody>
      </p:sp>
      <p:sp>
        <p:nvSpPr>
          <p:cNvPr id="33" name="Rectangle 10"/>
          <p:cNvSpPr>
            <a:spLocks noChangeArrowheads="1"/>
          </p:cNvSpPr>
          <p:nvPr/>
        </p:nvSpPr>
        <p:spPr bwMode="auto">
          <a:xfrm>
            <a:off x="3324247" y="1188797"/>
            <a:ext cx="819125" cy="33759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2011</a:t>
            </a:r>
          </a:p>
        </p:txBody>
      </p:sp>
      <p:sp>
        <p:nvSpPr>
          <p:cNvPr id="34" name="Rectangle 10"/>
          <p:cNvSpPr>
            <a:spLocks noChangeArrowheads="1"/>
          </p:cNvSpPr>
          <p:nvPr/>
        </p:nvSpPr>
        <p:spPr bwMode="auto">
          <a:xfrm>
            <a:off x="4467255" y="1188797"/>
            <a:ext cx="819125" cy="33759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2012</a:t>
            </a:r>
          </a:p>
        </p:txBody>
      </p:sp>
      <p:sp>
        <p:nvSpPr>
          <p:cNvPr id="35" name="Rectangle 10"/>
          <p:cNvSpPr>
            <a:spLocks noChangeArrowheads="1"/>
          </p:cNvSpPr>
          <p:nvPr/>
        </p:nvSpPr>
        <p:spPr bwMode="auto">
          <a:xfrm>
            <a:off x="5681701" y="1188797"/>
            <a:ext cx="819125" cy="33759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2013</a:t>
            </a:r>
          </a:p>
        </p:txBody>
      </p:sp>
      <p:sp>
        <p:nvSpPr>
          <p:cNvPr id="36" name="Rectangle 10"/>
          <p:cNvSpPr>
            <a:spLocks noChangeArrowheads="1"/>
          </p:cNvSpPr>
          <p:nvPr/>
        </p:nvSpPr>
        <p:spPr bwMode="auto">
          <a:xfrm>
            <a:off x="6896147" y="1188797"/>
            <a:ext cx="819125" cy="33759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2014</a:t>
            </a:r>
          </a:p>
        </p:txBody>
      </p:sp>
      <p:sp>
        <p:nvSpPr>
          <p:cNvPr id="37" name="Rectangle 10"/>
          <p:cNvSpPr>
            <a:spLocks noChangeArrowheads="1"/>
          </p:cNvSpPr>
          <p:nvPr/>
        </p:nvSpPr>
        <p:spPr bwMode="auto">
          <a:xfrm>
            <a:off x="7929586" y="1188797"/>
            <a:ext cx="819125" cy="33759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2015</a:t>
            </a:r>
          </a:p>
        </p:txBody>
      </p:sp>
      <p:sp>
        <p:nvSpPr>
          <p:cNvPr id="39" name="Rectangle 10"/>
          <p:cNvSpPr>
            <a:spLocks noChangeArrowheads="1"/>
          </p:cNvSpPr>
          <p:nvPr/>
        </p:nvSpPr>
        <p:spPr bwMode="auto">
          <a:xfrm>
            <a:off x="6215074" y="5066088"/>
            <a:ext cx="2357454" cy="9048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コンポーネント</a:t>
            </a:r>
            <a:r>
              <a:rPr lang="en-US" altLang="ja-JP" sz="16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FM</a:t>
            </a:r>
            <a:r>
              <a:rPr lang="ja-JP" altLang="en-US" sz="16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完成</a:t>
            </a:r>
            <a:endParaRPr lang="en-US" altLang="ja-JP" sz="1600" b="1" dirty="0" smtClean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    </a:t>
            </a:r>
            <a:r>
              <a:rPr lang="ja-JP" altLang="en-US" sz="16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仕様を満たす</a:t>
            </a:r>
            <a:endParaRPr lang="en-US" altLang="ja-JP" sz="1600" b="1" dirty="0" smtClean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    </a:t>
            </a:r>
            <a:r>
              <a:rPr lang="ja-JP" altLang="en-US" sz="16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各種環境試験に合格</a:t>
            </a:r>
            <a:endParaRPr lang="en-US" altLang="ja-JP" sz="1600" b="1" dirty="0" smtClean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0" name="Rectangle 10"/>
          <p:cNvSpPr>
            <a:spLocks noChangeArrowheads="1"/>
          </p:cNvSpPr>
          <p:nvPr/>
        </p:nvSpPr>
        <p:spPr bwMode="auto">
          <a:xfrm>
            <a:off x="3000364" y="4982846"/>
            <a:ext cx="3286148" cy="144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ミッション提案</a:t>
            </a:r>
            <a:endParaRPr lang="en-US" altLang="ja-JP" sz="1600" b="1" dirty="0" smtClean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   TRL 4</a:t>
            </a:r>
            <a:r>
              <a:rPr lang="ja-JP" altLang="en-US" sz="16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以上が必要</a:t>
            </a:r>
            <a:endParaRPr lang="en-US" altLang="ja-JP" sz="1600" b="1" dirty="0" smtClean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     ‘</a:t>
            </a:r>
            <a:r>
              <a:rPr lang="ja-JP" altLang="en-US" sz="16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基本技術要素が同時に動作し、</a:t>
            </a:r>
            <a:endParaRPr lang="en-US" altLang="ja-JP" sz="1600" b="1" dirty="0" smtClean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     </a:t>
            </a:r>
            <a:r>
              <a:rPr lang="ja-JP" altLang="en-US" sz="16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実証モデルとして性能を発揮し</a:t>
            </a:r>
            <a:endParaRPr lang="en-US" altLang="ja-JP" sz="1600" b="1" dirty="0" smtClean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     </a:t>
            </a:r>
            <a:r>
              <a:rPr lang="ja-JP" altLang="en-US" sz="16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ていること</a:t>
            </a:r>
            <a:r>
              <a:rPr lang="en-US" altLang="ja-JP" sz="16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’</a:t>
            </a:r>
          </a:p>
        </p:txBody>
      </p:sp>
      <p:sp>
        <p:nvSpPr>
          <p:cNvPr id="41" name="Rectangle 10"/>
          <p:cNvSpPr>
            <a:spLocks noChangeArrowheads="1"/>
          </p:cNvSpPr>
          <p:nvPr/>
        </p:nvSpPr>
        <p:spPr bwMode="auto">
          <a:xfrm>
            <a:off x="933486" y="4091539"/>
            <a:ext cx="1209622" cy="36317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概念設計</a:t>
            </a:r>
            <a:endParaRPr lang="en-US" altLang="ja-JP" sz="1600" b="1" dirty="0" smtClean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2" name="Rectangle 10"/>
          <p:cNvSpPr>
            <a:spLocks noChangeArrowheads="1"/>
          </p:cNvSpPr>
          <p:nvPr/>
        </p:nvSpPr>
        <p:spPr bwMode="auto">
          <a:xfrm>
            <a:off x="2252677" y="4091539"/>
            <a:ext cx="819125" cy="33759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BBM</a:t>
            </a:r>
          </a:p>
        </p:txBody>
      </p:sp>
      <p:sp>
        <p:nvSpPr>
          <p:cNvPr id="43" name="Rectangle 10"/>
          <p:cNvSpPr>
            <a:spLocks noChangeArrowheads="1"/>
          </p:cNvSpPr>
          <p:nvPr/>
        </p:nvSpPr>
        <p:spPr bwMode="auto">
          <a:xfrm>
            <a:off x="3824313" y="4091539"/>
            <a:ext cx="819125" cy="33759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EM</a:t>
            </a:r>
          </a:p>
        </p:txBody>
      </p:sp>
      <p:sp>
        <p:nvSpPr>
          <p:cNvPr id="44" name="Rectangle 10"/>
          <p:cNvSpPr>
            <a:spLocks noChangeArrowheads="1"/>
          </p:cNvSpPr>
          <p:nvPr/>
        </p:nvSpPr>
        <p:spPr bwMode="auto">
          <a:xfrm>
            <a:off x="4286248" y="4091539"/>
            <a:ext cx="819125" cy="33759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/ </a:t>
            </a:r>
            <a:r>
              <a:rPr lang="en-US" altLang="ja-JP" sz="1600" b="1" dirty="0" err="1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pFM</a:t>
            </a:r>
            <a:endParaRPr lang="en-US" altLang="ja-JP" sz="1600" b="1" dirty="0" smtClean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5" name="Rectangle 10"/>
          <p:cNvSpPr>
            <a:spLocks noChangeArrowheads="1"/>
          </p:cNvSpPr>
          <p:nvPr/>
        </p:nvSpPr>
        <p:spPr bwMode="auto">
          <a:xfrm>
            <a:off x="5857884" y="4091539"/>
            <a:ext cx="819125" cy="33759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FM</a:t>
            </a:r>
          </a:p>
        </p:txBody>
      </p:sp>
      <p:sp>
        <p:nvSpPr>
          <p:cNvPr id="46" name="Rectangle 10"/>
          <p:cNvSpPr>
            <a:spLocks noChangeArrowheads="1"/>
          </p:cNvSpPr>
          <p:nvPr/>
        </p:nvSpPr>
        <p:spPr bwMode="auto">
          <a:xfrm>
            <a:off x="6786578" y="4091539"/>
            <a:ext cx="1138184" cy="36317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衛星</a:t>
            </a:r>
            <a:r>
              <a:rPr lang="en-US" altLang="ja-JP" sz="16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FM</a:t>
            </a:r>
          </a:p>
        </p:txBody>
      </p:sp>
      <p:sp>
        <p:nvSpPr>
          <p:cNvPr id="47" name="Rectangle 10"/>
          <p:cNvSpPr>
            <a:spLocks noChangeArrowheads="1"/>
          </p:cNvSpPr>
          <p:nvPr/>
        </p:nvSpPr>
        <p:spPr bwMode="auto">
          <a:xfrm>
            <a:off x="7896311" y="4091539"/>
            <a:ext cx="1176283" cy="36317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総合試験</a:t>
            </a:r>
            <a:endParaRPr lang="en-US" altLang="ja-JP" sz="1600" b="1" dirty="0" smtClean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8" name="上矢印 47"/>
          <p:cNvSpPr/>
          <p:nvPr/>
        </p:nvSpPr>
        <p:spPr bwMode="auto">
          <a:xfrm>
            <a:off x="3571868" y="4643446"/>
            <a:ext cx="357190" cy="285752"/>
          </a:xfrm>
          <a:prstGeom prst="upArrow">
            <a:avLst/>
          </a:prstGeom>
          <a:solidFill>
            <a:schemeClr val="bg1">
              <a:alpha val="20000"/>
            </a:schemeClr>
          </a:solidFill>
          <a:ln w="63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9" name="上矢印 48"/>
          <p:cNvSpPr/>
          <p:nvPr/>
        </p:nvSpPr>
        <p:spPr bwMode="auto">
          <a:xfrm>
            <a:off x="6357950" y="4714884"/>
            <a:ext cx="357190" cy="285752"/>
          </a:xfrm>
          <a:prstGeom prst="upArrow">
            <a:avLst/>
          </a:prstGeom>
          <a:solidFill>
            <a:schemeClr val="bg1">
              <a:alpha val="20000"/>
            </a:schemeClr>
          </a:solidFill>
          <a:ln w="63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23" name="図 22" descr="DPF_schedul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1540843"/>
            <a:ext cx="8489660" cy="24596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角丸四角形 44"/>
          <p:cNvSpPr/>
          <p:nvPr/>
        </p:nvSpPr>
        <p:spPr bwMode="auto">
          <a:xfrm>
            <a:off x="5286380" y="1857364"/>
            <a:ext cx="1714512" cy="4429156"/>
          </a:xfrm>
          <a:prstGeom prst="roundRect">
            <a:avLst>
              <a:gd name="adj" fmla="val 7449"/>
            </a:avLst>
          </a:prstGeom>
          <a:solidFill>
            <a:srgbClr val="FFFFFF">
              <a:alpha val="15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6" name="角丸四角形 45"/>
          <p:cNvSpPr/>
          <p:nvPr/>
        </p:nvSpPr>
        <p:spPr bwMode="auto">
          <a:xfrm>
            <a:off x="7072330" y="1857364"/>
            <a:ext cx="1714512" cy="4429156"/>
          </a:xfrm>
          <a:prstGeom prst="roundRect">
            <a:avLst>
              <a:gd name="adj" fmla="val 7449"/>
            </a:avLst>
          </a:prstGeom>
          <a:solidFill>
            <a:srgbClr val="FFFFFF">
              <a:alpha val="15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7" name="角丸四角形 46"/>
          <p:cNvSpPr/>
          <p:nvPr/>
        </p:nvSpPr>
        <p:spPr bwMode="auto">
          <a:xfrm>
            <a:off x="1714480" y="1857364"/>
            <a:ext cx="1714512" cy="4429156"/>
          </a:xfrm>
          <a:prstGeom prst="roundRect">
            <a:avLst>
              <a:gd name="adj" fmla="val 7449"/>
            </a:avLst>
          </a:prstGeom>
          <a:solidFill>
            <a:srgbClr val="CCFFCC">
              <a:alpha val="15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4" name="角丸四角形 43"/>
          <p:cNvSpPr/>
          <p:nvPr/>
        </p:nvSpPr>
        <p:spPr bwMode="auto">
          <a:xfrm>
            <a:off x="3500430" y="1857364"/>
            <a:ext cx="1714512" cy="4429156"/>
          </a:xfrm>
          <a:prstGeom prst="roundRect">
            <a:avLst>
              <a:gd name="adj" fmla="val 7449"/>
            </a:avLst>
          </a:prstGeom>
          <a:solidFill>
            <a:srgbClr val="FFCCCC">
              <a:alpha val="15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03322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衛星スケールの検討</a:t>
            </a:r>
            <a:endParaRPr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日本物理学会 </a:t>
            </a:r>
            <a:r>
              <a:rPr lang="en-US" altLang="zh-CN" smtClean="0"/>
              <a:t>2010</a:t>
            </a:r>
            <a:r>
              <a:rPr lang="zh-CN" altLang="en-US" smtClean="0"/>
              <a:t>年秋季大会 </a:t>
            </a:r>
            <a:r>
              <a:rPr lang="en-US" altLang="zh-CN" smtClean="0"/>
              <a:t>(2010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13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九州工業大学</a:t>
            </a:r>
            <a:r>
              <a:rPr lang="en-US" altLang="zh-CN" smtClean="0"/>
              <a:t>, </a:t>
            </a:r>
            <a:r>
              <a:rPr lang="zh-CN" altLang="en-US" smtClean="0"/>
              <a:t>北九州</a:t>
            </a:r>
            <a:r>
              <a:rPr lang="en-US" altLang="zh-CN" smtClean="0"/>
              <a:t>)</a:t>
            </a:r>
            <a:endParaRPr lang="en-US" altLang="ja-JP"/>
          </a:p>
        </p:txBody>
      </p:sp>
      <p:sp>
        <p:nvSpPr>
          <p:cNvPr id="6" name="Rectangle 16"/>
          <p:cNvSpPr>
            <a:spLocks noChangeArrowheads="1"/>
          </p:cNvSpPr>
          <p:nvPr/>
        </p:nvSpPr>
        <p:spPr bwMode="auto">
          <a:xfrm>
            <a:off x="3500430" y="1142984"/>
            <a:ext cx="2428892" cy="3973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</a:rPr>
              <a:t>小型科学衛星</a:t>
            </a:r>
            <a:endParaRPr lang="en-US" altLang="ja-JP" sz="2000" b="1" dirty="0" smtClean="0">
              <a:solidFill>
                <a:srgbClr val="FFCCCC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7" name="Rectangle 16"/>
          <p:cNvSpPr>
            <a:spLocks noChangeArrowheads="1"/>
          </p:cNvSpPr>
          <p:nvPr/>
        </p:nvSpPr>
        <p:spPr bwMode="auto">
          <a:xfrm>
            <a:off x="5286380" y="1142984"/>
            <a:ext cx="2428892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技術実証衛星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8" name="Rectangle 16"/>
          <p:cNvSpPr>
            <a:spLocks noChangeArrowheads="1"/>
          </p:cNvSpPr>
          <p:nvPr/>
        </p:nvSpPr>
        <p:spPr bwMode="auto">
          <a:xfrm>
            <a:off x="7429520" y="1142984"/>
            <a:ext cx="1357322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大学衛星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1857356" y="1142984"/>
            <a:ext cx="2428892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中型衛星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0" name="Rectangle 16"/>
          <p:cNvSpPr>
            <a:spLocks noChangeArrowheads="1"/>
          </p:cNvSpPr>
          <p:nvPr/>
        </p:nvSpPr>
        <p:spPr bwMode="auto">
          <a:xfrm>
            <a:off x="285720" y="1835837"/>
            <a:ext cx="1428760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衛星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サイズ 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   [m] </a:t>
            </a:r>
          </a:p>
        </p:txBody>
      </p:sp>
      <p:sp>
        <p:nvSpPr>
          <p:cNvPr id="11" name="Rectangle 16"/>
          <p:cNvSpPr>
            <a:spLocks noChangeArrowheads="1"/>
          </p:cNvSpPr>
          <p:nvPr/>
        </p:nvSpPr>
        <p:spPr bwMode="auto">
          <a:xfrm>
            <a:off x="357158" y="2571744"/>
            <a:ext cx="1214446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衛星重量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 [kg]</a:t>
            </a:r>
          </a:p>
        </p:txBody>
      </p:sp>
      <p:sp>
        <p:nvSpPr>
          <p:cNvPr id="12" name="Rectangle 16"/>
          <p:cNvSpPr>
            <a:spLocks noChangeArrowheads="1"/>
          </p:cNvSpPr>
          <p:nvPr/>
        </p:nvSpPr>
        <p:spPr bwMode="auto">
          <a:xfrm>
            <a:off x="285720" y="5072074"/>
            <a:ext cx="1857388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期待できる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 </a:t>
            </a: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成果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5" name="Rectangle 16"/>
          <p:cNvSpPr>
            <a:spLocks noChangeArrowheads="1"/>
          </p:cNvSpPr>
          <p:nvPr/>
        </p:nvSpPr>
        <p:spPr bwMode="auto">
          <a:xfrm>
            <a:off x="2071670" y="1971259"/>
            <a:ext cx="1357322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1 – 10</a:t>
            </a:r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1928794" y="1500174"/>
            <a:ext cx="1357322" cy="36317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(ASTRO-X)</a:t>
            </a: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3714744" y="1500174"/>
            <a:ext cx="1643074" cy="36317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</a:rPr>
              <a:t>(SPRINT-X)</a:t>
            </a:r>
          </a:p>
        </p:txBody>
      </p:sp>
      <p:sp>
        <p:nvSpPr>
          <p:cNvPr id="18" name="Rectangle 16"/>
          <p:cNvSpPr>
            <a:spLocks noChangeArrowheads="1"/>
          </p:cNvSpPr>
          <p:nvPr/>
        </p:nvSpPr>
        <p:spPr bwMode="auto">
          <a:xfrm>
            <a:off x="5715008" y="1500174"/>
            <a:ext cx="1643074" cy="36317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(SDS-X)</a:t>
            </a:r>
          </a:p>
        </p:txBody>
      </p:sp>
      <p:sp>
        <p:nvSpPr>
          <p:cNvPr id="19" name="Rectangle 16"/>
          <p:cNvSpPr>
            <a:spLocks noChangeArrowheads="1"/>
          </p:cNvSpPr>
          <p:nvPr/>
        </p:nvSpPr>
        <p:spPr bwMode="auto">
          <a:xfrm>
            <a:off x="7358082" y="1500174"/>
            <a:ext cx="1357322" cy="36317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(Cube sat.)</a:t>
            </a:r>
          </a:p>
        </p:txBody>
      </p:sp>
      <p:sp>
        <p:nvSpPr>
          <p:cNvPr id="20" name="Rectangle 16"/>
          <p:cNvSpPr>
            <a:spLocks noChangeArrowheads="1"/>
          </p:cNvSpPr>
          <p:nvPr/>
        </p:nvSpPr>
        <p:spPr bwMode="auto">
          <a:xfrm>
            <a:off x="3929058" y="1971259"/>
            <a:ext cx="1071570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1 – 3</a:t>
            </a:r>
          </a:p>
        </p:txBody>
      </p:sp>
      <p:sp>
        <p:nvSpPr>
          <p:cNvPr id="21" name="Rectangle 16"/>
          <p:cNvSpPr>
            <a:spLocks noChangeArrowheads="1"/>
          </p:cNvSpPr>
          <p:nvPr/>
        </p:nvSpPr>
        <p:spPr bwMode="auto">
          <a:xfrm>
            <a:off x="5643570" y="1971259"/>
            <a:ext cx="1071570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0.5 – 1</a:t>
            </a:r>
          </a:p>
        </p:txBody>
      </p:sp>
      <p:sp>
        <p:nvSpPr>
          <p:cNvPr id="22" name="Rectangle 16"/>
          <p:cNvSpPr>
            <a:spLocks noChangeArrowheads="1"/>
          </p:cNvSpPr>
          <p:nvPr/>
        </p:nvSpPr>
        <p:spPr bwMode="auto">
          <a:xfrm>
            <a:off x="7358082" y="1971259"/>
            <a:ext cx="1285884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0.1-0.5 </a:t>
            </a:r>
          </a:p>
        </p:txBody>
      </p:sp>
      <p:sp>
        <p:nvSpPr>
          <p:cNvPr id="23" name="Rectangle 16"/>
          <p:cNvSpPr>
            <a:spLocks noChangeArrowheads="1"/>
          </p:cNvSpPr>
          <p:nvPr/>
        </p:nvSpPr>
        <p:spPr bwMode="auto">
          <a:xfrm>
            <a:off x="1928794" y="2715165"/>
            <a:ext cx="1357322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~ 2000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4" name="Rectangle 16"/>
          <p:cNvSpPr>
            <a:spLocks noChangeArrowheads="1"/>
          </p:cNvSpPr>
          <p:nvPr/>
        </p:nvSpPr>
        <p:spPr bwMode="auto">
          <a:xfrm>
            <a:off x="3857620" y="2715165"/>
            <a:ext cx="1357322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~ 400</a:t>
            </a:r>
          </a:p>
        </p:txBody>
      </p:sp>
      <p:sp>
        <p:nvSpPr>
          <p:cNvPr id="25" name="Rectangle 16"/>
          <p:cNvSpPr>
            <a:spLocks noChangeArrowheads="1"/>
          </p:cNvSpPr>
          <p:nvPr/>
        </p:nvSpPr>
        <p:spPr bwMode="auto">
          <a:xfrm>
            <a:off x="5643570" y="2715165"/>
            <a:ext cx="1357322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~ 100</a:t>
            </a:r>
          </a:p>
        </p:txBody>
      </p:sp>
      <p:sp>
        <p:nvSpPr>
          <p:cNvPr id="26" name="Rectangle 16"/>
          <p:cNvSpPr>
            <a:spLocks noChangeArrowheads="1"/>
          </p:cNvSpPr>
          <p:nvPr/>
        </p:nvSpPr>
        <p:spPr bwMode="auto">
          <a:xfrm>
            <a:off x="7572396" y="2715165"/>
            <a:ext cx="1000132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~ 10</a:t>
            </a:r>
          </a:p>
        </p:txBody>
      </p:sp>
      <p:sp>
        <p:nvSpPr>
          <p:cNvPr id="27" name="Rectangle 16"/>
          <p:cNvSpPr>
            <a:spLocks noChangeArrowheads="1"/>
          </p:cNvSpPr>
          <p:nvPr/>
        </p:nvSpPr>
        <p:spPr bwMode="auto">
          <a:xfrm>
            <a:off x="1714480" y="4903954"/>
            <a:ext cx="2000264" cy="127727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(Pre-DECIGO)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重力波の検出</a:t>
            </a:r>
            <a:endParaRPr lang="en-US" altLang="ja-JP" sz="18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フォーメーション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　　       フライト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8" name="Rectangle 16"/>
          <p:cNvSpPr>
            <a:spLocks noChangeArrowheads="1"/>
          </p:cNvSpPr>
          <p:nvPr/>
        </p:nvSpPr>
        <p:spPr bwMode="auto">
          <a:xfrm>
            <a:off x="3500430" y="4903954"/>
            <a:ext cx="2000264" cy="131112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   </a:t>
            </a: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(DPF)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</a:rPr>
              <a:t>観測</a:t>
            </a:r>
            <a:r>
              <a:rPr lang="ja-JP" altLang="en-US" sz="1800" b="1" dirty="0" smtClean="0">
                <a:solidFill>
                  <a:srgbClr val="FFCCCC"/>
                </a:solidFill>
                <a:latin typeface="Tahoma" pitchFamily="34" charset="0"/>
              </a:rPr>
              <a:t>データ取得</a:t>
            </a:r>
            <a:endParaRPr lang="en-US" altLang="ja-JP" sz="1800" b="1" dirty="0" smtClean="0">
              <a:solidFill>
                <a:srgbClr val="FFCCCC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根幹技術の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　　</a:t>
            </a:r>
            <a:r>
              <a:rPr lang="ja-JP" altLang="en-US" sz="1800" b="1" dirty="0" smtClean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</a:rPr>
              <a:t>総合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試験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9" name="Rectangle 16"/>
          <p:cNvSpPr>
            <a:spLocks noChangeArrowheads="1"/>
          </p:cNvSpPr>
          <p:nvPr/>
        </p:nvSpPr>
        <p:spPr bwMode="auto">
          <a:xfrm>
            <a:off x="5429256" y="4903954"/>
            <a:ext cx="2000264" cy="131112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</a:t>
            </a: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(SWIM)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根幹技術の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個別試験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(×Drag-free)</a:t>
            </a:r>
          </a:p>
        </p:txBody>
      </p:sp>
      <p:sp>
        <p:nvSpPr>
          <p:cNvPr id="30" name="Rectangle 16"/>
          <p:cNvSpPr>
            <a:spLocks noChangeArrowheads="1"/>
          </p:cNvSpPr>
          <p:nvPr/>
        </p:nvSpPr>
        <p:spPr bwMode="auto">
          <a:xfrm>
            <a:off x="7358082" y="5156161"/>
            <a:ext cx="1285884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動作試験 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原理実証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1" name="Rectangle 16"/>
          <p:cNvSpPr>
            <a:spLocks noChangeArrowheads="1"/>
          </p:cNvSpPr>
          <p:nvPr/>
        </p:nvSpPr>
        <p:spPr bwMode="auto">
          <a:xfrm>
            <a:off x="357158" y="3286124"/>
            <a:ext cx="1214446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開発期間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　　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　 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[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年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]</a:t>
            </a:r>
          </a:p>
        </p:txBody>
      </p:sp>
      <p:sp>
        <p:nvSpPr>
          <p:cNvPr id="32" name="Rectangle 16"/>
          <p:cNvSpPr>
            <a:spLocks noChangeArrowheads="1"/>
          </p:cNvSpPr>
          <p:nvPr/>
        </p:nvSpPr>
        <p:spPr bwMode="auto">
          <a:xfrm>
            <a:off x="2071670" y="3429545"/>
            <a:ext cx="928694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~ 10</a:t>
            </a:r>
          </a:p>
        </p:txBody>
      </p:sp>
      <p:sp>
        <p:nvSpPr>
          <p:cNvPr id="33" name="Rectangle 16"/>
          <p:cNvSpPr>
            <a:spLocks noChangeArrowheads="1"/>
          </p:cNvSpPr>
          <p:nvPr/>
        </p:nvSpPr>
        <p:spPr bwMode="auto">
          <a:xfrm>
            <a:off x="4143372" y="3429545"/>
            <a:ext cx="928694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~ 6</a:t>
            </a:r>
          </a:p>
        </p:txBody>
      </p:sp>
      <p:sp>
        <p:nvSpPr>
          <p:cNvPr id="34" name="Rectangle 16"/>
          <p:cNvSpPr>
            <a:spLocks noChangeArrowheads="1"/>
          </p:cNvSpPr>
          <p:nvPr/>
        </p:nvSpPr>
        <p:spPr bwMode="auto">
          <a:xfrm>
            <a:off x="5857884" y="3429545"/>
            <a:ext cx="928694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~ 4</a:t>
            </a:r>
          </a:p>
        </p:txBody>
      </p:sp>
      <p:sp>
        <p:nvSpPr>
          <p:cNvPr id="35" name="Rectangle 16"/>
          <p:cNvSpPr>
            <a:spLocks noChangeArrowheads="1"/>
          </p:cNvSpPr>
          <p:nvPr/>
        </p:nvSpPr>
        <p:spPr bwMode="auto">
          <a:xfrm>
            <a:off x="7643834" y="3429545"/>
            <a:ext cx="928694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~ 3</a:t>
            </a:r>
          </a:p>
        </p:txBody>
      </p:sp>
      <p:sp>
        <p:nvSpPr>
          <p:cNvPr id="36" name="Rectangle 16"/>
          <p:cNvSpPr>
            <a:spLocks noChangeArrowheads="1"/>
          </p:cNvSpPr>
          <p:nvPr/>
        </p:nvSpPr>
        <p:spPr bwMode="auto">
          <a:xfrm>
            <a:off x="285720" y="4077137"/>
            <a:ext cx="1214446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 コスト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　　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　 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[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億円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]</a:t>
            </a:r>
          </a:p>
        </p:txBody>
      </p:sp>
      <p:sp>
        <p:nvSpPr>
          <p:cNvPr id="37" name="Rectangle 16"/>
          <p:cNvSpPr>
            <a:spLocks noChangeArrowheads="1"/>
          </p:cNvSpPr>
          <p:nvPr/>
        </p:nvSpPr>
        <p:spPr bwMode="auto">
          <a:xfrm>
            <a:off x="2000232" y="4220558"/>
            <a:ext cx="1500198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~ 200</a:t>
            </a:r>
          </a:p>
        </p:txBody>
      </p:sp>
      <p:sp>
        <p:nvSpPr>
          <p:cNvPr id="41" name="Rectangle 16"/>
          <p:cNvSpPr>
            <a:spLocks noChangeArrowheads="1"/>
          </p:cNvSpPr>
          <p:nvPr/>
        </p:nvSpPr>
        <p:spPr bwMode="auto">
          <a:xfrm>
            <a:off x="4000496" y="4220558"/>
            <a:ext cx="1500198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~ 70</a:t>
            </a:r>
          </a:p>
        </p:txBody>
      </p:sp>
      <p:sp>
        <p:nvSpPr>
          <p:cNvPr id="42" name="Rectangle 16"/>
          <p:cNvSpPr>
            <a:spLocks noChangeArrowheads="1"/>
          </p:cNvSpPr>
          <p:nvPr/>
        </p:nvSpPr>
        <p:spPr bwMode="auto">
          <a:xfrm>
            <a:off x="5857884" y="4220558"/>
            <a:ext cx="928694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~ 5</a:t>
            </a:r>
          </a:p>
        </p:txBody>
      </p:sp>
      <p:sp>
        <p:nvSpPr>
          <p:cNvPr id="43" name="Rectangle 16"/>
          <p:cNvSpPr>
            <a:spLocks noChangeArrowheads="1"/>
          </p:cNvSpPr>
          <p:nvPr/>
        </p:nvSpPr>
        <p:spPr bwMode="auto">
          <a:xfrm>
            <a:off x="7500958" y="4220558"/>
            <a:ext cx="1071570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~ 0.1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08" y="1357298"/>
            <a:ext cx="8889548" cy="4991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8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概要</a:t>
            </a:r>
            <a:endParaRPr lang="en-US" altLang="ja-JP" dirty="0"/>
          </a:p>
        </p:txBody>
      </p:sp>
      <p:sp>
        <p:nvSpPr>
          <p:cNvPr id="5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 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2010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年秋季大会 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(2010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9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13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九州工業大学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北九州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10899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2643174" y="997205"/>
            <a:ext cx="5886432" cy="606425"/>
          </a:xfrm>
          <a:prstGeom prst="rect">
            <a:avLst/>
          </a:prstGeo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altLang="ja-JP" sz="2200" b="1" dirty="0"/>
              <a:t>DECIGO</a:t>
            </a:r>
            <a:r>
              <a:rPr lang="ja-JP" altLang="en-US" sz="2200" b="1" dirty="0"/>
              <a:t>パスファインダー </a:t>
            </a:r>
            <a:r>
              <a:rPr lang="en-US" altLang="ja-JP" sz="2200" b="1" dirty="0"/>
              <a:t>(DPF) </a:t>
            </a:r>
          </a:p>
        </p:txBody>
      </p:sp>
      <p:sp>
        <p:nvSpPr>
          <p:cNvPr id="1108996" name="AutoShape 4"/>
          <p:cNvSpPr>
            <a:spLocks noChangeArrowheads="1"/>
          </p:cNvSpPr>
          <p:nvPr/>
        </p:nvSpPr>
        <p:spPr bwMode="auto">
          <a:xfrm>
            <a:off x="3143240" y="2000240"/>
            <a:ext cx="4884811" cy="1500198"/>
          </a:xfrm>
          <a:prstGeom prst="roundRect">
            <a:avLst>
              <a:gd name="adj" fmla="val 3069"/>
            </a:avLst>
          </a:prstGeom>
          <a:solidFill>
            <a:srgbClr val="FFFFFF">
              <a:alpha val="9804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8997" name="Rectangle 5"/>
          <p:cNvSpPr>
            <a:spLocks noChangeArrowheads="1"/>
          </p:cNvSpPr>
          <p:nvPr/>
        </p:nvSpPr>
        <p:spPr bwMode="auto">
          <a:xfrm>
            <a:off x="2857488" y="2000240"/>
            <a:ext cx="5688013" cy="146072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小型衛星 </a:t>
            </a:r>
            <a:r>
              <a:rPr kumimoji="1" lang="en-US" altLang="ja-JP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 </a:t>
            </a:r>
            <a:r>
              <a:rPr kumimoji="1" lang="ja-JP" altLang="en-US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機 </a:t>
            </a:r>
            <a:r>
              <a:rPr kumimoji="1" lang="ja-JP" altLang="en-US" sz="2000" b="1" kern="1200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2000" b="1" kern="1200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lang="ja-JP" altLang="en-US" sz="2000" b="1" dirty="0" smtClean="0">
                <a:solidFill>
                  <a:srgbClr val="99FF99"/>
                </a:solidFill>
                <a:latin typeface="Tahoma" pitchFamily="34" charset="0"/>
              </a:rPr>
              <a:t>重量  </a:t>
            </a:r>
            <a:r>
              <a:rPr kumimoji="1" lang="en-US" altLang="ja-JP" sz="2000" b="1" kern="1200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350kg</a:t>
            </a:r>
            <a:r>
              <a:rPr kumimoji="1" lang="en-US" altLang="ja-JP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 </a:t>
            </a:r>
          </a:p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</a:t>
            </a:r>
            <a:r>
              <a:rPr kumimoji="1" lang="ja-JP" altLang="en-US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地球周回軌道  </a:t>
            </a:r>
            <a:r>
              <a:rPr kumimoji="1" lang="en-US" altLang="ja-JP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en-US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高度 </a:t>
            </a:r>
            <a:r>
              <a:rPr kumimoji="1" lang="ja-JP" altLang="en-US" sz="2000" b="1" kern="1200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2000" b="1" kern="1200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500km)</a:t>
            </a:r>
            <a:endParaRPr kumimoji="1" lang="en-US" altLang="ja-JP" sz="2000" b="1" kern="1200" dirty="0">
              <a:solidFill>
                <a:srgbClr val="99FF99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</a:t>
            </a:r>
            <a:r>
              <a:rPr kumimoji="1" lang="en-US" altLang="ja-JP" sz="2000" b="1" kern="1200" dirty="0" smtClean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lang="ja-JP" altLang="en-US" sz="1800" b="1" dirty="0" smtClean="0">
                <a:solidFill>
                  <a:srgbClr val="EAEAEA"/>
                </a:solidFill>
                <a:latin typeface="Tahoma" pitchFamily="34" charset="0"/>
              </a:rPr>
              <a:t>非接触保持された試験</a:t>
            </a:r>
            <a:r>
              <a:rPr kumimoji="1" lang="ja-JP" altLang="en-US" sz="18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マスの変動を</a:t>
            </a:r>
            <a:endParaRPr kumimoji="1" lang="en-US" altLang="ja-JP" sz="1800" b="1" kern="1200" dirty="0" smtClean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EAEAEA"/>
                </a:solidFill>
                <a:latin typeface="Tahoma" pitchFamily="34" charset="0"/>
              </a:rPr>
              <a:t>　　　　　　レーザー干渉計を用いて精密計測</a:t>
            </a:r>
            <a:endParaRPr kumimoji="1" lang="ja-JP" altLang="en-US" sz="18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9043" name="Rectangle 51"/>
          <p:cNvSpPr>
            <a:spLocks noChangeArrowheads="1"/>
          </p:cNvSpPr>
          <p:nvPr/>
        </p:nvSpPr>
        <p:spPr bwMode="auto">
          <a:xfrm>
            <a:off x="3000364" y="1436928"/>
            <a:ext cx="5688012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将来の宇宙重力波望遠鏡の</a:t>
            </a:r>
            <a:r>
              <a: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ため</a:t>
            </a:r>
            <a:r>
              <a:rPr kumimoji="1" lang="ja-JP" altLang="en-US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の前哨衛星</a:t>
            </a:r>
            <a:endParaRPr kumimoji="1" lang="en-US" altLang="ja-JP" sz="2000" b="1" kern="1200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8998" name="Rectangle 6"/>
          <p:cNvSpPr>
            <a:spLocks noChangeArrowheads="1"/>
          </p:cNvSpPr>
          <p:nvPr/>
        </p:nvSpPr>
        <p:spPr bwMode="auto">
          <a:xfrm>
            <a:off x="3473403" y="4071942"/>
            <a:ext cx="4724400" cy="70788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宇宙・地球の</a:t>
            </a:r>
            <a:r>
              <a:rPr kumimoji="1" lang="ja-JP" altLang="en-US" sz="20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観測　</a:t>
            </a:r>
            <a:endParaRPr kumimoji="1" lang="en-US" altLang="ja-JP" sz="2000" b="1" kern="1200" dirty="0" smtClean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     </a:t>
            </a: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kumimoji="1" lang="ja-JP" altLang="en-US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銀河の成り立ち</a:t>
            </a: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, </a:t>
            </a:r>
            <a:r>
              <a:rPr kumimoji="1" lang="ja-JP" altLang="en-US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地球環境モニタ</a:t>
            </a: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</a:t>
            </a: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9040" name="Rectangle 48"/>
          <p:cNvSpPr>
            <a:spLocks noChangeArrowheads="1"/>
          </p:cNvSpPr>
          <p:nvPr/>
        </p:nvSpPr>
        <p:spPr bwMode="auto">
          <a:xfrm>
            <a:off x="3500430" y="4786322"/>
            <a:ext cx="5181600" cy="70788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99FF99"/>
                </a:solidFill>
                <a:latin typeface="Tahoma" pitchFamily="34" charset="0"/>
              </a:rPr>
              <a:t>先端科</a:t>
            </a:r>
            <a:r>
              <a:rPr kumimoji="1" lang="ja-JP" altLang="en-US" sz="2000" b="1" kern="1200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学</a:t>
            </a:r>
            <a:r>
              <a:rPr kumimoji="1" lang="ja-JP" altLang="en-US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技術の</a:t>
            </a:r>
            <a:r>
              <a:rPr kumimoji="1" lang="ja-JP" altLang="en-US" sz="2000" b="1" kern="1200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確立</a:t>
            </a:r>
            <a:endParaRPr kumimoji="1" lang="en-US" altLang="ja-JP" sz="2000" b="1" kern="1200" dirty="0" smtClean="0">
              <a:solidFill>
                <a:srgbClr val="99FF99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>
              <a:buClr>
                <a:srgbClr val="003366"/>
              </a:buClr>
              <a:buSzPct val="70000"/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     </a:t>
            </a:r>
            <a:r>
              <a:rPr lang="ja-JP" altLang="en-US" sz="2000" b="1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宇宙・無重力環境利用の新しい可能性</a:t>
            </a:r>
            <a:endParaRPr kumimoji="1" lang="ja-JP" altLang="en-US" sz="2000" b="1" kern="1200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9041" name="AutoShape 49"/>
          <p:cNvSpPr>
            <a:spLocks noChangeArrowheads="1"/>
          </p:cNvSpPr>
          <p:nvPr/>
        </p:nvSpPr>
        <p:spPr bwMode="auto">
          <a:xfrm rot="5400000">
            <a:off x="5081371" y="3392668"/>
            <a:ext cx="344487" cy="702903"/>
          </a:xfrm>
          <a:custGeom>
            <a:avLst/>
            <a:gdLst>
              <a:gd name="G0" fmla="+- 11249 0 0"/>
              <a:gd name="G1" fmla="+- 5118 0 0"/>
              <a:gd name="G2" fmla="+- 21600 0 5118"/>
              <a:gd name="G3" fmla="+- 10800 0 5118"/>
              <a:gd name="G4" fmla="+- 21600 0 11249"/>
              <a:gd name="G5" fmla="*/ G4 G3 10800"/>
              <a:gd name="G6" fmla="+- 21600 0 G5"/>
              <a:gd name="T0" fmla="*/ 11249 w 21600"/>
              <a:gd name="T1" fmla="*/ 0 h 21600"/>
              <a:gd name="T2" fmla="*/ 0 w 21600"/>
              <a:gd name="T3" fmla="*/ 10800 h 21600"/>
              <a:gd name="T4" fmla="*/ 1124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49" y="0"/>
                </a:moveTo>
                <a:lnTo>
                  <a:pt x="11249" y="5118"/>
                </a:lnTo>
                <a:lnTo>
                  <a:pt x="3375" y="5118"/>
                </a:lnTo>
                <a:lnTo>
                  <a:pt x="3375" y="16482"/>
                </a:lnTo>
                <a:lnTo>
                  <a:pt x="11249" y="16482"/>
                </a:lnTo>
                <a:lnTo>
                  <a:pt x="1124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118"/>
                </a:moveTo>
                <a:lnTo>
                  <a:pt x="1350" y="16482"/>
                </a:lnTo>
                <a:lnTo>
                  <a:pt x="2700" y="16482"/>
                </a:lnTo>
                <a:lnTo>
                  <a:pt x="2700" y="5118"/>
                </a:lnTo>
                <a:close/>
              </a:path>
              <a:path w="21600" h="21600">
                <a:moveTo>
                  <a:pt x="0" y="5118"/>
                </a:moveTo>
                <a:lnTo>
                  <a:pt x="0" y="16482"/>
                </a:lnTo>
                <a:lnTo>
                  <a:pt x="675" y="16482"/>
                </a:lnTo>
                <a:lnTo>
                  <a:pt x="675" y="5118"/>
                </a:lnTo>
                <a:close/>
              </a:path>
            </a:pathLst>
          </a:custGeom>
          <a:solidFill>
            <a:srgbClr val="FFFFCC">
              <a:alpha val="20000"/>
            </a:srgbClr>
          </a:solidFill>
          <a:ln w="635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1" name="角丸四角形 50"/>
          <p:cNvSpPr/>
          <p:nvPr/>
        </p:nvSpPr>
        <p:spPr bwMode="auto">
          <a:xfrm>
            <a:off x="3473403" y="4000504"/>
            <a:ext cx="5072098" cy="1571636"/>
          </a:xfrm>
          <a:prstGeom prst="roundRect">
            <a:avLst>
              <a:gd name="adj" fmla="val 5874"/>
            </a:avLst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52" name="Rectangle 6"/>
          <p:cNvSpPr>
            <a:spLocks noChangeArrowheads="1"/>
          </p:cNvSpPr>
          <p:nvPr/>
        </p:nvSpPr>
        <p:spPr bwMode="auto">
          <a:xfrm>
            <a:off x="3562376" y="5814972"/>
            <a:ext cx="5224466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</a:t>
            </a:r>
            <a:r>
              <a:rPr kumimoji="1" lang="ja-JP" altLang="en-US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小型科学衛星</a:t>
            </a: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3</a:t>
            </a:r>
            <a:r>
              <a:rPr kumimoji="1" lang="ja-JP" altLang="en-US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号機 </a:t>
            </a: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(~2015</a:t>
            </a:r>
            <a:r>
              <a:rPr kumimoji="1" lang="ja-JP" altLang="en-US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年</a:t>
            </a: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)</a:t>
            </a:r>
            <a:r>
              <a:rPr kumimoji="1" lang="ja-JP" altLang="en-US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　を目指す</a:t>
            </a: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SWIM</a:t>
            </a:r>
            <a:r>
              <a:rPr lang="ja-JP" altLang="en-US" dirty="0" smtClean="0"/>
              <a:t>運用</a:t>
            </a:r>
            <a:endParaRPr lang="ja-JP" altLang="en-US" dirty="0"/>
          </a:p>
        </p:txBody>
      </p:sp>
      <p:sp>
        <p:nvSpPr>
          <p:cNvPr id="1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 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2010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年秋季大会 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(2010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9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13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九州工業大学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北九州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25" name="Rectangle 10"/>
          <p:cNvSpPr>
            <a:spLocks noChangeArrowheads="1"/>
          </p:cNvSpPr>
          <p:nvPr/>
        </p:nvSpPr>
        <p:spPr bwMode="auto">
          <a:xfrm>
            <a:off x="785786" y="1142984"/>
            <a:ext cx="4214842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kumimoji="1" lang="en-US" altLang="ja-JP" sz="20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</a:t>
            </a:r>
            <a:r>
              <a:rPr kumimoji="1" lang="ja-JP" altLang="en-US" sz="20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回のペースで順調に運用中</a:t>
            </a:r>
            <a:endParaRPr lang="en-US" altLang="ja-JP" sz="2000" b="1" dirty="0" smtClean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6" name="Rectangle 10"/>
          <p:cNvSpPr>
            <a:spLocks noChangeArrowheads="1"/>
          </p:cNvSpPr>
          <p:nvPr/>
        </p:nvSpPr>
        <p:spPr bwMode="auto">
          <a:xfrm>
            <a:off x="1000100" y="1643050"/>
            <a:ext cx="4429156" cy="79130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FFFFF"/>
                </a:solidFill>
                <a:latin typeface="Tahoma" pitchFamily="34" charset="0"/>
              </a:rPr>
              <a:t>伝達関数測定</a:t>
            </a:r>
            <a:r>
              <a:rPr lang="en-US" altLang="ja-JP" sz="2000" b="1" dirty="0" smtClean="0">
                <a:solidFill>
                  <a:srgbClr val="FFFFFF"/>
                </a:solidFill>
                <a:latin typeface="Tahoma" pitchFamily="34" charset="0"/>
              </a:rPr>
              <a:t>, DC gain</a:t>
            </a:r>
            <a:r>
              <a:rPr lang="ja-JP" altLang="en-US" sz="2000" b="1" dirty="0" smtClean="0">
                <a:solidFill>
                  <a:srgbClr val="FFFFFF"/>
                </a:solidFill>
                <a:latin typeface="Tahoma" pitchFamily="34" charset="0"/>
              </a:rPr>
              <a:t>測定</a:t>
            </a:r>
            <a:endParaRPr lang="en-US" altLang="ja-JP" sz="2000" b="1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FFFFF"/>
                </a:solidFill>
                <a:latin typeface="Tahoma" pitchFamily="34" charset="0"/>
              </a:rPr>
              <a:t>衛星</a:t>
            </a:r>
            <a:r>
              <a:rPr lang="en-US" altLang="ja-JP" sz="2000" b="1" dirty="0" smtClean="0">
                <a:solidFill>
                  <a:srgbClr val="FFFFFF"/>
                </a:solidFill>
                <a:latin typeface="Tahoma" pitchFamily="34" charset="0"/>
              </a:rPr>
              <a:t>3</a:t>
            </a:r>
            <a:r>
              <a:rPr lang="ja-JP" altLang="en-US" sz="2000" b="1" dirty="0" smtClean="0">
                <a:solidFill>
                  <a:srgbClr val="FFFFFF"/>
                </a:solidFill>
                <a:latin typeface="Tahoma" pitchFamily="34" charset="0"/>
              </a:rPr>
              <a:t>軸制御時のスペクトル測定</a:t>
            </a:r>
            <a:endParaRPr lang="en-US" altLang="ja-JP" sz="2000" b="1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grpSp>
        <p:nvGrpSpPr>
          <p:cNvPr id="30" name="Group 22"/>
          <p:cNvGrpSpPr>
            <a:grpSpLocks/>
          </p:cNvGrpSpPr>
          <p:nvPr/>
        </p:nvGrpSpPr>
        <p:grpSpPr bwMode="auto">
          <a:xfrm>
            <a:off x="2000232" y="2571744"/>
            <a:ext cx="5500726" cy="3857652"/>
            <a:chOff x="1733" y="572"/>
            <a:chExt cx="4027" cy="2979"/>
          </a:xfrm>
        </p:grpSpPr>
        <p:pic>
          <p:nvPicPr>
            <p:cNvPr id="31" name="Picture 21" descr="100221_NoisePlot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33" y="583"/>
              <a:ext cx="4027" cy="2968"/>
            </a:xfrm>
            <a:prstGeom prst="rect">
              <a:avLst/>
            </a:prstGeom>
            <a:noFill/>
          </p:spPr>
        </p:pic>
        <p:sp>
          <p:nvSpPr>
            <p:cNvPr id="32" name="Text Box 4"/>
            <p:cNvSpPr txBox="1">
              <a:spLocks noChangeArrowheads="1"/>
            </p:cNvSpPr>
            <p:nvPr/>
          </p:nvSpPr>
          <p:spPr bwMode="auto">
            <a:xfrm>
              <a:off x="2588" y="572"/>
              <a:ext cx="2695" cy="231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スピン安定時・</a:t>
              </a:r>
              <a:r>
                <a:rPr kumimoji="1" lang="en-US" altLang="ja-JP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3</a:t>
              </a:r>
              <a:r>
                <a:rPr kumimoji="1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軸制御時のノイズ測定結果</a:t>
              </a:r>
            </a:p>
          </p:txBody>
        </p:sp>
        <p:sp>
          <p:nvSpPr>
            <p:cNvPr id="33" name="Text Box 13"/>
            <p:cNvSpPr txBox="1">
              <a:spLocks noChangeArrowheads="1"/>
            </p:cNvSpPr>
            <p:nvPr/>
          </p:nvSpPr>
          <p:spPr bwMode="auto">
            <a:xfrm>
              <a:off x="4343" y="1372"/>
              <a:ext cx="771" cy="231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8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</a:rPr>
                <a:t>スピン安定</a:t>
              </a:r>
            </a:p>
          </p:txBody>
        </p:sp>
        <p:sp>
          <p:nvSpPr>
            <p:cNvPr id="34" name="Text Box 14"/>
            <p:cNvSpPr txBox="1">
              <a:spLocks noChangeArrowheads="1"/>
            </p:cNvSpPr>
            <p:nvPr/>
          </p:nvSpPr>
          <p:spPr bwMode="auto">
            <a:xfrm>
              <a:off x="2837" y="2836"/>
              <a:ext cx="931" cy="231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800" b="1" i="0" u="none" strike="noStrike" kern="0" cap="none" spc="0" normalizeH="0" baseline="0" noProof="0" smtClean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</a:rPr>
                <a:t>3</a:t>
              </a:r>
              <a:r>
                <a:rPr kumimoji="0" lang="ja-JP" altLang="en-US" sz="1800" b="1" i="0" u="none" strike="noStrike" kern="0" cap="none" spc="0" normalizeH="0" baseline="0" noProof="0" smtClean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</a:rPr>
                <a:t>軸地球指向</a:t>
              </a:r>
            </a:p>
          </p:txBody>
        </p:sp>
        <p:sp>
          <p:nvSpPr>
            <p:cNvPr id="35" name="Text Box 15"/>
            <p:cNvSpPr txBox="1">
              <a:spLocks noChangeArrowheads="1"/>
            </p:cNvSpPr>
            <p:nvPr/>
          </p:nvSpPr>
          <p:spPr bwMode="auto">
            <a:xfrm>
              <a:off x="4179" y="2918"/>
              <a:ext cx="1076" cy="231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800" b="1" i="0" u="none" strike="noStrike" kern="0" cap="none" spc="0" normalizeH="0" baseline="0" noProof="0" smtClean="0">
                  <a:ln>
                    <a:noFill/>
                  </a:ln>
                  <a:solidFill>
                    <a:srgbClr val="33CC33"/>
                  </a:solidFill>
                  <a:effectLst/>
                  <a:uLnTx/>
                  <a:uFillTx/>
                </a:rPr>
                <a:t>3</a:t>
              </a:r>
              <a:r>
                <a:rPr kumimoji="0" lang="ja-JP" altLang="en-US" sz="1800" b="1" i="0" u="none" strike="noStrike" kern="0" cap="none" spc="0" normalizeH="0" baseline="0" noProof="0" smtClean="0">
                  <a:ln>
                    <a:noFill/>
                  </a:ln>
                  <a:solidFill>
                    <a:srgbClr val="33CC33"/>
                  </a:solidFill>
                  <a:effectLst/>
                  <a:uLnTx/>
                  <a:uFillTx/>
                </a:rPr>
                <a:t>軸慣性系固定</a:t>
              </a:r>
            </a:p>
          </p:txBody>
        </p:sp>
        <p:sp>
          <p:nvSpPr>
            <p:cNvPr id="36" name="Line 16"/>
            <p:cNvSpPr>
              <a:spLocks noChangeShapeType="1"/>
            </p:cNvSpPr>
            <p:nvPr/>
          </p:nvSpPr>
          <p:spPr bwMode="auto">
            <a:xfrm flipH="1">
              <a:off x="3124" y="1121"/>
              <a:ext cx="0" cy="223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Text Box 18"/>
            <p:cNvSpPr txBox="1">
              <a:spLocks noChangeArrowheads="1"/>
            </p:cNvSpPr>
            <p:nvPr/>
          </p:nvSpPr>
          <p:spPr bwMode="auto">
            <a:xfrm>
              <a:off x="3022" y="912"/>
              <a:ext cx="1480" cy="192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衛星回転</a:t>
              </a:r>
              <a:r>
                <a:rPr kumimoji="0" lang="en-US" altLang="ja-JP" sz="14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(3rpm)</a:t>
              </a:r>
              <a:r>
                <a:rPr kumimoji="0" lang="ja-JP" alt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に伴うノイズ</a:t>
              </a:r>
            </a:p>
          </p:txBody>
        </p:sp>
      </p:grpSp>
      <p:sp>
        <p:nvSpPr>
          <p:cNvPr id="38" name="AutoShape 33"/>
          <p:cNvSpPr>
            <a:spLocks noChangeArrowheads="1"/>
          </p:cNvSpPr>
          <p:nvPr/>
        </p:nvSpPr>
        <p:spPr bwMode="auto">
          <a:xfrm>
            <a:off x="4857752" y="1857364"/>
            <a:ext cx="344488" cy="453858"/>
          </a:xfrm>
          <a:custGeom>
            <a:avLst/>
            <a:gdLst>
              <a:gd name="G0" fmla="+- 11249 0 0"/>
              <a:gd name="G1" fmla="+- 5118 0 0"/>
              <a:gd name="G2" fmla="+- 21600 0 5118"/>
              <a:gd name="G3" fmla="+- 10800 0 5118"/>
              <a:gd name="G4" fmla="+- 21600 0 11249"/>
              <a:gd name="G5" fmla="*/ G4 G3 10800"/>
              <a:gd name="G6" fmla="+- 21600 0 G5"/>
              <a:gd name="T0" fmla="*/ 11249 w 21600"/>
              <a:gd name="T1" fmla="*/ 0 h 21600"/>
              <a:gd name="T2" fmla="*/ 0 w 21600"/>
              <a:gd name="T3" fmla="*/ 10800 h 21600"/>
              <a:gd name="T4" fmla="*/ 1124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49" y="0"/>
                </a:moveTo>
                <a:lnTo>
                  <a:pt x="11249" y="5118"/>
                </a:lnTo>
                <a:lnTo>
                  <a:pt x="3375" y="5118"/>
                </a:lnTo>
                <a:lnTo>
                  <a:pt x="3375" y="16482"/>
                </a:lnTo>
                <a:lnTo>
                  <a:pt x="11249" y="16482"/>
                </a:lnTo>
                <a:lnTo>
                  <a:pt x="1124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118"/>
                </a:moveTo>
                <a:lnTo>
                  <a:pt x="1350" y="16482"/>
                </a:lnTo>
                <a:lnTo>
                  <a:pt x="2700" y="16482"/>
                </a:lnTo>
                <a:lnTo>
                  <a:pt x="2700" y="5118"/>
                </a:lnTo>
                <a:close/>
              </a:path>
              <a:path w="21600" h="21600">
                <a:moveTo>
                  <a:pt x="0" y="5118"/>
                </a:moveTo>
                <a:lnTo>
                  <a:pt x="0" y="16482"/>
                </a:lnTo>
                <a:lnTo>
                  <a:pt x="675" y="16482"/>
                </a:lnTo>
                <a:lnTo>
                  <a:pt x="675" y="5118"/>
                </a:lnTo>
                <a:close/>
              </a:path>
            </a:pathLst>
          </a:custGeom>
          <a:solidFill>
            <a:srgbClr val="FFFFFF">
              <a:alpha val="9804"/>
            </a:srgbClr>
          </a:solidFill>
          <a:ln w="635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0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9" name="Rectangle 10"/>
          <p:cNvSpPr>
            <a:spLocks noChangeArrowheads="1"/>
          </p:cNvSpPr>
          <p:nvPr/>
        </p:nvSpPr>
        <p:spPr bwMode="auto">
          <a:xfrm>
            <a:off x="5429256" y="1857364"/>
            <a:ext cx="3429024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6</a:t>
            </a:r>
            <a:r>
              <a:rPr lang="ja-JP" altLang="en-US" sz="2000" b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月より観測を計画中</a:t>
            </a:r>
            <a:endParaRPr lang="en-US" altLang="ja-JP" sz="2000" b="1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76229" name="Group 5"/>
          <p:cNvGraphicFramePr>
            <a:graphicFrameLocks noGrp="1"/>
          </p:cNvGraphicFramePr>
          <p:nvPr/>
        </p:nvGraphicFramePr>
        <p:xfrm>
          <a:off x="611188" y="1412875"/>
          <a:ext cx="8280400" cy="4836923"/>
        </p:xfrm>
        <a:graphic>
          <a:graphicData uri="http://schemas.openxmlformats.org/drawingml/2006/table">
            <a:tbl>
              <a:tblPr/>
              <a:tblGrid>
                <a:gridCol w="395287"/>
                <a:gridCol w="393700"/>
                <a:gridCol w="393700"/>
                <a:gridCol w="393700"/>
                <a:gridCol w="395288"/>
                <a:gridCol w="395287"/>
                <a:gridCol w="393700"/>
                <a:gridCol w="395288"/>
                <a:gridCol w="120650"/>
                <a:gridCol w="273050"/>
                <a:gridCol w="393700"/>
                <a:gridCol w="395287"/>
                <a:gridCol w="392113"/>
                <a:gridCol w="395287"/>
                <a:gridCol w="395288"/>
                <a:gridCol w="392112"/>
                <a:gridCol w="395288"/>
                <a:gridCol w="395287"/>
                <a:gridCol w="393700"/>
                <a:gridCol w="395288"/>
                <a:gridCol w="392112"/>
                <a:gridCol w="395288"/>
              </a:tblGrid>
              <a:tr h="36036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ja-JP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Arial" charset="0"/>
                        <a:ea typeface="HGP創英角ｺﾞｼｯｸUB" pitchFamily="50" charset="-128"/>
                      </a:endParaRPr>
                    </a:p>
                  </a:txBody>
                  <a:tcPr marL="0" marR="0" marT="0" marB="0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2010</a:t>
                      </a:r>
                    </a:p>
                  </a:txBody>
                  <a:tcPr marL="0" marR="0" marT="0" marB="0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11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12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13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14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15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16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17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18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19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20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21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22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23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24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25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26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27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28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29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00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ミッション</a:t>
                      </a:r>
                    </a:p>
                  </a:txBody>
                  <a:tcPr marL="0" marR="0" marT="0" marB="0" vert="eaVert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ja-JP" altLang="ja-JP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Arial" charset="0"/>
                        <a:ea typeface="HGP創英角ｺﾞｼｯｸUB" pitchFamily="50" charset="-128"/>
                      </a:endParaRP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971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目的</a:t>
                      </a:r>
                    </a:p>
                  </a:txBody>
                  <a:tcPr marL="0" marR="0" marT="0" marB="0" vert="eaVert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8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　　</a:t>
                      </a:r>
                      <a:endParaRPr kumimoji="1" lang="en-US" altLang="ja-JP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Arial" charset="0"/>
                        <a:ea typeface="HGP創英角ｺﾞｼｯｸUB" pitchFamily="50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   </a:t>
                      </a: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根幹技術の宇宙実証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　　銀河系内観測</a:t>
                      </a: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</a:t>
                      </a: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重力波の検出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　　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(</a:t>
                      </a: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最小限のスペック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S/C</a:t>
                      </a: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間での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FP</a:t>
                      </a: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干渉計実証</a:t>
                      </a: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 </a:t>
                      </a:r>
                      <a:r>
                        <a:rPr kumimoji="1" lang="ja-JP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重力波天文学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en-US" altLang="ja-JP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Arial" charset="0"/>
                        <a:ea typeface="HGP創英角ｺﾞｼｯｸUB" pitchFamily="50" charset="-128"/>
                      </a:endParaRP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720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構成</a:t>
                      </a:r>
                    </a:p>
                  </a:txBody>
                  <a:tcPr marL="0" marR="0" marT="0" marB="0" vert="eaVert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8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　　小型衛星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1</a:t>
                      </a: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機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　　短基線長</a:t>
                      </a:r>
                      <a:r>
                        <a:rPr kumimoji="0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FP</a:t>
                      </a:r>
                      <a:r>
                        <a:rPr kumimoji="0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共振器 </a:t>
                      </a:r>
                      <a:r>
                        <a:rPr kumimoji="0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1</a:t>
                      </a:r>
                      <a:r>
                        <a:rPr kumimoji="0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台</a:t>
                      </a: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  S/C 3</a:t>
                      </a: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台  干渉計 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1</a:t>
                      </a: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en-US" altLang="ja-JP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Arial" charset="0"/>
                        <a:ea typeface="HGP創英角ｺﾞｼｯｸUB" pitchFamily="50" charset="-128"/>
                      </a:endParaRP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S/C 3</a:t>
                      </a: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機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干渉計 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3-4</a:t>
                      </a: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ユニット</a:t>
                      </a:r>
                      <a:endParaRPr kumimoji="1" lang="en-US" altLang="ja-JP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Arial" charset="0"/>
                        <a:ea typeface="HGP創英角ｺﾞｼｯｸUB" pitchFamily="50" charset="-128"/>
                      </a:endParaRP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2143116"/>
            <a:ext cx="1305302" cy="131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9" name="図 16" descr="photo_sat_3_01L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60615" y="3071810"/>
            <a:ext cx="1339683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622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>
                <a:solidFill>
                  <a:srgbClr val="DDDDDD"/>
                </a:solidFill>
              </a:rPr>
              <a:t>DECIGO</a:t>
            </a:r>
            <a:r>
              <a:rPr lang="ja-JP" altLang="en-US">
                <a:solidFill>
                  <a:srgbClr val="DDDDDD"/>
                </a:solidFill>
              </a:rPr>
              <a:t>のロードマップ</a:t>
            </a:r>
          </a:p>
        </p:txBody>
      </p:sp>
      <p:sp>
        <p:nvSpPr>
          <p:cNvPr id="35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 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2010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年秋季大会 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(2010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9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13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九州工業大学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北九州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076228" name="Text Box 4"/>
          <p:cNvSpPr txBox="1">
            <a:spLocks noChangeArrowheads="1"/>
          </p:cNvSpPr>
          <p:nvPr/>
        </p:nvSpPr>
        <p:spPr bwMode="auto">
          <a:xfrm>
            <a:off x="6805613" y="850900"/>
            <a:ext cx="2303462" cy="2746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2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Figure: S.Kawamura</a:t>
            </a:r>
          </a:p>
        </p:txBody>
      </p:sp>
      <p:grpSp>
        <p:nvGrpSpPr>
          <p:cNvPr id="2" name="Group 47"/>
          <p:cNvGrpSpPr>
            <a:grpSpLocks/>
          </p:cNvGrpSpPr>
          <p:nvPr/>
        </p:nvGrpSpPr>
        <p:grpSpPr bwMode="auto">
          <a:xfrm>
            <a:off x="5029200" y="2528888"/>
            <a:ext cx="1044575" cy="957262"/>
            <a:chOff x="741" y="473"/>
            <a:chExt cx="3836" cy="3504"/>
          </a:xfrm>
        </p:grpSpPr>
        <p:sp>
          <p:nvSpPr>
            <p:cNvPr id="1076272" name="Oval 48"/>
            <p:cNvSpPr>
              <a:spLocks noChangeArrowheads="1"/>
            </p:cNvSpPr>
            <p:nvPr/>
          </p:nvSpPr>
          <p:spPr bwMode="auto">
            <a:xfrm>
              <a:off x="741" y="2680"/>
              <a:ext cx="1296" cy="129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273" name="Oval 49"/>
            <p:cNvSpPr>
              <a:spLocks noChangeArrowheads="1"/>
            </p:cNvSpPr>
            <p:nvPr/>
          </p:nvSpPr>
          <p:spPr bwMode="auto">
            <a:xfrm>
              <a:off x="3281" y="2680"/>
              <a:ext cx="1296" cy="129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274" name="Oval 50"/>
            <p:cNvSpPr>
              <a:spLocks noChangeArrowheads="1"/>
            </p:cNvSpPr>
            <p:nvPr/>
          </p:nvSpPr>
          <p:spPr bwMode="auto">
            <a:xfrm>
              <a:off x="2008" y="473"/>
              <a:ext cx="1296" cy="129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3" name="Group 51"/>
            <p:cNvGrpSpPr>
              <a:grpSpLocks/>
            </p:cNvGrpSpPr>
            <p:nvPr/>
          </p:nvGrpSpPr>
          <p:grpSpPr bwMode="auto">
            <a:xfrm rot="7209001">
              <a:off x="2107" y="1529"/>
              <a:ext cx="432" cy="358"/>
              <a:chOff x="4785" y="11039"/>
              <a:chExt cx="829" cy="688"/>
            </a:xfrm>
          </p:grpSpPr>
          <p:sp>
            <p:nvSpPr>
              <p:cNvPr id="1076276" name="Freeform 5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77" name="Line 5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78" name="Line 5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79" name="Line 5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80" name="Arc 5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grpSp>
          <p:nvGrpSpPr>
            <p:cNvPr id="4" name="Group 57"/>
            <p:cNvGrpSpPr>
              <a:grpSpLocks/>
            </p:cNvGrpSpPr>
            <p:nvPr/>
          </p:nvGrpSpPr>
          <p:grpSpPr bwMode="auto">
            <a:xfrm rot="7209001">
              <a:off x="2107" y="1529"/>
              <a:ext cx="432" cy="358"/>
              <a:chOff x="4785" y="11039"/>
              <a:chExt cx="829" cy="688"/>
            </a:xfrm>
          </p:grpSpPr>
          <p:sp>
            <p:nvSpPr>
              <p:cNvPr id="1076282" name="Freeform 58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83" name="Line 59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84" name="Line 60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85" name="Line 61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86" name="Arc 62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grpSp>
          <p:nvGrpSpPr>
            <p:cNvPr id="5" name="Group 63"/>
            <p:cNvGrpSpPr>
              <a:grpSpLocks/>
            </p:cNvGrpSpPr>
            <p:nvPr/>
          </p:nvGrpSpPr>
          <p:grpSpPr bwMode="auto">
            <a:xfrm flipH="1">
              <a:off x="3041" y="3145"/>
              <a:ext cx="432" cy="358"/>
              <a:chOff x="4785" y="11039"/>
              <a:chExt cx="829" cy="688"/>
            </a:xfrm>
          </p:grpSpPr>
          <p:sp>
            <p:nvSpPr>
              <p:cNvPr id="1076288" name="Freeform 6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89" name="Line 6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90" name="Line 6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91" name="Line 6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92" name="Arc 6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grpSp>
          <p:nvGrpSpPr>
            <p:cNvPr id="6" name="Group 69"/>
            <p:cNvGrpSpPr>
              <a:grpSpLocks/>
            </p:cNvGrpSpPr>
            <p:nvPr/>
          </p:nvGrpSpPr>
          <p:grpSpPr bwMode="auto">
            <a:xfrm flipH="1">
              <a:off x="3041" y="3142"/>
              <a:ext cx="432" cy="361"/>
              <a:chOff x="4785" y="11039"/>
              <a:chExt cx="829" cy="688"/>
            </a:xfrm>
          </p:grpSpPr>
          <p:sp>
            <p:nvSpPr>
              <p:cNvPr id="1076294" name="Freeform 70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95" name="Line 71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96" name="Line 72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97" name="Line 73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98" name="Arc 74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299" name="Rectangle 75"/>
            <p:cNvSpPr>
              <a:spLocks noChangeArrowheads="1"/>
            </p:cNvSpPr>
            <p:nvPr/>
          </p:nvSpPr>
          <p:spPr bwMode="auto">
            <a:xfrm rot="-17064441">
              <a:off x="1453" y="3113"/>
              <a:ext cx="30" cy="127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00" name="Rectangle 76"/>
            <p:cNvSpPr>
              <a:spLocks noChangeArrowheads="1"/>
            </p:cNvSpPr>
            <p:nvPr/>
          </p:nvSpPr>
          <p:spPr bwMode="auto">
            <a:xfrm rot="2679310">
              <a:off x="1537" y="3266"/>
              <a:ext cx="27" cy="127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01" name="Rectangle 77"/>
            <p:cNvSpPr>
              <a:spLocks noChangeArrowheads="1"/>
            </p:cNvSpPr>
            <p:nvPr/>
          </p:nvSpPr>
          <p:spPr bwMode="auto">
            <a:xfrm rot="3571960">
              <a:off x="1371" y="3219"/>
              <a:ext cx="33" cy="252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02" name="Line 78"/>
            <p:cNvSpPr>
              <a:spLocks noChangeShapeType="1"/>
            </p:cNvSpPr>
            <p:nvPr/>
          </p:nvSpPr>
          <p:spPr bwMode="auto">
            <a:xfrm flipV="1">
              <a:off x="901" y="3328"/>
              <a:ext cx="2362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03" name="Rectangle 79"/>
            <p:cNvSpPr>
              <a:spLocks noChangeArrowheads="1"/>
            </p:cNvSpPr>
            <p:nvPr/>
          </p:nvSpPr>
          <p:spPr bwMode="auto">
            <a:xfrm>
              <a:off x="874" y="3260"/>
              <a:ext cx="255" cy="13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04" name="Freeform 80"/>
            <p:cNvSpPr>
              <a:spLocks/>
            </p:cNvSpPr>
            <p:nvPr/>
          </p:nvSpPr>
          <p:spPr bwMode="auto">
            <a:xfrm>
              <a:off x="1653" y="3278"/>
              <a:ext cx="56" cy="101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05" name="Line 81"/>
            <p:cNvSpPr>
              <a:spLocks noChangeShapeType="1"/>
            </p:cNvSpPr>
            <p:nvPr/>
          </p:nvSpPr>
          <p:spPr bwMode="auto">
            <a:xfrm>
              <a:off x="1656" y="3281"/>
              <a:ext cx="50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06" name="Line 82"/>
            <p:cNvSpPr>
              <a:spLocks noChangeShapeType="1"/>
            </p:cNvSpPr>
            <p:nvPr/>
          </p:nvSpPr>
          <p:spPr bwMode="auto">
            <a:xfrm>
              <a:off x="1659" y="3376"/>
              <a:ext cx="4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7" name="Group 83"/>
            <p:cNvGrpSpPr>
              <a:grpSpLocks/>
            </p:cNvGrpSpPr>
            <p:nvPr/>
          </p:nvGrpSpPr>
          <p:grpSpPr bwMode="auto">
            <a:xfrm>
              <a:off x="1857" y="3148"/>
              <a:ext cx="429" cy="361"/>
              <a:chOff x="4785" y="11039"/>
              <a:chExt cx="829" cy="688"/>
            </a:xfrm>
          </p:grpSpPr>
          <p:sp>
            <p:nvSpPr>
              <p:cNvPr id="1076308" name="Freeform 8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09" name="Line 8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10" name="Line 8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11" name="Line 8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12" name="Arc 8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313" name="Freeform 89"/>
            <p:cNvSpPr>
              <a:spLocks/>
            </p:cNvSpPr>
            <p:nvPr/>
          </p:nvSpPr>
          <p:spPr bwMode="auto">
            <a:xfrm>
              <a:off x="1795" y="3260"/>
              <a:ext cx="1557" cy="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14" name="Freeform 90"/>
            <p:cNvSpPr>
              <a:spLocks/>
            </p:cNvSpPr>
            <p:nvPr/>
          </p:nvSpPr>
          <p:spPr bwMode="auto">
            <a:xfrm flipV="1">
              <a:off x="1795" y="3370"/>
              <a:ext cx="1557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15" name="Freeform 91"/>
            <p:cNvSpPr>
              <a:spLocks/>
            </p:cNvSpPr>
            <p:nvPr/>
          </p:nvSpPr>
          <p:spPr bwMode="auto">
            <a:xfrm rot="2663462">
              <a:off x="1721" y="3254"/>
              <a:ext cx="154" cy="154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16" name="Freeform 92"/>
            <p:cNvSpPr>
              <a:spLocks/>
            </p:cNvSpPr>
            <p:nvPr/>
          </p:nvSpPr>
          <p:spPr bwMode="auto">
            <a:xfrm>
              <a:off x="1934" y="3260"/>
              <a:ext cx="1444" cy="142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17" name="Freeform 93"/>
            <p:cNvSpPr>
              <a:spLocks/>
            </p:cNvSpPr>
            <p:nvPr/>
          </p:nvSpPr>
          <p:spPr bwMode="auto">
            <a:xfrm>
              <a:off x="1647" y="3245"/>
              <a:ext cx="325" cy="16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18" name="Arc 94"/>
            <p:cNvSpPr>
              <a:spLocks/>
            </p:cNvSpPr>
            <p:nvPr/>
          </p:nvSpPr>
          <p:spPr bwMode="auto">
            <a:xfrm rot="6937498">
              <a:off x="1582" y="3091"/>
              <a:ext cx="210" cy="24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19" name="Arc 95"/>
            <p:cNvSpPr>
              <a:spLocks/>
            </p:cNvSpPr>
            <p:nvPr/>
          </p:nvSpPr>
          <p:spPr bwMode="auto">
            <a:xfrm rot="14662502" flipV="1">
              <a:off x="1582" y="3325"/>
              <a:ext cx="210" cy="24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0" name="Freeform 96"/>
            <p:cNvSpPr>
              <a:spLocks/>
            </p:cNvSpPr>
            <p:nvPr/>
          </p:nvSpPr>
          <p:spPr bwMode="auto">
            <a:xfrm flipH="1">
              <a:off x="3343" y="3192"/>
              <a:ext cx="121" cy="26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1" name="Line 97"/>
            <p:cNvSpPr>
              <a:spLocks noChangeShapeType="1"/>
            </p:cNvSpPr>
            <p:nvPr/>
          </p:nvSpPr>
          <p:spPr bwMode="auto">
            <a:xfrm flipH="1">
              <a:off x="3343" y="3189"/>
              <a:ext cx="13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2" name="Line 98"/>
            <p:cNvSpPr>
              <a:spLocks noChangeShapeType="1"/>
            </p:cNvSpPr>
            <p:nvPr/>
          </p:nvSpPr>
          <p:spPr bwMode="auto">
            <a:xfrm flipH="1">
              <a:off x="3337" y="3459"/>
              <a:ext cx="1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3" name="Arc 99"/>
            <p:cNvSpPr>
              <a:spLocks/>
            </p:cNvSpPr>
            <p:nvPr/>
          </p:nvSpPr>
          <p:spPr bwMode="auto">
            <a:xfrm rot="8071501" flipH="1">
              <a:off x="3044" y="3139"/>
              <a:ext cx="361" cy="367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4" name="Freeform 100"/>
            <p:cNvSpPr>
              <a:spLocks/>
            </p:cNvSpPr>
            <p:nvPr/>
          </p:nvSpPr>
          <p:spPr bwMode="auto">
            <a:xfrm>
              <a:off x="1863" y="3195"/>
              <a:ext cx="121" cy="2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5" name="Line 101"/>
            <p:cNvSpPr>
              <a:spLocks noChangeShapeType="1"/>
            </p:cNvSpPr>
            <p:nvPr/>
          </p:nvSpPr>
          <p:spPr bwMode="auto">
            <a:xfrm>
              <a:off x="1863" y="3186"/>
              <a:ext cx="0" cy="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6" name="Line 102"/>
            <p:cNvSpPr>
              <a:spLocks noChangeShapeType="1"/>
            </p:cNvSpPr>
            <p:nvPr/>
          </p:nvSpPr>
          <p:spPr bwMode="auto">
            <a:xfrm>
              <a:off x="1857" y="3465"/>
              <a:ext cx="13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7" name="Arc 103"/>
            <p:cNvSpPr>
              <a:spLocks/>
            </p:cNvSpPr>
            <p:nvPr/>
          </p:nvSpPr>
          <p:spPr bwMode="auto">
            <a:xfrm rot="35128499">
              <a:off x="1924" y="3143"/>
              <a:ext cx="358" cy="367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8" name="Arc 104"/>
            <p:cNvSpPr>
              <a:spLocks/>
            </p:cNvSpPr>
            <p:nvPr/>
          </p:nvSpPr>
          <p:spPr bwMode="auto">
            <a:xfrm rot="2663462" flipH="1" flipV="1">
              <a:off x="1727" y="3198"/>
              <a:ext cx="251" cy="25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9" name="Arc 105"/>
            <p:cNvSpPr>
              <a:spLocks/>
            </p:cNvSpPr>
            <p:nvPr/>
          </p:nvSpPr>
          <p:spPr bwMode="auto">
            <a:xfrm rot="2663462">
              <a:off x="1614" y="3207"/>
              <a:ext cx="252" cy="25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30" name="Arc 106"/>
            <p:cNvSpPr>
              <a:spLocks/>
            </p:cNvSpPr>
            <p:nvPr/>
          </p:nvSpPr>
          <p:spPr bwMode="auto">
            <a:xfrm rot="2663462">
              <a:off x="1585" y="3278"/>
              <a:ext cx="100" cy="10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31" name="Arc 107"/>
            <p:cNvSpPr>
              <a:spLocks/>
            </p:cNvSpPr>
            <p:nvPr/>
          </p:nvSpPr>
          <p:spPr bwMode="auto">
            <a:xfrm rot="2663462" flipH="1" flipV="1">
              <a:off x="1679" y="3278"/>
              <a:ext cx="101" cy="10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32" name="Line 108"/>
            <p:cNvSpPr>
              <a:spLocks noChangeShapeType="1"/>
            </p:cNvSpPr>
            <p:nvPr/>
          </p:nvSpPr>
          <p:spPr bwMode="auto">
            <a:xfrm rot="1807332" flipV="1">
              <a:off x="1576" y="2609"/>
              <a:ext cx="3" cy="77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33" name="Freeform 109"/>
            <p:cNvSpPr>
              <a:spLocks/>
            </p:cNvSpPr>
            <p:nvPr/>
          </p:nvSpPr>
          <p:spPr bwMode="auto">
            <a:xfrm rot="-3592668">
              <a:off x="1505" y="3023"/>
              <a:ext cx="56" cy="104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34" name="Line 110"/>
            <p:cNvSpPr>
              <a:spLocks noChangeShapeType="1"/>
            </p:cNvSpPr>
            <p:nvPr/>
          </p:nvSpPr>
          <p:spPr bwMode="auto">
            <a:xfrm rot="-3592668">
              <a:off x="1471" y="3048"/>
              <a:ext cx="48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35" name="Line 111"/>
            <p:cNvSpPr>
              <a:spLocks noChangeShapeType="1"/>
            </p:cNvSpPr>
            <p:nvPr/>
          </p:nvSpPr>
          <p:spPr bwMode="auto">
            <a:xfrm rot="-3592668">
              <a:off x="1552" y="3095"/>
              <a:ext cx="4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8" name="Group 112"/>
            <p:cNvGrpSpPr>
              <a:grpSpLocks/>
            </p:cNvGrpSpPr>
            <p:nvPr/>
          </p:nvGrpSpPr>
          <p:grpSpPr bwMode="auto">
            <a:xfrm rot="-3592668">
              <a:off x="1514" y="2555"/>
              <a:ext cx="432" cy="361"/>
              <a:chOff x="4785" y="11039"/>
              <a:chExt cx="829" cy="688"/>
            </a:xfrm>
          </p:grpSpPr>
          <p:sp>
            <p:nvSpPr>
              <p:cNvPr id="1076337" name="Freeform 113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38" name="Line 114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39" name="Line 115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40" name="Line 116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41" name="Arc 117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342" name="Freeform 118"/>
            <p:cNvSpPr>
              <a:spLocks/>
            </p:cNvSpPr>
            <p:nvPr/>
          </p:nvSpPr>
          <p:spPr bwMode="auto">
            <a:xfrm rot="-3592668">
              <a:off x="1155" y="2259"/>
              <a:ext cx="1561" cy="2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43" name="Freeform 119"/>
            <p:cNvSpPr>
              <a:spLocks/>
            </p:cNvSpPr>
            <p:nvPr/>
          </p:nvSpPr>
          <p:spPr bwMode="auto">
            <a:xfrm rot="18007332" flipV="1">
              <a:off x="1249" y="2316"/>
              <a:ext cx="1561" cy="2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44" name="Freeform 120"/>
            <p:cNvSpPr>
              <a:spLocks/>
            </p:cNvSpPr>
            <p:nvPr/>
          </p:nvSpPr>
          <p:spPr bwMode="auto">
            <a:xfrm rot="-929206">
              <a:off x="1516" y="2896"/>
              <a:ext cx="157" cy="154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45" name="Freeform 121"/>
            <p:cNvSpPr>
              <a:spLocks/>
            </p:cNvSpPr>
            <p:nvPr/>
          </p:nvSpPr>
          <p:spPr bwMode="auto">
            <a:xfrm rot="-3592668">
              <a:off x="1306" y="2147"/>
              <a:ext cx="1445" cy="142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46" name="Freeform 122"/>
            <p:cNvSpPr>
              <a:spLocks/>
            </p:cNvSpPr>
            <p:nvPr/>
          </p:nvSpPr>
          <p:spPr bwMode="auto">
            <a:xfrm rot="-3592668">
              <a:off x="1435" y="2879"/>
              <a:ext cx="326" cy="16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47" name="Arc 123"/>
            <p:cNvSpPr>
              <a:spLocks/>
            </p:cNvSpPr>
            <p:nvPr/>
          </p:nvSpPr>
          <p:spPr bwMode="auto">
            <a:xfrm rot="3344830">
              <a:off x="1333" y="2887"/>
              <a:ext cx="207" cy="24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48" name="Arc 124"/>
            <p:cNvSpPr>
              <a:spLocks/>
            </p:cNvSpPr>
            <p:nvPr/>
          </p:nvSpPr>
          <p:spPr bwMode="auto">
            <a:xfrm rot="11069833" flipV="1">
              <a:off x="1534" y="3005"/>
              <a:ext cx="210" cy="24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49" name="Freeform 125"/>
            <p:cNvSpPr>
              <a:spLocks/>
            </p:cNvSpPr>
            <p:nvPr/>
          </p:nvSpPr>
          <p:spPr bwMode="auto">
            <a:xfrm rot="18007332" flipH="1">
              <a:off x="2337" y="1444"/>
              <a:ext cx="118" cy="26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0" name="Line 126"/>
            <p:cNvSpPr>
              <a:spLocks noChangeShapeType="1"/>
            </p:cNvSpPr>
            <p:nvPr/>
          </p:nvSpPr>
          <p:spPr bwMode="auto">
            <a:xfrm rot="18007332" flipH="1">
              <a:off x="2427" y="1380"/>
              <a:ext cx="0" cy="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1" name="Line 127"/>
            <p:cNvSpPr>
              <a:spLocks noChangeShapeType="1"/>
            </p:cNvSpPr>
            <p:nvPr/>
          </p:nvSpPr>
          <p:spPr bwMode="auto">
            <a:xfrm rot="18007332" flipH="1">
              <a:off x="2215" y="1507"/>
              <a:ext cx="13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2" name="Line 128"/>
            <p:cNvSpPr>
              <a:spLocks noChangeShapeType="1"/>
            </p:cNvSpPr>
            <p:nvPr/>
          </p:nvSpPr>
          <p:spPr bwMode="auto">
            <a:xfrm rot="18007332" flipH="1">
              <a:off x="2446" y="1643"/>
              <a:ext cx="133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3" name="Arc 129"/>
            <p:cNvSpPr>
              <a:spLocks/>
            </p:cNvSpPr>
            <p:nvPr/>
          </p:nvSpPr>
          <p:spPr bwMode="auto">
            <a:xfrm rot="4478833" flipH="1">
              <a:off x="2123" y="1548"/>
              <a:ext cx="362" cy="367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4" name="Freeform 130"/>
            <p:cNvSpPr>
              <a:spLocks/>
            </p:cNvSpPr>
            <p:nvPr/>
          </p:nvSpPr>
          <p:spPr bwMode="auto">
            <a:xfrm rot="-3592668">
              <a:off x="1596" y="2727"/>
              <a:ext cx="122" cy="2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5" name="Line 131"/>
            <p:cNvSpPr>
              <a:spLocks noChangeShapeType="1"/>
            </p:cNvSpPr>
            <p:nvPr/>
          </p:nvSpPr>
          <p:spPr bwMode="auto">
            <a:xfrm rot="-3592668">
              <a:off x="1625" y="2773"/>
              <a:ext cx="0" cy="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6" name="Line 132"/>
            <p:cNvSpPr>
              <a:spLocks noChangeShapeType="1"/>
            </p:cNvSpPr>
            <p:nvPr/>
          </p:nvSpPr>
          <p:spPr bwMode="auto">
            <a:xfrm rot="-3592668">
              <a:off x="1474" y="2796"/>
              <a:ext cx="130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7" name="Line 133"/>
            <p:cNvSpPr>
              <a:spLocks noChangeShapeType="1"/>
            </p:cNvSpPr>
            <p:nvPr/>
          </p:nvSpPr>
          <p:spPr bwMode="auto">
            <a:xfrm rot="-3592668">
              <a:off x="1704" y="2930"/>
              <a:ext cx="137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8" name="Arc 134"/>
            <p:cNvSpPr>
              <a:spLocks/>
            </p:cNvSpPr>
            <p:nvPr/>
          </p:nvSpPr>
          <p:spPr bwMode="auto">
            <a:xfrm rot="31535830">
              <a:off x="1567" y="2520"/>
              <a:ext cx="358" cy="370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9" name="Arc 135"/>
            <p:cNvSpPr>
              <a:spLocks/>
            </p:cNvSpPr>
            <p:nvPr/>
          </p:nvSpPr>
          <p:spPr bwMode="auto">
            <a:xfrm rot="-929206" flipH="1" flipV="1">
              <a:off x="1493" y="2795"/>
              <a:ext cx="254" cy="25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60" name="Arc 136"/>
            <p:cNvSpPr>
              <a:spLocks/>
            </p:cNvSpPr>
            <p:nvPr/>
          </p:nvSpPr>
          <p:spPr bwMode="auto">
            <a:xfrm rot="-929206">
              <a:off x="1442" y="2896"/>
              <a:ext cx="252" cy="25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61" name="Arc 137"/>
            <p:cNvSpPr>
              <a:spLocks/>
            </p:cNvSpPr>
            <p:nvPr/>
          </p:nvSpPr>
          <p:spPr bwMode="auto">
            <a:xfrm rot="-929206">
              <a:off x="1463" y="3065"/>
              <a:ext cx="98" cy="1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62" name="Arc 138"/>
            <p:cNvSpPr>
              <a:spLocks/>
            </p:cNvSpPr>
            <p:nvPr/>
          </p:nvSpPr>
          <p:spPr bwMode="auto">
            <a:xfrm rot="-929206" flipH="1" flipV="1">
              <a:off x="1508" y="2979"/>
              <a:ext cx="100" cy="10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63" name="Line 139"/>
            <p:cNvSpPr>
              <a:spLocks noChangeShapeType="1"/>
            </p:cNvSpPr>
            <p:nvPr/>
          </p:nvSpPr>
          <p:spPr bwMode="auto">
            <a:xfrm>
              <a:off x="1567" y="3314"/>
              <a:ext cx="0" cy="376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64" name="Line 140"/>
            <p:cNvSpPr>
              <a:spLocks noChangeShapeType="1"/>
            </p:cNvSpPr>
            <p:nvPr/>
          </p:nvSpPr>
          <p:spPr bwMode="auto">
            <a:xfrm rot="7220284">
              <a:off x="1330" y="2894"/>
              <a:ext cx="0" cy="37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9" name="Group 141"/>
            <p:cNvGrpSpPr>
              <a:grpSpLocks/>
            </p:cNvGrpSpPr>
            <p:nvPr/>
          </p:nvGrpSpPr>
          <p:grpSpPr bwMode="auto">
            <a:xfrm rot="7253297">
              <a:off x="1041" y="2886"/>
              <a:ext cx="163" cy="130"/>
              <a:chOff x="5504" y="8144"/>
              <a:chExt cx="291" cy="236"/>
            </a:xfrm>
          </p:grpSpPr>
          <p:sp>
            <p:nvSpPr>
              <p:cNvPr id="1076366" name="Rectangle 14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67" name="Rectangle 14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grpSp>
          <p:nvGrpSpPr>
            <p:cNvPr id="10" name="Group 144"/>
            <p:cNvGrpSpPr>
              <a:grpSpLocks/>
            </p:cNvGrpSpPr>
            <p:nvPr/>
          </p:nvGrpSpPr>
          <p:grpSpPr bwMode="auto">
            <a:xfrm>
              <a:off x="1484" y="3672"/>
              <a:ext cx="160" cy="130"/>
              <a:chOff x="5504" y="8144"/>
              <a:chExt cx="291" cy="236"/>
            </a:xfrm>
          </p:grpSpPr>
          <p:sp>
            <p:nvSpPr>
              <p:cNvPr id="1076369" name="Rectangle 14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70" name="Rectangle 14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371" name="Rectangle 147"/>
            <p:cNvSpPr>
              <a:spLocks noChangeArrowheads="1"/>
            </p:cNvSpPr>
            <p:nvPr/>
          </p:nvSpPr>
          <p:spPr bwMode="auto">
            <a:xfrm rot="3571960">
              <a:off x="1371" y="3219"/>
              <a:ext cx="33" cy="252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72" name="Rectangle 148"/>
            <p:cNvSpPr>
              <a:spLocks noChangeArrowheads="1"/>
            </p:cNvSpPr>
            <p:nvPr/>
          </p:nvSpPr>
          <p:spPr bwMode="auto">
            <a:xfrm rot="2679310">
              <a:off x="1537" y="3266"/>
              <a:ext cx="27" cy="127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73" name="Rectangle 149"/>
            <p:cNvSpPr>
              <a:spLocks noChangeArrowheads="1"/>
            </p:cNvSpPr>
            <p:nvPr/>
          </p:nvSpPr>
          <p:spPr bwMode="auto">
            <a:xfrm rot="-17064441">
              <a:off x="1454" y="3112"/>
              <a:ext cx="27" cy="127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</p:grpSp>
      <p:grpSp>
        <p:nvGrpSpPr>
          <p:cNvPr id="11" name="Group 150"/>
          <p:cNvGrpSpPr>
            <a:grpSpLocks/>
          </p:cNvGrpSpPr>
          <p:nvPr/>
        </p:nvGrpSpPr>
        <p:grpSpPr bwMode="auto">
          <a:xfrm>
            <a:off x="7183438" y="2347913"/>
            <a:ext cx="1531937" cy="1401762"/>
            <a:chOff x="335" y="1710"/>
            <a:chExt cx="2393" cy="2190"/>
          </a:xfrm>
        </p:grpSpPr>
        <p:sp>
          <p:nvSpPr>
            <p:cNvPr id="1076375" name="Oval 151"/>
            <p:cNvSpPr>
              <a:spLocks noChangeArrowheads="1"/>
            </p:cNvSpPr>
            <p:nvPr/>
          </p:nvSpPr>
          <p:spPr bwMode="auto">
            <a:xfrm rot="-28819849">
              <a:off x="1918" y="3088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76" name="Oval 152"/>
            <p:cNvSpPr>
              <a:spLocks noChangeArrowheads="1"/>
            </p:cNvSpPr>
            <p:nvPr/>
          </p:nvSpPr>
          <p:spPr bwMode="auto">
            <a:xfrm rot="7200911">
              <a:off x="1126" y="1710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77" name="Oval 153"/>
            <p:cNvSpPr>
              <a:spLocks noChangeArrowheads="1"/>
            </p:cNvSpPr>
            <p:nvPr/>
          </p:nvSpPr>
          <p:spPr bwMode="auto">
            <a:xfrm>
              <a:off x="335" y="3090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78" name="Rectangle 154"/>
            <p:cNvSpPr>
              <a:spLocks noChangeArrowheads="1"/>
            </p:cNvSpPr>
            <p:nvPr/>
          </p:nvSpPr>
          <p:spPr bwMode="auto">
            <a:xfrm rot="-17064441">
              <a:off x="779" y="3361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79" name="Rectangle 155"/>
            <p:cNvSpPr>
              <a:spLocks noChangeArrowheads="1"/>
            </p:cNvSpPr>
            <p:nvPr/>
          </p:nvSpPr>
          <p:spPr bwMode="auto">
            <a:xfrm rot="2679310">
              <a:off x="832" y="3456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80" name="Rectangle 156"/>
            <p:cNvSpPr>
              <a:spLocks noChangeArrowheads="1"/>
            </p:cNvSpPr>
            <p:nvPr/>
          </p:nvSpPr>
          <p:spPr bwMode="auto">
            <a:xfrm rot="3571960">
              <a:off x="728" y="3427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81" name="Line 157"/>
            <p:cNvSpPr>
              <a:spLocks noChangeShapeType="1"/>
            </p:cNvSpPr>
            <p:nvPr/>
          </p:nvSpPr>
          <p:spPr bwMode="auto">
            <a:xfrm flipV="1">
              <a:off x="435" y="3495"/>
              <a:ext cx="1474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82" name="Rectangle 158"/>
            <p:cNvSpPr>
              <a:spLocks noChangeArrowheads="1"/>
            </p:cNvSpPr>
            <p:nvPr/>
          </p:nvSpPr>
          <p:spPr bwMode="auto">
            <a:xfrm>
              <a:off x="418" y="3452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83" name="Freeform 159"/>
            <p:cNvSpPr>
              <a:spLocks/>
            </p:cNvSpPr>
            <p:nvPr/>
          </p:nvSpPr>
          <p:spPr bwMode="auto">
            <a:xfrm>
              <a:off x="904" y="3464"/>
              <a:ext cx="35" cy="63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84" name="Line 160"/>
            <p:cNvSpPr>
              <a:spLocks noChangeShapeType="1"/>
            </p:cNvSpPr>
            <p:nvPr/>
          </p:nvSpPr>
          <p:spPr bwMode="auto">
            <a:xfrm>
              <a:off x="906" y="3465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85" name="Line 161"/>
            <p:cNvSpPr>
              <a:spLocks noChangeShapeType="1"/>
            </p:cNvSpPr>
            <p:nvPr/>
          </p:nvSpPr>
          <p:spPr bwMode="auto">
            <a:xfrm>
              <a:off x="908" y="3525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12" name="Group 162"/>
            <p:cNvGrpSpPr>
              <a:grpSpLocks/>
            </p:cNvGrpSpPr>
            <p:nvPr/>
          </p:nvGrpSpPr>
          <p:grpSpPr bwMode="auto">
            <a:xfrm>
              <a:off x="1032" y="3383"/>
              <a:ext cx="267" cy="224"/>
              <a:chOff x="4785" y="11039"/>
              <a:chExt cx="829" cy="688"/>
            </a:xfrm>
          </p:grpSpPr>
          <p:sp>
            <p:nvSpPr>
              <p:cNvPr id="1076387" name="Freeform 163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88" name="Line 164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89" name="Line 165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90" name="Line 166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91" name="Arc 167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392" name="Freeform 168"/>
            <p:cNvSpPr>
              <a:spLocks/>
            </p:cNvSpPr>
            <p:nvPr/>
          </p:nvSpPr>
          <p:spPr bwMode="auto">
            <a:xfrm>
              <a:off x="993" y="3452"/>
              <a:ext cx="972" cy="1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93" name="Freeform 169"/>
            <p:cNvSpPr>
              <a:spLocks/>
            </p:cNvSpPr>
            <p:nvPr/>
          </p:nvSpPr>
          <p:spPr bwMode="auto">
            <a:xfrm flipV="1">
              <a:off x="993" y="3521"/>
              <a:ext cx="972" cy="1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94" name="Freeform 170"/>
            <p:cNvSpPr>
              <a:spLocks/>
            </p:cNvSpPr>
            <p:nvPr/>
          </p:nvSpPr>
          <p:spPr bwMode="auto">
            <a:xfrm rot="2663462">
              <a:off x="947" y="3449"/>
              <a:ext cx="96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95" name="Freeform 171"/>
            <p:cNvSpPr>
              <a:spLocks/>
            </p:cNvSpPr>
            <p:nvPr/>
          </p:nvSpPr>
          <p:spPr bwMode="auto">
            <a:xfrm>
              <a:off x="1080" y="3452"/>
              <a:ext cx="902" cy="89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96" name="Freeform 172"/>
            <p:cNvSpPr>
              <a:spLocks/>
            </p:cNvSpPr>
            <p:nvPr/>
          </p:nvSpPr>
          <p:spPr bwMode="auto">
            <a:xfrm>
              <a:off x="900" y="3443"/>
              <a:ext cx="204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97" name="Arc 173"/>
            <p:cNvSpPr>
              <a:spLocks/>
            </p:cNvSpPr>
            <p:nvPr/>
          </p:nvSpPr>
          <p:spPr bwMode="auto">
            <a:xfrm rot="6937498">
              <a:off x="860" y="3347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98" name="Arc 174"/>
            <p:cNvSpPr>
              <a:spLocks/>
            </p:cNvSpPr>
            <p:nvPr/>
          </p:nvSpPr>
          <p:spPr bwMode="auto">
            <a:xfrm rot="14662502" flipV="1">
              <a:off x="861" y="3493"/>
              <a:ext cx="130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99" name="Freeform 175"/>
            <p:cNvSpPr>
              <a:spLocks/>
            </p:cNvSpPr>
            <p:nvPr/>
          </p:nvSpPr>
          <p:spPr bwMode="auto">
            <a:xfrm>
              <a:off x="1036" y="3411"/>
              <a:ext cx="75" cy="1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0" name="Line 176"/>
            <p:cNvSpPr>
              <a:spLocks noChangeShapeType="1"/>
            </p:cNvSpPr>
            <p:nvPr/>
          </p:nvSpPr>
          <p:spPr bwMode="auto">
            <a:xfrm>
              <a:off x="1036" y="3406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1" name="Line 177"/>
            <p:cNvSpPr>
              <a:spLocks noChangeShapeType="1"/>
            </p:cNvSpPr>
            <p:nvPr/>
          </p:nvSpPr>
          <p:spPr bwMode="auto">
            <a:xfrm>
              <a:off x="1032" y="358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2" name="Arc 178"/>
            <p:cNvSpPr>
              <a:spLocks/>
            </p:cNvSpPr>
            <p:nvPr/>
          </p:nvSpPr>
          <p:spPr bwMode="auto">
            <a:xfrm rot="35128499">
              <a:off x="1073" y="3380"/>
              <a:ext cx="223" cy="229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3" name="Arc 179"/>
            <p:cNvSpPr>
              <a:spLocks/>
            </p:cNvSpPr>
            <p:nvPr/>
          </p:nvSpPr>
          <p:spPr bwMode="auto">
            <a:xfrm rot="2663462" flipH="1" flipV="1">
              <a:off x="950" y="3413"/>
              <a:ext cx="157" cy="1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4" name="Arc 180"/>
            <p:cNvSpPr>
              <a:spLocks/>
            </p:cNvSpPr>
            <p:nvPr/>
          </p:nvSpPr>
          <p:spPr bwMode="auto">
            <a:xfrm rot="2663462">
              <a:off x="880" y="3419"/>
              <a:ext cx="158" cy="16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5" name="Arc 181"/>
            <p:cNvSpPr>
              <a:spLocks/>
            </p:cNvSpPr>
            <p:nvPr/>
          </p:nvSpPr>
          <p:spPr bwMode="auto">
            <a:xfrm rot="2663462">
              <a:off x="862" y="3464"/>
              <a:ext cx="62" cy="6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6" name="Arc 182"/>
            <p:cNvSpPr>
              <a:spLocks/>
            </p:cNvSpPr>
            <p:nvPr/>
          </p:nvSpPr>
          <p:spPr bwMode="auto">
            <a:xfrm rot="2663462" flipH="1" flipV="1">
              <a:off x="921" y="3464"/>
              <a:ext cx="63" cy="6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7" name="Line 183"/>
            <p:cNvSpPr>
              <a:spLocks noChangeShapeType="1"/>
            </p:cNvSpPr>
            <p:nvPr/>
          </p:nvSpPr>
          <p:spPr bwMode="auto">
            <a:xfrm rot="1807332" flipV="1">
              <a:off x="857" y="3046"/>
              <a:ext cx="1" cy="481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8" name="Freeform 184"/>
            <p:cNvSpPr>
              <a:spLocks/>
            </p:cNvSpPr>
            <p:nvPr/>
          </p:nvSpPr>
          <p:spPr bwMode="auto">
            <a:xfrm rot="-3592668">
              <a:off x="813" y="3304"/>
              <a:ext cx="34" cy="65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9" name="Line 185"/>
            <p:cNvSpPr>
              <a:spLocks noChangeShapeType="1"/>
            </p:cNvSpPr>
            <p:nvPr/>
          </p:nvSpPr>
          <p:spPr bwMode="auto">
            <a:xfrm rot="-3592668">
              <a:off x="791" y="3320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10" name="Line 186"/>
            <p:cNvSpPr>
              <a:spLocks noChangeShapeType="1"/>
            </p:cNvSpPr>
            <p:nvPr/>
          </p:nvSpPr>
          <p:spPr bwMode="auto">
            <a:xfrm rot="-3592668">
              <a:off x="842" y="3349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13" name="Group 187"/>
            <p:cNvGrpSpPr>
              <a:grpSpLocks/>
            </p:cNvGrpSpPr>
            <p:nvPr/>
          </p:nvGrpSpPr>
          <p:grpSpPr bwMode="auto">
            <a:xfrm rot="-3592668">
              <a:off x="817" y="3012"/>
              <a:ext cx="270" cy="226"/>
              <a:chOff x="4785" y="11039"/>
              <a:chExt cx="829" cy="688"/>
            </a:xfrm>
          </p:grpSpPr>
          <p:sp>
            <p:nvSpPr>
              <p:cNvPr id="1076412" name="Freeform 188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13" name="Line 189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14" name="Line 190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15" name="Line 191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16" name="Arc 192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417" name="Freeform 193"/>
            <p:cNvSpPr>
              <a:spLocks/>
            </p:cNvSpPr>
            <p:nvPr/>
          </p:nvSpPr>
          <p:spPr bwMode="auto">
            <a:xfrm rot="-3592668">
              <a:off x="593" y="2827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18" name="Freeform 194"/>
            <p:cNvSpPr>
              <a:spLocks/>
            </p:cNvSpPr>
            <p:nvPr/>
          </p:nvSpPr>
          <p:spPr bwMode="auto">
            <a:xfrm rot="18007332" flipV="1">
              <a:off x="652" y="2862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19" name="Freeform 195"/>
            <p:cNvSpPr>
              <a:spLocks/>
            </p:cNvSpPr>
            <p:nvPr/>
          </p:nvSpPr>
          <p:spPr bwMode="auto">
            <a:xfrm rot="-929206">
              <a:off x="819" y="3225"/>
              <a:ext cx="98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0" name="Freeform 196"/>
            <p:cNvSpPr>
              <a:spLocks/>
            </p:cNvSpPr>
            <p:nvPr/>
          </p:nvSpPr>
          <p:spPr bwMode="auto">
            <a:xfrm rot="-3592668">
              <a:off x="687" y="2758"/>
              <a:ext cx="903" cy="8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1" name="Freeform 197"/>
            <p:cNvSpPr>
              <a:spLocks/>
            </p:cNvSpPr>
            <p:nvPr/>
          </p:nvSpPr>
          <p:spPr bwMode="auto">
            <a:xfrm rot="-3592668">
              <a:off x="768" y="3215"/>
              <a:ext cx="203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2" name="Arc 198"/>
            <p:cNvSpPr>
              <a:spLocks/>
            </p:cNvSpPr>
            <p:nvPr/>
          </p:nvSpPr>
          <p:spPr bwMode="auto">
            <a:xfrm rot="3344830">
              <a:off x="704" y="3219"/>
              <a:ext cx="130" cy="15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3" name="Arc 199"/>
            <p:cNvSpPr>
              <a:spLocks/>
            </p:cNvSpPr>
            <p:nvPr/>
          </p:nvSpPr>
          <p:spPr bwMode="auto">
            <a:xfrm rot="11069833" flipV="1">
              <a:off x="830" y="3293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4" name="Freeform 200"/>
            <p:cNvSpPr>
              <a:spLocks/>
            </p:cNvSpPr>
            <p:nvPr/>
          </p:nvSpPr>
          <p:spPr bwMode="auto">
            <a:xfrm rot="-3592668">
              <a:off x="868" y="3119"/>
              <a:ext cx="77" cy="1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5" name="Line 201"/>
            <p:cNvSpPr>
              <a:spLocks noChangeShapeType="1"/>
            </p:cNvSpPr>
            <p:nvPr/>
          </p:nvSpPr>
          <p:spPr bwMode="auto">
            <a:xfrm rot="-3592668">
              <a:off x="887" y="3148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6" name="Line 202"/>
            <p:cNvSpPr>
              <a:spLocks noChangeShapeType="1"/>
            </p:cNvSpPr>
            <p:nvPr/>
          </p:nvSpPr>
          <p:spPr bwMode="auto">
            <a:xfrm rot="-3592668">
              <a:off x="792" y="3163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7" name="Line 203"/>
            <p:cNvSpPr>
              <a:spLocks noChangeShapeType="1"/>
            </p:cNvSpPr>
            <p:nvPr/>
          </p:nvSpPr>
          <p:spPr bwMode="auto">
            <a:xfrm rot="-3592668">
              <a:off x="936" y="3246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8" name="Arc 204"/>
            <p:cNvSpPr>
              <a:spLocks/>
            </p:cNvSpPr>
            <p:nvPr/>
          </p:nvSpPr>
          <p:spPr bwMode="auto">
            <a:xfrm rot="31535830">
              <a:off x="851" y="2990"/>
              <a:ext cx="223" cy="231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9" name="Arc 205"/>
            <p:cNvSpPr>
              <a:spLocks/>
            </p:cNvSpPr>
            <p:nvPr/>
          </p:nvSpPr>
          <p:spPr bwMode="auto">
            <a:xfrm rot="-929206" flipH="1" flipV="1">
              <a:off x="805" y="3162"/>
              <a:ext cx="158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30" name="Arc 206"/>
            <p:cNvSpPr>
              <a:spLocks/>
            </p:cNvSpPr>
            <p:nvPr/>
          </p:nvSpPr>
          <p:spPr bwMode="auto">
            <a:xfrm rot="-929206">
              <a:off x="773" y="3225"/>
              <a:ext cx="157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31" name="Arc 207"/>
            <p:cNvSpPr>
              <a:spLocks/>
            </p:cNvSpPr>
            <p:nvPr/>
          </p:nvSpPr>
          <p:spPr bwMode="auto">
            <a:xfrm rot="-929206">
              <a:off x="786" y="3331"/>
              <a:ext cx="61" cy="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32" name="Arc 208"/>
            <p:cNvSpPr>
              <a:spLocks/>
            </p:cNvSpPr>
            <p:nvPr/>
          </p:nvSpPr>
          <p:spPr bwMode="auto">
            <a:xfrm rot="-929206" flipH="1" flipV="1">
              <a:off x="814" y="3277"/>
              <a:ext cx="62" cy="6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33" name="Line 209"/>
            <p:cNvSpPr>
              <a:spLocks noChangeShapeType="1"/>
            </p:cNvSpPr>
            <p:nvPr/>
          </p:nvSpPr>
          <p:spPr bwMode="auto">
            <a:xfrm>
              <a:off x="851" y="3486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34" name="Line 210"/>
            <p:cNvSpPr>
              <a:spLocks noChangeShapeType="1"/>
            </p:cNvSpPr>
            <p:nvPr/>
          </p:nvSpPr>
          <p:spPr bwMode="auto">
            <a:xfrm rot="7220284">
              <a:off x="703" y="3224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14" name="Group 211"/>
            <p:cNvGrpSpPr>
              <a:grpSpLocks/>
            </p:cNvGrpSpPr>
            <p:nvPr/>
          </p:nvGrpSpPr>
          <p:grpSpPr bwMode="auto">
            <a:xfrm rot="7253297">
              <a:off x="523" y="3218"/>
              <a:ext cx="102" cy="81"/>
              <a:chOff x="5504" y="8144"/>
              <a:chExt cx="291" cy="236"/>
            </a:xfrm>
          </p:grpSpPr>
          <p:sp>
            <p:nvSpPr>
              <p:cNvPr id="1076436" name="Rectangle 21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37" name="Rectangle 21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grpSp>
          <p:nvGrpSpPr>
            <p:cNvPr id="15" name="Group 214"/>
            <p:cNvGrpSpPr>
              <a:grpSpLocks/>
            </p:cNvGrpSpPr>
            <p:nvPr/>
          </p:nvGrpSpPr>
          <p:grpSpPr bwMode="auto">
            <a:xfrm>
              <a:off x="799" y="3710"/>
              <a:ext cx="99" cy="80"/>
              <a:chOff x="5504" y="8144"/>
              <a:chExt cx="291" cy="236"/>
            </a:xfrm>
          </p:grpSpPr>
          <p:sp>
            <p:nvSpPr>
              <p:cNvPr id="1076439" name="Rectangle 21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40" name="Rectangle 21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441" name="Rectangle 217"/>
            <p:cNvSpPr>
              <a:spLocks noChangeArrowheads="1"/>
            </p:cNvSpPr>
            <p:nvPr/>
          </p:nvSpPr>
          <p:spPr bwMode="auto">
            <a:xfrm rot="3571960">
              <a:off x="728" y="3427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42" name="Rectangle 218"/>
            <p:cNvSpPr>
              <a:spLocks noChangeArrowheads="1"/>
            </p:cNvSpPr>
            <p:nvPr/>
          </p:nvSpPr>
          <p:spPr bwMode="auto">
            <a:xfrm rot="2679310">
              <a:off x="832" y="3456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43" name="Rectangle 219"/>
            <p:cNvSpPr>
              <a:spLocks noChangeArrowheads="1"/>
            </p:cNvSpPr>
            <p:nvPr/>
          </p:nvSpPr>
          <p:spPr bwMode="auto">
            <a:xfrm rot="-17064441">
              <a:off x="780" y="3360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44" name="Freeform 220"/>
            <p:cNvSpPr>
              <a:spLocks/>
            </p:cNvSpPr>
            <p:nvPr/>
          </p:nvSpPr>
          <p:spPr bwMode="auto">
            <a:xfrm rot="3608242">
              <a:off x="1443" y="2731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45" name="Freeform 221"/>
            <p:cNvSpPr>
              <a:spLocks/>
            </p:cNvSpPr>
            <p:nvPr/>
          </p:nvSpPr>
          <p:spPr bwMode="auto">
            <a:xfrm rot="3608242" flipV="1">
              <a:off x="1383" y="2765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46" name="Freeform 222"/>
            <p:cNvSpPr>
              <a:spLocks/>
            </p:cNvSpPr>
            <p:nvPr/>
          </p:nvSpPr>
          <p:spPr bwMode="auto">
            <a:xfrm rot="3608242">
              <a:off x="1479" y="2763"/>
              <a:ext cx="903" cy="8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47" name="Rectangle 223"/>
            <p:cNvSpPr>
              <a:spLocks noChangeArrowheads="1"/>
            </p:cNvSpPr>
            <p:nvPr/>
          </p:nvSpPr>
          <p:spPr bwMode="auto">
            <a:xfrm rot="-9863530">
              <a:off x="1578" y="2165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48" name="Rectangle 224"/>
            <p:cNvSpPr>
              <a:spLocks noChangeArrowheads="1"/>
            </p:cNvSpPr>
            <p:nvPr/>
          </p:nvSpPr>
          <p:spPr bwMode="auto">
            <a:xfrm rot="9880221">
              <a:off x="1470" y="2162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49" name="Rectangle 225"/>
            <p:cNvSpPr>
              <a:spLocks noChangeArrowheads="1"/>
            </p:cNvSpPr>
            <p:nvPr/>
          </p:nvSpPr>
          <p:spPr bwMode="auto">
            <a:xfrm rot="10772871">
              <a:off x="1511" y="2030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50" name="Line 226"/>
            <p:cNvSpPr>
              <a:spLocks noChangeShapeType="1"/>
            </p:cNvSpPr>
            <p:nvPr/>
          </p:nvSpPr>
          <p:spPr bwMode="auto">
            <a:xfrm rot="7200911" flipV="1">
              <a:off x="1254" y="2099"/>
              <a:ext cx="571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51" name="Rectangle 227"/>
            <p:cNvSpPr>
              <a:spLocks noChangeArrowheads="1"/>
            </p:cNvSpPr>
            <p:nvPr/>
          </p:nvSpPr>
          <p:spPr bwMode="auto">
            <a:xfrm rot="7200911">
              <a:off x="1573" y="1864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52" name="Freeform 228"/>
            <p:cNvSpPr>
              <a:spLocks/>
            </p:cNvSpPr>
            <p:nvPr/>
          </p:nvSpPr>
          <p:spPr bwMode="auto">
            <a:xfrm rot="7200911">
              <a:off x="1421" y="2240"/>
              <a:ext cx="35" cy="63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53" name="Line 229"/>
            <p:cNvSpPr>
              <a:spLocks noChangeShapeType="1"/>
            </p:cNvSpPr>
            <p:nvPr/>
          </p:nvSpPr>
          <p:spPr bwMode="auto">
            <a:xfrm rot="7200911">
              <a:off x="1449" y="2286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54" name="Line 230"/>
            <p:cNvSpPr>
              <a:spLocks noChangeShapeType="1"/>
            </p:cNvSpPr>
            <p:nvPr/>
          </p:nvSpPr>
          <p:spPr bwMode="auto">
            <a:xfrm rot="7200911">
              <a:off x="1398" y="2259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16" name="Group 231"/>
            <p:cNvGrpSpPr>
              <a:grpSpLocks/>
            </p:cNvGrpSpPr>
            <p:nvPr/>
          </p:nvGrpSpPr>
          <p:grpSpPr bwMode="auto">
            <a:xfrm rot="7200911">
              <a:off x="1184" y="2372"/>
              <a:ext cx="267" cy="224"/>
              <a:chOff x="4785" y="11039"/>
              <a:chExt cx="829" cy="688"/>
            </a:xfrm>
          </p:grpSpPr>
          <p:sp>
            <p:nvSpPr>
              <p:cNvPr id="1076456" name="Freeform 23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57" name="Line 23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58" name="Line 23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59" name="Line 23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60" name="Arc 23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461" name="Freeform 237"/>
            <p:cNvSpPr>
              <a:spLocks/>
            </p:cNvSpPr>
            <p:nvPr/>
          </p:nvSpPr>
          <p:spPr bwMode="auto">
            <a:xfrm rot="9864373">
              <a:off x="1353" y="2287"/>
              <a:ext cx="96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62" name="Freeform 238"/>
            <p:cNvSpPr>
              <a:spLocks/>
            </p:cNvSpPr>
            <p:nvPr/>
          </p:nvSpPr>
          <p:spPr bwMode="auto">
            <a:xfrm rot="7200911">
              <a:off x="1299" y="2292"/>
              <a:ext cx="204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63" name="Arc 239"/>
            <p:cNvSpPr>
              <a:spLocks/>
            </p:cNvSpPr>
            <p:nvPr/>
          </p:nvSpPr>
          <p:spPr bwMode="auto">
            <a:xfrm rot="14138409">
              <a:off x="1435" y="2238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64" name="Arc 240"/>
            <p:cNvSpPr>
              <a:spLocks/>
            </p:cNvSpPr>
            <p:nvPr/>
          </p:nvSpPr>
          <p:spPr bwMode="auto">
            <a:xfrm rot="263413" flipV="1">
              <a:off x="1310" y="2165"/>
              <a:ext cx="130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65" name="Freeform 241"/>
            <p:cNvSpPr>
              <a:spLocks/>
            </p:cNvSpPr>
            <p:nvPr/>
          </p:nvSpPr>
          <p:spPr bwMode="auto">
            <a:xfrm rot="7200911">
              <a:off x="1325" y="2319"/>
              <a:ext cx="75" cy="1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66" name="Line 242"/>
            <p:cNvSpPr>
              <a:spLocks noChangeShapeType="1"/>
            </p:cNvSpPr>
            <p:nvPr/>
          </p:nvSpPr>
          <p:spPr bwMode="auto">
            <a:xfrm rot="7200911">
              <a:off x="1382" y="2281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67" name="Line 243"/>
            <p:cNvSpPr>
              <a:spLocks noChangeShapeType="1"/>
            </p:cNvSpPr>
            <p:nvPr/>
          </p:nvSpPr>
          <p:spPr bwMode="auto">
            <a:xfrm rot="7200911">
              <a:off x="1247" y="236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68" name="Arc 244"/>
            <p:cNvSpPr>
              <a:spLocks/>
            </p:cNvSpPr>
            <p:nvPr/>
          </p:nvSpPr>
          <p:spPr bwMode="auto">
            <a:xfrm rot="42329410">
              <a:off x="1196" y="2386"/>
              <a:ext cx="223" cy="229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69" name="Arc 245"/>
            <p:cNvSpPr>
              <a:spLocks/>
            </p:cNvSpPr>
            <p:nvPr/>
          </p:nvSpPr>
          <p:spPr bwMode="auto">
            <a:xfrm rot="9864373" flipH="1" flipV="1">
              <a:off x="1308" y="2285"/>
              <a:ext cx="157" cy="1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70" name="Arc 246"/>
            <p:cNvSpPr>
              <a:spLocks/>
            </p:cNvSpPr>
            <p:nvPr/>
          </p:nvSpPr>
          <p:spPr bwMode="auto">
            <a:xfrm rot="9864373">
              <a:off x="1339" y="2223"/>
              <a:ext cx="158" cy="16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71" name="Arc 247"/>
            <p:cNvSpPr>
              <a:spLocks/>
            </p:cNvSpPr>
            <p:nvPr/>
          </p:nvSpPr>
          <p:spPr bwMode="auto">
            <a:xfrm rot="9864373">
              <a:off x="1422" y="2214"/>
              <a:ext cx="62" cy="6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72" name="Arc 248"/>
            <p:cNvSpPr>
              <a:spLocks/>
            </p:cNvSpPr>
            <p:nvPr/>
          </p:nvSpPr>
          <p:spPr bwMode="auto">
            <a:xfrm rot="9864373" flipH="1" flipV="1">
              <a:off x="1391" y="2267"/>
              <a:ext cx="63" cy="6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73" name="Line 249"/>
            <p:cNvSpPr>
              <a:spLocks noChangeShapeType="1"/>
            </p:cNvSpPr>
            <p:nvPr/>
          </p:nvSpPr>
          <p:spPr bwMode="auto">
            <a:xfrm rot="9008242" flipV="1">
              <a:off x="1611" y="2090"/>
              <a:ext cx="1" cy="323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74" name="Freeform 250"/>
            <p:cNvSpPr>
              <a:spLocks/>
            </p:cNvSpPr>
            <p:nvPr/>
          </p:nvSpPr>
          <p:spPr bwMode="auto">
            <a:xfrm rot="3608242">
              <a:off x="1606" y="2239"/>
              <a:ext cx="34" cy="65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75" name="Line 251"/>
            <p:cNvSpPr>
              <a:spLocks noChangeShapeType="1"/>
            </p:cNvSpPr>
            <p:nvPr/>
          </p:nvSpPr>
          <p:spPr bwMode="auto">
            <a:xfrm rot="3608242">
              <a:off x="1633" y="2258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76" name="Line 252"/>
            <p:cNvSpPr>
              <a:spLocks noChangeShapeType="1"/>
            </p:cNvSpPr>
            <p:nvPr/>
          </p:nvSpPr>
          <p:spPr bwMode="auto">
            <a:xfrm rot="3608242">
              <a:off x="1584" y="2290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17" name="Group 253"/>
            <p:cNvGrpSpPr>
              <a:grpSpLocks/>
            </p:cNvGrpSpPr>
            <p:nvPr/>
          </p:nvGrpSpPr>
          <p:grpSpPr bwMode="auto">
            <a:xfrm rot="3608242">
              <a:off x="1610" y="2371"/>
              <a:ext cx="270" cy="226"/>
              <a:chOff x="4785" y="11039"/>
              <a:chExt cx="829" cy="688"/>
            </a:xfrm>
          </p:grpSpPr>
          <p:sp>
            <p:nvSpPr>
              <p:cNvPr id="1076478" name="Freeform 25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79" name="Line 25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80" name="Line 25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81" name="Line 25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82" name="Arc 25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483" name="Freeform 259"/>
            <p:cNvSpPr>
              <a:spLocks/>
            </p:cNvSpPr>
            <p:nvPr/>
          </p:nvSpPr>
          <p:spPr bwMode="auto">
            <a:xfrm rot="6271705">
              <a:off x="1610" y="2289"/>
              <a:ext cx="98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84" name="Freeform 260"/>
            <p:cNvSpPr>
              <a:spLocks/>
            </p:cNvSpPr>
            <p:nvPr/>
          </p:nvSpPr>
          <p:spPr bwMode="auto">
            <a:xfrm rot="3608242">
              <a:off x="1562" y="2291"/>
              <a:ext cx="203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85" name="Arc 261"/>
            <p:cNvSpPr>
              <a:spLocks/>
            </p:cNvSpPr>
            <p:nvPr/>
          </p:nvSpPr>
          <p:spPr bwMode="auto">
            <a:xfrm rot="10545741">
              <a:off x="1624" y="2164"/>
              <a:ext cx="130" cy="15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86" name="Arc 262"/>
            <p:cNvSpPr>
              <a:spLocks/>
            </p:cNvSpPr>
            <p:nvPr/>
          </p:nvSpPr>
          <p:spPr bwMode="auto">
            <a:xfrm rot="18270744" flipV="1">
              <a:off x="1497" y="2239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87" name="Freeform 263"/>
            <p:cNvSpPr>
              <a:spLocks/>
            </p:cNvSpPr>
            <p:nvPr/>
          </p:nvSpPr>
          <p:spPr bwMode="auto">
            <a:xfrm rot="3608242">
              <a:off x="1660" y="2320"/>
              <a:ext cx="77" cy="1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88" name="Line 264"/>
            <p:cNvSpPr>
              <a:spLocks noChangeShapeType="1"/>
            </p:cNvSpPr>
            <p:nvPr/>
          </p:nvSpPr>
          <p:spPr bwMode="auto">
            <a:xfrm rot="3608242">
              <a:off x="1680" y="2281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89" name="Line 265"/>
            <p:cNvSpPr>
              <a:spLocks noChangeShapeType="1"/>
            </p:cNvSpPr>
            <p:nvPr/>
          </p:nvSpPr>
          <p:spPr bwMode="auto">
            <a:xfrm rot="3608242">
              <a:off x="1730" y="2360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90" name="Line 266"/>
            <p:cNvSpPr>
              <a:spLocks noChangeShapeType="1"/>
            </p:cNvSpPr>
            <p:nvPr/>
          </p:nvSpPr>
          <p:spPr bwMode="auto">
            <a:xfrm rot="3608242">
              <a:off x="1583" y="2445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91" name="Arc 267"/>
            <p:cNvSpPr>
              <a:spLocks/>
            </p:cNvSpPr>
            <p:nvPr/>
          </p:nvSpPr>
          <p:spPr bwMode="auto">
            <a:xfrm rot="38736742">
              <a:off x="1644" y="2387"/>
              <a:ext cx="223" cy="231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92" name="Arc 268"/>
            <p:cNvSpPr>
              <a:spLocks/>
            </p:cNvSpPr>
            <p:nvPr/>
          </p:nvSpPr>
          <p:spPr bwMode="auto">
            <a:xfrm rot="6271705" flipH="1" flipV="1">
              <a:off x="1598" y="2285"/>
              <a:ext cx="158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93" name="Arc 269"/>
            <p:cNvSpPr>
              <a:spLocks/>
            </p:cNvSpPr>
            <p:nvPr/>
          </p:nvSpPr>
          <p:spPr bwMode="auto">
            <a:xfrm rot="6271705">
              <a:off x="1559" y="2226"/>
              <a:ext cx="157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94" name="Arc 270"/>
            <p:cNvSpPr>
              <a:spLocks/>
            </p:cNvSpPr>
            <p:nvPr/>
          </p:nvSpPr>
          <p:spPr bwMode="auto">
            <a:xfrm rot="6271705">
              <a:off x="1576" y="2217"/>
              <a:ext cx="61" cy="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95" name="Arc 271"/>
            <p:cNvSpPr>
              <a:spLocks/>
            </p:cNvSpPr>
            <p:nvPr/>
          </p:nvSpPr>
          <p:spPr bwMode="auto">
            <a:xfrm rot="6271705" flipH="1" flipV="1">
              <a:off x="1608" y="2267"/>
              <a:ext cx="62" cy="6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96" name="Line 272"/>
            <p:cNvSpPr>
              <a:spLocks noChangeShapeType="1"/>
            </p:cNvSpPr>
            <p:nvPr/>
          </p:nvSpPr>
          <p:spPr bwMode="auto">
            <a:xfrm rot="7200911">
              <a:off x="1381" y="2039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97" name="Line 273"/>
            <p:cNvSpPr>
              <a:spLocks noChangeShapeType="1"/>
            </p:cNvSpPr>
            <p:nvPr/>
          </p:nvSpPr>
          <p:spPr bwMode="auto">
            <a:xfrm rot="14421194">
              <a:off x="1683" y="2045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18" name="Group 274"/>
            <p:cNvGrpSpPr>
              <a:grpSpLocks/>
            </p:cNvGrpSpPr>
            <p:nvPr/>
          </p:nvGrpSpPr>
          <p:grpSpPr bwMode="auto">
            <a:xfrm rot="14454207">
              <a:off x="1767" y="2049"/>
              <a:ext cx="102" cy="81"/>
              <a:chOff x="5504" y="8144"/>
              <a:chExt cx="291" cy="236"/>
            </a:xfrm>
          </p:grpSpPr>
          <p:sp>
            <p:nvSpPr>
              <p:cNvPr id="1076499" name="Rectangle 27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00" name="Rectangle 27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grpSp>
          <p:nvGrpSpPr>
            <p:cNvPr id="19" name="Group 277"/>
            <p:cNvGrpSpPr>
              <a:grpSpLocks/>
            </p:cNvGrpSpPr>
            <p:nvPr/>
          </p:nvGrpSpPr>
          <p:grpSpPr bwMode="auto">
            <a:xfrm rot="7200911">
              <a:off x="1205" y="2042"/>
              <a:ext cx="99" cy="80"/>
              <a:chOff x="5504" y="8144"/>
              <a:chExt cx="291" cy="236"/>
            </a:xfrm>
          </p:grpSpPr>
          <p:sp>
            <p:nvSpPr>
              <p:cNvPr id="1076502" name="Rectangle 278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03" name="Rectangle 279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504" name="Rectangle 280"/>
            <p:cNvSpPr>
              <a:spLocks noChangeArrowheads="1"/>
            </p:cNvSpPr>
            <p:nvPr/>
          </p:nvSpPr>
          <p:spPr bwMode="auto">
            <a:xfrm rot="10772871">
              <a:off x="1511" y="2030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05" name="Rectangle 281"/>
            <p:cNvSpPr>
              <a:spLocks noChangeArrowheads="1"/>
            </p:cNvSpPr>
            <p:nvPr/>
          </p:nvSpPr>
          <p:spPr bwMode="auto">
            <a:xfrm rot="9880221">
              <a:off x="1470" y="2162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06" name="Rectangle 282"/>
            <p:cNvSpPr>
              <a:spLocks noChangeArrowheads="1"/>
            </p:cNvSpPr>
            <p:nvPr/>
          </p:nvSpPr>
          <p:spPr bwMode="auto">
            <a:xfrm rot="-9863530">
              <a:off x="1580" y="2165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07" name="Rectangle 283"/>
            <p:cNvSpPr>
              <a:spLocks noChangeArrowheads="1"/>
            </p:cNvSpPr>
            <p:nvPr/>
          </p:nvSpPr>
          <p:spPr bwMode="auto">
            <a:xfrm rot="-45884290">
              <a:off x="2207" y="3458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08" name="Rectangle 284"/>
            <p:cNvSpPr>
              <a:spLocks noChangeArrowheads="1"/>
            </p:cNvSpPr>
            <p:nvPr/>
          </p:nvSpPr>
          <p:spPr bwMode="auto">
            <a:xfrm rot="-26140540">
              <a:off x="2263" y="3365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09" name="Rectangle 285"/>
            <p:cNvSpPr>
              <a:spLocks noChangeArrowheads="1"/>
            </p:cNvSpPr>
            <p:nvPr/>
          </p:nvSpPr>
          <p:spPr bwMode="auto">
            <a:xfrm rot="-25247889">
              <a:off x="2322" y="3409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10" name="Line 286"/>
            <p:cNvSpPr>
              <a:spLocks noChangeShapeType="1"/>
            </p:cNvSpPr>
            <p:nvPr/>
          </p:nvSpPr>
          <p:spPr bwMode="auto">
            <a:xfrm rot="14380151" flipV="1">
              <a:off x="2007" y="3487"/>
              <a:ext cx="623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11" name="Rectangle 287"/>
            <p:cNvSpPr>
              <a:spLocks noChangeArrowheads="1"/>
            </p:cNvSpPr>
            <p:nvPr/>
          </p:nvSpPr>
          <p:spPr bwMode="auto">
            <a:xfrm rot="-28819849">
              <a:off x="2364" y="3660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12" name="Freeform 288"/>
            <p:cNvSpPr>
              <a:spLocks/>
            </p:cNvSpPr>
            <p:nvPr/>
          </p:nvSpPr>
          <p:spPr bwMode="auto">
            <a:xfrm rot="-28819849">
              <a:off x="2213" y="3303"/>
              <a:ext cx="35" cy="63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13" name="Line 289"/>
            <p:cNvSpPr>
              <a:spLocks noChangeShapeType="1"/>
            </p:cNvSpPr>
            <p:nvPr/>
          </p:nvSpPr>
          <p:spPr bwMode="auto">
            <a:xfrm rot="-28819849">
              <a:off x="2190" y="3349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14" name="Line 290"/>
            <p:cNvSpPr>
              <a:spLocks noChangeShapeType="1"/>
            </p:cNvSpPr>
            <p:nvPr/>
          </p:nvSpPr>
          <p:spPr bwMode="auto">
            <a:xfrm rot="-28819849">
              <a:off x="2241" y="3320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20" name="Group 291"/>
            <p:cNvGrpSpPr>
              <a:grpSpLocks/>
            </p:cNvGrpSpPr>
            <p:nvPr/>
          </p:nvGrpSpPr>
          <p:grpSpPr bwMode="auto">
            <a:xfrm rot="-28819849">
              <a:off x="1973" y="3013"/>
              <a:ext cx="267" cy="224"/>
              <a:chOff x="4785" y="11039"/>
              <a:chExt cx="829" cy="688"/>
            </a:xfrm>
          </p:grpSpPr>
          <p:sp>
            <p:nvSpPr>
              <p:cNvPr id="1076516" name="Freeform 29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17" name="Line 29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18" name="Line 29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19" name="Line 29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20" name="Arc 29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521" name="Freeform 297"/>
            <p:cNvSpPr>
              <a:spLocks/>
            </p:cNvSpPr>
            <p:nvPr/>
          </p:nvSpPr>
          <p:spPr bwMode="auto">
            <a:xfrm rot="-26156385">
              <a:off x="2147" y="3224"/>
              <a:ext cx="96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22" name="Freeform 298"/>
            <p:cNvSpPr>
              <a:spLocks/>
            </p:cNvSpPr>
            <p:nvPr/>
          </p:nvSpPr>
          <p:spPr bwMode="auto">
            <a:xfrm rot="-28819849">
              <a:off x="2089" y="3217"/>
              <a:ext cx="201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23" name="Arc 299"/>
            <p:cNvSpPr>
              <a:spLocks/>
            </p:cNvSpPr>
            <p:nvPr/>
          </p:nvSpPr>
          <p:spPr bwMode="auto">
            <a:xfrm rot="-21882350">
              <a:off x="2100" y="3294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24" name="Arc 300"/>
            <p:cNvSpPr>
              <a:spLocks/>
            </p:cNvSpPr>
            <p:nvPr/>
          </p:nvSpPr>
          <p:spPr bwMode="auto">
            <a:xfrm rot="7442651" flipV="1">
              <a:off x="2227" y="3220"/>
              <a:ext cx="130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25" name="Freeform 301"/>
            <p:cNvSpPr>
              <a:spLocks/>
            </p:cNvSpPr>
            <p:nvPr/>
          </p:nvSpPr>
          <p:spPr bwMode="auto">
            <a:xfrm rot="-28819849">
              <a:off x="2117" y="3119"/>
              <a:ext cx="75" cy="1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26" name="Line 302"/>
            <p:cNvSpPr>
              <a:spLocks noChangeShapeType="1"/>
            </p:cNvSpPr>
            <p:nvPr/>
          </p:nvSpPr>
          <p:spPr bwMode="auto">
            <a:xfrm rot="-28819849">
              <a:off x="2174" y="3147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27" name="Line 303"/>
            <p:cNvSpPr>
              <a:spLocks noChangeShapeType="1"/>
            </p:cNvSpPr>
            <p:nvPr/>
          </p:nvSpPr>
          <p:spPr bwMode="auto">
            <a:xfrm rot="-28819849">
              <a:off x="2186" y="316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28" name="Arc 304"/>
            <p:cNvSpPr>
              <a:spLocks/>
            </p:cNvSpPr>
            <p:nvPr/>
          </p:nvSpPr>
          <p:spPr bwMode="auto">
            <a:xfrm rot="6308652">
              <a:off x="1986" y="2994"/>
              <a:ext cx="223" cy="229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29" name="Arc 305"/>
            <p:cNvSpPr>
              <a:spLocks/>
            </p:cNvSpPr>
            <p:nvPr/>
          </p:nvSpPr>
          <p:spPr bwMode="auto">
            <a:xfrm rot="-26156385" flipH="1" flipV="1">
              <a:off x="2097" y="3163"/>
              <a:ext cx="157" cy="1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30" name="Arc 306"/>
            <p:cNvSpPr>
              <a:spLocks/>
            </p:cNvSpPr>
            <p:nvPr/>
          </p:nvSpPr>
          <p:spPr bwMode="auto">
            <a:xfrm rot="-26156385">
              <a:off x="2136" y="3222"/>
              <a:ext cx="158" cy="16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31" name="Arc 307"/>
            <p:cNvSpPr>
              <a:spLocks/>
            </p:cNvSpPr>
            <p:nvPr/>
          </p:nvSpPr>
          <p:spPr bwMode="auto">
            <a:xfrm rot="-26156385">
              <a:off x="2216" y="3327"/>
              <a:ext cx="62" cy="6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32" name="Arc 308"/>
            <p:cNvSpPr>
              <a:spLocks/>
            </p:cNvSpPr>
            <p:nvPr/>
          </p:nvSpPr>
          <p:spPr bwMode="auto">
            <a:xfrm rot="-26156385" flipH="1" flipV="1">
              <a:off x="2184" y="3276"/>
              <a:ext cx="63" cy="6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33" name="Line 309"/>
            <p:cNvSpPr>
              <a:spLocks noChangeShapeType="1"/>
            </p:cNvSpPr>
            <p:nvPr/>
          </p:nvSpPr>
          <p:spPr bwMode="auto">
            <a:xfrm rot="16187483" flipV="1">
              <a:off x="2164" y="3337"/>
              <a:ext cx="1" cy="318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34" name="Freeform 310"/>
            <p:cNvSpPr>
              <a:spLocks/>
            </p:cNvSpPr>
            <p:nvPr/>
          </p:nvSpPr>
          <p:spPr bwMode="auto">
            <a:xfrm rot="-32412517">
              <a:off x="2124" y="3462"/>
              <a:ext cx="34" cy="65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35" name="Line 311"/>
            <p:cNvSpPr>
              <a:spLocks noChangeShapeType="1"/>
            </p:cNvSpPr>
            <p:nvPr/>
          </p:nvSpPr>
          <p:spPr bwMode="auto">
            <a:xfrm rot="-32412517">
              <a:off x="2124" y="3523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36" name="Line 312"/>
            <p:cNvSpPr>
              <a:spLocks noChangeShapeType="1"/>
            </p:cNvSpPr>
            <p:nvPr/>
          </p:nvSpPr>
          <p:spPr bwMode="auto">
            <a:xfrm rot="-32412517">
              <a:off x="2122" y="3465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21" name="Group 313"/>
            <p:cNvGrpSpPr>
              <a:grpSpLocks/>
            </p:cNvGrpSpPr>
            <p:nvPr/>
          </p:nvGrpSpPr>
          <p:grpSpPr bwMode="auto">
            <a:xfrm rot="-32412517">
              <a:off x="1761" y="3384"/>
              <a:ext cx="270" cy="226"/>
              <a:chOff x="4785" y="11039"/>
              <a:chExt cx="829" cy="688"/>
            </a:xfrm>
          </p:grpSpPr>
          <p:sp>
            <p:nvSpPr>
              <p:cNvPr id="1076538" name="Freeform 31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39" name="Line 31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40" name="Line 31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41" name="Line 31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42" name="Arc 31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543" name="Freeform 319"/>
            <p:cNvSpPr>
              <a:spLocks/>
            </p:cNvSpPr>
            <p:nvPr/>
          </p:nvSpPr>
          <p:spPr bwMode="auto">
            <a:xfrm rot="-29749054">
              <a:off x="2017" y="3446"/>
              <a:ext cx="98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44" name="Freeform 320"/>
            <p:cNvSpPr>
              <a:spLocks/>
            </p:cNvSpPr>
            <p:nvPr/>
          </p:nvSpPr>
          <p:spPr bwMode="auto">
            <a:xfrm rot="-32412517">
              <a:off x="1957" y="3445"/>
              <a:ext cx="203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45" name="Arc 321"/>
            <p:cNvSpPr>
              <a:spLocks/>
            </p:cNvSpPr>
            <p:nvPr/>
          </p:nvSpPr>
          <p:spPr bwMode="auto">
            <a:xfrm rot="-25475019">
              <a:off x="2070" y="3493"/>
              <a:ext cx="130" cy="15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46" name="Arc 322"/>
            <p:cNvSpPr>
              <a:spLocks/>
            </p:cNvSpPr>
            <p:nvPr/>
          </p:nvSpPr>
          <p:spPr bwMode="auto">
            <a:xfrm rot="3849983" flipV="1">
              <a:off x="2068" y="3347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47" name="Freeform 323"/>
            <p:cNvSpPr>
              <a:spLocks/>
            </p:cNvSpPr>
            <p:nvPr/>
          </p:nvSpPr>
          <p:spPr bwMode="auto">
            <a:xfrm rot="-32412517">
              <a:off x="1948" y="3411"/>
              <a:ext cx="77" cy="1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48" name="Line 324"/>
            <p:cNvSpPr>
              <a:spLocks noChangeShapeType="1"/>
            </p:cNvSpPr>
            <p:nvPr/>
          </p:nvSpPr>
          <p:spPr bwMode="auto">
            <a:xfrm rot="-32412517">
              <a:off x="2026" y="3406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49" name="Line 325"/>
            <p:cNvSpPr>
              <a:spLocks noChangeShapeType="1"/>
            </p:cNvSpPr>
            <p:nvPr/>
          </p:nvSpPr>
          <p:spPr bwMode="auto">
            <a:xfrm rot="-32412517">
              <a:off x="1949" y="3579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50" name="Line 326"/>
            <p:cNvSpPr>
              <a:spLocks noChangeShapeType="1"/>
            </p:cNvSpPr>
            <p:nvPr/>
          </p:nvSpPr>
          <p:spPr bwMode="auto">
            <a:xfrm rot="-32412517">
              <a:off x="1945" y="3411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51" name="Arc 327"/>
            <p:cNvSpPr>
              <a:spLocks/>
            </p:cNvSpPr>
            <p:nvPr/>
          </p:nvSpPr>
          <p:spPr bwMode="auto">
            <a:xfrm rot="2715983">
              <a:off x="1762" y="3381"/>
              <a:ext cx="223" cy="231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52" name="Arc 328"/>
            <p:cNvSpPr>
              <a:spLocks/>
            </p:cNvSpPr>
            <p:nvPr/>
          </p:nvSpPr>
          <p:spPr bwMode="auto">
            <a:xfrm rot="-29749054" flipH="1" flipV="1">
              <a:off x="1953" y="3415"/>
              <a:ext cx="158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53" name="Arc 329"/>
            <p:cNvSpPr>
              <a:spLocks/>
            </p:cNvSpPr>
            <p:nvPr/>
          </p:nvSpPr>
          <p:spPr bwMode="auto">
            <a:xfrm rot="-29749054">
              <a:off x="2024" y="3410"/>
              <a:ext cx="157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54" name="Arc 330"/>
            <p:cNvSpPr>
              <a:spLocks/>
            </p:cNvSpPr>
            <p:nvPr/>
          </p:nvSpPr>
          <p:spPr bwMode="auto">
            <a:xfrm rot="-29749054">
              <a:off x="2138" y="3462"/>
              <a:ext cx="61" cy="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55" name="Arc 331"/>
            <p:cNvSpPr>
              <a:spLocks/>
            </p:cNvSpPr>
            <p:nvPr/>
          </p:nvSpPr>
          <p:spPr bwMode="auto">
            <a:xfrm rot="-29749054" flipH="1" flipV="1">
              <a:off x="2078" y="3464"/>
              <a:ext cx="62" cy="6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56" name="Line 332"/>
            <p:cNvSpPr>
              <a:spLocks noChangeShapeType="1"/>
            </p:cNvSpPr>
            <p:nvPr/>
          </p:nvSpPr>
          <p:spPr bwMode="auto">
            <a:xfrm rot="-28819849">
              <a:off x="2361" y="3224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57" name="Line 333"/>
            <p:cNvSpPr>
              <a:spLocks noChangeShapeType="1"/>
            </p:cNvSpPr>
            <p:nvPr/>
          </p:nvSpPr>
          <p:spPr bwMode="auto">
            <a:xfrm rot="-21599564">
              <a:off x="2207" y="3487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22" name="Group 334"/>
            <p:cNvGrpSpPr>
              <a:grpSpLocks/>
            </p:cNvGrpSpPr>
            <p:nvPr/>
          </p:nvGrpSpPr>
          <p:grpSpPr bwMode="auto">
            <a:xfrm rot="-21566552">
              <a:off x="2152" y="3714"/>
              <a:ext cx="102" cy="81"/>
              <a:chOff x="5504" y="8144"/>
              <a:chExt cx="291" cy="236"/>
            </a:xfrm>
          </p:grpSpPr>
          <p:sp>
            <p:nvSpPr>
              <p:cNvPr id="1076559" name="Rectangle 33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60" name="Rectangle 33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grpSp>
          <p:nvGrpSpPr>
            <p:cNvPr id="23" name="Group 337"/>
            <p:cNvGrpSpPr>
              <a:grpSpLocks/>
            </p:cNvGrpSpPr>
            <p:nvPr/>
          </p:nvGrpSpPr>
          <p:grpSpPr bwMode="auto">
            <a:xfrm rot="-28819849">
              <a:off x="2438" y="3230"/>
              <a:ext cx="99" cy="80"/>
              <a:chOff x="5504" y="8144"/>
              <a:chExt cx="291" cy="236"/>
            </a:xfrm>
          </p:grpSpPr>
          <p:sp>
            <p:nvSpPr>
              <p:cNvPr id="1076562" name="Rectangle 338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63" name="Rectangle 339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564" name="Rectangle 340"/>
            <p:cNvSpPr>
              <a:spLocks noChangeArrowheads="1"/>
            </p:cNvSpPr>
            <p:nvPr/>
          </p:nvSpPr>
          <p:spPr bwMode="auto">
            <a:xfrm rot="-25247889">
              <a:off x="2322" y="3409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65" name="Rectangle 341"/>
            <p:cNvSpPr>
              <a:spLocks noChangeArrowheads="1"/>
            </p:cNvSpPr>
            <p:nvPr/>
          </p:nvSpPr>
          <p:spPr bwMode="auto">
            <a:xfrm rot="-26140540">
              <a:off x="2263" y="3365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66" name="Rectangle 342"/>
            <p:cNvSpPr>
              <a:spLocks noChangeArrowheads="1"/>
            </p:cNvSpPr>
            <p:nvPr/>
          </p:nvSpPr>
          <p:spPr bwMode="auto">
            <a:xfrm rot="-45884290">
              <a:off x="2207" y="3458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</p:grpSp>
      <p:sp>
        <p:nvSpPr>
          <p:cNvPr id="1076567" name="Text Box 343"/>
          <p:cNvSpPr txBox="1">
            <a:spLocks noChangeArrowheads="1"/>
          </p:cNvSpPr>
          <p:nvPr/>
        </p:nvSpPr>
        <p:spPr bwMode="auto">
          <a:xfrm>
            <a:off x="2932113" y="3435350"/>
            <a:ext cx="149542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DECIGO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Pathfinder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  (DPF)</a:t>
            </a:r>
          </a:p>
        </p:txBody>
      </p:sp>
      <p:sp>
        <p:nvSpPr>
          <p:cNvPr id="1076568" name="Text Box 344"/>
          <p:cNvSpPr txBox="1">
            <a:spLocks noChangeArrowheads="1"/>
          </p:cNvSpPr>
          <p:nvPr/>
        </p:nvSpPr>
        <p:spPr bwMode="auto">
          <a:xfrm>
            <a:off x="4859338" y="3716338"/>
            <a:ext cx="18573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1600" b="1" kern="1200">
                <a:solidFill>
                  <a:srgbClr val="FFCCFF"/>
                </a:solidFill>
                <a:latin typeface="Arial" charset="0"/>
                <a:ea typeface="ＭＳ Ｐゴシック" pitchFamily="50" charset="-128"/>
                <a:cs typeface="+mn-cs"/>
              </a:rPr>
              <a:t>Pre-DECIGO</a:t>
            </a:r>
          </a:p>
        </p:txBody>
      </p:sp>
      <p:sp>
        <p:nvSpPr>
          <p:cNvPr id="1076569" name="Text Box 345"/>
          <p:cNvSpPr txBox="1">
            <a:spLocks noChangeArrowheads="1"/>
          </p:cNvSpPr>
          <p:nvPr/>
        </p:nvSpPr>
        <p:spPr bwMode="auto">
          <a:xfrm>
            <a:off x="7575550" y="3790950"/>
            <a:ext cx="1244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1600" b="1" kern="1200">
                <a:solidFill>
                  <a:srgbClr val="FF9999"/>
                </a:solidFill>
                <a:latin typeface="Arial" charset="0"/>
                <a:ea typeface="ＭＳ Ｐゴシック" pitchFamily="50" charset="-128"/>
                <a:cs typeface="+mn-cs"/>
              </a:rPr>
              <a:t>DECIGO</a:t>
            </a:r>
          </a:p>
        </p:txBody>
      </p:sp>
      <p:sp>
        <p:nvSpPr>
          <p:cNvPr id="1076570" name="AutoShape 346"/>
          <p:cNvSpPr>
            <a:spLocks noChangeArrowheads="1"/>
          </p:cNvSpPr>
          <p:nvPr/>
        </p:nvSpPr>
        <p:spPr bwMode="auto">
          <a:xfrm>
            <a:off x="1036638" y="2798763"/>
            <a:ext cx="1289050" cy="311150"/>
          </a:xfrm>
          <a:prstGeom prst="rightArrow">
            <a:avLst>
              <a:gd name="adj1" fmla="val 49639"/>
              <a:gd name="adj2" fmla="val 60378"/>
            </a:avLst>
          </a:prstGeom>
          <a:solidFill>
            <a:srgbClr val="C0C0C0">
              <a:alpha val="50000"/>
            </a:srgbClr>
          </a:solidFill>
          <a:ln w="9525">
            <a:solidFill>
              <a:srgbClr val="777777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76571" name="Text Box 347"/>
          <p:cNvSpPr txBox="1">
            <a:spLocks noChangeArrowheads="1"/>
          </p:cNvSpPr>
          <p:nvPr/>
        </p:nvSpPr>
        <p:spPr bwMode="auto">
          <a:xfrm>
            <a:off x="917575" y="2259013"/>
            <a:ext cx="14446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>
                <a:solidFill>
                  <a:srgbClr val="DDDDDD"/>
                </a:solidFill>
                <a:latin typeface="Arial" charset="0"/>
                <a:ea typeface="ＭＳ Ｐゴシック" pitchFamily="50" charset="-128"/>
                <a:cs typeface="+mn-cs"/>
              </a:rPr>
              <a:t>R&amp;D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>
                <a:solidFill>
                  <a:srgbClr val="DDDDDD"/>
                </a:solidFill>
                <a:latin typeface="Arial" charset="0"/>
                <a:ea typeface="ＭＳ Ｐゴシック" pitchFamily="50" charset="-128"/>
                <a:cs typeface="+mn-cs"/>
              </a:rPr>
              <a:t>Fabrication</a:t>
            </a:r>
          </a:p>
        </p:txBody>
      </p:sp>
      <p:sp>
        <p:nvSpPr>
          <p:cNvPr id="1076572" name="Text Box 348"/>
          <p:cNvSpPr txBox="1">
            <a:spLocks noChangeArrowheads="1"/>
          </p:cNvSpPr>
          <p:nvPr/>
        </p:nvSpPr>
        <p:spPr bwMode="auto">
          <a:xfrm>
            <a:off x="3708400" y="2259013"/>
            <a:ext cx="14446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>
                <a:solidFill>
                  <a:srgbClr val="DDDDDD"/>
                </a:solidFill>
                <a:latin typeface="Arial" charset="0"/>
                <a:ea typeface="ＭＳ Ｐゴシック" pitchFamily="50" charset="-128"/>
                <a:cs typeface="+mn-cs"/>
              </a:rPr>
              <a:t>R&amp;D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>
                <a:solidFill>
                  <a:srgbClr val="DDDDDD"/>
                </a:solidFill>
                <a:latin typeface="Arial" charset="0"/>
                <a:ea typeface="ＭＳ Ｐゴシック" pitchFamily="50" charset="-128"/>
                <a:cs typeface="+mn-cs"/>
              </a:rPr>
              <a:t>Fabrication</a:t>
            </a:r>
          </a:p>
        </p:txBody>
      </p:sp>
      <p:sp>
        <p:nvSpPr>
          <p:cNvPr id="1076573" name="Text Box 349"/>
          <p:cNvSpPr txBox="1">
            <a:spLocks noChangeArrowheads="1"/>
          </p:cNvSpPr>
          <p:nvPr/>
        </p:nvSpPr>
        <p:spPr bwMode="auto">
          <a:xfrm>
            <a:off x="6048375" y="2259013"/>
            <a:ext cx="14446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>
                <a:solidFill>
                  <a:srgbClr val="DDDDDD"/>
                </a:solidFill>
                <a:latin typeface="Arial" charset="0"/>
                <a:ea typeface="ＭＳ Ｐゴシック" pitchFamily="50" charset="-128"/>
                <a:cs typeface="+mn-cs"/>
              </a:rPr>
              <a:t>R&amp;D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>
                <a:solidFill>
                  <a:srgbClr val="DDDDDD"/>
                </a:solidFill>
                <a:latin typeface="Arial" charset="0"/>
                <a:ea typeface="ＭＳ Ｐゴシック" pitchFamily="50" charset="-128"/>
                <a:cs typeface="+mn-cs"/>
              </a:rPr>
              <a:t>Fabrication</a:t>
            </a:r>
          </a:p>
        </p:txBody>
      </p:sp>
      <p:sp>
        <p:nvSpPr>
          <p:cNvPr id="1076574" name="AutoShape 350"/>
          <p:cNvSpPr>
            <a:spLocks noChangeArrowheads="1"/>
          </p:cNvSpPr>
          <p:nvPr/>
        </p:nvSpPr>
        <p:spPr bwMode="auto">
          <a:xfrm>
            <a:off x="3016250" y="1808163"/>
            <a:ext cx="360363" cy="360362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76575" name="AutoShape 351"/>
          <p:cNvSpPr>
            <a:spLocks noChangeArrowheads="1"/>
          </p:cNvSpPr>
          <p:nvPr/>
        </p:nvSpPr>
        <p:spPr bwMode="auto">
          <a:xfrm>
            <a:off x="7754938" y="1808163"/>
            <a:ext cx="360362" cy="360362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76576" name="AutoShape 352"/>
          <p:cNvSpPr>
            <a:spLocks noChangeArrowheads="1"/>
          </p:cNvSpPr>
          <p:nvPr/>
        </p:nvSpPr>
        <p:spPr bwMode="auto">
          <a:xfrm>
            <a:off x="5386388" y="1808163"/>
            <a:ext cx="360362" cy="360362"/>
          </a:xfrm>
          <a:prstGeom prst="triangle">
            <a:avLst>
              <a:gd name="adj" fmla="val 50000"/>
            </a:avLst>
          </a:prstGeom>
          <a:solidFill>
            <a:srgbClr val="9900CC"/>
          </a:solidFill>
          <a:ln w="9525">
            <a:solidFill>
              <a:srgbClr val="9900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76577" name="AutoShape 353"/>
          <p:cNvSpPr>
            <a:spLocks noChangeArrowheads="1"/>
          </p:cNvSpPr>
          <p:nvPr/>
        </p:nvSpPr>
        <p:spPr bwMode="auto">
          <a:xfrm>
            <a:off x="3887788" y="2798763"/>
            <a:ext cx="1289050" cy="311150"/>
          </a:xfrm>
          <a:prstGeom prst="rightArrow">
            <a:avLst>
              <a:gd name="adj1" fmla="val 49639"/>
              <a:gd name="adj2" fmla="val 60378"/>
            </a:avLst>
          </a:prstGeom>
          <a:solidFill>
            <a:srgbClr val="C0C0C0">
              <a:alpha val="50000"/>
            </a:srgbClr>
          </a:solidFill>
          <a:ln w="9525">
            <a:solidFill>
              <a:srgbClr val="777777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76578" name="AutoShape 354"/>
          <p:cNvSpPr>
            <a:spLocks noChangeArrowheads="1"/>
          </p:cNvSpPr>
          <p:nvPr/>
        </p:nvSpPr>
        <p:spPr bwMode="auto">
          <a:xfrm>
            <a:off x="6138863" y="2798763"/>
            <a:ext cx="1289050" cy="311150"/>
          </a:xfrm>
          <a:prstGeom prst="rightArrow">
            <a:avLst>
              <a:gd name="adj1" fmla="val 49639"/>
              <a:gd name="adj2" fmla="val 60378"/>
            </a:avLst>
          </a:prstGeom>
          <a:solidFill>
            <a:srgbClr val="C0C0C0">
              <a:alpha val="50000"/>
            </a:srgbClr>
          </a:solidFill>
          <a:ln w="9525">
            <a:solidFill>
              <a:srgbClr val="777777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76580" name="Text Box 356"/>
          <p:cNvSpPr txBox="1">
            <a:spLocks noChangeArrowheads="1"/>
          </p:cNvSpPr>
          <p:nvPr/>
        </p:nvSpPr>
        <p:spPr bwMode="auto">
          <a:xfrm>
            <a:off x="1147749" y="4005263"/>
            <a:ext cx="14954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>
                <a:solidFill>
                  <a:srgbClr val="FFFFFF"/>
                </a:solidFill>
                <a:latin typeface="Arial" charset="0"/>
                <a:ea typeface="ＭＳ Ｐゴシック" pitchFamily="50" charset="-128"/>
                <a:cs typeface="+mn-cs"/>
              </a:rPr>
              <a:t>SDS-1/SWIM</a:t>
            </a:r>
          </a:p>
        </p:txBody>
      </p:sp>
      <p:sp>
        <p:nvSpPr>
          <p:cNvPr id="1076581" name="AutoShape 357"/>
          <p:cNvSpPr>
            <a:spLocks noChangeArrowheads="1"/>
          </p:cNvSpPr>
          <p:nvPr/>
        </p:nvSpPr>
        <p:spPr bwMode="auto">
          <a:xfrm>
            <a:off x="1071538" y="2214554"/>
            <a:ext cx="3119462" cy="2071702"/>
          </a:xfrm>
          <a:prstGeom prst="roundRect">
            <a:avLst>
              <a:gd name="adj" fmla="val 10097"/>
            </a:avLst>
          </a:prstGeom>
          <a:noFill/>
          <a:ln w="50800">
            <a:solidFill>
              <a:srgbClr val="CCFFCC"/>
            </a:solidFill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658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角丸四角形 14"/>
          <p:cNvSpPr/>
          <p:nvPr/>
        </p:nvSpPr>
        <p:spPr bwMode="auto">
          <a:xfrm>
            <a:off x="1000100" y="4071942"/>
            <a:ext cx="4572032" cy="2357454"/>
          </a:xfrm>
          <a:prstGeom prst="roundRect">
            <a:avLst>
              <a:gd name="adj" fmla="val 10117"/>
            </a:avLst>
          </a:prstGeom>
          <a:solidFill>
            <a:srgbClr val="CCECFF">
              <a:alpha val="10000"/>
            </a:srgbClr>
          </a:solidFill>
          <a:ln w="6350">
            <a:noFill/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7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DPF</a:t>
            </a:r>
            <a:r>
              <a:rPr lang="ja-JP" altLang="en-US" dirty="0" smtClean="0"/>
              <a:t>構造検討</a:t>
            </a:r>
            <a:endParaRPr lang="ja-JP" altLang="en-US" dirty="0"/>
          </a:p>
        </p:txBody>
      </p:sp>
      <p:sp>
        <p:nvSpPr>
          <p:cNvPr id="1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 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2010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年秋季大会 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(2010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9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13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九州工業大学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北九州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pic>
        <p:nvPicPr>
          <p:cNvPr id="1145858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43570" y="1571612"/>
            <a:ext cx="3341487" cy="2276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785786" y="1571612"/>
            <a:ext cx="5643602" cy="230832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問題点</a:t>
            </a:r>
            <a:endParaRPr kumimoji="1" lang="en-US" altLang="ja-JP" sz="2000" b="1" kern="1200" dirty="0" smtClean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  <a:r>
              <a:rPr lang="en-US" altLang="ja-JP" sz="20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  <a:r>
              <a:rPr lang="ja-JP" altLang="en-US" sz="20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衛星重心位置が</a:t>
            </a:r>
            <a:endParaRPr lang="en-US" altLang="ja-JP" sz="2000" b="1" dirty="0" smtClean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　　　干渉計中心より</a:t>
            </a:r>
            <a:r>
              <a:rPr lang="en-US" altLang="ja-JP" sz="20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10cm</a:t>
            </a:r>
            <a:r>
              <a:rPr lang="ja-JP" altLang="en-US" sz="2000" b="1" dirty="0" err="1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ほど</a:t>
            </a:r>
            <a:r>
              <a:rPr lang="ja-JP" altLang="en-US" sz="20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低い</a:t>
            </a:r>
            <a:endParaRPr lang="en-US" altLang="ja-JP" sz="2000" b="1" dirty="0" smtClean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  </a:t>
            </a:r>
            <a:r>
              <a:rPr lang="ja-JP" altLang="en-US" sz="2000" b="1" dirty="0" smtClean="0">
                <a:solidFill>
                  <a:srgbClr val="CCECFF"/>
                </a:solidFill>
                <a:latin typeface="Tahoma" pitchFamily="34" charset="0"/>
              </a:rPr>
              <a:t>機械的インターフェース条件ぎりぎり</a:t>
            </a:r>
            <a:endParaRPr lang="en-US" altLang="ja-JP" sz="2000" b="1" dirty="0" smtClean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  </a:t>
            </a:r>
            <a:r>
              <a:rPr lang="ja-JP" altLang="en-US" sz="20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太陽電池パドルの変動周期が</a:t>
            </a:r>
            <a:endParaRPr lang="en-US" altLang="ja-JP" sz="2000" b="1" dirty="0" smtClean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　　    観測帯域</a:t>
            </a:r>
            <a:r>
              <a:rPr lang="en-US" altLang="ja-JP" sz="20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(0.1-1Hz)</a:t>
            </a:r>
            <a:r>
              <a:rPr lang="ja-JP" altLang="en-US" sz="20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内に入る恐れ</a:t>
            </a:r>
            <a:endParaRPr lang="en-US" altLang="ja-JP" sz="2000" b="1" dirty="0" smtClean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642910" y="1069287"/>
            <a:ext cx="4714908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DPF</a:t>
            </a:r>
            <a:r>
              <a:rPr kumimoji="1" lang="ja-JP" altLang="en-US" sz="20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構造</a:t>
            </a:r>
            <a:r>
              <a:rPr lang="en-US" altLang="ja-JP" sz="2000" b="1" dirty="0" smtClean="0">
                <a:solidFill>
                  <a:srgbClr val="EAEAEA"/>
                </a:solidFill>
                <a:latin typeface="Tahoma" pitchFamily="34" charset="0"/>
              </a:rPr>
              <a:t> :</a:t>
            </a:r>
            <a:r>
              <a:rPr lang="ja-JP" altLang="en-US" sz="20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仕様を満たす構成は検討済</a:t>
            </a:r>
            <a:endParaRPr lang="en-US" altLang="ja-JP" sz="2000" b="1" dirty="0" smtClean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43636" y="4214818"/>
            <a:ext cx="2137069" cy="2101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1357290" y="5643578"/>
            <a:ext cx="4705384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バス</a:t>
            </a:r>
            <a:r>
              <a:rPr lang="en-US" altLang="ja-JP" sz="20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(</a:t>
            </a:r>
            <a:r>
              <a:rPr lang="ja-JP" altLang="en-US" sz="20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太陽電池パドル</a:t>
            </a:r>
            <a:r>
              <a:rPr lang="en-US" altLang="ja-JP" sz="20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)</a:t>
            </a:r>
            <a:r>
              <a:rPr lang="ja-JP" altLang="en-US" sz="20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の構成を</a:t>
            </a:r>
            <a:endParaRPr lang="en-US" altLang="ja-JP" sz="2000" b="1" dirty="0" smtClean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   </a:t>
            </a:r>
            <a:r>
              <a:rPr lang="ja-JP" altLang="en-US" sz="20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変更した構成での検討を進める</a:t>
            </a:r>
            <a:endParaRPr kumimoji="1" lang="en-US" altLang="ja-JP" sz="2000" b="1" kern="1200" dirty="0" smtClean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3" name="AutoShape 33"/>
          <p:cNvSpPr>
            <a:spLocks noChangeArrowheads="1"/>
          </p:cNvSpPr>
          <p:nvPr/>
        </p:nvSpPr>
        <p:spPr bwMode="auto">
          <a:xfrm rot="5400000">
            <a:off x="2634441" y="5009369"/>
            <a:ext cx="344488" cy="755650"/>
          </a:xfrm>
          <a:custGeom>
            <a:avLst/>
            <a:gdLst>
              <a:gd name="G0" fmla="+- 11249 0 0"/>
              <a:gd name="G1" fmla="+- 5118 0 0"/>
              <a:gd name="G2" fmla="+- 21600 0 5118"/>
              <a:gd name="G3" fmla="+- 10800 0 5118"/>
              <a:gd name="G4" fmla="+- 21600 0 11249"/>
              <a:gd name="G5" fmla="*/ G4 G3 10800"/>
              <a:gd name="G6" fmla="+- 21600 0 G5"/>
              <a:gd name="T0" fmla="*/ 11249 w 21600"/>
              <a:gd name="T1" fmla="*/ 0 h 21600"/>
              <a:gd name="T2" fmla="*/ 0 w 21600"/>
              <a:gd name="T3" fmla="*/ 10800 h 21600"/>
              <a:gd name="T4" fmla="*/ 1124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49" y="0"/>
                </a:moveTo>
                <a:lnTo>
                  <a:pt x="11249" y="5118"/>
                </a:lnTo>
                <a:lnTo>
                  <a:pt x="3375" y="5118"/>
                </a:lnTo>
                <a:lnTo>
                  <a:pt x="3375" y="16482"/>
                </a:lnTo>
                <a:lnTo>
                  <a:pt x="11249" y="16482"/>
                </a:lnTo>
                <a:lnTo>
                  <a:pt x="1124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118"/>
                </a:moveTo>
                <a:lnTo>
                  <a:pt x="1350" y="16482"/>
                </a:lnTo>
                <a:lnTo>
                  <a:pt x="2700" y="16482"/>
                </a:lnTo>
                <a:lnTo>
                  <a:pt x="2700" y="5118"/>
                </a:lnTo>
                <a:close/>
              </a:path>
              <a:path w="21600" h="21600">
                <a:moveTo>
                  <a:pt x="0" y="5118"/>
                </a:moveTo>
                <a:lnTo>
                  <a:pt x="0" y="16482"/>
                </a:lnTo>
                <a:lnTo>
                  <a:pt x="675" y="16482"/>
                </a:lnTo>
                <a:lnTo>
                  <a:pt x="675" y="5118"/>
                </a:lnTo>
                <a:close/>
              </a:path>
            </a:pathLst>
          </a:custGeom>
          <a:solidFill>
            <a:srgbClr val="FFFFFF">
              <a:alpha val="9804"/>
            </a:srgbClr>
          </a:solidFill>
          <a:ln w="635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0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1252545" y="4071942"/>
            <a:ext cx="3962397" cy="110799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問題点は、</a:t>
            </a:r>
            <a:endParaRPr lang="en-US" altLang="ja-JP" sz="2000" b="1" dirty="0" smtClean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　</a:t>
            </a:r>
            <a:r>
              <a:rPr lang="ja-JP" altLang="en-US" sz="20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標準バスに手を加えない</a:t>
            </a:r>
            <a:endParaRPr lang="en-US" altLang="ja-JP" sz="2000" b="1" dirty="0" smtClean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    という要請に大きく起因している</a:t>
            </a:r>
            <a:endParaRPr kumimoji="1" lang="en-US" altLang="ja-JP" sz="2000" b="1" kern="1200" dirty="0" smtClean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6" name="AutoShape 33"/>
          <p:cNvSpPr>
            <a:spLocks noChangeArrowheads="1"/>
          </p:cNvSpPr>
          <p:nvPr/>
        </p:nvSpPr>
        <p:spPr bwMode="auto">
          <a:xfrm rot="5400000">
            <a:off x="7161740" y="3696779"/>
            <a:ext cx="285754" cy="607451"/>
          </a:xfrm>
          <a:custGeom>
            <a:avLst/>
            <a:gdLst>
              <a:gd name="G0" fmla="+- 11249 0 0"/>
              <a:gd name="G1" fmla="+- 5118 0 0"/>
              <a:gd name="G2" fmla="+- 21600 0 5118"/>
              <a:gd name="G3" fmla="+- 10800 0 5118"/>
              <a:gd name="G4" fmla="+- 21600 0 11249"/>
              <a:gd name="G5" fmla="*/ G4 G3 10800"/>
              <a:gd name="G6" fmla="+- 21600 0 G5"/>
              <a:gd name="T0" fmla="*/ 11249 w 21600"/>
              <a:gd name="T1" fmla="*/ 0 h 21600"/>
              <a:gd name="T2" fmla="*/ 0 w 21600"/>
              <a:gd name="T3" fmla="*/ 10800 h 21600"/>
              <a:gd name="T4" fmla="*/ 1124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49" y="0"/>
                </a:moveTo>
                <a:lnTo>
                  <a:pt x="11249" y="5118"/>
                </a:lnTo>
                <a:lnTo>
                  <a:pt x="3375" y="5118"/>
                </a:lnTo>
                <a:lnTo>
                  <a:pt x="3375" y="16482"/>
                </a:lnTo>
                <a:lnTo>
                  <a:pt x="11249" y="16482"/>
                </a:lnTo>
                <a:lnTo>
                  <a:pt x="1124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118"/>
                </a:moveTo>
                <a:lnTo>
                  <a:pt x="1350" y="16482"/>
                </a:lnTo>
                <a:lnTo>
                  <a:pt x="2700" y="16482"/>
                </a:lnTo>
                <a:lnTo>
                  <a:pt x="2700" y="5118"/>
                </a:lnTo>
                <a:close/>
              </a:path>
              <a:path w="21600" h="21600">
                <a:moveTo>
                  <a:pt x="0" y="5118"/>
                </a:moveTo>
                <a:lnTo>
                  <a:pt x="0" y="16482"/>
                </a:lnTo>
                <a:lnTo>
                  <a:pt x="675" y="16482"/>
                </a:lnTo>
                <a:lnTo>
                  <a:pt x="675" y="5118"/>
                </a:lnTo>
                <a:close/>
              </a:path>
            </a:pathLst>
          </a:custGeom>
          <a:solidFill>
            <a:srgbClr val="FFFFFF">
              <a:alpha val="9804"/>
            </a:srgbClr>
          </a:solidFill>
          <a:ln w="635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0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DPF</a:t>
            </a:r>
            <a:r>
              <a:rPr lang="ja-JP" altLang="en-US" dirty="0" smtClean="0"/>
              <a:t>構造　再検討</a:t>
            </a:r>
            <a:endParaRPr lang="ja-JP" altLang="en-US" dirty="0"/>
          </a:p>
        </p:txBody>
      </p:sp>
      <p:sp>
        <p:nvSpPr>
          <p:cNvPr id="1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 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2010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年秋季大会 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(2010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9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13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九州工業大学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北九州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pic>
        <p:nvPicPr>
          <p:cNvPr id="12994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500174"/>
            <a:ext cx="3943360" cy="4343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10"/>
          <p:cNvSpPr>
            <a:spLocks noChangeArrowheads="1"/>
          </p:cNvSpPr>
          <p:nvPr/>
        </p:nvSpPr>
        <p:spPr bwMode="auto">
          <a:xfrm>
            <a:off x="500034" y="1285860"/>
            <a:ext cx="4214842" cy="3973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DPF</a:t>
            </a:r>
            <a:r>
              <a:rPr kumimoji="1" lang="ja-JP" altLang="en-US" sz="20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構造 改良案</a:t>
            </a:r>
            <a:r>
              <a:rPr lang="ja-JP" altLang="en-US" sz="2000" b="1" dirty="0" smtClean="0">
                <a:solidFill>
                  <a:srgbClr val="EAEAEA"/>
                </a:solidFill>
                <a:latin typeface="Tahoma" pitchFamily="34" charset="0"/>
              </a:rPr>
              <a:t>検討結果</a:t>
            </a:r>
            <a:endParaRPr lang="en-US" altLang="ja-JP" sz="2000" b="1" dirty="0" smtClean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6" name="Rectangle 10"/>
          <p:cNvSpPr>
            <a:spLocks noChangeArrowheads="1"/>
          </p:cNvSpPr>
          <p:nvPr/>
        </p:nvSpPr>
        <p:spPr bwMode="auto">
          <a:xfrm>
            <a:off x="642910" y="1785926"/>
            <a:ext cx="4429156" cy="156966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太陽電池パドルの展開機構</a:t>
            </a:r>
            <a:endParaRPr lang="en-US" altLang="ja-JP" sz="2000" b="1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CCECFF"/>
                </a:solidFill>
                <a:latin typeface="Tahoma" pitchFamily="34" charset="0"/>
              </a:rPr>
              <a:t>　　標準構成部品の</a:t>
            </a:r>
            <a:endParaRPr lang="en-US" altLang="ja-JP" sz="2000" b="1" dirty="0" smtClean="0">
              <a:solidFill>
                <a:srgbClr val="CCECFF"/>
              </a:solidFill>
              <a:latin typeface="Tahoma" pitchFamily="34" charset="0"/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CCECFF"/>
                </a:solidFill>
                <a:latin typeface="Tahoma" pitchFamily="34" charset="0"/>
              </a:rPr>
              <a:t>        </a:t>
            </a:r>
            <a:r>
              <a:rPr lang="ja-JP" altLang="en-US" sz="2000" b="1" dirty="0" smtClean="0">
                <a:solidFill>
                  <a:srgbClr val="CCECFF"/>
                </a:solidFill>
                <a:latin typeface="Tahoma" pitchFamily="34" charset="0"/>
              </a:rPr>
              <a:t>組み合わせの</a:t>
            </a:r>
            <a:r>
              <a:rPr lang="ja-JP" altLang="en-US" sz="20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変更で対応可能</a:t>
            </a:r>
            <a:r>
              <a:rPr lang="en-US" altLang="ja-JP" sz="20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.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CCECFF"/>
                </a:solidFill>
                <a:latin typeface="Tahoma" pitchFamily="34" charset="0"/>
              </a:rPr>
              <a:t>    </a:t>
            </a:r>
            <a:r>
              <a:rPr lang="ja-JP" altLang="en-US" sz="2000" b="1" dirty="0" smtClean="0">
                <a:solidFill>
                  <a:srgbClr val="CCECFF"/>
                </a:solidFill>
                <a:latin typeface="Tahoma" pitchFamily="34" charset="0"/>
              </a:rPr>
              <a:t>新規開発部品はない</a:t>
            </a:r>
            <a:r>
              <a:rPr lang="en-US" altLang="ja-JP" sz="2000" b="1" dirty="0" smtClean="0">
                <a:solidFill>
                  <a:srgbClr val="CCECFF"/>
                </a:solidFill>
                <a:latin typeface="Tahoma" pitchFamily="34" charset="0"/>
              </a:rPr>
              <a:t>.</a:t>
            </a:r>
            <a:endParaRPr lang="en-US" altLang="ja-JP" sz="2000" b="1" dirty="0" smtClean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7" name="Rectangle 10"/>
          <p:cNvSpPr>
            <a:spLocks noChangeArrowheads="1"/>
          </p:cNvSpPr>
          <p:nvPr/>
        </p:nvSpPr>
        <p:spPr bwMode="auto">
          <a:xfrm>
            <a:off x="642910" y="3359538"/>
            <a:ext cx="4429156" cy="12003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FFFFF"/>
                </a:solidFill>
                <a:latin typeface="Tahoma" pitchFamily="34" charset="0"/>
              </a:rPr>
              <a:t>姿勢・ドラッグフリー制御</a:t>
            </a:r>
            <a:endParaRPr lang="en-US" altLang="ja-JP" sz="2000" b="1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CCECFF"/>
                </a:solidFill>
                <a:latin typeface="Tahoma" pitchFamily="34" charset="0"/>
              </a:rPr>
              <a:t>　　剛性・重心位置など特性向上</a:t>
            </a:r>
            <a:r>
              <a:rPr lang="en-US" altLang="ja-JP" sz="2000" b="1" dirty="0" smtClean="0">
                <a:solidFill>
                  <a:srgbClr val="CCECFF"/>
                </a:solidFill>
                <a:latin typeface="Tahoma" pitchFamily="34" charset="0"/>
              </a:rPr>
              <a:t>.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     </a:t>
            </a:r>
            <a:r>
              <a:rPr lang="ja-JP" altLang="en-US" sz="20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マスト構造が簡略化できる</a:t>
            </a:r>
            <a:r>
              <a:rPr lang="en-US" altLang="ja-JP" sz="20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.</a:t>
            </a:r>
          </a:p>
        </p:txBody>
      </p:sp>
      <p:sp>
        <p:nvSpPr>
          <p:cNvPr id="28" name="Rectangle 10"/>
          <p:cNvSpPr>
            <a:spLocks noChangeArrowheads="1"/>
          </p:cNvSpPr>
          <p:nvPr/>
        </p:nvSpPr>
        <p:spPr bwMode="auto">
          <a:xfrm>
            <a:off x="642910" y="4857760"/>
            <a:ext cx="4429156" cy="12003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FFFFF"/>
                </a:solidFill>
                <a:latin typeface="Tahoma" pitchFamily="34" charset="0"/>
              </a:rPr>
              <a:t>要検討事項</a:t>
            </a:r>
            <a:endParaRPr lang="en-US" altLang="ja-JP" sz="2000" b="1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CCECFF"/>
                </a:solidFill>
                <a:latin typeface="Tahoma" pitchFamily="34" charset="0"/>
              </a:rPr>
              <a:t>　　スラスタ噴射との干渉</a:t>
            </a:r>
            <a:endParaRPr lang="en-US" altLang="ja-JP" sz="2000" b="1" dirty="0" smtClean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CCECFF"/>
                </a:solidFill>
                <a:latin typeface="Tahoma" pitchFamily="34" charset="0"/>
              </a:rPr>
              <a:t>     GPS</a:t>
            </a:r>
            <a:r>
              <a:rPr lang="ja-JP" altLang="en-US" sz="2000" b="1" dirty="0" smtClean="0">
                <a:solidFill>
                  <a:srgbClr val="CCECFF"/>
                </a:solidFill>
                <a:latin typeface="Tahoma" pitchFamily="34" charset="0"/>
              </a:rPr>
              <a:t>取り付け</a:t>
            </a:r>
            <a:r>
              <a:rPr lang="en-US" altLang="ja-JP" sz="2000" b="1" dirty="0" smtClean="0">
                <a:solidFill>
                  <a:srgbClr val="CCECFF"/>
                </a:solidFill>
                <a:latin typeface="Tahoma" pitchFamily="34" charset="0"/>
              </a:rPr>
              <a:t>, </a:t>
            </a:r>
            <a:r>
              <a:rPr lang="ja-JP" altLang="en-US" sz="2000" b="1" dirty="0" smtClean="0">
                <a:solidFill>
                  <a:srgbClr val="CCECFF"/>
                </a:solidFill>
                <a:latin typeface="Tahoma" pitchFamily="34" charset="0"/>
              </a:rPr>
              <a:t>放熱面の干渉</a:t>
            </a:r>
            <a:r>
              <a:rPr lang="en-US" altLang="ja-JP" sz="2000" b="1" dirty="0" smtClean="0">
                <a:solidFill>
                  <a:srgbClr val="CCECFF"/>
                </a:solidFill>
                <a:latin typeface="Tahoma" pitchFamily="34" charset="0"/>
              </a:rPr>
              <a:t>…</a:t>
            </a:r>
            <a:endParaRPr lang="en-US" altLang="ja-JP" sz="2000" b="1" dirty="0" smtClean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角丸四角形 12"/>
          <p:cNvSpPr/>
          <p:nvPr/>
        </p:nvSpPr>
        <p:spPr bwMode="auto">
          <a:xfrm>
            <a:off x="500034" y="1928802"/>
            <a:ext cx="4143404" cy="4429156"/>
          </a:xfrm>
          <a:prstGeom prst="roundRect">
            <a:avLst>
              <a:gd name="adj" fmla="val 3200"/>
            </a:avLst>
          </a:prstGeom>
          <a:solidFill>
            <a:srgbClr val="99CCFF">
              <a:alpha val="20000"/>
            </a:srgbClr>
          </a:solidFill>
          <a:ln w="6350">
            <a:noFill/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2" name="タイトル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地球重力場観測</a:t>
            </a:r>
            <a:endParaRPr kumimoji="1" lang="ja-JP" altLang="en-US" dirty="0"/>
          </a:p>
        </p:txBody>
      </p:sp>
      <p:sp>
        <p:nvSpPr>
          <p:cNvPr id="10" name="フッター プレースホルダ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 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2010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年秋季大会 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(2010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9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13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九州工業大学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北九州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pic>
        <p:nvPicPr>
          <p:cNvPr id="1094658" name="Picture 1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6500"/>
          <a:stretch>
            <a:fillRect/>
          </a:stretch>
        </p:blipFill>
        <p:spPr bwMode="auto">
          <a:xfrm>
            <a:off x="603250" y="2003425"/>
            <a:ext cx="3968750" cy="377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4659" name="Rectangle 2"/>
          <p:cNvSpPr>
            <a:spLocks noChangeArrowheads="1"/>
          </p:cNvSpPr>
          <p:nvPr/>
        </p:nvSpPr>
        <p:spPr bwMode="auto">
          <a:xfrm>
            <a:off x="4800600" y="1371600"/>
            <a:ext cx="1981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endParaRPr kumimoji="1" lang="ja-JP" altLang="ja-JP" sz="2400" kern="1200">
              <a:solidFill>
                <a:srgbClr val="003366"/>
              </a:solidFill>
              <a:latin typeface="HGP創英角ｺﾞｼｯｸUB" pitchFamily="50" charset="-128"/>
              <a:ea typeface="HGP創英角ｺﾞｼｯｸUB" pitchFamily="50" charset="-128"/>
              <a:cs typeface="+mn-cs"/>
            </a:endParaRPr>
          </a:p>
        </p:txBody>
      </p:sp>
      <p:sp>
        <p:nvSpPr>
          <p:cNvPr id="1094660" name="Rectangle 3"/>
          <p:cNvSpPr>
            <a:spLocks noChangeArrowheads="1"/>
          </p:cNvSpPr>
          <p:nvPr/>
        </p:nvSpPr>
        <p:spPr bwMode="auto">
          <a:xfrm>
            <a:off x="468313" y="928670"/>
            <a:ext cx="7747000" cy="156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200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人工衛星の軌道から地球重力ポテンシャルを検知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200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　　</a:t>
            </a:r>
            <a:r>
              <a:rPr kumimoji="1" lang="en-US" altLang="ja-JP" sz="20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2</a:t>
            </a:r>
            <a:r>
              <a:rPr kumimoji="1" lang="ja-JP" altLang="en-US" sz="2000" kern="1200" dirty="0" err="1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つの</a:t>
            </a:r>
            <a:r>
              <a:rPr kumimoji="1" lang="ja-JP" altLang="en-US" sz="20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観測モード</a:t>
            </a:r>
            <a:r>
              <a:rPr kumimoji="1" lang="en-US" altLang="ja-JP" sz="20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: </a:t>
            </a:r>
            <a:r>
              <a:rPr kumimoji="1" lang="ja-JP" altLang="en-US" sz="20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  <a:r>
              <a:rPr kumimoji="1" lang="ja-JP" altLang="en-US" sz="2000" kern="1200" dirty="0" smtClean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</a:rPr>
              <a:t>ＧＰＳ受信機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+ </a:t>
            </a:r>
            <a:r>
              <a:rPr kumimoji="1" lang="ja-JP" altLang="en-US" sz="2000" kern="1200" dirty="0" smtClean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</a:rPr>
              <a:t>加速度計</a:t>
            </a:r>
            <a:r>
              <a:rPr kumimoji="1" lang="ja-JP" altLang="en-US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  <a:r>
              <a:rPr kumimoji="1" lang="en-US" altLang="ja-JP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,  </a:t>
            </a:r>
            <a:r>
              <a:rPr kumimoji="1" lang="ja-JP" altLang="en-US" sz="2000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重力勾配計</a:t>
            </a:r>
            <a:endParaRPr kumimoji="1" lang="ja-JP" altLang="en-US" sz="24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094663" name="Rectangle 3"/>
          <p:cNvSpPr>
            <a:spLocks noChangeArrowheads="1"/>
          </p:cNvSpPr>
          <p:nvPr/>
        </p:nvSpPr>
        <p:spPr bwMode="auto">
          <a:xfrm>
            <a:off x="2627313" y="2420938"/>
            <a:ext cx="280828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2000" b="1" kern="1200">
                <a:solidFill>
                  <a:srgbClr val="FF03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GPS</a:t>
            </a:r>
            <a:r>
              <a:rPr kumimoji="1" lang="ja-JP" altLang="en-US" sz="2000" b="1" kern="1200">
                <a:solidFill>
                  <a:srgbClr val="FF03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</a:t>
            </a:r>
          </a:p>
        </p:txBody>
      </p:sp>
      <p:sp>
        <p:nvSpPr>
          <p:cNvPr id="1094664" name="Rectangle 3"/>
          <p:cNvSpPr>
            <a:spLocks noChangeArrowheads="1"/>
          </p:cNvSpPr>
          <p:nvPr/>
        </p:nvSpPr>
        <p:spPr bwMode="auto">
          <a:xfrm>
            <a:off x="4929188" y="5357826"/>
            <a:ext cx="37576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b="1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GRACE</a:t>
            </a:r>
            <a:r>
              <a:rPr kumimoji="1" lang="ja-JP" altLang="en-US" sz="1800" b="1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と</a:t>
            </a:r>
            <a:r>
              <a:rPr kumimoji="1" lang="en-US" altLang="ja-JP" sz="1800" b="1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GRACE-FO</a:t>
            </a:r>
            <a:r>
              <a:rPr kumimoji="1" lang="ja-JP" altLang="en-US" sz="1800" b="1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の間の期間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1800" b="1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en-US" altLang="ja-JP" sz="1800" b="1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2012-16</a:t>
            </a:r>
            <a:r>
              <a:rPr kumimoji="1" lang="ja-JP" altLang="en-US" sz="1800" b="1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年を埋める可能性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1800" b="1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　</a:t>
            </a:r>
            <a:r>
              <a:rPr kumimoji="1" lang="ja-JP" altLang="en-US" sz="1800" b="1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kumimoji="1" lang="ja-JP" altLang="en-US" sz="18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独自の成果</a:t>
            </a:r>
            <a:r>
              <a:rPr kumimoji="1" lang="en-US" altLang="ja-JP" sz="18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, </a:t>
            </a:r>
            <a:r>
              <a:rPr kumimoji="1" lang="ja-JP" altLang="en-US" sz="18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国際貢献</a:t>
            </a:r>
            <a:endParaRPr kumimoji="1" lang="ja-JP" altLang="en-US" sz="1800" b="1" kern="120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4665" name="Rectangle 3"/>
          <p:cNvSpPr>
            <a:spLocks noChangeArrowheads="1"/>
          </p:cNvSpPr>
          <p:nvPr/>
        </p:nvSpPr>
        <p:spPr bwMode="auto">
          <a:xfrm>
            <a:off x="990601" y="5791200"/>
            <a:ext cx="3581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東京大字地震研・新谷氏、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京都大学・</a:t>
            </a:r>
            <a:r>
              <a:rPr kumimoji="1" lang="ja-JP" altLang="en-US" sz="14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福田氏の</a:t>
            </a:r>
            <a:r>
              <a:rPr kumimoji="1" lang="ja-JP" altLang="en-US" sz="14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資料</a:t>
            </a:r>
            <a:r>
              <a:rPr kumimoji="1" lang="en-US" altLang="ja-JP" sz="14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/</a:t>
            </a:r>
            <a:r>
              <a:rPr kumimoji="1" lang="ja-JP" altLang="en-US" sz="14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情報提供</a:t>
            </a:r>
          </a:p>
        </p:txBody>
      </p:sp>
      <p:sp>
        <p:nvSpPr>
          <p:cNvPr id="14" name="角丸四角形 13"/>
          <p:cNvSpPr/>
          <p:nvPr/>
        </p:nvSpPr>
        <p:spPr bwMode="auto">
          <a:xfrm>
            <a:off x="5000628" y="3214686"/>
            <a:ext cx="3429024" cy="2071702"/>
          </a:xfrm>
          <a:prstGeom prst="roundRect">
            <a:avLst>
              <a:gd name="adj" fmla="val 8698"/>
            </a:avLst>
          </a:prstGeom>
          <a:solidFill>
            <a:srgbClr val="CCECFF">
              <a:alpha val="10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4857752" y="1928802"/>
            <a:ext cx="3143272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GRACE, GOCE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が稼働中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4857752" y="2357430"/>
            <a:ext cx="4143404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次世代計画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GRACE-FO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GRACE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と同等 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マイクロ波測距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5000628" y="3214686"/>
            <a:ext cx="3857652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GRACE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L ~ 220km,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ΔL ~ 5</a:t>
            </a:r>
            <a:r>
              <a:rPr lang="en-US" altLang="ja-JP" sz="1800" b="1" dirty="0" smtClean="0">
                <a:solidFill>
                  <a:srgbClr val="F8F8F8"/>
                </a:solidFill>
                <a:latin typeface="Symbol" pitchFamily="18" charset="2"/>
              </a:rPr>
              <a:t>m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m</a:t>
            </a:r>
          </a:p>
          <a:p>
            <a:pPr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     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 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</a:rPr>
              <a:t>ΔL/L ~ 2 x 10</a:t>
            </a:r>
            <a:r>
              <a:rPr lang="en-US" altLang="ja-JP" sz="1800" b="1" baseline="30000" dirty="0" smtClean="0">
                <a:solidFill>
                  <a:srgbClr val="CCECFF"/>
                </a:solidFill>
                <a:latin typeface="Tahoma" pitchFamily="34" charset="0"/>
              </a:rPr>
              <a:t>-11</a:t>
            </a:r>
          </a:p>
          <a:p>
            <a:pPr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DPF</a:t>
            </a:r>
          </a:p>
          <a:p>
            <a:pPr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    L ~ 0.3m, ΔL ~ 10</a:t>
            </a:r>
            <a:r>
              <a:rPr lang="en-US" altLang="ja-JP" sz="1800" b="1" baseline="30000" dirty="0" smtClean="0">
                <a:solidFill>
                  <a:srgbClr val="F8F8F8"/>
                </a:solidFill>
                <a:latin typeface="Tahoma" pitchFamily="34" charset="0"/>
              </a:rPr>
              <a:t>-11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m</a:t>
            </a:r>
          </a:p>
          <a:p>
            <a:pPr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       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</a:rPr>
              <a:t>ΔL/L ~ 3 x 10</a:t>
            </a:r>
            <a:r>
              <a:rPr lang="en-US" altLang="ja-JP" sz="1800" b="1" baseline="30000" dirty="0" smtClean="0">
                <a:solidFill>
                  <a:srgbClr val="CCECFF"/>
                </a:solidFill>
                <a:latin typeface="Tahoma" pitchFamily="34" charset="0"/>
              </a:rPr>
              <a:t>-11</a:t>
            </a:r>
            <a:endParaRPr lang="en-US" altLang="ja-JP" sz="1800" b="1" dirty="0" smtClean="0">
              <a:solidFill>
                <a:srgbClr val="CCECFF"/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466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角丸四角形 19"/>
          <p:cNvSpPr/>
          <p:nvPr/>
        </p:nvSpPr>
        <p:spPr bwMode="auto">
          <a:xfrm>
            <a:off x="4714876" y="1571612"/>
            <a:ext cx="4143404" cy="2786082"/>
          </a:xfrm>
          <a:prstGeom prst="roundRect">
            <a:avLst>
              <a:gd name="adj" fmla="val 6305"/>
            </a:avLst>
          </a:prstGeom>
          <a:solidFill>
            <a:srgbClr val="CCECFF">
              <a:alpha val="10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  <p:sp>
        <p:nvSpPr>
          <p:cNvPr id="13" name="角丸四角形 12"/>
          <p:cNvSpPr/>
          <p:nvPr/>
        </p:nvSpPr>
        <p:spPr bwMode="auto">
          <a:xfrm>
            <a:off x="500034" y="1785926"/>
            <a:ext cx="4143404" cy="4429156"/>
          </a:xfrm>
          <a:prstGeom prst="roundRect">
            <a:avLst>
              <a:gd name="adj" fmla="val 3200"/>
            </a:avLst>
          </a:prstGeom>
          <a:solidFill>
            <a:srgbClr val="99CCFF">
              <a:alpha val="80000"/>
            </a:srgbClr>
          </a:solidFill>
          <a:ln w="6350">
            <a:noFill/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2" name="タイトル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地球重力場観測</a:t>
            </a:r>
            <a:endParaRPr kumimoji="1" lang="ja-JP" altLang="en-US" dirty="0"/>
          </a:p>
        </p:txBody>
      </p:sp>
      <p:sp>
        <p:nvSpPr>
          <p:cNvPr id="10" name="フッター プレースホルダ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 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2010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年秋季大会 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(2010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9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13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九州工業大学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北九州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pic>
        <p:nvPicPr>
          <p:cNvPr id="1094658" name="Picture 1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6500"/>
          <a:stretch>
            <a:fillRect/>
          </a:stretch>
        </p:blipFill>
        <p:spPr bwMode="auto">
          <a:xfrm>
            <a:off x="603250" y="1860549"/>
            <a:ext cx="3968750" cy="377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4660" name="Rectangle 3"/>
          <p:cNvSpPr>
            <a:spLocks noChangeArrowheads="1"/>
          </p:cNvSpPr>
          <p:nvPr/>
        </p:nvSpPr>
        <p:spPr bwMode="auto">
          <a:xfrm>
            <a:off x="896941" y="1071547"/>
            <a:ext cx="7532711" cy="500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8F8F8"/>
                </a:solidFill>
                <a:latin typeface="HGP創英角ｺﾞｼｯｸUB" pitchFamily="50" charset="-128"/>
                <a:ea typeface="HGP創英角ｺﾞｼｯｸUB" pitchFamily="50" charset="-128"/>
                <a:cs typeface="+mn-cs"/>
              </a:rPr>
              <a:t>人工</a:t>
            </a:r>
            <a:r>
              <a:rPr kumimoji="1" lang="ja-JP" altLang="en-US" sz="2000" b="1" kern="1200" dirty="0" smtClean="0">
                <a:solidFill>
                  <a:srgbClr val="F8F8F8"/>
                </a:solidFill>
                <a:latin typeface="HGP創英角ｺﾞｼｯｸUB" pitchFamily="50" charset="-128"/>
                <a:ea typeface="HGP創英角ｺﾞｼｯｸUB" pitchFamily="50" charset="-128"/>
                <a:cs typeface="+mn-cs"/>
              </a:rPr>
              <a:t>衛星から</a:t>
            </a:r>
            <a:r>
              <a:rPr kumimoji="1" lang="ja-JP" altLang="en-US" sz="2000" b="1" kern="1200" dirty="0">
                <a:solidFill>
                  <a:srgbClr val="F8F8F8"/>
                </a:solidFill>
                <a:latin typeface="HGP創英角ｺﾞｼｯｸUB" pitchFamily="50" charset="-128"/>
                <a:ea typeface="HGP創英角ｺﾞｼｯｸUB" pitchFamily="50" charset="-128"/>
                <a:cs typeface="+mn-cs"/>
              </a:rPr>
              <a:t>地球重力ポテンシャル</a:t>
            </a:r>
            <a:r>
              <a:rPr kumimoji="1" lang="ja-JP" altLang="en-US" sz="2000" b="1" kern="1200" dirty="0" smtClean="0">
                <a:solidFill>
                  <a:srgbClr val="F8F8F8"/>
                </a:solidFill>
                <a:latin typeface="HGP創英角ｺﾞｼｯｸUB" pitchFamily="50" charset="-128"/>
                <a:ea typeface="HGP創英角ｺﾞｼｯｸUB" pitchFamily="50" charset="-128"/>
                <a:cs typeface="+mn-cs"/>
              </a:rPr>
              <a:t>を</a:t>
            </a:r>
            <a:r>
              <a:rPr lang="ja-JP" altLang="en-US" sz="2000" b="1" dirty="0" smtClean="0">
                <a:solidFill>
                  <a:srgbClr val="F8F8F8"/>
                </a:solidFill>
                <a:latin typeface="HGP創英角ｺﾞｼｯｸUB" pitchFamily="50" charset="-128"/>
              </a:rPr>
              <a:t>観測</a:t>
            </a:r>
            <a:endParaRPr kumimoji="1" lang="ja-JP" altLang="en-US" sz="2400" b="1" kern="1200" dirty="0">
              <a:solidFill>
                <a:srgbClr val="F8F8F8"/>
              </a:solidFill>
              <a:latin typeface="HGP創英角ｺﾞｼｯｸUB" pitchFamily="50" charset="-128"/>
              <a:ea typeface="HGP創英角ｺﾞｼｯｸUB" pitchFamily="50" charset="-128"/>
              <a:cs typeface="+mn-cs"/>
            </a:endParaRPr>
          </a:p>
        </p:txBody>
      </p:sp>
      <p:sp>
        <p:nvSpPr>
          <p:cNvPr id="1094661" name="Rectangle 3"/>
          <p:cNvSpPr>
            <a:spLocks noChangeArrowheads="1"/>
          </p:cNvSpPr>
          <p:nvPr/>
        </p:nvSpPr>
        <p:spPr bwMode="auto">
          <a:xfrm>
            <a:off x="4714876" y="1643050"/>
            <a:ext cx="4314796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Global</a:t>
            </a: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な</a:t>
            </a:r>
            <a:r>
              <a:rPr kumimoji="1" lang="ja-JP" altLang="en-US" sz="2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重力</a:t>
            </a:r>
            <a:r>
              <a:rPr kumimoji="1" lang="ja-JP" altLang="en-US" sz="20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ポテンシャル</a:t>
            </a:r>
            <a:r>
              <a:rPr kumimoji="1" lang="ja-JP" altLang="en-US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</a:t>
            </a: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決定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</a:t>
            </a:r>
            <a:r>
              <a:rPr kumimoji="1" lang="ja-JP" altLang="en-US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</a:t>
            </a: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密度分布の</a:t>
            </a:r>
            <a:r>
              <a:rPr kumimoji="1" lang="ja-JP" altLang="en-US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モニタ</a:t>
            </a:r>
            <a:endParaRPr kumimoji="1" lang="en-US" altLang="ja-JP" sz="2000" b="1" kern="12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4663" name="Rectangle 3"/>
          <p:cNvSpPr>
            <a:spLocks noChangeArrowheads="1"/>
          </p:cNvSpPr>
          <p:nvPr/>
        </p:nvSpPr>
        <p:spPr bwMode="auto">
          <a:xfrm>
            <a:off x="2692407" y="2357430"/>
            <a:ext cx="166527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2000" b="1" kern="1200">
                <a:solidFill>
                  <a:srgbClr val="0000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GPS</a:t>
            </a:r>
            <a:r>
              <a:rPr kumimoji="1" lang="ja-JP" altLang="en-US" sz="2000" b="1" kern="1200">
                <a:solidFill>
                  <a:srgbClr val="0000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</a:t>
            </a:r>
          </a:p>
        </p:txBody>
      </p:sp>
      <p:sp>
        <p:nvSpPr>
          <p:cNvPr id="1094665" name="Rectangle 3"/>
          <p:cNvSpPr>
            <a:spLocks noChangeArrowheads="1"/>
          </p:cNvSpPr>
          <p:nvPr/>
        </p:nvSpPr>
        <p:spPr bwMode="auto">
          <a:xfrm>
            <a:off x="990601" y="5648324"/>
            <a:ext cx="3581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1C1C1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東京大字地震研・新谷氏、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1C1C1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京都大学・</a:t>
            </a:r>
            <a:r>
              <a:rPr kumimoji="1" lang="ja-JP" altLang="en-US" sz="1400" b="1" kern="1200" dirty="0" smtClean="0">
                <a:solidFill>
                  <a:srgbClr val="1C1C1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福田氏の</a:t>
            </a:r>
            <a:r>
              <a:rPr kumimoji="1" lang="ja-JP" altLang="en-US" sz="1400" b="1" kern="1200" dirty="0">
                <a:solidFill>
                  <a:srgbClr val="1C1C1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資料</a:t>
            </a:r>
            <a:r>
              <a:rPr kumimoji="1" lang="en-US" altLang="ja-JP" sz="1400" b="1" kern="1200" dirty="0">
                <a:solidFill>
                  <a:srgbClr val="1C1C1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/</a:t>
            </a:r>
            <a:r>
              <a:rPr kumimoji="1" lang="ja-JP" altLang="en-US" sz="1400" b="1" kern="1200" dirty="0">
                <a:solidFill>
                  <a:srgbClr val="1C1C1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情報提供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4686360" y="2500306"/>
            <a:ext cx="4314796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CCECFF"/>
                </a:solidFill>
                <a:latin typeface="Tahoma" pitchFamily="34" charset="0"/>
              </a:rPr>
              <a:t>時間変動のモニター</a:t>
            </a:r>
            <a:endParaRPr kumimoji="1" lang="ja-JP" altLang="en-US" sz="20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20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r>
              <a:rPr kumimoji="1" lang="ja-JP" altLang="en-US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</a:t>
            </a:r>
            <a:r>
              <a: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地球規模の水の</a:t>
            </a:r>
            <a:r>
              <a:rPr kumimoji="1" lang="ja-JP" altLang="en-US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監視</a:t>
            </a: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r>
              <a:rPr kumimoji="1" lang="ja-JP" altLang="en-US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         </a:t>
            </a:r>
            <a:r>
              <a: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（海洋・陸水・氷床等</a:t>
            </a:r>
            <a:r>
              <a:rPr kumimoji="1" lang="ja-JP" altLang="en-US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）</a:t>
            </a: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ja-JP" altLang="en-US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   </a:t>
            </a:r>
            <a:r>
              <a: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地震・火山噴火にともなう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                  地殻変動の検知・予測</a:t>
            </a:r>
          </a:p>
        </p:txBody>
      </p:sp>
      <p:grpSp>
        <p:nvGrpSpPr>
          <p:cNvPr id="15" name="グループ化 14"/>
          <p:cNvGrpSpPr/>
          <p:nvPr/>
        </p:nvGrpSpPr>
        <p:grpSpPr>
          <a:xfrm>
            <a:off x="4714876" y="4500570"/>
            <a:ext cx="4143404" cy="1857388"/>
            <a:chOff x="4714876" y="4500570"/>
            <a:chExt cx="4143404" cy="1857388"/>
          </a:xfrm>
        </p:grpSpPr>
        <p:sp>
          <p:nvSpPr>
            <p:cNvPr id="18" name="Rectangle 3"/>
            <p:cNvSpPr>
              <a:spLocks noChangeArrowheads="1"/>
            </p:cNvSpPr>
            <p:nvPr/>
          </p:nvSpPr>
          <p:spPr bwMode="auto">
            <a:xfrm>
              <a:off x="4714876" y="4500570"/>
              <a:ext cx="3857652" cy="1143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3366"/>
                </a:buClr>
                <a:buSzPct val="60000"/>
                <a:buFont typeface="Wingdings" pitchFamily="2" charset="2"/>
                <a:buNone/>
              </a:pPr>
              <a:r>
                <a:rPr kumimoji="1" lang="ja-JP" altLang="en-US" sz="1800" b="1" kern="1200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運用中の衛星</a:t>
              </a:r>
              <a:endPara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  <a:p>
              <a:pPr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3366"/>
                </a:buClr>
                <a:buSzPct val="60000"/>
                <a:buFont typeface="Wingdings" pitchFamily="2" charset="2"/>
                <a:buNone/>
              </a:pPr>
              <a:r>
                <a:rPr kumimoji="1" lang="en-US" altLang="ja-JP" sz="1800" b="1" kern="1200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 </a:t>
              </a:r>
              <a:r>
                <a:rPr kumimoji="1" lang="en-US" altLang="ja-JP" sz="1800" b="1" kern="1200" dirty="0" smtClean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GRACE</a:t>
              </a:r>
              <a:r>
                <a:rPr kumimoji="1" lang="en-US" altLang="ja-JP" sz="1800" b="1" kern="1200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:  2</a:t>
              </a:r>
              <a:r>
                <a:rPr kumimoji="1" lang="ja-JP" altLang="en-US" sz="1800" b="1" kern="1200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機の衛星の編隊飛行</a:t>
              </a:r>
              <a:endPara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  <a:p>
              <a:pPr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3366"/>
                </a:buClr>
                <a:buSzPct val="60000"/>
                <a:buFont typeface="Wingdings" pitchFamily="2" charset="2"/>
                <a:buNone/>
              </a:pPr>
              <a:r>
                <a:rPr kumimoji="1" lang="en-US" altLang="ja-JP" sz="1800" b="1" kern="1200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 </a:t>
              </a:r>
              <a:r>
                <a:rPr kumimoji="1" lang="en-US" altLang="ja-JP" sz="1800" b="1" kern="1200" dirty="0" smtClean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GOCE</a:t>
              </a:r>
              <a:r>
                <a:rPr kumimoji="1" lang="en-US" altLang="ja-JP" sz="1800" b="1" kern="1200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:    1</a:t>
              </a:r>
              <a:r>
                <a:rPr kumimoji="1" lang="ja-JP" altLang="en-US" sz="1800" b="1" kern="1200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機の衛星に重力勾配計</a:t>
              </a:r>
              <a:endPara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9" name="Rectangle 3"/>
            <p:cNvSpPr>
              <a:spLocks noChangeArrowheads="1"/>
            </p:cNvSpPr>
            <p:nvPr/>
          </p:nvSpPr>
          <p:spPr bwMode="auto">
            <a:xfrm>
              <a:off x="4714876" y="5572140"/>
              <a:ext cx="4143404" cy="7858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3366"/>
                </a:buClr>
                <a:buSzPct val="60000"/>
                <a:buFont typeface="Wingdings" pitchFamily="2" charset="2"/>
                <a:buNone/>
              </a:pPr>
              <a:r>
                <a:rPr lang="ja-JP" altLang="en-US" sz="1800" b="1" dirty="0" smtClean="0">
                  <a:solidFill>
                    <a:srgbClr val="F8F8F8"/>
                  </a:solidFill>
                  <a:latin typeface="Tahoma" pitchFamily="34" charset="0"/>
                </a:rPr>
                <a:t>次世代計画 </a:t>
              </a:r>
              <a:r>
                <a:rPr lang="en-US" altLang="ja-JP" sz="1800" b="1" dirty="0" smtClean="0">
                  <a:solidFill>
                    <a:srgbClr val="F8F8F8"/>
                  </a:solidFill>
                  <a:latin typeface="Tahoma" pitchFamily="34" charset="0"/>
                </a:rPr>
                <a:t>: GRACE2</a:t>
              </a:r>
            </a:p>
            <a:p>
              <a:pPr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3366"/>
                </a:buClr>
                <a:buSzPct val="60000"/>
                <a:buFont typeface="Wingdings" pitchFamily="2" charset="2"/>
                <a:buNone/>
              </a:pPr>
              <a:r>
                <a:rPr kumimoji="1" lang="en-US" altLang="ja-JP" sz="1800" b="1" kern="1200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  GRACE</a:t>
              </a:r>
              <a:r>
                <a:rPr kumimoji="1" lang="ja-JP" altLang="en-US" sz="1800" b="1" kern="1200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と同等の構成</a:t>
              </a:r>
              <a:r>
                <a:rPr lang="ja-JP" altLang="en-US" sz="1800" b="1" dirty="0" smtClean="0">
                  <a:solidFill>
                    <a:srgbClr val="F8F8F8"/>
                  </a:solidFill>
                  <a:latin typeface="Tahoma" pitchFamily="34" charset="0"/>
                </a:rPr>
                <a:t>・感度</a:t>
              </a:r>
              <a:endPara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タイトル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" name="フッター プレースホルダ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日本物理学会 </a:t>
            </a:r>
            <a:r>
              <a:rPr lang="en-US" altLang="zh-CN" smtClean="0"/>
              <a:t>2010</a:t>
            </a:r>
            <a:r>
              <a:rPr lang="zh-CN" altLang="en-US" smtClean="0"/>
              <a:t>年秋季大会 </a:t>
            </a:r>
            <a:r>
              <a:rPr lang="en-US" altLang="zh-CN" smtClean="0"/>
              <a:t>(2010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13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九州工業大学</a:t>
            </a:r>
            <a:r>
              <a:rPr lang="en-US" altLang="zh-CN" smtClean="0"/>
              <a:t>, </a:t>
            </a:r>
            <a:r>
              <a:rPr lang="zh-CN" altLang="en-US" smtClean="0"/>
              <a:t>北九州</a:t>
            </a:r>
            <a:r>
              <a:rPr lang="en-US" altLang="zh-CN" smtClean="0"/>
              <a:t>)</a:t>
            </a:r>
            <a:endParaRPr lang="en-US" altLang="ja-JP"/>
          </a:p>
        </p:txBody>
      </p:sp>
      <p:sp>
        <p:nvSpPr>
          <p:cNvPr id="1084424" name="Rectangle 8"/>
          <p:cNvSpPr>
            <a:spLocks noChangeArrowheads="1"/>
          </p:cNvSpPr>
          <p:nvPr/>
        </p:nvSpPr>
        <p:spPr bwMode="auto">
          <a:xfrm>
            <a:off x="179388" y="836613"/>
            <a:ext cx="8856662" cy="5616575"/>
          </a:xfrm>
          <a:prstGeom prst="rect">
            <a:avLst/>
          </a:prstGeom>
          <a:solidFill>
            <a:srgbClr val="FFFFFF">
              <a:alpha val="95000"/>
            </a:srgbClr>
          </a:solidFill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pic>
        <p:nvPicPr>
          <p:cNvPr id="1084418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10100" y="3690938"/>
            <a:ext cx="4143375" cy="790575"/>
          </a:xfrm>
          <a:prstGeom prst="rect">
            <a:avLst/>
          </a:prstGeom>
          <a:noFill/>
          <a:ln w="76200" cap="sq">
            <a:noFill/>
            <a:miter lim="800000"/>
            <a:headEnd/>
            <a:tailEnd/>
          </a:ln>
        </p:spPr>
      </p:pic>
      <p:sp>
        <p:nvSpPr>
          <p:cNvPr id="1084419" name="Rectangle 2"/>
          <p:cNvSpPr>
            <a:spLocks noChangeArrowheads="1"/>
          </p:cNvSpPr>
          <p:nvPr/>
        </p:nvSpPr>
        <p:spPr bwMode="auto">
          <a:xfrm>
            <a:off x="4800600" y="1371600"/>
            <a:ext cx="1981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None/>
            </a:pPr>
            <a:endParaRPr lang="ja-JP" altLang="ja-JP">
              <a:latin typeface="平成角ゴシック" charset="-128"/>
              <a:ea typeface="平成角ゴシック" charset="-128"/>
            </a:endParaRPr>
          </a:p>
        </p:txBody>
      </p:sp>
      <p:sp>
        <p:nvSpPr>
          <p:cNvPr id="1084420" name="Rectangle 3"/>
          <p:cNvSpPr>
            <a:spLocks noChangeArrowheads="1"/>
          </p:cNvSpPr>
          <p:nvPr/>
        </p:nvSpPr>
        <p:spPr bwMode="auto">
          <a:xfrm>
            <a:off x="468313" y="920750"/>
            <a:ext cx="8424862" cy="171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None/>
            </a:pPr>
            <a:r>
              <a:rPr lang="en-US" altLang="ja-JP" sz="2000">
                <a:solidFill>
                  <a:srgbClr val="00CC00"/>
                </a:solidFill>
                <a:latin typeface="平成角ゴシック" charset="-128"/>
                <a:ea typeface="平成角ゴシック" charset="-128"/>
              </a:rPr>
              <a:t>CHAMP(2000.7)</a:t>
            </a:r>
            <a:r>
              <a:rPr lang="ja-JP" altLang="en-US" sz="2000">
                <a:solidFill>
                  <a:srgbClr val="00CC00"/>
                </a:solidFill>
                <a:latin typeface="平成角ゴシック" charset="-128"/>
                <a:ea typeface="平成角ゴシック" charset="-128"/>
              </a:rPr>
              <a:t>高度</a:t>
            </a:r>
            <a:r>
              <a:rPr lang="en-US" altLang="ja-JP" sz="2000">
                <a:solidFill>
                  <a:srgbClr val="00CC00"/>
                </a:solidFill>
                <a:latin typeface="平成角ゴシック" charset="-128"/>
                <a:ea typeface="平成角ゴシック" charset="-128"/>
              </a:rPr>
              <a:t>400km</a:t>
            </a:r>
          </a:p>
          <a:p>
            <a:pPr algn="l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None/>
            </a:pPr>
            <a:r>
              <a:rPr lang="ja-JP" altLang="en-US">
                <a:solidFill>
                  <a:srgbClr val="00CC00"/>
                </a:solidFill>
                <a:latin typeface="平成角ゴシック" charset="-128"/>
                <a:ea typeface="平成角ゴシック" charset="-128"/>
              </a:rPr>
              <a:t>　</a:t>
            </a:r>
            <a:r>
              <a:rPr lang="ja-JP" altLang="en-US" sz="2000">
                <a:solidFill>
                  <a:srgbClr val="FF0000"/>
                </a:solidFill>
                <a:latin typeface="平成角ゴシック" charset="-128"/>
                <a:ea typeface="平成角ゴシック" charset="-128"/>
              </a:rPr>
              <a:t>静電型加速度計</a:t>
            </a:r>
            <a:r>
              <a:rPr lang="ja-JP" altLang="en-US" sz="2000">
                <a:solidFill>
                  <a:srgbClr val="00CC00"/>
                </a:solidFill>
                <a:latin typeface="平成角ゴシック" charset="-128"/>
                <a:ea typeface="平成角ゴシック" charset="-128"/>
              </a:rPr>
              <a:t>搭載　</a:t>
            </a:r>
            <a:r>
              <a:rPr lang="en-US" altLang="ja-JP" sz="2000">
                <a:solidFill>
                  <a:srgbClr val="00CC00"/>
                </a:solidFill>
                <a:latin typeface="平成角ゴシック" charset="-128"/>
                <a:ea typeface="平成角ゴシック" charset="-128"/>
              </a:rPr>
              <a:t>-&gt;</a:t>
            </a:r>
            <a:r>
              <a:rPr lang="ja-JP" altLang="en-US" sz="2000">
                <a:solidFill>
                  <a:srgbClr val="00CC00"/>
                </a:solidFill>
                <a:latin typeface="平成角ゴシック" charset="-128"/>
                <a:ea typeface="平成角ゴシック" charset="-128"/>
              </a:rPr>
              <a:t>　</a:t>
            </a:r>
            <a:r>
              <a:rPr lang="ja-JP" altLang="en-US" sz="2000">
                <a:solidFill>
                  <a:srgbClr val="FF0000"/>
                </a:solidFill>
                <a:latin typeface="平成角ゴシック" charset="-128"/>
                <a:ea typeface="平成角ゴシック" charset="-128"/>
              </a:rPr>
              <a:t>非重力ドラッグ</a:t>
            </a:r>
            <a:r>
              <a:rPr lang="ja-JP" altLang="en-US" sz="2000">
                <a:solidFill>
                  <a:srgbClr val="00CC00"/>
                </a:solidFill>
                <a:latin typeface="平成角ゴシック" charset="-128"/>
                <a:ea typeface="平成角ゴシック" charset="-128"/>
              </a:rPr>
              <a:t>（大気抵抗、</a:t>
            </a:r>
          </a:p>
          <a:p>
            <a:pPr algn="l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None/>
            </a:pPr>
            <a:r>
              <a:rPr lang="ja-JP" altLang="en-US" sz="2000">
                <a:solidFill>
                  <a:srgbClr val="00CC00"/>
                </a:solidFill>
                <a:latin typeface="平成角ゴシック" charset="-128"/>
                <a:ea typeface="平成角ゴシック" charset="-128"/>
              </a:rPr>
              <a:t>	輻射圧等）を検知して補正・・・</a:t>
            </a:r>
            <a:r>
              <a:rPr lang="ja-JP" altLang="en-US" sz="2000">
                <a:solidFill>
                  <a:srgbClr val="FF0000"/>
                </a:solidFill>
                <a:latin typeface="平成角ゴシック" charset="-128"/>
                <a:ea typeface="平成角ゴシック" charset="-128"/>
              </a:rPr>
              <a:t>ジオイド精度数</a:t>
            </a:r>
            <a:r>
              <a:rPr lang="en-US" altLang="ja-JP" sz="2000">
                <a:solidFill>
                  <a:srgbClr val="FF0000"/>
                </a:solidFill>
                <a:latin typeface="平成角ゴシック" charset="-128"/>
                <a:ea typeface="平成角ゴシック" charset="-128"/>
              </a:rPr>
              <a:t>cm</a:t>
            </a:r>
          </a:p>
          <a:p>
            <a:pPr algn="l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None/>
            </a:pPr>
            <a:r>
              <a:rPr lang="en-US" altLang="ja-JP" sz="2000">
                <a:solidFill>
                  <a:srgbClr val="00CC00"/>
                </a:solidFill>
                <a:latin typeface="平成角ゴシック" charset="-128"/>
                <a:ea typeface="平成角ゴシック" charset="-128"/>
              </a:rPr>
              <a:t>GRACE(2002.3)</a:t>
            </a:r>
            <a:r>
              <a:rPr lang="ja-JP" altLang="en-US" sz="2000">
                <a:solidFill>
                  <a:srgbClr val="00CC00"/>
                </a:solidFill>
                <a:latin typeface="平成角ゴシック" charset="-128"/>
                <a:ea typeface="平成角ゴシック" charset="-128"/>
              </a:rPr>
              <a:t>高度</a:t>
            </a:r>
            <a:r>
              <a:rPr lang="en-US" altLang="ja-JP" sz="2000">
                <a:solidFill>
                  <a:srgbClr val="00CC00"/>
                </a:solidFill>
                <a:latin typeface="平成角ゴシック" charset="-128"/>
                <a:ea typeface="平成角ゴシック" charset="-128"/>
              </a:rPr>
              <a:t>500km</a:t>
            </a:r>
            <a:r>
              <a:rPr lang="ja-JP" altLang="en-US" sz="2000">
                <a:solidFill>
                  <a:srgbClr val="00CC00"/>
                </a:solidFill>
                <a:latin typeface="平成角ゴシック" charset="-128"/>
                <a:ea typeface="平成角ゴシック" charset="-128"/>
              </a:rPr>
              <a:t>　双子衛星 </a:t>
            </a:r>
            <a:r>
              <a:rPr lang="en-US" altLang="ja-JP" sz="2000">
                <a:solidFill>
                  <a:srgbClr val="00CC00"/>
                </a:solidFill>
                <a:latin typeface="平成角ゴシック" charset="-128"/>
                <a:ea typeface="平成角ゴシック" charset="-128"/>
              </a:rPr>
              <a:t>-&gt; </a:t>
            </a:r>
            <a:r>
              <a:rPr lang="ja-JP" altLang="en-US" sz="2000">
                <a:solidFill>
                  <a:srgbClr val="00CC00"/>
                </a:solidFill>
                <a:latin typeface="平成角ゴシック" charset="-128"/>
                <a:ea typeface="平成角ゴシック" charset="-128"/>
              </a:rPr>
              <a:t>軌道の空間微分検知</a:t>
            </a:r>
          </a:p>
          <a:p>
            <a:pPr algn="l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None/>
            </a:pPr>
            <a:r>
              <a:rPr lang="ja-JP" altLang="en-US">
                <a:solidFill>
                  <a:srgbClr val="00CC00"/>
                </a:solidFill>
                <a:latin typeface="平成角ゴシック" charset="-128"/>
                <a:ea typeface="平成角ゴシック" charset="-128"/>
              </a:rPr>
              <a:t>　</a:t>
            </a:r>
            <a:r>
              <a:rPr lang="ja-JP" altLang="en-US" sz="2000">
                <a:solidFill>
                  <a:srgbClr val="FF0000"/>
                </a:solidFill>
                <a:latin typeface="平成角ゴシック" charset="-128"/>
                <a:ea typeface="平成角ゴシック" charset="-128"/>
              </a:rPr>
              <a:t>空間微分</a:t>
            </a:r>
            <a:r>
              <a:rPr lang="ja-JP" altLang="en-US" sz="2000">
                <a:solidFill>
                  <a:srgbClr val="00CC00"/>
                </a:solidFill>
                <a:latin typeface="平成角ゴシック" charset="-128"/>
                <a:ea typeface="平成角ゴシック" charset="-128"/>
              </a:rPr>
              <a:t>による高次（短波長）項の強調・・・精度数</a:t>
            </a:r>
            <a:r>
              <a:rPr lang="en-US" altLang="ja-JP" sz="2000">
                <a:solidFill>
                  <a:srgbClr val="00CC00"/>
                </a:solidFill>
                <a:latin typeface="平成角ゴシック" charset="-128"/>
                <a:ea typeface="平成角ゴシック" charset="-128"/>
              </a:rPr>
              <a:t>mm</a:t>
            </a:r>
          </a:p>
          <a:p>
            <a:pPr algn="l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None/>
            </a:pPr>
            <a:r>
              <a:rPr lang="en-US" altLang="ja-JP" sz="2000">
                <a:solidFill>
                  <a:srgbClr val="00CC00"/>
                </a:solidFill>
                <a:latin typeface="平成角ゴシック" charset="-128"/>
                <a:ea typeface="平成角ゴシック" charset="-128"/>
              </a:rPr>
              <a:t>GOCE(2009</a:t>
            </a:r>
            <a:r>
              <a:rPr lang="ja-JP" altLang="en-US" sz="2000">
                <a:solidFill>
                  <a:srgbClr val="00CC00"/>
                </a:solidFill>
                <a:latin typeface="平成角ゴシック" charset="-128"/>
                <a:ea typeface="平成角ゴシック" charset="-128"/>
              </a:rPr>
              <a:t>予定</a:t>
            </a:r>
            <a:r>
              <a:rPr lang="en-US" altLang="ja-JP" sz="2000">
                <a:solidFill>
                  <a:srgbClr val="00CC00"/>
                </a:solidFill>
                <a:latin typeface="平成角ゴシック" charset="-128"/>
                <a:ea typeface="平成角ゴシック" charset="-128"/>
              </a:rPr>
              <a:t>)</a:t>
            </a:r>
            <a:r>
              <a:rPr lang="ja-JP" altLang="en-US" sz="2000">
                <a:solidFill>
                  <a:srgbClr val="00CC00"/>
                </a:solidFill>
                <a:latin typeface="平成角ゴシック" charset="-128"/>
                <a:ea typeface="平成角ゴシック" charset="-128"/>
              </a:rPr>
              <a:t>高度</a:t>
            </a:r>
            <a:r>
              <a:rPr lang="en-US" altLang="ja-JP" sz="2000">
                <a:solidFill>
                  <a:srgbClr val="00CC00"/>
                </a:solidFill>
                <a:latin typeface="平成角ゴシック" charset="-128"/>
                <a:ea typeface="平成角ゴシック" charset="-128"/>
              </a:rPr>
              <a:t>300km</a:t>
            </a:r>
            <a:r>
              <a:rPr lang="ja-JP" altLang="en-US" sz="2000">
                <a:solidFill>
                  <a:srgbClr val="00CC00"/>
                </a:solidFill>
                <a:latin typeface="平成角ゴシック" charset="-128"/>
                <a:ea typeface="平成角ゴシック" charset="-128"/>
              </a:rPr>
              <a:t>　重力偏差計</a:t>
            </a:r>
            <a:r>
              <a:rPr lang="en-US" altLang="ja-JP" sz="2000">
                <a:solidFill>
                  <a:srgbClr val="00CC00"/>
                </a:solidFill>
                <a:latin typeface="平成角ゴシック" charset="-128"/>
                <a:ea typeface="平成角ゴシック" charset="-128"/>
              </a:rPr>
              <a:t>-&gt;</a:t>
            </a:r>
            <a:r>
              <a:rPr lang="ja-JP" altLang="en-US" sz="2000">
                <a:solidFill>
                  <a:srgbClr val="00CC00"/>
                </a:solidFill>
                <a:latin typeface="平成角ゴシック" charset="-128"/>
                <a:ea typeface="平成角ゴシック" charset="-128"/>
              </a:rPr>
              <a:t>重力の空間微分、</a:t>
            </a:r>
          </a:p>
          <a:p>
            <a:pPr algn="l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None/>
            </a:pPr>
            <a:r>
              <a:rPr lang="ja-JP" altLang="en-US" sz="2000">
                <a:solidFill>
                  <a:srgbClr val="00CC00"/>
                </a:solidFill>
                <a:latin typeface="平成角ゴシック" charset="-128"/>
                <a:ea typeface="平成角ゴシック" charset="-128"/>
              </a:rPr>
              <a:t>						高次項の強調</a:t>
            </a:r>
          </a:p>
        </p:txBody>
      </p:sp>
      <p:pic>
        <p:nvPicPr>
          <p:cNvPr id="1084421" name="Picture 4" descr="grace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8925" y="3333750"/>
            <a:ext cx="4321175" cy="274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4422" name="Rectangle 3"/>
          <p:cNvSpPr>
            <a:spLocks noChangeArrowheads="1"/>
          </p:cNvSpPr>
          <p:nvPr/>
        </p:nvSpPr>
        <p:spPr bwMode="auto">
          <a:xfrm>
            <a:off x="288925" y="6073775"/>
            <a:ext cx="60007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None/>
            </a:pPr>
            <a:r>
              <a:rPr lang="en-US" altLang="ja-JP" sz="1800" b="1" dirty="0">
                <a:solidFill>
                  <a:srgbClr val="9900CC"/>
                </a:solidFill>
                <a:latin typeface="ＭＳ Ｐゴシック" pitchFamily="50" charset="-128"/>
                <a:ea typeface="ＭＳ Ｐゴシック" pitchFamily="50" charset="-128"/>
              </a:rPr>
              <a:t>GRACE</a:t>
            </a:r>
            <a:r>
              <a:rPr lang="ja-JP" altLang="en-US" sz="1800" b="1" dirty="0">
                <a:solidFill>
                  <a:srgbClr val="9900CC"/>
                </a:solidFill>
                <a:latin typeface="ＭＳ Ｐゴシック" pitchFamily="50" charset="-128"/>
                <a:ea typeface="ＭＳ Ｐゴシック" pitchFamily="50" charset="-128"/>
              </a:rPr>
              <a:t>で検知された密度（</a:t>
            </a:r>
            <a:r>
              <a:rPr lang="en-US" altLang="ja-JP" sz="1800" b="1" dirty="0">
                <a:solidFill>
                  <a:srgbClr val="9900CC"/>
                </a:solidFill>
                <a:latin typeface="ＭＳ Ｐゴシック" pitchFamily="50" charset="-128"/>
                <a:ea typeface="ＭＳ Ｐゴシック" pitchFamily="50" charset="-128"/>
              </a:rPr>
              <a:t>=</a:t>
            </a:r>
            <a:r>
              <a:rPr lang="ja-JP" altLang="en-US" sz="1800" b="1" dirty="0">
                <a:solidFill>
                  <a:srgbClr val="9900CC"/>
                </a:solidFill>
                <a:latin typeface="ＭＳ Ｐゴシック" pitchFamily="50" charset="-128"/>
                <a:ea typeface="ＭＳ Ｐゴシック" pitchFamily="50" charset="-128"/>
              </a:rPr>
              <a:t>水分布）変化</a:t>
            </a:r>
          </a:p>
        </p:txBody>
      </p:sp>
      <p:sp>
        <p:nvSpPr>
          <p:cNvPr id="1084423" name="Rectangle 3"/>
          <p:cNvSpPr>
            <a:spLocks noChangeArrowheads="1"/>
          </p:cNvSpPr>
          <p:nvPr/>
        </p:nvSpPr>
        <p:spPr bwMode="auto">
          <a:xfrm>
            <a:off x="4568825" y="4481513"/>
            <a:ext cx="4324350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None/>
            </a:pPr>
            <a:r>
              <a:rPr lang="ja-JP" altLang="en-US" sz="1800" b="1">
                <a:solidFill>
                  <a:srgbClr val="002060"/>
                </a:solidFill>
                <a:latin typeface="ＭＳ Ｐゴシック" pitchFamily="50" charset="-128"/>
                <a:ea typeface="ＭＳ Ｐゴシック" pitchFamily="50" charset="-128"/>
              </a:rPr>
              <a:t>重力ポテンシャルの球面調和関数展開</a:t>
            </a:r>
          </a:p>
          <a:p>
            <a:pPr algn="l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None/>
            </a:pPr>
            <a:r>
              <a:rPr lang="ja-JP" altLang="en-US" sz="1800" b="1">
                <a:solidFill>
                  <a:srgbClr val="002060"/>
                </a:solidFill>
                <a:latin typeface="ＭＳ Ｐゴシック" pitchFamily="50" charset="-128"/>
                <a:ea typeface="ＭＳ Ｐゴシック" pitchFamily="50" charset="-128"/>
              </a:rPr>
              <a:t>・通常は軌道高度</a:t>
            </a:r>
            <a:r>
              <a:rPr lang="en-US" altLang="ja-JP" sz="1800" b="1">
                <a:solidFill>
                  <a:srgbClr val="002060"/>
                </a:solidFill>
                <a:latin typeface="ＭＳ Ｐゴシック" pitchFamily="50" charset="-128"/>
                <a:ea typeface="ＭＳ Ｐゴシック" pitchFamily="50" charset="-128"/>
              </a:rPr>
              <a:t>(r-R)</a:t>
            </a:r>
            <a:r>
              <a:rPr lang="ja-JP" altLang="en-US" sz="1800" b="1">
                <a:solidFill>
                  <a:srgbClr val="002060"/>
                </a:solidFill>
                <a:latin typeface="ＭＳ Ｐゴシック" pitchFamily="50" charset="-128"/>
                <a:ea typeface="ＭＳ Ｐゴシック" pitchFamily="50" charset="-128"/>
              </a:rPr>
              <a:t>程度の空間分解能</a:t>
            </a:r>
          </a:p>
          <a:p>
            <a:pPr algn="l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None/>
            </a:pPr>
            <a:r>
              <a:rPr lang="ja-JP" altLang="en-US" sz="1800" b="1">
                <a:solidFill>
                  <a:srgbClr val="002060"/>
                </a:solidFill>
                <a:latin typeface="ＭＳ Ｐゴシック" pitchFamily="50" charset="-128"/>
                <a:ea typeface="ＭＳ Ｐゴシック" pitchFamily="50" charset="-128"/>
              </a:rPr>
              <a:t>・空間微分を検知することにより高次項</a:t>
            </a:r>
          </a:p>
          <a:p>
            <a:pPr algn="l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None/>
            </a:pPr>
            <a:r>
              <a:rPr lang="ja-JP" altLang="en-US" sz="1800" b="1">
                <a:solidFill>
                  <a:srgbClr val="002060"/>
                </a:solidFill>
                <a:latin typeface="ＭＳ Ｐゴシック" pitchFamily="50" charset="-128"/>
                <a:ea typeface="ＭＳ Ｐゴシック" pitchFamily="50" charset="-128"/>
              </a:rPr>
              <a:t>（</a:t>
            </a:r>
            <a:r>
              <a:rPr lang="en-US" altLang="ja-JP" sz="1800" b="1">
                <a:solidFill>
                  <a:srgbClr val="002060"/>
                </a:solidFill>
                <a:latin typeface="ＭＳ Ｐゴシック" pitchFamily="50" charset="-128"/>
                <a:ea typeface="ＭＳ Ｐゴシック" pitchFamily="50" charset="-128"/>
              </a:rPr>
              <a:t>l</a:t>
            </a:r>
            <a:r>
              <a:rPr lang="ja-JP" altLang="en-US" sz="1800" b="1">
                <a:solidFill>
                  <a:srgbClr val="002060"/>
                </a:solidFill>
                <a:latin typeface="ＭＳ Ｐゴシック" pitchFamily="50" charset="-128"/>
                <a:ea typeface="ＭＳ Ｐゴシック" pitchFamily="50" charset="-128"/>
              </a:rPr>
              <a:t>：大）が強調される</a:t>
            </a:r>
          </a:p>
        </p:txBody>
      </p:sp>
      <p:sp>
        <p:nvSpPr>
          <p:cNvPr id="1084426" name="Rectangle 10"/>
          <p:cNvSpPr>
            <a:spLocks noChangeArrowheads="1"/>
          </p:cNvSpPr>
          <p:nvPr/>
        </p:nvSpPr>
        <p:spPr bwMode="auto">
          <a:xfrm>
            <a:off x="838200" y="0"/>
            <a:ext cx="66294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20000"/>
              </a:lnSpc>
              <a:buFontTx/>
              <a:buNone/>
            </a:pPr>
            <a:r>
              <a:rPr lang="ja-JP" altLang="en-US" b="1">
                <a:solidFill>
                  <a:srgbClr val="EAEAE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諸外国の衛星重力ミッション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衛星重力ミッション </a:t>
            </a:r>
            <a:r>
              <a:rPr lang="en-US" altLang="ja-JP"/>
              <a:t>(1)</a:t>
            </a:r>
          </a:p>
        </p:txBody>
      </p:sp>
      <p:sp>
        <p:nvSpPr>
          <p:cNvPr id="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日本物理学会 </a:t>
            </a:r>
            <a:r>
              <a:rPr lang="en-US" altLang="zh-CN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2010</a:t>
            </a:r>
            <a:r>
              <a:rPr lang="zh-CN" altLang="en-US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年秋季大会 </a:t>
            </a:r>
            <a:r>
              <a:rPr lang="en-US" altLang="zh-CN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(2010</a:t>
            </a:r>
            <a:r>
              <a:rPr lang="zh-CN" altLang="en-US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年</a:t>
            </a:r>
            <a:r>
              <a:rPr lang="en-US" altLang="zh-CN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9</a:t>
            </a:r>
            <a:r>
              <a:rPr lang="zh-CN" altLang="en-US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月</a:t>
            </a:r>
            <a:r>
              <a:rPr lang="en-US" altLang="zh-CN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13</a:t>
            </a:r>
            <a:r>
              <a:rPr lang="zh-CN" altLang="en-US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日</a:t>
            </a:r>
            <a:r>
              <a:rPr lang="en-US" altLang="zh-CN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九州工業大学</a:t>
            </a:r>
            <a:r>
              <a:rPr lang="en-US" altLang="zh-CN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北九州</a:t>
            </a:r>
            <a:r>
              <a:rPr lang="en-US" altLang="zh-CN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)</a:t>
            </a:r>
            <a:endParaRPr lang="en-US" altLang="ja-JP" sz="1200" b="1" kern="1200">
              <a:solidFill>
                <a:srgbClr val="000066"/>
              </a:solidFill>
              <a:latin typeface="Tahoma"/>
              <a:ea typeface="HGP創英角ｺﾞｼｯｸUB"/>
              <a:cs typeface="+mn-cs"/>
            </a:endParaRPr>
          </a:p>
        </p:txBody>
      </p:sp>
      <p:sp>
        <p:nvSpPr>
          <p:cNvPr id="1025027" name="Rectangle 3"/>
          <p:cNvSpPr>
            <a:spLocks noChangeArrowheads="1"/>
          </p:cNvSpPr>
          <p:nvPr/>
        </p:nvSpPr>
        <p:spPr bwMode="auto">
          <a:xfrm>
            <a:off x="468313" y="692150"/>
            <a:ext cx="5111750" cy="4270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CHAMP</a:t>
            </a:r>
            <a:r>
              <a:rPr kumimoji="1" lang="en-US" altLang="ja-JP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(</a:t>
            </a:r>
            <a:r>
              <a:rPr kumimoji="1" lang="en-US" altLang="ja-JP" sz="1600" b="1" u="sng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Cha</a:t>
            </a:r>
            <a:r>
              <a:rPr kumimoji="1" lang="en-US" altLang="ja-JP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llenging </a:t>
            </a:r>
            <a:r>
              <a:rPr kumimoji="1" lang="en-US" altLang="ja-JP" sz="1600" b="1" u="sng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M</a:t>
            </a:r>
            <a:r>
              <a:rPr kumimoji="1" lang="en-US" altLang="ja-JP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ini-satellite </a:t>
            </a:r>
            <a:r>
              <a:rPr kumimoji="1" lang="en-US" altLang="ja-JP" sz="1600" b="1" u="sng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P</a:t>
            </a:r>
            <a:r>
              <a:rPr kumimoji="1" lang="en-US" altLang="ja-JP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ayload)</a:t>
            </a:r>
          </a:p>
        </p:txBody>
      </p:sp>
      <p:sp>
        <p:nvSpPr>
          <p:cNvPr id="1025028" name="Rectangle 4"/>
          <p:cNvSpPr>
            <a:spLocks noChangeArrowheads="1"/>
          </p:cNvSpPr>
          <p:nvPr/>
        </p:nvSpPr>
        <p:spPr bwMode="auto">
          <a:xfrm>
            <a:off x="611188" y="1196975"/>
            <a:ext cx="4968875" cy="6286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衛星に搭載した</a:t>
            </a:r>
            <a:r>
              <a:rPr kumimoji="1" lang="en-US" altLang="ja-JP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GPS</a:t>
            </a:r>
            <a:r>
              <a:rPr kumimoji="1" lang="ja-JP" altLang="en-US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受信機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</a:t>
            </a:r>
            <a:r>
              <a:rPr kumimoji="1" lang="ja-JP" altLang="en-US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kumimoji="1" lang="ja-JP" altLang="en-US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精密軌道決定</a:t>
            </a:r>
            <a:r>
              <a:rPr kumimoji="1" lang="en-US" altLang="ja-JP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ja-JP" altLang="en-US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地球重力場観測 </a:t>
            </a:r>
          </a:p>
        </p:txBody>
      </p:sp>
      <p:sp>
        <p:nvSpPr>
          <p:cNvPr id="1025029" name="Rectangle 5"/>
          <p:cNvSpPr>
            <a:spLocks noChangeArrowheads="1"/>
          </p:cNvSpPr>
          <p:nvPr/>
        </p:nvSpPr>
        <p:spPr bwMode="auto">
          <a:xfrm>
            <a:off x="611188" y="2098675"/>
            <a:ext cx="4824412" cy="39227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打上げ日     2000.07.15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(</a:t>
            </a: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設計寿命 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3</a:t>
            </a: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kumimoji="1" lang="ja-JP" altLang="ja-JP" sz="1200" b="1" kern="1200">
              <a:solidFill>
                <a:srgbClr val="5F5F5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軌道　　   凖極・円軌道</a:t>
            </a: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ja-JP" sz="1200" b="1" kern="120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高度　470km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ja-JP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傾斜角  83度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kumimoji="1" lang="ja-JP" altLang="ja-JP" sz="1200" b="1" kern="1200">
              <a:solidFill>
                <a:srgbClr val="5F5F5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開発機関       DLR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</a:t>
            </a:r>
            <a:r>
              <a:rPr kumimoji="1" lang="ja-JP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CNES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(</a:t>
            </a:r>
            <a:r>
              <a:rPr kumimoji="1" lang="ja-JP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ACC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),</a:t>
            </a:r>
            <a:r>
              <a:rPr kumimoji="1" lang="ja-JP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NASA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(</a:t>
            </a:r>
            <a:r>
              <a:rPr kumimoji="1" lang="ja-JP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GPS receiver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kumimoji="1" lang="ja-JP" altLang="ja-JP" sz="1200" b="1" kern="1200">
              <a:solidFill>
                <a:srgbClr val="5F5F5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搭載機器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(1) ACC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ja-JP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（STAR加速度計）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</a:t>
            </a: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ja-JP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測定周波数     0.0001－0.1Hz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ja-JP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測定範囲　     ±0.0001ms</a:t>
            </a:r>
            <a:r>
              <a:rPr kumimoji="1" lang="ja-JP" altLang="ja-JP" sz="1200" b="1" kern="1200" baseline="300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－2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ja-JP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測定分解能    </a:t>
            </a:r>
            <a:r>
              <a:rPr kumimoji="1" lang="ja-JP" altLang="ja-JP" sz="1200" b="1" kern="120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加速度　　＜3×10</a:t>
            </a:r>
            <a:r>
              <a:rPr kumimoji="1" lang="ja-JP" altLang="ja-JP" sz="1200" b="1" kern="1200" baseline="3000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-9</a:t>
            </a:r>
            <a:r>
              <a:rPr kumimoji="1" lang="en-US" altLang="ja-JP" sz="1200" b="1" kern="120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- </a:t>
            </a:r>
            <a:r>
              <a:rPr kumimoji="1" lang="ja-JP" altLang="ja-JP" sz="1200" b="1" kern="120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3×10</a:t>
            </a:r>
            <a:r>
              <a:rPr kumimoji="1" lang="ja-JP" altLang="ja-JP" sz="1200" b="1" kern="1200" baseline="3000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-8</a:t>
            </a:r>
            <a:r>
              <a:rPr kumimoji="1" lang="en-US" altLang="ja-JP" sz="1200" b="1" kern="120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ja-JP" altLang="ja-JP" sz="1200" b="1" kern="120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ms</a:t>
            </a:r>
            <a:r>
              <a:rPr kumimoji="1" lang="en-US" altLang="ja-JP" sz="1200" b="1" kern="1200" baseline="3000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</a:t>
            </a:r>
            <a:r>
              <a:rPr kumimoji="1" lang="ja-JP" altLang="ja-JP" sz="1200" b="1" kern="1200" baseline="3000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endParaRPr kumimoji="1" lang="ja-JP" altLang="ja-JP" sz="1200" b="1" kern="1200">
              <a:solidFill>
                <a:srgbClr val="5F5F5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              </a:t>
            </a:r>
            <a:r>
              <a:rPr kumimoji="1" lang="ja-JP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角加速度　  ＜1×10</a:t>
            </a:r>
            <a:r>
              <a:rPr kumimoji="1" lang="ja-JP" altLang="ja-JP" sz="1200" b="1" kern="1200" baseline="300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-7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- </a:t>
            </a:r>
            <a:r>
              <a:rPr kumimoji="1" lang="ja-JP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5×10</a:t>
            </a:r>
            <a:r>
              <a:rPr kumimoji="1" lang="ja-JP" altLang="ja-JP" sz="1200" b="1" kern="1200" baseline="300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-7</a:t>
            </a:r>
            <a:r>
              <a:rPr kumimoji="1" lang="en-US" altLang="ja-JP" sz="1200" b="1" kern="1200" baseline="300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ja-JP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rad･s</a:t>
            </a:r>
            <a:r>
              <a:rPr kumimoji="1" lang="ja-JP" altLang="ja-JP" sz="1200" b="1" kern="1200" baseline="300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-2</a:t>
            </a:r>
            <a:endParaRPr kumimoji="1" lang="ja-JP" altLang="ja-JP" sz="1200" b="1" kern="1200">
              <a:solidFill>
                <a:srgbClr val="5F5F5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(2) GPS receiver        周波数  50Hz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(3) LRR（レーザー反射器）       口径　38.0mm×4枚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(4) OVM/FRD（スカラー／ベクトル磁力計）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</a:t>
            </a: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測定範囲       ±65,000nT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</a:t>
            </a:r>
            <a:r>
              <a:rPr kumimoji="1" lang="ja-JP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測定精度       ＜0.5nT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空間分解能     150m（along the orbit）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(5) DIDM（イオン測定器）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衛星寸法       4.3m（長さ）×0.75m（高さ）×1.62m（底部）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　　       磁力計取付展開ブーム長　4m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重量　　       522kg　（ペイロード重量　25kg）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消費電力       140W（ペイロード　45W）</a:t>
            </a:r>
          </a:p>
        </p:txBody>
      </p:sp>
      <p:pic>
        <p:nvPicPr>
          <p:cNvPr id="1025031" name="Picture 7" descr="cha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43488" y="1600200"/>
            <a:ext cx="3921125" cy="2765425"/>
          </a:xfrm>
          <a:prstGeom prst="rect">
            <a:avLst/>
          </a:prstGeom>
          <a:noFill/>
        </p:spPr>
      </p:pic>
      <p:sp>
        <p:nvSpPr>
          <p:cNvPr id="1025032" name="Rectangle 8"/>
          <p:cNvSpPr>
            <a:spLocks noChangeArrowheads="1"/>
          </p:cNvSpPr>
          <p:nvPr/>
        </p:nvSpPr>
        <p:spPr bwMode="auto">
          <a:xfrm>
            <a:off x="5651500" y="4797425"/>
            <a:ext cx="3168650" cy="13017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参考：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GFZ Potsdam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http://op.gfz-potsdam.de/champ/  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ja-JP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総覧 世界の地球観測衛星</a:t>
            </a: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ja-JP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－web版－ 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</a:t>
            </a:r>
            <a:r>
              <a:rPr kumimoji="1" lang="ja-JP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財団法人　リモート・センシング技術センター</a:t>
            </a:r>
            <a:endParaRPr kumimoji="1" lang="ja-JP" altLang="en-US" sz="1200" b="1" kern="1200">
              <a:solidFill>
                <a:srgbClr val="5F5F5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</a:t>
            </a:r>
            <a:r>
              <a:rPr kumimoji="1" lang="ja-JP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http://www.restec.or.jp/databook/</a:t>
            </a: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衛星重力ミッション </a:t>
            </a:r>
            <a:r>
              <a:rPr lang="en-US" altLang="ja-JP"/>
              <a:t>(2)</a:t>
            </a:r>
          </a:p>
        </p:txBody>
      </p:sp>
      <p:sp>
        <p:nvSpPr>
          <p:cNvPr id="7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日本物理学会 </a:t>
            </a:r>
            <a:r>
              <a:rPr lang="en-US" altLang="zh-CN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2010</a:t>
            </a:r>
            <a:r>
              <a:rPr lang="zh-CN" altLang="en-US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年秋季大会 </a:t>
            </a:r>
            <a:r>
              <a:rPr lang="en-US" altLang="zh-CN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(2010</a:t>
            </a:r>
            <a:r>
              <a:rPr lang="zh-CN" altLang="en-US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年</a:t>
            </a:r>
            <a:r>
              <a:rPr lang="en-US" altLang="zh-CN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9</a:t>
            </a:r>
            <a:r>
              <a:rPr lang="zh-CN" altLang="en-US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月</a:t>
            </a:r>
            <a:r>
              <a:rPr lang="en-US" altLang="zh-CN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13</a:t>
            </a:r>
            <a:r>
              <a:rPr lang="zh-CN" altLang="en-US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日</a:t>
            </a:r>
            <a:r>
              <a:rPr lang="en-US" altLang="zh-CN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九州工業大学</a:t>
            </a:r>
            <a:r>
              <a:rPr lang="en-US" altLang="zh-CN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北九州</a:t>
            </a:r>
            <a:r>
              <a:rPr lang="en-US" altLang="zh-CN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)</a:t>
            </a:r>
            <a:endParaRPr lang="en-US" altLang="ja-JP" sz="1200" b="1" kern="1200">
              <a:solidFill>
                <a:srgbClr val="000066"/>
              </a:solidFill>
              <a:latin typeface="Tahoma"/>
              <a:ea typeface="HGP創英角ｺﾞｼｯｸUB"/>
              <a:cs typeface="+mn-cs"/>
            </a:endParaRPr>
          </a:p>
        </p:txBody>
      </p:sp>
      <p:pic>
        <p:nvPicPr>
          <p:cNvPr id="1020934" name="Picture 6" descr="GRACE_D2001_0828_C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5600" y="908050"/>
            <a:ext cx="3551238" cy="5400675"/>
          </a:xfrm>
          <a:prstGeom prst="rect">
            <a:avLst/>
          </a:prstGeom>
          <a:noFill/>
        </p:spPr>
      </p:pic>
      <p:sp>
        <p:nvSpPr>
          <p:cNvPr id="1020935" name="Rectangle 7"/>
          <p:cNvSpPr>
            <a:spLocks noChangeArrowheads="1"/>
          </p:cNvSpPr>
          <p:nvPr/>
        </p:nvSpPr>
        <p:spPr bwMode="auto">
          <a:xfrm>
            <a:off x="468313" y="692150"/>
            <a:ext cx="4824412" cy="6953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GRACE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(</a:t>
            </a:r>
            <a:r>
              <a:rPr kumimoji="1" lang="en-US" altLang="ja-JP" sz="1600" b="1" u="sng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</a:t>
            </a:r>
            <a:r>
              <a:rPr kumimoji="1" lang="en-US" altLang="ja-JP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ravity </a:t>
            </a:r>
            <a:r>
              <a:rPr kumimoji="1" lang="en-US" altLang="ja-JP" sz="1600" b="1" u="sng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R</a:t>
            </a:r>
            <a:r>
              <a:rPr kumimoji="1" lang="en-US" altLang="ja-JP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ecovery </a:t>
            </a:r>
            <a:r>
              <a:rPr kumimoji="1" lang="en-US" altLang="ja-JP" sz="1600" b="1" u="sng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a</a:t>
            </a:r>
            <a:r>
              <a:rPr kumimoji="1" lang="en-US" altLang="ja-JP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nd </a:t>
            </a:r>
            <a:r>
              <a:rPr kumimoji="1" lang="en-US" altLang="ja-JP" sz="1600" b="1" u="sng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C</a:t>
            </a:r>
            <a:r>
              <a:rPr kumimoji="1" lang="en-US" altLang="ja-JP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limate </a:t>
            </a:r>
            <a:r>
              <a:rPr kumimoji="1" lang="en-US" altLang="ja-JP" sz="1600" b="1" u="sng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E</a:t>
            </a:r>
            <a:r>
              <a:rPr kumimoji="1" lang="en-US" altLang="ja-JP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xperiment)</a:t>
            </a:r>
          </a:p>
        </p:txBody>
      </p:sp>
      <p:sp>
        <p:nvSpPr>
          <p:cNvPr id="1020938" name="Rectangle 10"/>
          <p:cNvSpPr>
            <a:spLocks noChangeArrowheads="1"/>
          </p:cNvSpPr>
          <p:nvPr/>
        </p:nvSpPr>
        <p:spPr bwMode="auto">
          <a:xfrm>
            <a:off x="539750" y="1341438"/>
            <a:ext cx="4968875" cy="8969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</a:t>
            </a:r>
            <a:r>
              <a:rPr kumimoji="1" lang="ja-JP" altLang="en-US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機の衛星のタンデム飛行による衛星重力ミッション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GPS,</a:t>
            </a:r>
            <a:r>
              <a:rPr kumimoji="1" lang="ja-JP" altLang="en-US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マイクロ波リンクによる</a:t>
            </a:r>
            <a:r>
              <a:rPr kumimoji="1" lang="en-US" altLang="ja-JP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</a:t>
            </a:r>
            <a:r>
              <a:rPr kumimoji="1" lang="ja-JP" altLang="en-US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衛星の相対距離変化測定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地球重力場</a:t>
            </a:r>
            <a:r>
              <a:rPr kumimoji="1" lang="en-US" altLang="ja-JP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ja-JP" altLang="en-US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電離層・大気圏の垂直構造の観測</a:t>
            </a:r>
          </a:p>
        </p:txBody>
      </p:sp>
      <p:sp>
        <p:nvSpPr>
          <p:cNvPr id="1020939" name="Rectangle 11"/>
          <p:cNvSpPr>
            <a:spLocks noChangeArrowheads="1"/>
          </p:cNvSpPr>
          <p:nvPr/>
        </p:nvSpPr>
        <p:spPr bwMode="auto">
          <a:xfrm>
            <a:off x="611188" y="2328863"/>
            <a:ext cx="4824412" cy="41243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打上げ日	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2002.03.17  (</a:t>
            </a: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ミッション期間　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5</a:t>
            </a: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軌道　　	太陽同期軌道 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en-US" sz="1200" b="1" kern="120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高度　</a:t>
            </a:r>
            <a:r>
              <a:rPr kumimoji="1" lang="en-US" altLang="ja-JP" sz="1200" b="1" kern="120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500km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軌道傾斜角　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89</a:t>
            </a: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度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　　	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</a:t>
            </a: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衛星間  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220km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開発機関	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NASA(</a:t>
            </a: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米国）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DLR</a:t>
            </a: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（ドイツ）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観測機器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(1) KBR</a:t>
            </a: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（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K</a:t>
            </a: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バンド測距装置）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 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GPS</a:t>
            </a: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受信機を組み合わせたマイクロ波リンク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  </a:t>
            </a:r>
            <a:r>
              <a:rPr kumimoji="1" lang="en-US" altLang="ja-JP" sz="1200" b="1" kern="120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</a:t>
            </a:r>
            <a:r>
              <a:rPr kumimoji="1" lang="ja-JP" altLang="en-US" sz="1200" b="1" kern="120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衛星間距離変化決定精度　　</a:t>
            </a:r>
            <a:r>
              <a:rPr kumimoji="1" lang="en-US" altLang="ja-JP" sz="1200" b="1" kern="120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1μm/s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(2) ACC</a:t>
            </a: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（相対距離変化補正用加速度計）  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       </a:t>
            </a:r>
            <a:r>
              <a:rPr kumimoji="1" lang="ja-JP" altLang="en-US" sz="1200" b="1" kern="120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加速度分解能 </a:t>
            </a:r>
            <a:r>
              <a:rPr kumimoji="1" lang="en-US" altLang="ja-JP" sz="1200" b="1" kern="120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1×10</a:t>
            </a:r>
            <a:r>
              <a:rPr kumimoji="1" lang="en-US" altLang="ja-JP" sz="1200" b="1" kern="1200" baseline="3000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-10</a:t>
            </a:r>
            <a:r>
              <a:rPr kumimoji="1" lang="en-US" altLang="ja-JP" sz="1200" b="1" kern="120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ms</a:t>
            </a:r>
            <a:r>
              <a:rPr kumimoji="1" lang="en-US" altLang="ja-JP" sz="1200" b="1" kern="1200" baseline="3000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-2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(3) CSA</a:t>
            </a: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（衛星方向感知恒星カメラ）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(4) GPS Receiver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      </a:t>
            </a: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衛星航行データおよび地球周縁掩蔽による電離層・大気圏の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       垂直構造データ取得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(5) LRR</a:t>
            </a: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（レーザ反射器）   測距精度  ＜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5mm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衛星形状・寸法  台形断面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　　　　　	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3.122m</a:t>
            </a: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（長さ）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×0.72m</a:t>
            </a: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（高さ）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×1.642m</a:t>
            </a: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（底部幅）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重量　　	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432kg </a:t>
            </a: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（ペイロード　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40kg</a:t>
            </a: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、燃料　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34kg</a:t>
            </a: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）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消費電力	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150</a:t>
            </a: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－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210W </a:t>
            </a: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（ペイロード　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75W</a:t>
            </a: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、熱制御　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20</a:t>
            </a: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－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50W</a:t>
            </a: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）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開発費用	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9,680</a:t>
            </a: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万ドル （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</a:t>
            </a: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機合計）</a:t>
            </a: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衛星重力ミッション </a:t>
            </a:r>
            <a:r>
              <a:rPr lang="en-US" altLang="ja-JP"/>
              <a:t>(3)</a:t>
            </a:r>
          </a:p>
        </p:txBody>
      </p:sp>
      <p:sp>
        <p:nvSpPr>
          <p:cNvPr id="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日本物理学会 </a:t>
            </a:r>
            <a:r>
              <a:rPr lang="en-US" altLang="zh-CN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2010</a:t>
            </a:r>
            <a:r>
              <a:rPr lang="zh-CN" altLang="en-US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年秋季大会 </a:t>
            </a:r>
            <a:r>
              <a:rPr lang="en-US" altLang="zh-CN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(2010</a:t>
            </a:r>
            <a:r>
              <a:rPr lang="zh-CN" altLang="en-US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年</a:t>
            </a:r>
            <a:r>
              <a:rPr lang="en-US" altLang="zh-CN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9</a:t>
            </a:r>
            <a:r>
              <a:rPr lang="zh-CN" altLang="en-US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月</a:t>
            </a:r>
            <a:r>
              <a:rPr lang="en-US" altLang="zh-CN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13</a:t>
            </a:r>
            <a:r>
              <a:rPr lang="zh-CN" altLang="en-US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日</a:t>
            </a:r>
            <a:r>
              <a:rPr lang="en-US" altLang="zh-CN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九州工業大学</a:t>
            </a:r>
            <a:r>
              <a:rPr lang="en-US" altLang="zh-CN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北九州</a:t>
            </a:r>
            <a:r>
              <a:rPr lang="en-US" altLang="zh-CN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)</a:t>
            </a:r>
            <a:endParaRPr lang="en-US" altLang="ja-JP" sz="1200" b="1" kern="1200">
              <a:solidFill>
                <a:srgbClr val="000066"/>
              </a:solidFill>
              <a:latin typeface="Tahoma"/>
              <a:ea typeface="HGP創英角ｺﾞｼｯｸUB"/>
              <a:cs typeface="+mn-cs"/>
            </a:endParaRPr>
          </a:p>
        </p:txBody>
      </p:sp>
      <p:sp>
        <p:nvSpPr>
          <p:cNvPr id="1022980" name="Rectangle 4"/>
          <p:cNvSpPr>
            <a:spLocks noChangeArrowheads="1"/>
          </p:cNvSpPr>
          <p:nvPr/>
        </p:nvSpPr>
        <p:spPr bwMode="auto">
          <a:xfrm>
            <a:off x="468313" y="692150"/>
            <a:ext cx="8280400" cy="6953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GOCE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(</a:t>
            </a:r>
            <a:r>
              <a:rPr kumimoji="1" lang="en-US" altLang="ja-JP" sz="1600" b="1" u="sng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</a:t>
            </a:r>
            <a:r>
              <a:rPr kumimoji="1" lang="en-US" altLang="ja-JP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ravity field and steady-state </a:t>
            </a:r>
            <a:r>
              <a:rPr kumimoji="1" lang="en-US" altLang="ja-JP" sz="1600" b="1" u="sng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O</a:t>
            </a:r>
            <a:r>
              <a:rPr kumimoji="1" lang="en-US" altLang="ja-JP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cean </a:t>
            </a:r>
            <a:r>
              <a:rPr kumimoji="1" lang="en-US" altLang="ja-JP" sz="1600" b="1" u="sng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C</a:t>
            </a:r>
            <a:r>
              <a:rPr kumimoji="1" lang="en-US" altLang="ja-JP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irculation </a:t>
            </a:r>
            <a:r>
              <a:rPr kumimoji="1" lang="en-US" altLang="ja-JP" sz="1600" b="1" u="sng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E</a:t>
            </a:r>
            <a:r>
              <a:rPr kumimoji="1" lang="en-US" altLang="ja-JP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xplorer )</a:t>
            </a:r>
          </a:p>
        </p:txBody>
      </p:sp>
      <p:sp>
        <p:nvSpPr>
          <p:cNvPr id="1022981" name="Rectangle 5"/>
          <p:cNvSpPr>
            <a:spLocks noChangeArrowheads="1"/>
          </p:cNvSpPr>
          <p:nvPr/>
        </p:nvSpPr>
        <p:spPr bwMode="auto">
          <a:xfrm>
            <a:off x="539750" y="1341438"/>
            <a:ext cx="4968875" cy="6286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地球の重力場を観測し、高精度かつ高空間分解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能のグローバルモデルを定める。</a:t>
            </a:r>
          </a:p>
        </p:txBody>
      </p:sp>
      <p:sp>
        <p:nvSpPr>
          <p:cNvPr id="1022982" name="Rectangle 6"/>
          <p:cNvSpPr>
            <a:spLocks noChangeArrowheads="1"/>
          </p:cNvSpPr>
          <p:nvPr/>
        </p:nvSpPr>
        <p:spPr bwMode="auto">
          <a:xfrm>
            <a:off x="611188" y="2328863"/>
            <a:ext cx="4824412" cy="27130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打上げ日   </a:t>
            </a:r>
            <a:r>
              <a:rPr kumimoji="1" lang="en-US" altLang="ja-JP" sz="1200" b="1" kern="1200" dirty="0" smtClean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2009.4  </a:t>
            </a:r>
            <a:r>
              <a:rPr kumimoji="1" lang="en-US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en-US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ミッション期間　</a:t>
            </a:r>
            <a:r>
              <a:rPr kumimoji="1" lang="en-US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2-3</a:t>
            </a:r>
            <a:r>
              <a:rPr kumimoji="1" lang="ja-JP" altLang="en-US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kumimoji="1" lang="en-US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軌道　　 太陽同期軌道</a:t>
            </a:r>
            <a:r>
              <a:rPr kumimoji="1" lang="ja-JP" altLang="en-US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高度　2</a:t>
            </a:r>
            <a:r>
              <a:rPr kumimoji="1" lang="en-US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9</a:t>
            </a:r>
            <a:r>
              <a:rPr kumimoji="1" lang="ja-JP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5 km</a:t>
            </a:r>
            <a:r>
              <a:rPr kumimoji="1" lang="en-US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</a:t>
            </a:r>
            <a:r>
              <a:rPr kumimoji="1" lang="ja-JP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傾斜角  96.</a:t>
            </a:r>
            <a:r>
              <a:rPr kumimoji="1" lang="en-US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7</a:t>
            </a:r>
            <a:r>
              <a:rPr kumimoji="1" lang="ja-JP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度</a:t>
            </a:r>
            <a:r>
              <a:rPr kumimoji="1" lang="en-US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kumimoji="1" lang="ja-JP" altLang="ja-JP" sz="1200" b="1" kern="1200" dirty="0">
              <a:solidFill>
                <a:srgbClr val="5F5F5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開発機関 ESA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観測機器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(1) Gradiometer ×</a:t>
            </a:r>
            <a:r>
              <a:rPr kumimoji="1" lang="en-US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ja-JP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3 pairs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</a:t>
            </a:r>
            <a:r>
              <a:rPr kumimoji="1" lang="ja-JP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3軸サーボ制御加速時計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　　</a:t>
            </a:r>
            <a:r>
              <a:rPr kumimoji="1" lang="ja-JP" altLang="en-US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ja-JP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加速度計のペアベースライン長　0.5m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　　</a:t>
            </a:r>
            <a:r>
              <a:rPr kumimoji="1" lang="ja-JP" altLang="en-US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ja-JP" altLang="ja-JP" sz="1200" b="1" kern="1200" dirty="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加速度計ノイズ</a:t>
            </a:r>
            <a:r>
              <a:rPr kumimoji="1" lang="ja-JP" altLang="en-US" sz="1200" b="1" kern="1200" dirty="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en-US" altLang="ja-JP" sz="1200" b="1" kern="1200" dirty="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&lt; 1</a:t>
            </a:r>
            <a:r>
              <a:rPr kumimoji="1" lang="ja-JP" altLang="ja-JP" sz="1200" b="1" kern="1200" dirty="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×10</a:t>
            </a:r>
            <a:r>
              <a:rPr kumimoji="1" lang="ja-JP" altLang="ja-JP" sz="1200" b="1" kern="1200" baseline="30000" dirty="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-12</a:t>
            </a:r>
            <a:r>
              <a:rPr kumimoji="1" lang="en-US" altLang="ja-JP" sz="1200" b="1" kern="1200" dirty="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ms</a:t>
            </a:r>
            <a:r>
              <a:rPr kumimoji="1" lang="ja-JP" altLang="ja-JP" sz="1200" b="1" kern="1200" baseline="30000" dirty="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-2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                  (5 mHz – 0.1 Hz)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(2) GPS/GLONASS receiver</a:t>
            </a:r>
            <a:r>
              <a:rPr kumimoji="1" lang="en-US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ja-JP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（測地用）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</a:t>
            </a:r>
            <a:r>
              <a:rPr kumimoji="1" lang="en-US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(3) Laser </a:t>
            </a:r>
            <a:r>
              <a:rPr kumimoji="1" lang="en-US" altLang="ja-JP" sz="1200" b="1" kern="1200" dirty="0" err="1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Retroreflector</a:t>
            </a:r>
            <a:endParaRPr kumimoji="1" lang="ja-JP" altLang="ja-JP" sz="1200" b="1" kern="1200" dirty="0">
              <a:solidFill>
                <a:srgbClr val="5F5F5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必要電力 760W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重量　　　　　　1,200kg</a:t>
            </a:r>
            <a:r>
              <a:rPr kumimoji="1" lang="en-US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ja-JP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（打上げ時）</a:t>
            </a:r>
          </a:p>
        </p:txBody>
      </p:sp>
      <p:pic>
        <p:nvPicPr>
          <p:cNvPr id="1022985" name="Picture 9" descr="GOCE Satelli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263" y="1773238"/>
            <a:ext cx="3810000" cy="2600325"/>
          </a:xfrm>
          <a:prstGeom prst="rect">
            <a:avLst/>
          </a:prstGeom>
          <a:noFill/>
        </p:spPr>
      </p:pic>
      <p:sp>
        <p:nvSpPr>
          <p:cNvPr id="1022987" name="Rectangle 11"/>
          <p:cNvSpPr>
            <a:spLocks noChangeArrowheads="1"/>
          </p:cNvSpPr>
          <p:nvPr/>
        </p:nvSpPr>
        <p:spPr bwMode="auto">
          <a:xfrm>
            <a:off x="6800850" y="4432300"/>
            <a:ext cx="2054225" cy="2746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200" b="1" kern="1200" dirty="0">
                <a:solidFill>
                  <a:srgbClr val="5F5F5F"/>
                </a:solidFill>
                <a:latin typeface="Tahoma" pitchFamily="34" charset="0"/>
                <a:ea typeface="ＭＳ Ｐゴシック" pitchFamily="50" charset="-128"/>
                <a:cs typeface="+mn-cs"/>
              </a:rPr>
              <a:t>GOCE (Courtesy of ESA) </a:t>
            </a: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角丸四角形 19"/>
          <p:cNvSpPr/>
          <p:nvPr/>
        </p:nvSpPr>
        <p:spPr bwMode="auto">
          <a:xfrm>
            <a:off x="1000100" y="2571744"/>
            <a:ext cx="3429024" cy="2071702"/>
          </a:xfrm>
          <a:prstGeom prst="roundRect">
            <a:avLst>
              <a:gd name="adj" fmla="val 8698"/>
            </a:avLst>
          </a:prstGeom>
          <a:solidFill>
            <a:srgbClr val="CCECFF">
              <a:alpha val="10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  <p:sp>
        <p:nvSpPr>
          <p:cNvPr id="12" name="タイトル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地球重力場観測</a:t>
            </a:r>
            <a:r>
              <a:rPr lang="ja-JP" altLang="en-US" dirty="0" smtClean="0"/>
              <a:t>の観測網</a:t>
            </a:r>
            <a:endParaRPr kumimoji="1" lang="ja-JP" altLang="en-US" dirty="0"/>
          </a:p>
        </p:txBody>
      </p:sp>
      <p:sp>
        <p:nvSpPr>
          <p:cNvPr id="10" name="フッター プレースホルダ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 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2010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年秋季大会 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(2010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9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13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九州工業大学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北九州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094664" name="Rectangle 3"/>
          <p:cNvSpPr>
            <a:spLocks noChangeArrowheads="1"/>
          </p:cNvSpPr>
          <p:nvPr/>
        </p:nvSpPr>
        <p:spPr bwMode="auto">
          <a:xfrm>
            <a:off x="1000100" y="5072082"/>
            <a:ext cx="428628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GRACE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と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GRACE2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間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(2012-16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  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の空白を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埋める可能性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　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kumimoji="1" lang="ja-JP" altLang="en-US" sz="18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独自の成果</a:t>
            </a:r>
            <a:r>
              <a:rPr kumimoji="1" lang="en-US" altLang="ja-JP" sz="18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, </a:t>
            </a:r>
            <a:r>
              <a:rPr kumimoji="1" lang="ja-JP" altLang="en-US" sz="18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国際貢献</a:t>
            </a:r>
            <a:endParaRPr kumimoji="1" lang="ja-JP" altLang="en-US" sz="18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6" name="図 15" descr="Koop_Rummel_Future_of_Satel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3504" y="1000108"/>
            <a:ext cx="3738124" cy="5286388"/>
          </a:xfrm>
          <a:prstGeom prst="rect">
            <a:avLst/>
          </a:prstGeom>
        </p:spPr>
      </p:pic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785786" y="1214422"/>
            <a:ext cx="4143404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DPF --- GRACE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と同等の感度を持つ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高感度干渉計</a:t>
            </a:r>
            <a:endParaRPr kumimoji="1" lang="en-US" altLang="ja-JP" sz="1800" b="1" kern="12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     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衛星のドラッグフリー精密制御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1142976" y="2571744"/>
            <a:ext cx="3857652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GRACE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L ~ 220km,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ΔL ~ 5</a:t>
            </a:r>
            <a:r>
              <a:rPr lang="en-US" altLang="ja-JP" sz="1800" b="1" dirty="0" smtClean="0">
                <a:solidFill>
                  <a:srgbClr val="F8F8F8"/>
                </a:solidFill>
                <a:latin typeface="Symbol" pitchFamily="18" charset="2"/>
              </a:rPr>
              <a:t>m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m</a:t>
            </a:r>
          </a:p>
          <a:p>
            <a:pPr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     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 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</a:rPr>
              <a:t>ΔL/L ~ 2 x 10</a:t>
            </a:r>
            <a:r>
              <a:rPr lang="en-US" altLang="ja-JP" sz="1800" b="1" baseline="30000" dirty="0" smtClean="0">
                <a:solidFill>
                  <a:srgbClr val="CCECFF"/>
                </a:solidFill>
                <a:latin typeface="Tahoma" pitchFamily="34" charset="0"/>
              </a:rPr>
              <a:t>-11</a:t>
            </a:r>
          </a:p>
          <a:p>
            <a:pPr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DPF</a:t>
            </a:r>
          </a:p>
          <a:p>
            <a:pPr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    L ~ 0.3m, ΔL ~ 10</a:t>
            </a:r>
            <a:r>
              <a:rPr lang="en-US" altLang="ja-JP" sz="1800" b="1" baseline="30000" dirty="0" smtClean="0">
                <a:solidFill>
                  <a:srgbClr val="F8F8F8"/>
                </a:solidFill>
                <a:latin typeface="Tahoma" pitchFamily="34" charset="0"/>
              </a:rPr>
              <a:t>-11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m</a:t>
            </a:r>
          </a:p>
          <a:p>
            <a:pPr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       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</a:rPr>
              <a:t>ΔL/L ~ 3 x 10</a:t>
            </a:r>
            <a:r>
              <a:rPr lang="en-US" altLang="ja-JP" sz="1800" b="1" baseline="30000" dirty="0" smtClean="0">
                <a:solidFill>
                  <a:srgbClr val="CCECFF"/>
                </a:solidFill>
                <a:latin typeface="Tahoma" pitchFamily="34" charset="0"/>
              </a:rPr>
              <a:t>-11</a:t>
            </a:r>
            <a:endParaRPr lang="en-US" altLang="ja-JP" sz="1800" b="1" dirty="0" smtClean="0">
              <a:solidFill>
                <a:srgbClr val="CCECFF"/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466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465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881" y="1509699"/>
            <a:ext cx="8786842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322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DPF</a:t>
            </a:r>
            <a:r>
              <a:rPr lang="ja-JP" altLang="en-US" dirty="0" smtClean="0"/>
              <a:t>の目指す科学的</a:t>
            </a:r>
            <a:r>
              <a:rPr lang="ja-JP" altLang="en-US" dirty="0"/>
              <a:t>成果</a:t>
            </a: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日本物理学会 </a:t>
            </a:r>
            <a:r>
              <a:rPr lang="en-US" altLang="zh-CN" smtClean="0"/>
              <a:t>2010</a:t>
            </a:r>
            <a:r>
              <a:rPr lang="zh-CN" altLang="en-US" smtClean="0"/>
              <a:t>年秋季大会 </a:t>
            </a:r>
            <a:r>
              <a:rPr lang="en-US" altLang="zh-CN" smtClean="0"/>
              <a:t>(2010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13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九州工業大学</a:t>
            </a:r>
            <a:r>
              <a:rPr lang="en-US" altLang="zh-CN" smtClean="0"/>
              <a:t>, </a:t>
            </a:r>
            <a:r>
              <a:rPr lang="zh-CN" altLang="en-US" smtClean="0"/>
              <a:t>北九州</a:t>
            </a:r>
            <a:r>
              <a:rPr lang="en-US" altLang="zh-CN" smtClean="0"/>
              <a:t>)</a:t>
            </a:r>
            <a:endParaRPr lang="en-US" altLang="ja-JP"/>
          </a:p>
        </p:txBody>
      </p:sp>
      <p:sp>
        <p:nvSpPr>
          <p:cNvPr id="10" name="AutoShape 49"/>
          <p:cNvSpPr>
            <a:spLocks noChangeArrowheads="1"/>
          </p:cNvSpPr>
          <p:nvPr/>
        </p:nvSpPr>
        <p:spPr bwMode="auto">
          <a:xfrm>
            <a:off x="5786446" y="4786322"/>
            <a:ext cx="214314" cy="250646"/>
          </a:xfrm>
          <a:custGeom>
            <a:avLst/>
            <a:gdLst>
              <a:gd name="G0" fmla="+- 11249 0 0"/>
              <a:gd name="G1" fmla="+- 5118 0 0"/>
              <a:gd name="G2" fmla="+- 21600 0 5118"/>
              <a:gd name="G3" fmla="+- 10800 0 5118"/>
              <a:gd name="G4" fmla="+- 21600 0 11249"/>
              <a:gd name="G5" fmla="*/ G4 G3 10800"/>
              <a:gd name="G6" fmla="+- 21600 0 G5"/>
              <a:gd name="T0" fmla="*/ 11249 w 21600"/>
              <a:gd name="T1" fmla="*/ 0 h 21600"/>
              <a:gd name="T2" fmla="*/ 0 w 21600"/>
              <a:gd name="T3" fmla="*/ 10800 h 21600"/>
              <a:gd name="T4" fmla="*/ 1124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49" y="0"/>
                </a:moveTo>
                <a:lnTo>
                  <a:pt x="11249" y="5118"/>
                </a:lnTo>
                <a:lnTo>
                  <a:pt x="3375" y="5118"/>
                </a:lnTo>
                <a:lnTo>
                  <a:pt x="3375" y="16482"/>
                </a:lnTo>
                <a:lnTo>
                  <a:pt x="11249" y="16482"/>
                </a:lnTo>
                <a:lnTo>
                  <a:pt x="1124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118"/>
                </a:moveTo>
                <a:lnTo>
                  <a:pt x="1350" y="16482"/>
                </a:lnTo>
                <a:lnTo>
                  <a:pt x="2700" y="16482"/>
                </a:lnTo>
                <a:lnTo>
                  <a:pt x="2700" y="5118"/>
                </a:lnTo>
                <a:close/>
              </a:path>
              <a:path w="21600" h="21600">
                <a:moveTo>
                  <a:pt x="0" y="5118"/>
                </a:moveTo>
                <a:lnTo>
                  <a:pt x="0" y="16482"/>
                </a:lnTo>
                <a:lnTo>
                  <a:pt x="675" y="16482"/>
                </a:lnTo>
                <a:lnTo>
                  <a:pt x="675" y="5118"/>
                </a:lnTo>
                <a:close/>
              </a:path>
            </a:pathLst>
          </a:custGeom>
          <a:solidFill>
            <a:srgbClr val="CCFFCC">
              <a:alpha val="20000"/>
            </a:srgbClr>
          </a:solidFill>
          <a:ln w="3175">
            <a:solidFill>
              <a:srgbClr val="CCFFCC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" name="AutoShape 49"/>
          <p:cNvSpPr>
            <a:spLocks noChangeArrowheads="1"/>
          </p:cNvSpPr>
          <p:nvPr/>
        </p:nvSpPr>
        <p:spPr bwMode="auto">
          <a:xfrm>
            <a:off x="1366815" y="5278631"/>
            <a:ext cx="214314" cy="250646"/>
          </a:xfrm>
          <a:custGeom>
            <a:avLst/>
            <a:gdLst>
              <a:gd name="G0" fmla="+- 11249 0 0"/>
              <a:gd name="G1" fmla="+- 5118 0 0"/>
              <a:gd name="G2" fmla="+- 21600 0 5118"/>
              <a:gd name="G3" fmla="+- 10800 0 5118"/>
              <a:gd name="G4" fmla="+- 21600 0 11249"/>
              <a:gd name="G5" fmla="*/ G4 G3 10800"/>
              <a:gd name="G6" fmla="+- 21600 0 G5"/>
              <a:gd name="T0" fmla="*/ 11249 w 21600"/>
              <a:gd name="T1" fmla="*/ 0 h 21600"/>
              <a:gd name="T2" fmla="*/ 0 w 21600"/>
              <a:gd name="T3" fmla="*/ 10800 h 21600"/>
              <a:gd name="T4" fmla="*/ 1124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49" y="0"/>
                </a:moveTo>
                <a:lnTo>
                  <a:pt x="11249" y="5118"/>
                </a:lnTo>
                <a:lnTo>
                  <a:pt x="3375" y="5118"/>
                </a:lnTo>
                <a:lnTo>
                  <a:pt x="3375" y="16482"/>
                </a:lnTo>
                <a:lnTo>
                  <a:pt x="11249" y="16482"/>
                </a:lnTo>
                <a:lnTo>
                  <a:pt x="1124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118"/>
                </a:moveTo>
                <a:lnTo>
                  <a:pt x="1350" y="16482"/>
                </a:lnTo>
                <a:lnTo>
                  <a:pt x="2700" y="16482"/>
                </a:lnTo>
                <a:lnTo>
                  <a:pt x="2700" y="5118"/>
                </a:lnTo>
                <a:close/>
              </a:path>
              <a:path w="21600" h="21600">
                <a:moveTo>
                  <a:pt x="0" y="5118"/>
                </a:moveTo>
                <a:lnTo>
                  <a:pt x="0" y="16482"/>
                </a:lnTo>
                <a:lnTo>
                  <a:pt x="675" y="16482"/>
                </a:lnTo>
                <a:lnTo>
                  <a:pt x="675" y="5118"/>
                </a:lnTo>
                <a:close/>
              </a:path>
            </a:pathLst>
          </a:custGeom>
          <a:solidFill>
            <a:srgbClr val="CCCCFF">
              <a:alpha val="20000"/>
            </a:srgbClr>
          </a:solidFill>
          <a:ln w="3175">
            <a:solidFill>
              <a:srgbClr val="CCCCFF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2" name="AutoShape 49"/>
          <p:cNvSpPr>
            <a:spLocks noChangeArrowheads="1"/>
          </p:cNvSpPr>
          <p:nvPr/>
        </p:nvSpPr>
        <p:spPr bwMode="auto">
          <a:xfrm>
            <a:off x="1347765" y="3406956"/>
            <a:ext cx="214314" cy="250646"/>
          </a:xfrm>
          <a:custGeom>
            <a:avLst/>
            <a:gdLst>
              <a:gd name="G0" fmla="+- 11249 0 0"/>
              <a:gd name="G1" fmla="+- 5118 0 0"/>
              <a:gd name="G2" fmla="+- 21600 0 5118"/>
              <a:gd name="G3" fmla="+- 10800 0 5118"/>
              <a:gd name="G4" fmla="+- 21600 0 11249"/>
              <a:gd name="G5" fmla="*/ G4 G3 10800"/>
              <a:gd name="G6" fmla="+- 21600 0 G5"/>
              <a:gd name="T0" fmla="*/ 11249 w 21600"/>
              <a:gd name="T1" fmla="*/ 0 h 21600"/>
              <a:gd name="T2" fmla="*/ 0 w 21600"/>
              <a:gd name="T3" fmla="*/ 10800 h 21600"/>
              <a:gd name="T4" fmla="*/ 1124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49" y="0"/>
                </a:moveTo>
                <a:lnTo>
                  <a:pt x="11249" y="5118"/>
                </a:lnTo>
                <a:lnTo>
                  <a:pt x="3375" y="5118"/>
                </a:lnTo>
                <a:lnTo>
                  <a:pt x="3375" y="16482"/>
                </a:lnTo>
                <a:lnTo>
                  <a:pt x="11249" y="16482"/>
                </a:lnTo>
                <a:lnTo>
                  <a:pt x="1124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118"/>
                </a:moveTo>
                <a:lnTo>
                  <a:pt x="1350" y="16482"/>
                </a:lnTo>
                <a:lnTo>
                  <a:pt x="2700" y="16482"/>
                </a:lnTo>
                <a:lnTo>
                  <a:pt x="2700" y="5118"/>
                </a:lnTo>
                <a:close/>
              </a:path>
              <a:path w="21600" h="21600">
                <a:moveTo>
                  <a:pt x="0" y="5118"/>
                </a:moveTo>
                <a:lnTo>
                  <a:pt x="0" y="16482"/>
                </a:lnTo>
                <a:lnTo>
                  <a:pt x="675" y="16482"/>
                </a:lnTo>
                <a:lnTo>
                  <a:pt x="675" y="5118"/>
                </a:lnTo>
                <a:close/>
              </a:path>
            </a:pathLst>
          </a:custGeom>
          <a:solidFill>
            <a:srgbClr val="CCCCFF">
              <a:alpha val="20000"/>
            </a:srgbClr>
          </a:solidFill>
          <a:ln w="3175">
            <a:solidFill>
              <a:srgbClr val="CCCCFF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9" name="AutoShape 4"/>
          <p:cNvSpPr>
            <a:spLocks noChangeArrowheads="1"/>
          </p:cNvSpPr>
          <p:nvPr/>
        </p:nvSpPr>
        <p:spPr bwMode="auto">
          <a:xfrm>
            <a:off x="5072066" y="1857364"/>
            <a:ext cx="3929090" cy="3571900"/>
          </a:xfrm>
          <a:prstGeom prst="roundRect">
            <a:avLst>
              <a:gd name="adj" fmla="val 7250"/>
            </a:avLst>
          </a:prstGeom>
          <a:noFill/>
          <a:ln w="57150">
            <a:solidFill>
              <a:srgbClr val="CCFFCC"/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22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DECIGO</a:t>
            </a:r>
            <a:r>
              <a:rPr lang="ja-JP" altLang="en-US" dirty="0" smtClean="0"/>
              <a:t>パスファインダー</a:t>
            </a:r>
            <a:endParaRPr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日本物理学会 </a:t>
            </a:r>
            <a:r>
              <a:rPr lang="en-US" altLang="zh-CN" smtClean="0"/>
              <a:t>2010</a:t>
            </a:r>
            <a:r>
              <a:rPr lang="zh-CN" altLang="en-US" smtClean="0"/>
              <a:t>年秋季大会 </a:t>
            </a:r>
            <a:r>
              <a:rPr lang="en-US" altLang="zh-CN" smtClean="0"/>
              <a:t>(2010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13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九州工業大学</a:t>
            </a:r>
            <a:r>
              <a:rPr lang="en-US" altLang="zh-CN" smtClean="0"/>
              <a:t>, </a:t>
            </a:r>
            <a:r>
              <a:rPr lang="zh-CN" altLang="en-US" smtClean="0"/>
              <a:t>北九州</a:t>
            </a:r>
            <a:r>
              <a:rPr lang="en-US" altLang="zh-CN" smtClean="0"/>
              <a:t>)</a:t>
            </a:r>
            <a:endParaRPr lang="en-US" altLang="ja-JP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571472" y="1393815"/>
            <a:ext cx="8386762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93675" marR="0" lvl="0" indent="-193675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1" lang="en-US" altLang="ja-JP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CCFF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DECIGO</a:t>
            </a:r>
            <a:r>
              <a:rPr kumimoji="1" lang="ja-JP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CCFF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パスファインダー </a:t>
            </a:r>
            <a:r>
              <a:rPr kumimoji="1" lang="en-US" altLang="ja-JP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CCFF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(DPF) </a:t>
            </a:r>
            <a:endParaRPr kumimoji="1" lang="en-US" altLang="ja-JP" sz="2200" b="1" i="0" u="none" strike="noStrike" kern="0" cap="none" spc="0" normalizeH="0" baseline="0" noProof="0" dirty="0">
              <a:ln>
                <a:noFill/>
              </a:ln>
              <a:solidFill>
                <a:srgbClr val="CCFFCC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AutoShape 4"/>
          <p:cNvSpPr>
            <a:spLocks noChangeArrowheads="1"/>
          </p:cNvSpPr>
          <p:nvPr/>
        </p:nvSpPr>
        <p:spPr bwMode="auto">
          <a:xfrm>
            <a:off x="1285852" y="2786058"/>
            <a:ext cx="4786346" cy="1214446"/>
          </a:xfrm>
          <a:prstGeom prst="roundRect">
            <a:avLst>
              <a:gd name="adj" fmla="val 3069"/>
            </a:avLst>
          </a:prstGeom>
          <a:solidFill>
            <a:srgbClr val="CCFFCC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" name="Rectangle 51"/>
          <p:cNvSpPr>
            <a:spLocks noChangeArrowheads="1"/>
          </p:cNvSpPr>
          <p:nvPr/>
        </p:nvSpPr>
        <p:spPr bwMode="auto">
          <a:xfrm>
            <a:off x="741376" y="1857364"/>
            <a:ext cx="5688012" cy="255454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DECIGO</a:t>
            </a:r>
            <a:r>
              <a: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のための最初の前哨</a:t>
            </a:r>
            <a:r>
              <a:rPr kumimoji="1" lang="ja-JP" altLang="en-US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</a:t>
            </a:r>
            <a:endParaRPr kumimoji="1" lang="en-US" altLang="ja-JP" sz="2000" b="1" kern="1200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DECIGO :</a:t>
            </a:r>
            <a:r>
              <a:rPr lang="ja-JP" altLang="en-US" sz="2000" b="1" dirty="0" smtClean="0">
                <a:solidFill>
                  <a:srgbClr val="FFFFFF"/>
                </a:solidFill>
                <a:latin typeface="Tahoma" pitchFamily="34" charset="0"/>
              </a:rPr>
              <a:t> 基線長 </a:t>
            </a:r>
            <a:r>
              <a:rPr lang="en-US" altLang="ja-JP" sz="2000" b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1000km</a:t>
            </a:r>
            <a:r>
              <a:rPr lang="ja-JP" altLang="en-US" sz="2000" b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の</a:t>
            </a:r>
            <a:r>
              <a:rPr lang="ja-JP" altLang="en-US" sz="2000" b="1" dirty="0" smtClean="0">
                <a:solidFill>
                  <a:srgbClr val="FFFFFF"/>
                </a:solidFill>
                <a:latin typeface="Tahoma" pitchFamily="34" charset="0"/>
              </a:rPr>
              <a:t>編隊飛行</a:t>
            </a:r>
            <a:endParaRPr lang="en-US" altLang="ja-JP" sz="2000" b="1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Tahoma" pitchFamily="34" charset="0"/>
              </a:rPr>
              <a:t>   </a:t>
            </a:r>
            <a:r>
              <a:rPr lang="en-US" altLang="ja-JP" sz="2000" b="1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 </a:t>
            </a:r>
            <a:r>
              <a:rPr lang="en-US" altLang="ja-JP" sz="2000" b="1" dirty="0" smtClean="0">
                <a:solidFill>
                  <a:srgbClr val="E1FFE1"/>
                </a:solidFill>
                <a:latin typeface="Tahoma" pitchFamily="34" charset="0"/>
                <a:sym typeface="Wingdings" pitchFamily="2" charset="2"/>
              </a:rPr>
              <a:t>DPF</a:t>
            </a:r>
            <a:r>
              <a:rPr lang="en-US" altLang="ja-JP" sz="2000" b="1" dirty="0" smtClean="0">
                <a:solidFill>
                  <a:srgbClr val="E1FFE1"/>
                </a:solidFill>
                <a:latin typeface="Tahoma" pitchFamily="34" charset="0"/>
              </a:rPr>
              <a:t>  </a:t>
            </a:r>
            <a:r>
              <a:rPr lang="en-US" altLang="ja-JP" sz="2000" b="1" dirty="0" smtClean="0">
                <a:solidFill>
                  <a:srgbClr val="E1FFE1"/>
                </a:solidFill>
                <a:latin typeface="Tahoma" pitchFamily="34" charset="0"/>
                <a:ea typeface="HGP創英角ｺﾞｼｯｸUB" pitchFamily="50" charset="-128"/>
              </a:rPr>
              <a:t>1</a:t>
            </a:r>
            <a:r>
              <a:rPr lang="ja-JP" altLang="en-US" sz="2000" b="1" dirty="0" smtClean="0">
                <a:solidFill>
                  <a:srgbClr val="E1FFE1"/>
                </a:solidFill>
                <a:latin typeface="Tahoma" pitchFamily="34" charset="0"/>
                <a:ea typeface="HGP創英角ｺﾞｼｯｸUB" pitchFamily="50" charset="-128"/>
              </a:rPr>
              <a:t>機の衛星</a:t>
            </a:r>
            <a:r>
              <a:rPr lang="ja-JP" altLang="en-US" sz="2000" b="1" dirty="0" smtClean="0">
                <a:solidFill>
                  <a:srgbClr val="E1FFE1"/>
                </a:solidFill>
                <a:latin typeface="Tahoma" pitchFamily="34" charset="0"/>
              </a:rPr>
              <a:t>　</a:t>
            </a:r>
            <a:r>
              <a:rPr lang="en-US" altLang="ja-JP" sz="2000" b="1" dirty="0" smtClean="0">
                <a:solidFill>
                  <a:srgbClr val="E1FFE1"/>
                </a:solidFill>
                <a:latin typeface="Tahoma" pitchFamily="34" charset="0"/>
              </a:rPr>
              <a:t>(</a:t>
            </a:r>
            <a:r>
              <a:rPr lang="ja-JP" altLang="en-US" sz="2000" b="1" dirty="0" smtClean="0">
                <a:solidFill>
                  <a:srgbClr val="E1FFE1"/>
                </a:solidFill>
                <a:latin typeface="Tahoma" pitchFamily="34" charset="0"/>
              </a:rPr>
              <a:t>基線長</a:t>
            </a:r>
            <a:r>
              <a:rPr lang="en-US" altLang="ja-JP" sz="2000" b="1" dirty="0" smtClean="0">
                <a:solidFill>
                  <a:srgbClr val="E1FFE1"/>
                </a:solidFill>
                <a:latin typeface="Tahoma" pitchFamily="34" charset="0"/>
              </a:rPr>
              <a:t>30cm</a:t>
            </a:r>
            <a:r>
              <a:rPr lang="ja-JP" altLang="en-US" sz="2000" b="1" dirty="0" smtClean="0">
                <a:solidFill>
                  <a:srgbClr val="E1FFE1"/>
                </a:solidFill>
                <a:latin typeface="Tahoma" pitchFamily="34" charset="0"/>
              </a:rPr>
              <a:t>干渉計</a:t>
            </a:r>
            <a:r>
              <a:rPr lang="en-US" altLang="ja-JP" sz="2000" b="1" dirty="0" smtClean="0">
                <a:solidFill>
                  <a:srgbClr val="E1FFE1"/>
                </a:solidFill>
                <a:latin typeface="Tahoma" pitchFamily="34" charset="0"/>
              </a:rPr>
              <a:t>)</a:t>
            </a:r>
          </a:p>
          <a:p>
            <a:pPr algn="l">
              <a:lnSpc>
                <a:spcPct val="120000"/>
              </a:lnSpc>
              <a:buClr>
                <a:srgbClr val="003366"/>
              </a:buClr>
              <a:buSzPct val="70000"/>
              <a:buNone/>
            </a:pPr>
            <a:r>
              <a:rPr lang="zh-TW" altLang="en-US" sz="2000" b="1" dirty="0" smtClean="0">
                <a:solidFill>
                  <a:srgbClr val="E1FFE1"/>
                </a:solidFill>
                <a:latin typeface="Tahoma" pitchFamily="34" charset="0"/>
              </a:rPr>
              <a:t>                 </a:t>
            </a:r>
            <a:r>
              <a:rPr lang="en-US" altLang="zh-TW" sz="2000" b="1" dirty="0" smtClean="0">
                <a:solidFill>
                  <a:srgbClr val="E1FFE1"/>
                </a:solidFill>
                <a:latin typeface="Tahoma" pitchFamily="34" charset="0"/>
              </a:rPr>
              <a:t>350kg</a:t>
            </a:r>
            <a:r>
              <a:rPr lang="ja-JP" altLang="en-US" sz="2000" b="1" dirty="0" smtClean="0">
                <a:solidFill>
                  <a:srgbClr val="E1FFE1"/>
                </a:solidFill>
                <a:latin typeface="Tahoma" pitchFamily="34" charset="0"/>
              </a:rPr>
              <a:t>級 小型衛星</a:t>
            </a:r>
            <a:endParaRPr lang="en-US" altLang="zh-TW" sz="2000" b="1" dirty="0" smtClean="0">
              <a:solidFill>
                <a:srgbClr val="E1FFE1"/>
              </a:solidFill>
              <a:latin typeface="Tahoma" pitchFamily="34" charset="0"/>
            </a:endParaRPr>
          </a:p>
          <a:p>
            <a:pPr algn="l">
              <a:lnSpc>
                <a:spcPct val="120000"/>
              </a:lnSpc>
              <a:buClr>
                <a:srgbClr val="003366"/>
              </a:buClr>
              <a:buSzPct val="70000"/>
              <a:buNone/>
            </a:pPr>
            <a:r>
              <a:rPr lang="en-US" altLang="zh-TW" sz="2000" b="1" dirty="0" smtClean="0">
                <a:solidFill>
                  <a:srgbClr val="E1FFE1"/>
                </a:solidFill>
                <a:latin typeface="Tahoma" pitchFamily="34" charset="0"/>
              </a:rPr>
              <a:t>                 </a:t>
            </a:r>
            <a:r>
              <a:rPr lang="zh-TW" altLang="en-US" sz="2000" b="1" dirty="0" smtClean="0">
                <a:solidFill>
                  <a:srgbClr val="E1FFE1"/>
                </a:solidFill>
                <a:latin typeface="Tahoma" pitchFamily="34" charset="0"/>
              </a:rPr>
              <a:t>地球周回軌道   </a:t>
            </a:r>
            <a:r>
              <a:rPr lang="en-US" altLang="zh-TW" sz="2000" b="1" dirty="0" smtClean="0">
                <a:solidFill>
                  <a:srgbClr val="E1FFE1"/>
                </a:solidFill>
                <a:latin typeface="Tahoma" pitchFamily="34" charset="0"/>
              </a:rPr>
              <a:t>(</a:t>
            </a:r>
            <a:r>
              <a:rPr lang="zh-TW" altLang="en-US" sz="2000" b="1" dirty="0" smtClean="0">
                <a:solidFill>
                  <a:srgbClr val="E1FFE1"/>
                </a:solidFill>
                <a:latin typeface="Tahoma" pitchFamily="34" charset="0"/>
              </a:rPr>
              <a:t>高度 </a:t>
            </a:r>
            <a:r>
              <a:rPr lang="en-US" altLang="zh-TW" sz="2000" b="1" dirty="0" smtClean="0">
                <a:solidFill>
                  <a:srgbClr val="E1FFE1"/>
                </a:solidFill>
                <a:latin typeface="Tahoma" pitchFamily="34" charset="0"/>
              </a:rPr>
              <a:t>500km)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grpSp>
        <p:nvGrpSpPr>
          <p:cNvPr id="266" name="グループ化 12"/>
          <p:cNvGrpSpPr/>
          <p:nvPr/>
        </p:nvGrpSpPr>
        <p:grpSpPr>
          <a:xfrm>
            <a:off x="6286512" y="1285860"/>
            <a:ext cx="2234040" cy="2071702"/>
            <a:chOff x="9501222" y="714356"/>
            <a:chExt cx="5338763" cy="4864101"/>
          </a:xfrm>
        </p:grpSpPr>
        <p:sp>
          <p:nvSpPr>
            <p:cNvPr id="267" name="Oval 137"/>
            <p:cNvSpPr>
              <a:spLocks noChangeArrowheads="1"/>
            </p:cNvSpPr>
            <p:nvPr/>
          </p:nvSpPr>
          <p:spPr bwMode="auto">
            <a:xfrm>
              <a:off x="9501222" y="3776644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8" name="Oval 209"/>
            <p:cNvSpPr>
              <a:spLocks noChangeArrowheads="1"/>
            </p:cNvSpPr>
            <p:nvPr/>
          </p:nvSpPr>
          <p:spPr bwMode="auto">
            <a:xfrm>
              <a:off x="11264935" y="714356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9" name="Oval 210"/>
            <p:cNvSpPr>
              <a:spLocks noChangeArrowheads="1"/>
            </p:cNvSpPr>
            <p:nvPr/>
          </p:nvSpPr>
          <p:spPr bwMode="auto">
            <a:xfrm>
              <a:off x="13034997" y="3776644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0" name="Freeform 5"/>
            <p:cNvSpPr>
              <a:spLocks/>
            </p:cNvSpPr>
            <p:nvPr/>
          </p:nvSpPr>
          <p:spPr bwMode="auto">
            <a:xfrm rot="14397729">
              <a:off x="11963435" y="3244831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1" name="Freeform 6"/>
            <p:cNvSpPr>
              <a:spLocks/>
            </p:cNvSpPr>
            <p:nvPr/>
          </p:nvSpPr>
          <p:spPr bwMode="auto">
            <a:xfrm rot="14397729" flipV="1">
              <a:off x="12095197" y="3171806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2" name="Freeform 7"/>
            <p:cNvSpPr>
              <a:spLocks/>
            </p:cNvSpPr>
            <p:nvPr/>
          </p:nvSpPr>
          <p:spPr bwMode="auto">
            <a:xfrm rot="14397729">
              <a:off x="12047572" y="3024168"/>
              <a:ext cx="2006600" cy="190500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50000"/>
                <a:alpha val="5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3" name="Rectangle 8"/>
            <p:cNvSpPr>
              <a:spLocks noChangeArrowheads="1"/>
            </p:cNvSpPr>
            <p:nvPr/>
          </p:nvSpPr>
          <p:spPr bwMode="auto">
            <a:xfrm rot="11744560">
              <a:off x="12284110" y="1719244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4" name="Rectangle 9"/>
            <p:cNvSpPr>
              <a:spLocks noChangeArrowheads="1"/>
            </p:cNvSpPr>
            <p:nvPr/>
          </p:nvSpPr>
          <p:spPr bwMode="auto">
            <a:xfrm rot="9888311">
              <a:off x="12041222" y="1711306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5" name="Rectangle 10"/>
            <p:cNvSpPr>
              <a:spLocks noChangeArrowheads="1"/>
            </p:cNvSpPr>
            <p:nvPr/>
          </p:nvSpPr>
          <p:spPr bwMode="auto">
            <a:xfrm rot="10780961">
              <a:off x="12138060" y="1419206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6" name="Line 11"/>
            <p:cNvSpPr>
              <a:spLocks noChangeShapeType="1"/>
            </p:cNvSpPr>
            <p:nvPr/>
          </p:nvSpPr>
          <p:spPr bwMode="auto">
            <a:xfrm rot="7209001" flipV="1">
              <a:off x="11468135" y="1622406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7" name="Rectangle 12"/>
            <p:cNvSpPr>
              <a:spLocks noChangeArrowheads="1"/>
            </p:cNvSpPr>
            <p:nvPr/>
          </p:nvSpPr>
          <p:spPr bwMode="auto">
            <a:xfrm rot="7209001">
              <a:off x="12274585" y="1050906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8" name="Freeform 13"/>
            <p:cNvSpPr>
              <a:spLocks/>
            </p:cNvSpPr>
            <p:nvPr/>
          </p:nvSpPr>
          <p:spPr bwMode="auto">
            <a:xfrm rot="7209001">
              <a:off x="11934860" y="188593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9" name="Line 14"/>
            <p:cNvSpPr>
              <a:spLocks noChangeShapeType="1"/>
            </p:cNvSpPr>
            <p:nvPr/>
          </p:nvSpPr>
          <p:spPr bwMode="auto">
            <a:xfrm rot="7209001">
              <a:off x="11993597" y="19891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0" name="Line 15"/>
            <p:cNvSpPr>
              <a:spLocks noChangeShapeType="1"/>
            </p:cNvSpPr>
            <p:nvPr/>
          </p:nvSpPr>
          <p:spPr bwMode="auto">
            <a:xfrm rot="7209001">
              <a:off x="11880885" y="1928794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281" name="Group 16"/>
            <p:cNvGrpSpPr>
              <a:grpSpLocks/>
            </p:cNvGrpSpPr>
            <p:nvPr/>
          </p:nvGrpSpPr>
          <p:grpSpPr bwMode="auto">
            <a:xfrm rot="7209001">
              <a:off x="11449039" y="2208261"/>
              <a:ext cx="600087" cy="495300"/>
              <a:chOff x="4785" y="11039"/>
              <a:chExt cx="829" cy="688"/>
            </a:xfrm>
          </p:grpSpPr>
          <p:sp>
            <p:nvSpPr>
              <p:cNvPr id="468" name="Freeform 1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69" name="Line 1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70" name="Line 1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71" name="Line 2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72" name="Arc 2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282" name="Freeform 22"/>
            <p:cNvSpPr>
              <a:spLocks/>
            </p:cNvSpPr>
            <p:nvPr/>
          </p:nvSpPr>
          <p:spPr bwMode="auto">
            <a:xfrm rot="9872463">
              <a:off x="11779285" y="1989119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3" name="Freeform 23"/>
            <p:cNvSpPr>
              <a:spLocks/>
            </p:cNvSpPr>
            <p:nvPr/>
          </p:nvSpPr>
          <p:spPr bwMode="auto">
            <a:xfrm rot="7209001">
              <a:off x="11658635" y="1998643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4" name="Arc 24"/>
            <p:cNvSpPr>
              <a:spLocks/>
            </p:cNvSpPr>
            <p:nvPr/>
          </p:nvSpPr>
          <p:spPr bwMode="auto">
            <a:xfrm rot="14146499">
              <a:off x="11965022" y="1877993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5" name="Arc 25"/>
            <p:cNvSpPr>
              <a:spLocks/>
            </p:cNvSpPr>
            <p:nvPr/>
          </p:nvSpPr>
          <p:spPr bwMode="auto">
            <a:xfrm rot="271502" flipV="1">
              <a:off x="11680860" y="1716069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286" name="Group 26"/>
            <p:cNvGrpSpPr>
              <a:grpSpLocks/>
            </p:cNvGrpSpPr>
            <p:nvPr/>
          </p:nvGrpSpPr>
          <p:grpSpPr bwMode="auto">
            <a:xfrm rot="7209001">
              <a:off x="11403005" y="2178095"/>
              <a:ext cx="600087" cy="500063"/>
              <a:chOff x="4785" y="11039"/>
              <a:chExt cx="829" cy="688"/>
            </a:xfrm>
          </p:grpSpPr>
          <p:sp>
            <p:nvSpPr>
              <p:cNvPr id="463" name="Freeform 2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64" name="Line 2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65" name="Line 2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66" name="Line 3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67" name="Arc 3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287" name="Arc 32"/>
            <p:cNvSpPr>
              <a:spLocks/>
            </p:cNvSpPr>
            <p:nvPr/>
          </p:nvSpPr>
          <p:spPr bwMode="auto">
            <a:xfrm rot="9872463" flipH="1" flipV="1">
              <a:off x="11677685" y="1985944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8" name="Arc 33"/>
            <p:cNvSpPr>
              <a:spLocks/>
            </p:cNvSpPr>
            <p:nvPr/>
          </p:nvSpPr>
          <p:spPr bwMode="auto">
            <a:xfrm rot="9872463">
              <a:off x="11750710" y="184783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9" name="Arc 34"/>
            <p:cNvSpPr>
              <a:spLocks/>
            </p:cNvSpPr>
            <p:nvPr/>
          </p:nvSpPr>
          <p:spPr bwMode="auto">
            <a:xfrm rot="9872463">
              <a:off x="11934860" y="1828781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0" name="Arc 35"/>
            <p:cNvSpPr>
              <a:spLocks/>
            </p:cNvSpPr>
            <p:nvPr/>
          </p:nvSpPr>
          <p:spPr bwMode="auto">
            <a:xfrm rot="9872463" flipH="1" flipV="1">
              <a:off x="11868185" y="19462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1" name="Line 36"/>
            <p:cNvSpPr>
              <a:spLocks noChangeShapeType="1"/>
            </p:cNvSpPr>
            <p:nvPr/>
          </p:nvSpPr>
          <p:spPr bwMode="auto">
            <a:xfrm rot="9016332" flipV="1">
              <a:off x="12363485" y="1552556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2" name="Freeform 37"/>
            <p:cNvSpPr>
              <a:spLocks/>
            </p:cNvSpPr>
            <p:nvPr/>
          </p:nvSpPr>
          <p:spPr bwMode="auto">
            <a:xfrm rot="3616332">
              <a:off x="12339672" y="1885931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3" name="Line 38"/>
            <p:cNvSpPr>
              <a:spLocks noChangeShapeType="1"/>
            </p:cNvSpPr>
            <p:nvPr/>
          </p:nvSpPr>
          <p:spPr bwMode="auto">
            <a:xfrm rot="3616332">
              <a:off x="12401585" y="19256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4" name="Line 39"/>
            <p:cNvSpPr>
              <a:spLocks noChangeShapeType="1"/>
            </p:cNvSpPr>
            <p:nvPr/>
          </p:nvSpPr>
          <p:spPr bwMode="auto">
            <a:xfrm rot="3616332">
              <a:off x="12290460" y="1993881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5" name="Freeform 40"/>
            <p:cNvSpPr>
              <a:spLocks/>
            </p:cNvSpPr>
            <p:nvPr/>
          </p:nvSpPr>
          <p:spPr bwMode="auto">
            <a:xfrm rot="3616332">
              <a:off x="12463497" y="2066906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6" name="Line 41"/>
            <p:cNvSpPr>
              <a:spLocks noChangeShapeType="1"/>
            </p:cNvSpPr>
            <p:nvPr/>
          </p:nvSpPr>
          <p:spPr bwMode="auto">
            <a:xfrm rot="3616332">
              <a:off x="12504772" y="1979593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7" name="Line 42"/>
            <p:cNvSpPr>
              <a:spLocks noChangeShapeType="1"/>
            </p:cNvSpPr>
            <p:nvPr/>
          </p:nvSpPr>
          <p:spPr bwMode="auto">
            <a:xfrm rot="3616332">
              <a:off x="12617485" y="2155806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8" name="Line 43"/>
            <p:cNvSpPr>
              <a:spLocks noChangeShapeType="1"/>
            </p:cNvSpPr>
            <p:nvPr/>
          </p:nvSpPr>
          <p:spPr bwMode="auto">
            <a:xfrm rot="3616332">
              <a:off x="12290460" y="2343131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9" name="Arc 44"/>
            <p:cNvSpPr>
              <a:spLocks/>
            </p:cNvSpPr>
            <p:nvPr/>
          </p:nvSpPr>
          <p:spPr bwMode="auto">
            <a:xfrm rot="17144832">
              <a:off x="12422222" y="221295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0" name="Freeform 45"/>
            <p:cNvSpPr>
              <a:spLocks/>
            </p:cNvSpPr>
            <p:nvPr/>
          </p:nvSpPr>
          <p:spPr bwMode="auto">
            <a:xfrm rot="6279794">
              <a:off x="12350785" y="1995468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1" name="Freeform 46"/>
            <p:cNvSpPr>
              <a:spLocks/>
            </p:cNvSpPr>
            <p:nvPr/>
          </p:nvSpPr>
          <p:spPr bwMode="auto">
            <a:xfrm rot="3616332">
              <a:off x="12242835" y="2000231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2" name="Arc 47"/>
            <p:cNvSpPr>
              <a:spLocks/>
            </p:cNvSpPr>
            <p:nvPr/>
          </p:nvSpPr>
          <p:spPr bwMode="auto">
            <a:xfrm rot="10553830">
              <a:off x="12380947" y="1716069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3" name="Arc 48"/>
            <p:cNvSpPr>
              <a:spLocks/>
            </p:cNvSpPr>
            <p:nvPr/>
          </p:nvSpPr>
          <p:spPr bwMode="auto">
            <a:xfrm rot="18278834" flipV="1">
              <a:off x="12096785" y="1882756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04" name="Group 49"/>
            <p:cNvGrpSpPr>
              <a:grpSpLocks/>
            </p:cNvGrpSpPr>
            <p:nvPr/>
          </p:nvGrpSpPr>
          <p:grpSpPr bwMode="auto">
            <a:xfrm rot="3616332">
              <a:off x="12330179" y="2190800"/>
              <a:ext cx="600087" cy="503238"/>
              <a:chOff x="4785" y="11039"/>
              <a:chExt cx="829" cy="688"/>
            </a:xfrm>
          </p:grpSpPr>
          <p:sp>
            <p:nvSpPr>
              <p:cNvPr id="458" name="Freeform 50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9" name="Line 51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60" name="Line 52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61" name="Line 53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62" name="Arc 54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05" name="Arc 55"/>
            <p:cNvSpPr>
              <a:spLocks/>
            </p:cNvSpPr>
            <p:nvPr/>
          </p:nvSpPr>
          <p:spPr bwMode="auto">
            <a:xfrm rot="6279794" flipH="1" flipV="1">
              <a:off x="12323797" y="1989118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6" name="Arc 56"/>
            <p:cNvSpPr>
              <a:spLocks/>
            </p:cNvSpPr>
            <p:nvPr/>
          </p:nvSpPr>
          <p:spPr bwMode="auto">
            <a:xfrm rot="6279794">
              <a:off x="12241247" y="185735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7" name="Arc 57"/>
            <p:cNvSpPr>
              <a:spLocks/>
            </p:cNvSpPr>
            <p:nvPr/>
          </p:nvSpPr>
          <p:spPr bwMode="auto">
            <a:xfrm rot="6279794">
              <a:off x="12279347" y="1831956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8" name="Arc 58"/>
            <p:cNvSpPr>
              <a:spLocks/>
            </p:cNvSpPr>
            <p:nvPr/>
          </p:nvSpPr>
          <p:spPr bwMode="auto">
            <a:xfrm rot="6279794" flipH="1" flipV="1">
              <a:off x="12344435" y="1946256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9" name="Line 59"/>
            <p:cNvSpPr>
              <a:spLocks noChangeShapeType="1"/>
            </p:cNvSpPr>
            <p:nvPr/>
          </p:nvSpPr>
          <p:spPr bwMode="auto">
            <a:xfrm rot="7209001">
              <a:off x="11844372" y="1441431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0" name="Line 60"/>
            <p:cNvSpPr>
              <a:spLocks noChangeShapeType="1"/>
            </p:cNvSpPr>
            <p:nvPr/>
          </p:nvSpPr>
          <p:spPr bwMode="auto">
            <a:xfrm rot="14429284">
              <a:off x="12515885" y="1449368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11" name="Group 61"/>
            <p:cNvGrpSpPr>
              <a:grpSpLocks/>
            </p:cNvGrpSpPr>
            <p:nvPr/>
          </p:nvGrpSpPr>
          <p:grpSpPr bwMode="auto">
            <a:xfrm rot="14462297">
              <a:off x="12703220" y="1458910"/>
              <a:ext cx="223837" cy="180975"/>
              <a:chOff x="5504" y="8144"/>
              <a:chExt cx="291" cy="236"/>
            </a:xfrm>
          </p:grpSpPr>
          <p:sp>
            <p:nvSpPr>
              <p:cNvPr id="456" name="Rectangle 6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7" name="Rectangle 6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312" name="Group 64"/>
            <p:cNvGrpSpPr>
              <a:grpSpLocks/>
            </p:cNvGrpSpPr>
            <p:nvPr/>
          </p:nvGrpSpPr>
          <p:grpSpPr bwMode="auto">
            <a:xfrm rot="7209001">
              <a:off x="11436374" y="1468435"/>
              <a:ext cx="227014" cy="180975"/>
              <a:chOff x="5504" y="8144"/>
              <a:chExt cx="291" cy="236"/>
            </a:xfrm>
          </p:grpSpPr>
          <p:sp>
            <p:nvSpPr>
              <p:cNvPr id="454" name="Rectangle 6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5" name="Rectangle 6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13" name="Rectangle 67"/>
            <p:cNvSpPr>
              <a:spLocks noChangeArrowheads="1"/>
            </p:cNvSpPr>
            <p:nvPr/>
          </p:nvSpPr>
          <p:spPr bwMode="auto">
            <a:xfrm rot="10780961">
              <a:off x="12134885" y="1417619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4" name="Rectangle 68"/>
            <p:cNvSpPr>
              <a:spLocks noChangeArrowheads="1"/>
            </p:cNvSpPr>
            <p:nvPr/>
          </p:nvSpPr>
          <p:spPr bwMode="auto">
            <a:xfrm rot="9888311">
              <a:off x="12041222" y="1711306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5" name="Rectangle 69"/>
            <p:cNvSpPr>
              <a:spLocks noChangeArrowheads="1"/>
            </p:cNvSpPr>
            <p:nvPr/>
          </p:nvSpPr>
          <p:spPr bwMode="auto">
            <a:xfrm rot="11744560">
              <a:off x="12284110" y="1719244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6" name="Rectangle 70"/>
            <p:cNvSpPr>
              <a:spLocks noChangeArrowheads="1"/>
            </p:cNvSpPr>
            <p:nvPr/>
          </p:nvSpPr>
          <p:spPr bwMode="auto">
            <a:xfrm rot="17064441" flipH="1">
              <a:off x="13822397" y="4373543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7" name="Rectangle 71"/>
            <p:cNvSpPr>
              <a:spLocks noChangeArrowheads="1"/>
            </p:cNvSpPr>
            <p:nvPr/>
          </p:nvSpPr>
          <p:spPr bwMode="auto">
            <a:xfrm rot="18920690" flipH="1">
              <a:off x="13708097" y="4586269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8" name="Rectangle 72"/>
            <p:cNvSpPr>
              <a:spLocks noChangeArrowheads="1"/>
            </p:cNvSpPr>
            <p:nvPr/>
          </p:nvSpPr>
          <p:spPr bwMode="auto">
            <a:xfrm rot="18028040" flipH="1">
              <a:off x="13933522" y="4518006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9" name="Line 73"/>
            <p:cNvSpPr>
              <a:spLocks noChangeShapeType="1"/>
            </p:cNvSpPr>
            <p:nvPr/>
          </p:nvSpPr>
          <p:spPr bwMode="auto">
            <a:xfrm flipH="1" flipV="1">
              <a:off x="13233435" y="4671994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0" name="Rectangle 74"/>
            <p:cNvSpPr>
              <a:spLocks noChangeArrowheads="1"/>
            </p:cNvSpPr>
            <p:nvPr/>
          </p:nvSpPr>
          <p:spPr bwMode="auto">
            <a:xfrm flipH="1">
              <a:off x="14316110" y="4576744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1" name="Freeform 75"/>
            <p:cNvSpPr>
              <a:spLocks/>
            </p:cNvSpPr>
            <p:nvPr/>
          </p:nvSpPr>
          <p:spPr bwMode="auto">
            <a:xfrm flipH="1">
              <a:off x="13508072" y="460055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2" name="Line 76"/>
            <p:cNvSpPr>
              <a:spLocks noChangeShapeType="1"/>
            </p:cNvSpPr>
            <p:nvPr/>
          </p:nvSpPr>
          <p:spPr bwMode="auto">
            <a:xfrm flipH="1">
              <a:off x="13511247" y="4608494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3" name="Line 77"/>
            <p:cNvSpPr>
              <a:spLocks noChangeShapeType="1"/>
            </p:cNvSpPr>
            <p:nvPr/>
          </p:nvSpPr>
          <p:spPr bwMode="auto">
            <a:xfrm flipH="1">
              <a:off x="13509660" y="4737081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24" name="Group 78"/>
            <p:cNvGrpSpPr>
              <a:grpSpLocks/>
            </p:cNvGrpSpPr>
            <p:nvPr/>
          </p:nvGrpSpPr>
          <p:grpSpPr bwMode="auto">
            <a:xfrm flipH="1">
              <a:off x="12703127" y="4371956"/>
              <a:ext cx="600087" cy="495300"/>
              <a:chOff x="4785" y="11039"/>
              <a:chExt cx="829" cy="688"/>
            </a:xfrm>
          </p:grpSpPr>
          <p:sp>
            <p:nvSpPr>
              <p:cNvPr id="449" name="Freeform 7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0" name="Line 8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1" name="Line 8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2" name="Line 8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3" name="Arc 8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25" name="Freeform 84"/>
            <p:cNvSpPr>
              <a:spLocks/>
            </p:cNvSpPr>
            <p:nvPr/>
          </p:nvSpPr>
          <p:spPr bwMode="auto">
            <a:xfrm rot="18936538" flipH="1">
              <a:off x="13274710" y="4567219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6" name="Freeform 85"/>
            <p:cNvSpPr>
              <a:spLocks/>
            </p:cNvSpPr>
            <p:nvPr/>
          </p:nvSpPr>
          <p:spPr bwMode="auto">
            <a:xfrm flipH="1">
              <a:off x="13141360" y="4557694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7" name="Arc 86"/>
            <p:cNvSpPr>
              <a:spLocks/>
            </p:cNvSpPr>
            <p:nvPr/>
          </p:nvSpPr>
          <p:spPr bwMode="auto">
            <a:xfrm rot="14662502" flipH="1">
              <a:off x="13393772" y="4341793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8" name="Arc 87"/>
            <p:cNvSpPr>
              <a:spLocks/>
            </p:cNvSpPr>
            <p:nvPr/>
          </p:nvSpPr>
          <p:spPr bwMode="auto">
            <a:xfrm rot="6937498" flipH="1" flipV="1">
              <a:off x="13392185" y="4667231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29" name="Group 88"/>
            <p:cNvGrpSpPr>
              <a:grpSpLocks/>
            </p:cNvGrpSpPr>
            <p:nvPr/>
          </p:nvGrpSpPr>
          <p:grpSpPr bwMode="auto">
            <a:xfrm flipH="1">
              <a:off x="12703127" y="4416406"/>
              <a:ext cx="600087" cy="500063"/>
              <a:chOff x="4785" y="11039"/>
              <a:chExt cx="829" cy="688"/>
            </a:xfrm>
          </p:grpSpPr>
          <p:sp>
            <p:nvSpPr>
              <p:cNvPr id="444" name="Freeform 8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5" name="Line 9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6" name="Line 9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7" name="Line 9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8" name="Arc 9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30" name="Arc 94"/>
            <p:cNvSpPr>
              <a:spLocks/>
            </p:cNvSpPr>
            <p:nvPr/>
          </p:nvSpPr>
          <p:spPr bwMode="auto">
            <a:xfrm rot="18936538" flipV="1">
              <a:off x="13131835" y="4494194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1" name="Arc 95"/>
            <p:cNvSpPr>
              <a:spLocks/>
            </p:cNvSpPr>
            <p:nvPr/>
          </p:nvSpPr>
          <p:spPr bwMode="auto">
            <a:xfrm rot="18936538" flipH="1">
              <a:off x="13288997" y="450213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2" name="Arc 96"/>
            <p:cNvSpPr>
              <a:spLocks/>
            </p:cNvSpPr>
            <p:nvPr/>
          </p:nvSpPr>
          <p:spPr bwMode="auto">
            <a:xfrm rot="18936538" flipH="1">
              <a:off x="13541410" y="460214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3" name="Arc 97"/>
            <p:cNvSpPr>
              <a:spLocks/>
            </p:cNvSpPr>
            <p:nvPr/>
          </p:nvSpPr>
          <p:spPr bwMode="auto">
            <a:xfrm rot="18936538" flipV="1">
              <a:off x="13408060" y="46005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4" name="Line 98"/>
            <p:cNvSpPr>
              <a:spLocks noChangeShapeType="1"/>
            </p:cNvSpPr>
            <p:nvPr/>
          </p:nvSpPr>
          <p:spPr bwMode="auto">
            <a:xfrm rot="19792668" flipH="1" flipV="1">
              <a:off x="13774772" y="3987781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5" name="Freeform 99"/>
            <p:cNvSpPr>
              <a:spLocks/>
            </p:cNvSpPr>
            <p:nvPr/>
          </p:nvSpPr>
          <p:spPr bwMode="auto">
            <a:xfrm rot="3592668" flipH="1">
              <a:off x="13712860" y="4249718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6" name="Line 100"/>
            <p:cNvSpPr>
              <a:spLocks noChangeShapeType="1"/>
            </p:cNvSpPr>
            <p:nvPr/>
          </p:nvSpPr>
          <p:spPr bwMode="auto">
            <a:xfrm rot="3592668" flipH="1">
              <a:off x="13771597" y="42878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7" name="Line 101"/>
            <p:cNvSpPr>
              <a:spLocks noChangeShapeType="1"/>
            </p:cNvSpPr>
            <p:nvPr/>
          </p:nvSpPr>
          <p:spPr bwMode="auto">
            <a:xfrm rot="3592668" flipH="1">
              <a:off x="13657297" y="4348143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8" name="Freeform 102"/>
            <p:cNvSpPr>
              <a:spLocks/>
            </p:cNvSpPr>
            <p:nvPr/>
          </p:nvSpPr>
          <p:spPr bwMode="auto">
            <a:xfrm rot="3592668" flipH="1">
              <a:off x="13495372" y="3840143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9" name="Line 103"/>
            <p:cNvSpPr>
              <a:spLocks noChangeShapeType="1"/>
            </p:cNvSpPr>
            <p:nvPr/>
          </p:nvSpPr>
          <p:spPr bwMode="auto">
            <a:xfrm rot="3592668" flipH="1">
              <a:off x="13622372" y="3900468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0" name="Line 104"/>
            <p:cNvSpPr>
              <a:spLocks noChangeShapeType="1"/>
            </p:cNvSpPr>
            <p:nvPr/>
          </p:nvSpPr>
          <p:spPr bwMode="auto">
            <a:xfrm rot="3592668" flipH="1">
              <a:off x="13652535" y="3933806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1" name="Line 105"/>
            <p:cNvSpPr>
              <a:spLocks noChangeShapeType="1"/>
            </p:cNvSpPr>
            <p:nvPr/>
          </p:nvSpPr>
          <p:spPr bwMode="auto">
            <a:xfrm rot="3592668" flipH="1">
              <a:off x="13323922" y="4119543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2" name="Arc 106"/>
            <p:cNvSpPr>
              <a:spLocks/>
            </p:cNvSpPr>
            <p:nvPr/>
          </p:nvSpPr>
          <p:spPr bwMode="auto">
            <a:xfrm rot="11664170" flipH="1">
              <a:off x="13204860" y="355280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3" name="Freeform 107"/>
            <p:cNvSpPr>
              <a:spLocks/>
            </p:cNvSpPr>
            <p:nvPr/>
          </p:nvSpPr>
          <p:spPr bwMode="auto">
            <a:xfrm rot="929206" flipH="1">
              <a:off x="13557285" y="4070331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4" name="Freeform 108"/>
            <p:cNvSpPr>
              <a:spLocks/>
            </p:cNvSpPr>
            <p:nvPr/>
          </p:nvSpPr>
          <p:spPr bwMode="auto">
            <a:xfrm rot="3592668" flipH="1">
              <a:off x="13433460" y="4049693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5" name="Arc 109"/>
            <p:cNvSpPr>
              <a:spLocks/>
            </p:cNvSpPr>
            <p:nvPr/>
          </p:nvSpPr>
          <p:spPr bwMode="auto">
            <a:xfrm rot="18255170" flipH="1">
              <a:off x="13741435" y="4062393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6" name="Arc 110"/>
            <p:cNvSpPr>
              <a:spLocks/>
            </p:cNvSpPr>
            <p:nvPr/>
          </p:nvSpPr>
          <p:spPr bwMode="auto">
            <a:xfrm rot="10530167" flipH="1" flipV="1">
              <a:off x="13457272" y="4225906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47" name="Group 111"/>
            <p:cNvGrpSpPr>
              <a:grpSpLocks/>
            </p:cNvGrpSpPr>
            <p:nvPr/>
          </p:nvGrpSpPr>
          <p:grpSpPr bwMode="auto">
            <a:xfrm rot="3592668" flipH="1">
              <a:off x="13154020" y="3611481"/>
              <a:ext cx="600087" cy="503238"/>
              <a:chOff x="4785" y="11039"/>
              <a:chExt cx="829" cy="688"/>
            </a:xfrm>
          </p:grpSpPr>
          <p:sp>
            <p:nvSpPr>
              <p:cNvPr id="439" name="Freeform 11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0" name="Line 11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1" name="Line 11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2" name="Line 11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3" name="Arc 11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48" name="Arc 117"/>
            <p:cNvSpPr>
              <a:spLocks/>
            </p:cNvSpPr>
            <p:nvPr/>
          </p:nvSpPr>
          <p:spPr bwMode="auto">
            <a:xfrm rot="929206" flipV="1">
              <a:off x="13455685" y="3933806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9" name="Arc 118"/>
            <p:cNvSpPr>
              <a:spLocks/>
            </p:cNvSpPr>
            <p:nvPr/>
          </p:nvSpPr>
          <p:spPr bwMode="auto">
            <a:xfrm rot="929206" flipH="1">
              <a:off x="13527122" y="407350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0" name="Arc 119"/>
            <p:cNvSpPr>
              <a:spLocks/>
            </p:cNvSpPr>
            <p:nvPr/>
          </p:nvSpPr>
          <p:spPr bwMode="auto">
            <a:xfrm rot="929206" flipH="1">
              <a:off x="13711272" y="430369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1" name="Arc 120"/>
            <p:cNvSpPr>
              <a:spLocks/>
            </p:cNvSpPr>
            <p:nvPr/>
          </p:nvSpPr>
          <p:spPr bwMode="auto">
            <a:xfrm rot="929206" flipV="1">
              <a:off x="13646185" y="4187806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2" name="Line 121"/>
            <p:cNvSpPr>
              <a:spLocks noChangeShapeType="1"/>
            </p:cNvSpPr>
            <p:nvPr/>
          </p:nvSpPr>
          <p:spPr bwMode="auto">
            <a:xfrm flipH="1">
              <a:off x="13703335" y="4651356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3" name="Line 122"/>
            <p:cNvSpPr>
              <a:spLocks noChangeShapeType="1"/>
            </p:cNvSpPr>
            <p:nvPr/>
          </p:nvSpPr>
          <p:spPr bwMode="auto">
            <a:xfrm rot="14379716" flipH="1">
              <a:off x="14035122" y="4067156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54" name="Group 123"/>
            <p:cNvGrpSpPr>
              <a:grpSpLocks/>
            </p:cNvGrpSpPr>
            <p:nvPr/>
          </p:nvGrpSpPr>
          <p:grpSpPr bwMode="auto">
            <a:xfrm rot="14346703" flipH="1">
              <a:off x="14209737" y="4059201"/>
              <a:ext cx="223837" cy="180975"/>
              <a:chOff x="5504" y="8144"/>
              <a:chExt cx="291" cy="236"/>
            </a:xfrm>
          </p:grpSpPr>
          <p:sp>
            <p:nvSpPr>
              <p:cNvPr id="437" name="Rectangle 12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8" name="Rectangle 12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355" name="Group 126"/>
            <p:cNvGrpSpPr>
              <a:grpSpLocks/>
            </p:cNvGrpSpPr>
            <p:nvPr/>
          </p:nvGrpSpPr>
          <p:grpSpPr bwMode="auto">
            <a:xfrm flipH="1">
              <a:off x="13565203" y="5149831"/>
              <a:ext cx="227014" cy="180975"/>
              <a:chOff x="5504" y="8144"/>
              <a:chExt cx="291" cy="236"/>
            </a:xfrm>
          </p:grpSpPr>
          <p:sp>
            <p:nvSpPr>
              <p:cNvPr id="435" name="Rectangle 127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6" name="Rectangle 128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56" name="Rectangle 129"/>
            <p:cNvSpPr>
              <a:spLocks noChangeArrowheads="1"/>
            </p:cNvSpPr>
            <p:nvPr/>
          </p:nvSpPr>
          <p:spPr bwMode="auto">
            <a:xfrm rot="18028040" flipH="1">
              <a:off x="13931935" y="4519593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7" name="Rectangle 130"/>
            <p:cNvSpPr>
              <a:spLocks noChangeArrowheads="1"/>
            </p:cNvSpPr>
            <p:nvPr/>
          </p:nvSpPr>
          <p:spPr bwMode="auto">
            <a:xfrm rot="18920690" flipH="1">
              <a:off x="13708097" y="4586269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8" name="Rectangle 131"/>
            <p:cNvSpPr>
              <a:spLocks noChangeArrowheads="1"/>
            </p:cNvSpPr>
            <p:nvPr/>
          </p:nvSpPr>
          <p:spPr bwMode="auto">
            <a:xfrm rot="17064441" flipH="1">
              <a:off x="13822397" y="4373543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9" name="Rectangle 132"/>
            <p:cNvSpPr>
              <a:spLocks noChangeArrowheads="1"/>
            </p:cNvSpPr>
            <p:nvPr/>
          </p:nvSpPr>
          <p:spPr bwMode="auto">
            <a:xfrm rot="4535559">
              <a:off x="10494997" y="4379893"/>
              <a:ext cx="38100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0" name="Rectangle 133"/>
            <p:cNvSpPr>
              <a:spLocks noChangeArrowheads="1"/>
            </p:cNvSpPr>
            <p:nvPr/>
          </p:nvSpPr>
          <p:spPr bwMode="auto">
            <a:xfrm rot="2679310">
              <a:off x="10607710" y="4591031"/>
              <a:ext cx="39688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1" name="Rectangle 134"/>
            <p:cNvSpPr>
              <a:spLocks noChangeArrowheads="1"/>
            </p:cNvSpPr>
            <p:nvPr/>
          </p:nvSpPr>
          <p:spPr bwMode="auto">
            <a:xfrm rot="3571960">
              <a:off x="10382285" y="4524356"/>
              <a:ext cx="41275" cy="350838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2" name="Line 135"/>
            <p:cNvSpPr>
              <a:spLocks noChangeShapeType="1"/>
            </p:cNvSpPr>
            <p:nvPr/>
          </p:nvSpPr>
          <p:spPr bwMode="auto">
            <a:xfrm flipV="1">
              <a:off x="9781535" y="4671085"/>
              <a:ext cx="1500198" cy="45719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3" name="Rectangle 136"/>
            <p:cNvSpPr>
              <a:spLocks noChangeArrowheads="1"/>
            </p:cNvSpPr>
            <p:nvPr/>
          </p:nvSpPr>
          <p:spPr bwMode="auto">
            <a:xfrm>
              <a:off x="9688547" y="4624038"/>
              <a:ext cx="350838" cy="18415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4" name="Freeform 138"/>
            <p:cNvSpPr>
              <a:spLocks/>
            </p:cNvSpPr>
            <p:nvPr/>
          </p:nvSpPr>
          <p:spPr bwMode="auto">
            <a:xfrm>
              <a:off x="10768047" y="460690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" name="Line 139"/>
            <p:cNvSpPr>
              <a:spLocks noChangeShapeType="1"/>
            </p:cNvSpPr>
            <p:nvPr/>
          </p:nvSpPr>
          <p:spPr bwMode="auto">
            <a:xfrm>
              <a:off x="10774397" y="4613256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6" name="Line 140"/>
            <p:cNvSpPr>
              <a:spLocks noChangeShapeType="1"/>
            </p:cNvSpPr>
            <p:nvPr/>
          </p:nvSpPr>
          <p:spPr bwMode="auto">
            <a:xfrm>
              <a:off x="10777572" y="4743431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67" name="Group 141"/>
            <p:cNvGrpSpPr>
              <a:grpSpLocks/>
            </p:cNvGrpSpPr>
            <p:nvPr/>
          </p:nvGrpSpPr>
          <p:grpSpPr bwMode="auto">
            <a:xfrm>
              <a:off x="11052281" y="4424344"/>
              <a:ext cx="600087" cy="500063"/>
              <a:chOff x="4785" y="11039"/>
              <a:chExt cx="829" cy="688"/>
            </a:xfrm>
          </p:grpSpPr>
          <p:sp>
            <p:nvSpPr>
              <p:cNvPr id="430" name="Freeform 14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1" name="Line 14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2" name="Line 14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3" name="Line 14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4" name="Arc 14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68" name="Freeform 147"/>
            <p:cNvSpPr>
              <a:spLocks/>
            </p:cNvSpPr>
            <p:nvPr/>
          </p:nvSpPr>
          <p:spPr bwMode="auto">
            <a:xfrm>
              <a:off x="10969660" y="4583094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9" name="Freeform 148"/>
            <p:cNvSpPr>
              <a:spLocks/>
            </p:cNvSpPr>
            <p:nvPr/>
          </p:nvSpPr>
          <p:spPr bwMode="auto">
            <a:xfrm flipV="1">
              <a:off x="10968072" y="4737081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0" name="Freeform 149"/>
            <p:cNvSpPr>
              <a:spLocks/>
            </p:cNvSpPr>
            <p:nvPr/>
          </p:nvSpPr>
          <p:spPr bwMode="auto">
            <a:xfrm rot="2663462">
              <a:off x="10863297" y="4573569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1" name="Freeform 150"/>
            <p:cNvSpPr>
              <a:spLocks/>
            </p:cNvSpPr>
            <p:nvPr/>
          </p:nvSpPr>
          <p:spPr bwMode="auto">
            <a:xfrm>
              <a:off x="11161747" y="4583094"/>
              <a:ext cx="2008188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2" name="Freeform 151"/>
            <p:cNvSpPr>
              <a:spLocks/>
            </p:cNvSpPr>
            <p:nvPr/>
          </p:nvSpPr>
          <p:spPr bwMode="auto">
            <a:xfrm>
              <a:off x="10763285" y="4564044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3" name="Arc 152"/>
            <p:cNvSpPr>
              <a:spLocks/>
            </p:cNvSpPr>
            <p:nvPr/>
          </p:nvSpPr>
          <p:spPr bwMode="auto">
            <a:xfrm rot="6937498">
              <a:off x="10671210" y="4348143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4" name="Arc 153"/>
            <p:cNvSpPr>
              <a:spLocks/>
            </p:cNvSpPr>
            <p:nvPr/>
          </p:nvSpPr>
          <p:spPr bwMode="auto">
            <a:xfrm rot="14662502" flipV="1">
              <a:off x="10671210" y="4673581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5" name="Freeform 154"/>
            <p:cNvSpPr>
              <a:spLocks/>
            </p:cNvSpPr>
            <p:nvPr/>
          </p:nvSpPr>
          <p:spPr bwMode="auto">
            <a:xfrm flipH="1">
              <a:off x="13123897" y="4487844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6" name="Line 155"/>
            <p:cNvSpPr>
              <a:spLocks noChangeShapeType="1"/>
            </p:cNvSpPr>
            <p:nvPr/>
          </p:nvSpPr>
          <p:spPr bwMode="auto">
            <a:xfrm flipH="1">
              <a:off x="13293760" y="4473556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7" name="Line 156"/>
            <p:cNvSpPr>
              <a:spLocks noChangeShapeType="1"/>
            </p:cNvSpPr>
            <p:nvPr/>
          </p:nvSpPr>
          <p:spPr bwMode="auto">
            <a:xfrm flipH="1">
              <a:off x="13120722" y="4484669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8" name="Line 157"/>
            <p:cNvSpPr>
              <a:spLocks noChangeShapeType="1"/>
            </p:cNvSpPr>
            <p:nvPr/>
          </p:nvSpPr>
          <p:spPr bwMode="auto">
            <a:xfrm flipH="1">
              <a:off x="13115960" y="4859319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9" name="Arc 158"/>
            <p:cNvSpPr>
              <a:spLocks/>
            </p:cNvSpPr>
            <p:nvPr/>
          </p:nvSpPr>
          <p:spPr bwMode="auto">
            <a:xfrm rot="8071501" flipH="1">
              <a:off x="12707972" y="4414818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0" name="Freeform 159"/>
            <p:cNvSpPr>
              <a:spLocks/>
            </p:cNvSpPr>
            <p:nvPr/>
          </p:nvSpPr>
          <p:spPr bwMode="auto">
            <a:xfrm>
              <a:off x="11063322" y="4494194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1" name="Line 160"/>
            <p:cNvSpPr>
              <a:spLocks noChangeShapeType="1"/>
            </p:cNvSpPr>
            <p:nvPr/>
          </p:nvSpPr>
          <p:spPr bwMode="auto">
            <a:xfrm>
              <a:off x="11061735" y="4479906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2" name="Line 161"/>
            <p:cNvSpPr>
              <a:spLocks noChangeShapeType="1"/>
            </p:cNvSpPr>
            <p:nvPr/>
          </p:nvSpPr>
          <p:spPr bwMode="auto">
            <a:xfrm>
              <a:off x="11052210" y="4865669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3" name="Arc 162"/>
            <p:cNvSpPr>
              <a:spLocks/>
            </p:cNvSpPr>
            <p:nvPr/>
          </p:nvSpPr>
          <p:spPr bwMode="auto">
            <a:xfrm rot="13528499">
              <a:off x="11145872" y="4421168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4" name="Arc 163"/>
            <p:cNvSpPr>
              <a:spLocks/>
            </p:cNvSpPr>
            <p:nvPr/>
          </p:nvSpPr>
          <p:spPr bwMode="auto">
            <a:xfrm rot="2663462" flipH="1" flipV="1">
              <a:off x="10871235" y="4498956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5" name="Arc 164"/>
            <p:cNvSpPr>
              <a:spLocks/>
            </p:cNvSpPr>
            <p:nvPr/>
          </p:nvSpPr>
          <p:spPr bwMode="auto">
            <a:xfrm rot="2663462">
              <a:off x="10715660" y="4508481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6" name="Arc 165"/>
            <p:cNvSpPr>
              <a:spLocks/>
            </p:cNvSpPr>
            <p:nvPr/>
          </p:nvSpPr>
          <p:spPr bwMode="auto">
            <a:xfrm rot="2663462">
              <a:off x="10674385" y="460849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7" name="Arc 166"/>
            <p:cNvSpPr>
              <a:spLocks/>
            </p:cNvSpPr>
            <p:nvPr/>
          </p:nvSpPr>
          <p:spPr bwMode="auto">
            <a:xfrm rot="2663462" flipH="1" flipV="1">
              <a:off x="10806147" y="460690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8" name="Line 167"/>
            <p:cNvSpPr>
              <a:spLocks noChangeShapeType="1"/>
            </p:cNvSpPr>
            <p:nvPr/>
          </p:nvSpPr>
          <p:spPr bwMode="auto">
            <a:xfrm rot="1807332" flipH="1" flipV="1">
              <a:off x="10533402" y="4226865"/>
              <a:ext cx="45720" cy="48041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9" name="Freeform 168"/>
            <p:cNvSpPr>
              <a:spLocks/>
            </p:cNvSpPr>
            <p:nvPr/>
          </p:nvSpPr>
          <p:spPr bwMode="auto">
            <a:xfrm rot="18007332">
              <a:off x="10564847" y="425448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0" name="Line 169"/>
            <p:cNvSpPr>
              <a:spLocks noChangeShapeType="1"/>
            </p:cNvSpPr>
            <p:nvPr/>
          </p:nvSpPr>
          <p:spPr bwMode="auto">
            <a:xfrm rot="18007332">
              <a:off x="10515635" y="4290993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1" name="Line 170"/>
            <p:cNvSpPr>
              <a:spLocks noChangeShapeType="1"/>
            </p:cNvSpPr>
            <p:nvPr/>
          </p:nvSpPr>
          <p:spPr bwMode="auto">
            <a:xfrm rot="18007332">
              <a:off x="10629935" y="4352906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92" name="Group 171"/>
            <p:cNvGrpSpPr>
              <a:grpSpLocks/>
            </p:cNvGrpSpPr>
            <p:nvPr/>
          </p:nvGrpSpPr>
          <p:grpSpPr bwMode="auto">
            <a:xfrm rot="18007332">
              <a:off x="10577575" y="3603541"/>
              <a:ext cx="600087" cy="500063"/>
              <a:chOff x="4785" y="11039"/>
              <a:chExt cx="829" cy="688"/>
            </a:xfrm>
          </p:grpSpPr>
          <p:sp>
            <p:nvSpPr>
              <p:cNvPr id="425" name="Freeform 17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6" name="Line 17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7" name="Line 17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8" name="Line 17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9" name="Arc 17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93" name="Freeform 177"/>
            <p:cNvSpPr>
              <a:spLocks/>
            </p:cNvSpPr>
            <p:nvPr/>
          </p:nvSpPr>
          <p:spPr bwMode="auto">
            <a:xfrm rot="18007332">
              <a:off x="10082247" y="3190856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4" name="Freeform 178"/>
            <p:cNvSpPr>
              <a:spLocks/>
            </p:cNvSpPr>
            <p:nvPr/>
          </p:nvSpPr>
          <p:spPr bwMode="auto">
            <a:xfrm rot="18007332" flipV="1">
              <a:off x="10212422" y="3268643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5" name="Freeform 179"/>
            <p:cNvSpPr>
              <a:spLocks/>
            </p:cNvSpPr>
            <p:nvPr/>
          </p:nvSpPr>
          <p:spPr bwMode="auto">
            <a:xfrm rot="20670794">
              <a:off x="10580722" y="4076681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6" name="Freeform 180"/>
            <p:cNvSpPr>
              <a:spLocks/>
            </p:cNvSpPr>
            <p:nvPr/>
          </p:nvSpPr>
          <p:spPr bwMode="auto">
            <a:xfrm rot="18007332">
              <a:off x="10290210" y="3036868"/>
              <a:ext cx="2006600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7" name="Freeform 181"/>
            <p:cNvSpPr>
              <a:spLocks/>
            </p:cNvSpPr>
            <p:nvPr/>
          </p:nvSpPr>
          <p:spPr bwMode="auto">
            <a:xfrm rot="18007332">
              <a:off x="10469597" y="4054456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8" name="Arc 182"/>
            <p:cNvSpPr>
              <a:spLocks/>
            </p:cNvSpPr>
            <p:nvPr/>
          </p:nvSpPr>
          <p:spPr bwMode="auto">
            <a:xfrm rot="3344830">
              <a:off x="10323547" y="4067156"/>
              <a:ext cx="290513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9" name="Arc 183"/>
            <p:cNvSpPr>
              <a:spLocks/>
            </p:cNvSpPr>
            <p:nvPr/>
          </p:nvSpPr>
          <p:spPr bwMode="auto">
            <a:xfrm rot="11069833" flipV="1">
              <a:off x="10604535" y="4229081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0" name="Freeform 184"/>
            <p:cNvSpPr>
              <a:spLocks/>
            </p:cNvSpPr>
            <p:nvPr/>
          </p:nvSpPr>
          <p:spPr bwMode="auto">
            <a:xfrm rot="18007332" flipH="1">
              <a:off x="11720547" y="2062143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1" name="Line 185"/>
            <p:cNvSpPr>
              <a:spLocks noChangeShapeType="1"/>
            </p:cNvSpPr>
            <p:nvPr/>
          </p:nvSpPr>
          <p:spPr bwMode="auto">
            <a:xfrm rot="18007332" flipH="1">
              <a:off x="11847547" y="1973243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2" name="Line 186"/>
            <p:cNvSpPr>
              <a:spLocks noChangeShapeType="1"/>
            </p:cNvSpPr>
            <p:nvPr/>
          </p:nvSpPr>
          <p:spPr bwMode="auto">
            <a:xfrm rot="18007332" flipH="1">
              <a:off x="11553860" y="2149456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3" name="Line 187"/>
            <p:cNvSpPr>
              <a:spLocks noChangeShapeType="1"/>
            </p:cNvSpPr>
            <p:nvPr/>
          </p:nvSpPr>
          <p:spPr bwMode="auto">
            <a:xfrm rot="18007332" flipH="1">
              <a:off x="11874535" y="2338368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4" name="Arc 188"/>
            <p:cNvSpPr>
              <a:spLocks/>
            </p:cNvSpPr>
            <p:nvPr/>
          </p:nvSpPr>
          <p:spPr bwMode="auto">
            <a:xfrm rot="4478833" flipH="1">
              <a:off x="11425272" y="220660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5" name="Freeform 189"/>
            <p:cNvSpPr>
              <a:spLocks/>
            </p:cNvSpPr>
            <p:nvPr/>
          </p:nvSpPr>
          <p:spPr bwMode="auto">
            <a:xfrm rot="18007332">
              <a:off x="10691847" y="3844906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6" name="Line 190"/>
            <p:cNvSpPr>
              <a:spLocks noChangeShapeType="1"/>
            </p:cNvSpPr>
            <p:nvPr/>
          </p:nvSpPr>
          <p:spPr bwMode="auto">
            <a:xfrm rot="18007332">
              <a:off x="10733122" y="3905231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7" name="Line 191"/>
            <p:cNvSpPr>
              <a:spLocks noChangeShapeType="1"/>
            </p:cNvSpPr>
            <p:nvPr/>
          </p:nvSpPr>
          <p:spPr bwMode="auto">
            <a:xfrm rot="18007332">
              <a:off x="10450547" y="4152818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8" name="Line 192"/>
            <p:cNvSpPr>
              <a:spLocks noChangeShapeType="1"/>
            </p:cNvSpPr>
            <p:nvPr/>
          </p:nvSpPr>
          <p:spPr bwMode="auto">
            <a:xfrm rot="18007332">
              <a:off x="10844247" y="4124306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9" name="Arc 193"/>
            <p:cNvSpPr>
              <a:spLocks/>
            </p:cNvSpPr>
            <p:nvPr/>
          </p:nvSpPr>
          <p:spPr bwMode="auto">
            <a:xfrm rot="9935830">
              <a:off x="10648985" y="3557569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10" name="Arc 194"/>
            <p:cNvSpPr>
              <a:spLocks/>
            </p:cNvSpPr>
            <p:nvPr/>
          </p:nvSpPr>
          <p:spPr bwMode="auto">
            <a:xfrm rot="20670794" flipH="1" flipV="1">
              <a:off x="10548972" y="3938569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11" name="Arc 195"/>
            <p:cNvSpPr>
              <a:spLocks/>
            </p:cNvSpPr>
            <p:nvPr/>
          </p:nvSpPr>
          <p:spPr bwMode="auto">
            <a:xfrm rot="20670794">
              <a:off x="10477535" y="4078269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12" name="Arc 196"/>
            <p:cNvSpPr>
              <a:spLocks/>
            </p:cNvSpPr>
            <p:nvPr/>
          </p:nvSpPr>
          <p:spPr bwMode="auto">
            <a:xfrm rot="20670794">
              <a:off x="10504522" y="431004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13" name="Arc 197"/>
            <p:cNvSpPr>
              <a:spLocks/>
            </p:cNvSpPr>
            <p:nvPr/>
          </p:nvSpPr>
          <p:spPr bwMode="auto">
            <a:xfrm rot="20670794" flipH="1" flipV="1">
              <a:off x="10568022" y="41941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14" name="Line 198"/>
            <p:cNvSpPr>
              <a:spLocks noChangeShapeType="1"/>
            </p:cNvSpPr>
            <p:nvPr/>
          </p:nvSpPr>
          <p:spPr bwMode="auto">
            <a:xfrm>
              <a:off x="10650572" y="4657706"/>
              <a:ext cx="1588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15" name="Line 199"/>
            <p:cNvSpPr>
              <a:spLocks noChangeShapeType="1"/>
            </p:cNvSpPr>
            <p:nvPr/>
          </p:nvSpPr>
          <p:spPr bwMode="auto">
            <a:xfrm rot="7220284">
              <a:off x="10321960" y="4073506"/>
              <a:ext cx="0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416" name="Group 200"/>
            <p:cNvGrpSpPr>
              <a:grpSpLocks/>
            </p:cNvGrpSpPr>
            <p:nvPr/>
          </p:nvGrpSpPr>
          <p:grpSpPr bwMode="auto">
            <a:xfrm rot="7253297">
              <a:off x="9904436" y="4089397"/>
              <a:ext cx="227014" cy="180975"/>
              <a:chOff x="5504" y="8144"/>
              <a:chExt cx="291" cy="236"/>
            </a:xfrm>
          </p:grpSpPr>
          <p:sp>
            <p:nvSpPr>
              <p:cNvPr id="423" name="Rectangle 201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4" name="Rectangle 202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417" name="Group 203"/>
            <p:cNvGrpSpPr>
              <a:grpSpLocks/>
            </p:cNvGrpSpPr>
            <p:nvPr/>
          </p:nvGrpSpPr>
          <p:grpSpPr bwMode="auto">
            <a:xfrm>
              <a:off x="10534666" y="5156181"/>
              <a:ext cx="223837" cy="180975"/>
              <a:chOff x="5504" y="8144"/>
              <a:chExt cx="291" cy="236"/>
            </a:xfrm>
          </p:grpSpPr>
          <p:sp>
            <p:nvSpPr>
              <p:cNvPr id="421" name="Rectangle 20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2" name="Rectangle 20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418" name="Rectangle 206"/>
            <p:cNvSpPr>
              <a:spLocks noChangeArrowheads="1"/>
            </p:cNvSpPr>
            <p:nvPr/>
          </p:nvSpPr>
          <p:spPr bwMode="auto">
            <a:xfrm rot="3571960">
              <a:off x="10380697" y="4524356"/>
              <a:ext cx="42863" cy="350838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19" name="Rectangle 207"/>
            <p:cNvSpPr>
              <a:spLocks noChangeArrowheads="1"/>
            </p:cNvSpPr>
            <p:nvPr/>
          </p:nvSpPr>
          <p:spPr bwMode="auto">
            <a:xfrm rot="2679310">
              <a:off x="10607710" y="4591031"/>
              <a:ext cx="39688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20" name="Rectangle 208"/>
            <p:cNvSpPr>
              <a:spLocks noChangeArrowheads="1"/>
            </p:cNvSpPr>
            <p:nvPr/>
          </p:nvSpPr>
          <p:spPr bwMode="auto">
            <a:xfrm rot="4535559">
              <a:off x="10494997" y="4378306"/>
              <a:ext cx="38100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</p:grpSp>
      <p:sp>
        <p:nvSpPr>
          <p:cNvPr id="477" name="AutoShape 49"/>
          <p:cNvSpPr>
            <a:spLocks noChangeArrowheads="1"/>
          </p:cNvSpPr>
          <p:nvPr/>
        </p:nvSpPr>
        <p:spPr bwMode="auto">
          <a:xfrm rot="5400000">
            <a:off x="7191577" y="3405371"/>
            <a:ext cx="344487" cy="702903"/>
          </a:xfrm>
          <a:custGeom>
            <a:avLst/>
            <a:gdLst>
              <a:gd name="G0" fmla="+- 11249 0 0"/>
              <a:gd name="G1" fmla="+- 5118 0 0"/>
              <a:gd name="G2" fmla="+- 21600 0 5118"/>
              <a:gd name="G3" fmla="+- 10800 0 5118"/>
              <a:gd name="G4" fmla="+- 21600 0 11249"/>
              <a:gd name="G5" fmla="*/ G4 G3 10800"/>
              <a:gd name="G6" fmla="+- 21600 0 G5"/>
              <a:gd name="T0" fmla="*/ 11249 w 21600"/>
              <a:gd name="T1" fmla="*/ 0 h 21600"/>
              <a:gd name="T2" fmla="*/ 0 w 21600"/>
              <a:gd name="T3" fmla="*/ 10800 h 21600"/>
              <a:gd name="T4" fmla="*/ 1124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49" y="0"/>
                </a:moveTo>
                <a:lnTo>
                  <a:pt x="11249" y="5118"/>
                </a:lnTo>
                <a:lnTo>
                  <a:pt x="3375" y="5118"/>
                </a:lnTo>
                <a:lnTo>
                  <a:pt x="3375" y="16482"/>
                </a:lnTo>
                <a:lnTo>
                  <a:pt x="11249" y="16482"/>
                </a:lnTo>
                <a:lnTo>
                  <a:pt x="1124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118"/>
                </a:moveTo>
                <a:lnTo>
                  <a:pt x="1350" y="16482"/>
                </a:lnTo>
                <a:lnTo>
                  <a:pt x="2700" y="16482"/>
                </a:lnTo>
                <a:lnTo>
                  <a:pt x="2700" y="5118"/>
                </a:lnTo>
                <a:close/>
              </a:path>
              <a:path w="21600" h="21600">
                <a:moveTo>
                  <a:pt x="0" y="5118"/>
                </a:moveTo>
                <a:lnTo>
                  <a:pt x="0" y="16482"/>
                </a:lnTo>
                <a:lnTo>
                  <a:pt x="675" y="16482"/>
                </a:lnTo>
                <a:lnTo>
                  <a:pt x="675" y="5118"/>
                </a:lnTo>
                <a:close/>
              </a:path>
            </a:pathLst>
          </a:custGeom>
          <a:solidFill>
            <a:srgbClr val="CCFFCC">
              <a:alpha val="20000"/>
            </a:srgbClr>
          </a:solidFill>
          <a:ln w="6350">
            <a:solidFill>
              <a:srgbClr val="CCFFCC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78" name="Text Box 27"/>
          <p:cNvSpPr txBox="1">
            <a:spLocks noChangeAspect="1" noChangeArrowheads="1"/>
          </p:cNvSpPr>
          <p:nvPr/>
        </p:nvSpPr>
        <p:spPr bwMode="auto">
          <a:xfrm>
            <a:off x="6215074" y="1214422"/>
            <a:ext cx="935627" cy="241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400" b="1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DECIGO</a:t>
            </a:r>
            <a:endParaRPr kumimoji="1" lang="en-US" altLang="ja-JP" sz="1400" b="1" kern="1200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81" name="Text Box 27"/>
          <p:cNvSpPr txBox="1">
            <a:spLocks noChangeAspect="1" noChangeArrowheads="1"/>
          </p:cNvSpPr>
          <p:nvPr/>
        </p:nvSpPr>
        <p:spPr bwMode="auto">
          <a:xfrm>
            <a:off x="7000892" y="2687586"/>
            <a:ext cx="935627" cy="241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100" b="1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1000km</a:t>
            </a:r>
            <a:endParaRPr kumimoji="1" lang="en-US" altLang="ja-JP" sz="1100" b="1" kern="1200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grpSp>
        <p:nvGrpSpPr>
          <p:cNvPr id="262" name="グループ化 261"/>
          <p:cNvGrpSpPr/>
          <p:nvPr/>
        </p:nvGrpSpPr>
        <p:grpSpPr>
          <a:xfrm>
            <a:off x="857224" y="4286256"/>
            <a:ext cx="5688012" cy="1643074"/>
            <a:chOff x="857224" y="4286256"/>
            <a:chExt cx="5688012" cy="1643074"/>
          </a:xfrm>
        </p:grpSpPr>
        <p:sp>
          <p:nvSpPr>
            <p:cNvPr id="12" name="Rectangle 51"/>
            <p:cNvSpPr>
              <a:spLocks noChangeArrowheads="1"/>
            </p:cNvSpPr>
            <p:nvPr/>
          </p:nvSpPr>
          <p:spPr bwMode="auto">
            <a:xfrm>
              <a:off x="857224" y="4729001"/>
              <a:ext cx="5688012" cy="1200329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lnSpc>
                  <a:spcPct val="120000"/>
                </a:lnSpc>
                <a:buClr>
                  <a:srgbClr val="003366"/>
                </a:buClr>
                <a:buSzPct val="70000"/>
                <a:buNone/>
              </a:pPr>
              <a:r>
                <a:rPr lang="en-US" altLang="ja-JP" sz="2000" b="1" dirty="0" smtClean="0">
                  <a:solidFill>
                    <a:srgbClr val="FFFFFF"/>
                  </a:solidFill>
                  <a:latin typeface="Tahoma" pitchFamily="34" charset="0"/>
                </a:rPr>
                <a:t>DECIGO</a:t>
              </a:r>
              <a:r>
                <a:rPr lang="ja-JP" altLang="en-US" sz="2000" b="1" dirty="0" smtClean="0">
                  <a:solidFill>
                    <a:srgbClr val="FFFFFF"/>
                  </a:solidFill>
                  <a:latin typeface="Tahoma" pitchFamily="34" charset="0"/>
                </a:rPr>
                <a:t>の主要技術の宇宙</a:t>
              </a:r>
              <a:r>
                <a:rPr kumimoji="1" lang="ja-JP" altLang="en-US" sz="2000" b="1" kern="1200" dirty="0" smtClean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実証</a:t>
              </a:r>
              <a:endParaRPr lang="en-US" altLang="ja-JP" sz="2000" b="1" dirty="0" smtClean="0">
                <a:solidFill>
                  <a:srgbClr val="FFFFFF"/>
                </a:solidFill>
                <a:latin typeface="Tahoma" pitchFamily="34" charset="0"/>
              </a:endParaRPr>
            </a:p>
            <a:p>
              <a:pPr algn="l" rtl="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2000" b="1" kern="1200" dirty="0" smtClean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　　レーザー干渉計</a:t>
              </a:r>
              <a:r>
                <a:rPr kumimoji="1" lang="en-US" altLang="ja-JP" sz="2000" b="1" kern="1200" dirty="0" smtClean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, </a:t>
              </a:r>
              <a:r>
                <a:rPr kumimoji="1" lang="ja-JP" altLang="en-US" sz="2000" b="1" kern="1200" dirty="0" smtClean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安定化レーザー光源</a:t>
              </a:r>
              <a:r>
                <a:rPr kumimoji="1" lang="en-US" altLang="ja-JP" sz="2000" b="1" kern="1200" dirty="0" smtClean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,</a:t>
              </a:r>
            </a:p>
            <a:p>
              <a:pPr algn="l" rtl="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lang="en-US" altLang="ja-JP" sz="2000" b="1" dirty="0" smtClean="0">
                  <a:solidFill>
                    <a:srgbClr val="FFFFFF"/>
                  </a:solidFill>
                  <a:latin typeface="Tahoma" pitchFamily="34" charset="0"/>
                </a:rPr>
                <a:t>     </a:t>
              </a:r>
              <a:r>
                <a:rPr lang="ja-JP" altLang="en-US" sz="2000" b="1" dirty="0" smtClean="0">
                  <a:solidFill>
                    <a:srgbClr val="FFFFFF"/>
                  </a:solidFill>
                  <a:latin typeface="Tahoma" pitchFamily="34" charset="0"/>
                </a:rPr>
                <a:t>ドラッグフリーシステム、データ取得と解析</a:t>
              </a:r>
              <a:endPara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86" name="AutoShape 49"/>
            <p:cNvSpPr>
              <a:spLocks noChangeArrowheads="1"/>
            </p:cNvSpPr>
            <p:nvPr/>
          </p:nvSpPr>
          <p:spPr bwMode="auto">
            <a:xfrm rot="5400000">
              <a:off x="2190917" y="4107048"/>
              <a:ext cx="344487" cy="702903"/>
            </a:xfrm>
            <a:custGeom>
              <a:avLst/>
              <a:gdLst>
                <a:gd name="G0" fmla="+- 11249 0 0"/>
                <a:gd name="G1" fmla="+- 5118 0 0"/>
                <a:gd name="G2" fmla="+- 21600 0 5118"/>
                <a:gd name="G3" fmla="+- 10800 0 5118"/>
                <a:gd name="G4" fmla="+- 21600 0 11249"/>
                <a:gd name="G5" fmla="*/ G4 G3 10800"/>
                <a:gd name="G6" fmla="+- 21600 0 G5"/>
                <a:gd name="T0" fmla="*/ 11249 w 21600"/>
                <a:gd name="T1" fmla="*/ 0 h 21600"/>
                <a:gd name="T2" fmla="*/ 0 w 21600"/>
                <a:gd name="T3" fmla="*/ 10800 h 21600"/>
                <a:gd name="T4" fmla="*/ 11249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1249" y="0"/>
                  </a:moveTo>
                  <a:lnTo>
                    <a:pt x="11249" y="5118"/>
                  </a:lnTo>
                  <a:lnTo>
                    <a:pt x="3375" y="5118"/>
                  </a:lnTo>
                  <a:lnTo>
                    <a:pt x="3375" y="16482"/>
                  </a:lnTo>
                  <a:lnTo>
                    <a:pt x="11249" y="16482"/>
                  </a:lnTo>
                  <a:lnTo>
                    <a:pt x="11249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118"/>
                  </a:moveTo>
                  <a:lnTo>
                    <a:pt x="1350" y="16482"/>
                  </a:lnTo>
                  <a:lnTo>
                    <a:pt x="2700" y="16482"/>
                  </a:lnTo>
                  <a:lnTo>
                    <a:pt x="2700" y="5118"/>
                  </a:lnTo>
                  <a:close/>
                </a:path>
                <a:path w="21600" h="21600">
                  <a:moveTo>
                    <a:pt x="0" y="5118"/>
                  </a:moveTo>
                  <a:lnTo>
                    <a:pt x="0" y="16482"/>
                  </a:lnTo>
                  <a:lnTo>
                    <a:pt x="675" y="16482"/>
                  </a:lnTo>
                  <a:lnTo>
                    <a:pt x="675" y="5118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635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anchor="ctr">
              <a:no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</p:grpSp>
      <p:grpSp>
        <p:nvGrpSpPr>
          <p:cNvPr id="487" name="グループ化 486"/>
          <p:cNvGrpSpPr/>
          <p:nvPr/>
        </p:nvGrpSpPr>
        <p:grpSpPr>
          <a:xfrm>
            <a:off x="6279579" y="4116346"/>
            <a:ext cx="2566805" cy="1955860"/>
            <a:chOff x="6279579" y="4116346"/>
            <a:chExt cx="2566805" cy="1955860"/>
          </a:xfrm>
        </p:grpSpPr>
        <p:sp>
          <p:nvSpPr>
            <p:cNvPr id="16" name="Oval 10"/>
            <p:cNvSpPr>
              <a:spLocks noChangeAspect="1" noChangeArrowheads="1"/>
            </p:cNvSpPr>
            <p:nvPr/>
          </p:nvSpPr>
          <p:spPr bwMode="auto">
            <a:xfrm>
              <a:off x="6455022" y="4116346"/>
              <a:ext cx="1903996" cy="1839141"/>
            </a:xfrm>
            <a:prstGeom prst="ellipse">
              <a:avLst/>
            </a:prstGeom>
            <a:solidFill>
              <a:srgbClr val="FFFFFF">
                <a:alpha val="3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7" name="Line 43"/>
            <p:cNvSpPr>
              <a:spLocks noChangeAspect="1" noChangeShapeType="1"/>
            </p:cNvSpPr>
            <p:nvPr/>
          </p:nvSpPr>
          <p:spPr bwMode="auto">
            <a:xfrm flipV="1">
              <a:off x="6709574" y="5052620"/>
              <a:ext cx="713708" cy="1124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4" name="AutoShape 8"/>
            <p:cNvSpPr>
              <a:spLocks noChangeAspect="1" noChangeArrowheads="1"/>
            </p:cNvSpPr>
            <p:nvPr/>
          </p:nvSpPr>
          <p:spPr bwMode="auto">
            <a:xfrm rot="5400000">
              <a:off x="6309833" y="4995382"/>
              <a:ext cx="151671" cy="125538"/>
            </a:xfrm>
            <a:prstGeom prst="flowChartManualOperation">
              <a:avLst/>
            </a:prstGeom>
            <a:solidFill>
              <a:srgbClr val="FF0000"/>
            </a:solidFill>
            <a:ln w="6350">
              <a:solidFill>
                <a:srgbClr val="80808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5" name="AutoShape 9"/>
            <p:cNvSpPr>
              <a:spLocks noChangeAspect="1" noChangeArrowheads="1"/>
            </p:cNvSpPr>
            <p:nvPr/>
          </p:nvSpPr>
          <p:spPr bwMode="auto">
            <a:xfrm rot="16200000" flipH="1">
              <a:off x="8359534" y="4976349"/>
              <a:ext cx="151671" cy="126700"/>
            </a:xfrm>
            <a:prstGeom prst="flowChartManualOperation">
              <a:avLst/>
            </a:prstGeom>
            <a:solidFill>
              <a:srgbClr val="FF0000"/>
            </a:solidFill>
            <a:ln w="6350">
              <a:solidFill>
                <a:srgbClr val="80808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7" name="Text Box 11"/>
            <p:cNvSpPr txBox="1">
              <a:spLocks noChangeAspect="1" noChangeArrowheads="1"/>
            </p:cNvSpPr>
            <p:nvPr/>
          </p:nvSpPr>
          <p:spPr bwMode="auto">
            <a:xfrm>
              <a:off x="7215626" y="4504360"/>
              <a:ext cx="1499778" cy="3471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100" b="1" kern="1200" dirty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Local Sensor</a:t>
              </a:r>
            </a:p>
          </p:txBody>
        </p:sp>
        <p:sp>
          <p:nvSpPr>
            <p:cNvPr id="18" name="Text Box 12"/>
            <p:cNvSpPr txBox="1">
              <a:spLocks noChangeAspect="1" noChangeArrowheads="1"/>
            </p:cNvSpPr>
            <p:nvPr/>
          </p:nvSpPr>
          <p:spPr bwMode="auto">
            <a:xfrm>
              <a:off x="7238093" y="5613348"/>
              <a:ext cx="977245" cy="217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100" b="1" kern="1200" dirty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Actuator</a:t>
              </a:r>
            </a:p>
          </p:txBody>
        </p:sp>
        <p:sp>
          <p:nvSpPr>
            <p:cNvPr id="20" name="Line 14"/>
            <p:cNvSpPr>
              <a:spLocks noChangeAspect="1" noChangeShapeType="1"/>
            </p:cNvSpPr>
            <p:nvPr/>
          </p:nvSpPr>
          <p:spPr bwMode="auto">
            <a:xfrm>
              <a:off x="6935078" y="5041385"/>
              <a:ext cx="1162" cy="287612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1" name="Line 15"/>
            <p:cNvSpPr>
              <a:spLocks noChangeAspect="1" noChangeShapeType="1"/>
            </p:cNvSpPr>
            <p:nvPr/>
          </p:nvSpPr>
          <p:spPr bwMode="auto">
            <a:xfrm>
              <a:off x="6932753" y="5416628"/>
              <a:ext cx="1162" cy="77521"/>
            </a:xfrm>
            <a:prstGeom prst="line">
              <a:avLst/>
            </a:prstGeom>
            <a:noFill/>
            <a:ln w="38100">
              <a:solidFill>
                <a:schemeClr val="tx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2" name="Line 16"/>
            <p:cNvSpPr>
              <a:spLocks noChangeAspect="1" noChangeShapeType="1"/>
            </p:cNvSpPr>
            <p:nvPr/>
          </p:nvSpPr>
          <p:spPr bwMode="auto">
            <a:xfrm>
              <a:off x="6930428" y="5489654"/>
              <a:ext cx="196444" cy="1124"/>
            </a:xfrm>
            <a:prstGeom prst="line">
              <a:avLst/>
            </a:prstGeom>
            <a:noFill/>
            <a:ln w="38100">
              <a:solidFill>
                <a:schemeClr val="tx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3" name="Line 17"/>
            <p:cNvSpPr>
              <a:spLocks noChangeAspect="1" noChangeShapeType="1"/>
            </p:cNvSpPr>
            <p:nvPr/>
          </p:nvSpPr>
          <p:spPr bwMode="auto">
            <a:xfrm flipV="1">
              <a:off x="7118735" y="5186314"/>
              <a:ext cx="0" cy="305587"/>
            </a:xfrm>
            <a:prstGeom prst="line">
              <a:avLst/>
            </a:prstGeom>
            <a:noFill/>
            <a:ln w="38100">
              <a:solidFill>
                <a:schemeClr val="tx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4" name="Line 18"/>
            <p:cNvSpPr>
              <a:spLocks noChangeAspect="1" noChangeShapeType="1"/>
            </p:cNvSpPr>
            <p:nvPr/>
          </p:nvSpPr>
          <p:spPr bwMode="auto">
            <a:xfrm>
              <a:off x="7110598" y="5196425"/>
              <a:ext cx="126700" cy="0"/>
            </a:xfrm>
            <a:prstGeom prst="line">
              <a:avLst/>
            </a:prstGeom>
            <a:noFill/>
            <a:ln w="38100">
              <a:solidFill>
                <a:schemeClr val="tx1">
                  <a:lumMod val="20000"/>
                  <a:lumOff val="80000"/>
                </a:schemeClr>
              </a:solidFill>
              <a:round/>
              <a:headEnd/>
              <a:tailEnd type="triangle" w="med" len="med"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25" name="Group 19"/>
            <p:cNvGrpSpPr>
              <a:grpSpLocks noChangeAspect="1"/>
            </p:cNvGrpSpPr>
            <p:nvPr/>
          </p:nvGrpSpPr>
          <p:grpSpPr bwMode="auto">
            <a:xfrm>
              <a:off x="6858016" y="5317761"/>
              <a:ext cx="129025" cy="98866"/>
              <a:chOff x="5504" y="8144"/>
              <a:chExt cx="291" cy="236"/>
            </a:xfrm>
          </p:grpSpPr>
          <p:sp>
            <p:nvSpPr>
              <p:cNvPr id="51" name="Rectangle 20"/>
              <p:cNvSpPr>
                <a:spLocks noChangeAspect="1"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CCFF"/>
              </a:solidFill>
              <a:ln w="635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52" name="Rectangle 21"/>
              <p:cNvSpPr>
                <a:spLocks noChangeAspect="1"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CCFF"/>
              </a:solidFill>
              <a:ln w="635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26" name="Rectangle 22"/>
            <p:cNvSpPr>
              <a:spLocks noChangeAspect="1" noChangeArrowheads="1"/>
            </p:cNvSpPr>
            <p:nvPr/>
          </p:nvSpPr>
          <p:spPr bwMode="auto">
            <a:xfrm>
              <a:off x="7254735" y="5116671"/>
              <a:ext cx="40683" cy="142683"/>
            </a:xfrm>
            <a:prstGeom prst="rect">
              <a:avLst/>
            </a:prstGeom>
            <a:solidFill>
              <a:srgbClr val="0000FF"/>
            </a:solidFill>
            <a:ln w="6350">
              <a:solidFill>
                <a:srgbClr val="80808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7" name="Line 23"/>
            <p:cNvSpPr>
              <a:spLocks noChangeAspect="1" noChangeShapeType="1"/>
            </p:cNvSpPr>
            <p:nvPr/>
          </p:nvSpPr>
          <p:spPr bwMode="auto">
            <a:xfrm flipH="1" flipV="1">
              <a:off x="8246255" y="4895332"/>
              <a:ext cx="1162" cy="146053"/>
            </a:xfrm>
            <a:prstGeom prst="line">
              <a:avLst/>
            </a:prstGeom>
            <a:noFill/>
            <a:ln w="38100">
              <a:solidFill>
                <a:schemeClr val="tx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8" name="Line 24"/>
            <p:cNvSpPr>
              <a:spLocks noChangeAspect="1" noChangeShapeType="1"/>
            </p:cNvSpPr>
            <p:nvPr/>
          </p:nvSpPr>
          <p:spPr bwMode="auto">
            <a:xfrm flipH="1" flipV="1">
              <a:off x="8081195" y="4899826"/>
              <a:ext cx="168546" cy="0"/>
            </a:xfrm>
            <a:prstGeom prst="line">
              <a:avLst/>
            </a:prstGeom>
            <a:noFill/>
            <a:ln w="38100">
              <a:solidFill>
                <a:schemeClr val="tx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9" name="Line 25"/>
            <p:cNvSpPr>
              <a:spLocks noChangeAspect="1" noChangeShapeType="1"/>
            </p:cNvSpPr>
            <p:nvPr/>
          </p:nvSpPr>
          <p:spPr bwMode="auto">
            <a:xfrm flipH="1" flipV="1">
              <a:off x="8242767" y="5039138"/>
              <a:ext cx="101128" cy="0"/>
            </a:xfrm>
            <a:prstGeom prst="line">
              <a:avLst/>
            </a:prstGeom>
            <a:noFill/>
            <a:ln w="38100">
              <a:solidFill>
                <a:schemeClr val="tx1">
                  <a:lumMod val="20000"/>
                  <a:lumOff val="80000"/>
                </a:schemeClr>
              </a:solidFill>
              <a:round/>
              <a:headEnd type="triangle" w="med" len="med"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0" name="Rectangle 26"/>
            <p:cNvSpPr>
              <a:spLocks noChangeAspect="1" noChangeArrowheads="1"/>
            </p:cNvSpPr>
            <p:nvPr/>
          </p:nvSpPr>
          <p:spPr bwMode="auto">
            <a:xfrm flipH="1">
              <a:off x="8064922" y="4862751"/>
              <a:ext cx="40683" cy="142683"/>
            </a:xfrm>
            <a:prstGeom prst="rect">
              <a:avLst/>
            </a:prstGeom>
            <a:solidFill>
              <a:srgbClr val="FFCC00"/>
            </a:solidFill>
            <a:ln w="6350">
              <a:solidFill>
                <a:srgbClr val="80808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1" name="Text Box 27"/>
            <p:cNvSpPr txBox="1">
              <a:spLocks noChangeAspect="1" noChangeArrowheads="1"/>
            </p:cNvSpPr>
            <p:nvPr/>
          </p:nvSpPr>
          <p:spPr bwMode="auto">
            <a:xfrm>
              <a:off x="7910757" y="5766573"/>
              <a:ext cx="935627" cy="241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100" b="1" kern="1200" dirty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Thruster</a:t>
              </a:r>
            </a:p>
          </p:txBody>
        </p:sp>
        <p:sp>
          <p:nvSpPr>
            <p:cNvPr id="33" name="Line 29"/>
            <p:cNvSpPr>
              <a:spLocks noChangeAspect="1" noChangeShapeType="1"/>
            </p:cNvSpPr>
            <p:nvPr/>
          </p:nvSpPr>
          <p:spPr bwMode="auto">
            <a:xfrm>
              <a:off x="7896375" y="4703216"/>
              <a:ext cx="174359" cy="140436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4" name="Freeform 30"/>
            <p:cNvSpPr>
              <a:spLocks noChangeAspect="1"/>
            </p:cNvSpPr>
            <p:nvPr/>
          </p:nvSpPr>
          <p:spPr bwMode="auto">
            <a:xfrm>
              <a:off x="7407008" y="5017791"/>
              <a:ext cx="545161" cy="71903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31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35" name="Group 31"/>
            <p:cNvGrpSpPr>
              <a:grpSpLocks noChangeAspect="1"/>
            </p:cNvGrpSpPr>
            <p:nvPr/>
          </p:nvGrpSpPr>
          <p:grpSpPr bwMode="auto">
            <a:xfrm flipH="1">
              <a:off x="7692957" y="4923419"/>
              <a:ext cx="341743" cy="276377"/>
              <a:chOff x="4785" y="11039"/>
              <a:chExt cx="829" cy="688"/>
            </a:xfrm>
          </p:grpSpPr>
          <p:sp>
            <p:nvSpPr>
              <p:cNvPr id="46" name="Freeform 32"/>
              <p:cNvSpPr>
                <a:spLocks noChangeAspect="1"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47" name="Line 33"/>
              <p:cNvSpPr>
                <a:spLocks noChangeAspect="1"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48" name="Line 34"/>
              <p:cNvSpPr>
                <a:spLocks noChangeAspect="1"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49" name="Line 35"/>
              <p:cNvSpPr>
                <a:spLocks noChangeAspect="1"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50" name="Arc 36"/>
              <p:cNvSpPr>
                <a:spLocks noChangeAspect="1"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grpSp>
          <p:nvGrpSpPr>
            <p:cNvPr id="36" name="Group 37"/>
            <p:cNvGrpSpPr>
              <a:grpSpLocks noChangeAspect="1"/>
            </p:cNvGrpSpPr>
            <p:nvPr/>
          </p:nvGrpSpPr>
          <p:grpSpPr bwMode="auto">
            <a:xfrm>
              <a:off x="7325641" y="4932407"/>
              <a:ext cx="341743" cy="276377"/>
              <a:chOff x="4785" y="11039"/>
              <a:chExt cx="829" cy="688"/>
            </a:xfrm>
          </p:grpSpPr>
          <p:sp>
            <p:nvSpPr>
              <p:cNvPr id="41" name="Freeform 38"/>
              <p:cNvSpPr>
                <a:spLocks noChangeAspect="1"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42" name="Line 39"/>
              <p:cNvSpPr>
                <a:spLocks noChangeAspect="1"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43" name="Line 40"/>
              <p:cNvSpPr>
                <a:spLocks noChangeAspect="1"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44" name="Line 41"/>
              <p:cNvSpPr>
                <a:spLocks noChangeAspect="1"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45" name="Arc 42"/>
              <p:cNvSpPr>
                <a:spLocks noChangeAspect="1"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38" name="Rectangle 44"/>
            <p:cNvSpPr>
              <a:spLocks noChangeAspect="1" noChangeArrowheads="1"/>
            </p:cNvSpPr>
            <p:nvPr/>
          </p:nvSpPr>
          <p:spPr bwMode="auto">
            <a:xfrm>
              <a:off x="6630531" y="4999815"/>
              <a:ext cx="199931" cy="102237"/>
            </a:xfrm>
            <a:prstGeom prst="rect">
              <a:avLst/>
            </a:prstGeom>
            <a:solidFill>
              <a:srgbClr val="00CCFF"/>
            </a:solidFill>
            <a:ln w="6350">
              <a:solidFill>
                <a:srgbClr val="80808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0" name="Line 46"/>
            <p:cNvSpPr>
              <a:spLocks noChangeShapeType="1"/>
            </p:cNvSpPr>
            <p:nvPr/>
          </p:nvSpPr>
          <p:spPr bwMode="auto">
            <a:xfrm flipV="1">
              <a:off x="8346317" y="5123631"/>
              <a:ext cx="68679" cy="642942"/>
            </a:xfrm>
            <a:prstGeom prst="line">
              <a:avLst/>
            </a:prstGeom>
            <a:noFill/>
            <a:ln w="15875">
              <a:solidFill>
                <a:srgbClr val="FFFFFF"/>
              </a:solidFill>
              <a:round/>
              <a:headEnd/>
              <a:tailEnd type="triangle" w="med" len="med"/>
            </a:ln>
            <a:effectLst/>
          </p:spPr>
          <p:txBody>
            <a:bodyPr wrap="square" anchor="ctr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74" name="Text Box 11"/>
            <p:cNvSpPr txBox="1">
              <a:spLocks noChangeAspect="1" noChangeArrowheads="1"/>
            </p:cNvSpPr>
            <p:nvPr/>
          </p:nvSpPr>
          <p:spPr bwMode="auto">
            <a:xfrm>
              <a:off x="6644122" y="4544974"/>
              <a:ext cx="1499778" cy="3471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100" b="1" kern="1200" dirty="0" smtClean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Laser</a:t>
              </a:r>
              <a:endParaRPr kumimoji="1" lang="en-US" altLang="ja-JP" sz="11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76" name="Line 46"/>
            <p:cNvSpPr>
              <a:spLocks noChangeShapeType="1"/>
            </p:cNvSpPr>
            <p:nvPr/>
          </p:nvSpPr>
          <p:spPr bwMode="auto">
            <a:xfrm flipH="1">
              <a:off x="6712381" y="4687850"/>
              <a:ext cx="145635" cy="285752"/>
            </a:xfrm>
            <a:prstGeom prst="line">
              <a:avLst/>
            </a:prstGeom>
            <a:noFill/>
            <a:ln w="15875">
              <a:solidFill>
                <a:srgbClr val="FFFFFF"/>
              </a:solidFill>
              <a:round/>
              <a:headEnd/>
              <a:tailEnd type="triangle" w="med" len="med"/>
            </a:ln>
            <a:effectLst/>
          </p:spPr>
          <p:txBody>
            <a:bodyPr wrap="square" anchor="ctr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79" name="Text Box 27"/>
            <p:cNvSpPr txBox="1">
              <a:spLocks noChangeAspect="1" noChangeArrowheads="1"/>
            </p:cNvSpPr>
            <p:nvPr/>
          </p:nvSpPr>
          <p:spPr bwMode="auto">
            <a:xfrm>
              <a:off x="6279579" y="5830858"/>
              <a:ext cx="935627" cy="241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400" b="1" kern="1200" dirty="0" smtClean="0">
                  <a:solidFill>
                    <a:srgbClr val="CCFFCC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DPF</a:t>
              </a:r>
              <a:endParaRPr kumimoji="1" lang="en-US" altLang="ja-JP" sz="14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82" name="Text Box 27"/>
            <p:cNvSpPr txBox="1">
              <a:spLocks noChangeAspect="1" noChangeArrowheads="1"/>
            </p:cNvSpPr>
            <p:nvPr/>
          </p:nvSpPr>
          <p:spPr bwMode="auto">
            <a:xfrm>
              <a:off x="7422587" y="5116478"/>
              <a:ext cx="935627" cy="241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100" b="1" kern="1200" dirty="0" smtClean="0">
                  <a:solidFill>
                    <a:srgbClr val="CCFFCC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30cm</a:t>
              </a:r>
              <a:endParaRPr kumimoji="1" lang="en-US" altLang="ja-JP" sz="11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83" name="Line 46"/>
            <p:cNvSpPr>
              <a:spLocks noChangeShapeType="1"/>
            </p:cNvSpPr>
            <p:nvPr/>
          </p:nvSpPr>
          <p:spPr bwMode="auto">
            <a:xfrm flipH="1" flipV="1">
              <a:off x="7283885" y="5330792"/>
              <a:ext cx="145635" cy="285752"/>
            </a:xfrm>
            <a:prstGeom prst="line">
              <a:avLst/>
            </a:prstGeom>
            <a:noFill/>
            <a:ln w="15875">
              <a:solidFill>
                <a:srgbClr val="FFFFFF"/>
              </a:solidFill>
              <a:round/>
              <a:headEnd/>
              <a:tailEnd type="triangle" w="med" len="med"/>
            </a:ln>
            <a:effectLst/>
          </p:spPr>
          <p:txBody>
            <a:bodyPr wrap="square" anchor="ctr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9" name="Rectangle 45"/>
            <p:cNvSpPr>
              <a:spLocks noChangeAspect="1" noChangeArrowheads="1"/>
            </p:cNvSpPr>
            <p:nvPr/>
          </p:nvSpPr>
          <p:spPr bwMode="auto">
            <a:xfrm rot="2679310">
              <a:off x="6926474" y="4957489"/>
              <a:ext cx="45719" cy="213579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6350">
              <a:solidFill>
                <a:srgbClr val="80808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2800" dirty="0" smtClean="0"/>
              <a:t>DPF</a:t>
            </a:r>
            <a:r>
              <a:rPr lang="ja-JP" altLang="en-US" sz="2800" dirty="0" smtClean="0"/>
              <a:t>で実証される科学技術</a:t>
            </a:r>
            <a:endParaRPr lang="ja-JP" altLang="en-US" sz="2800" dirty="0"/>
          </a:p>
        </p:txBody>
      </p:sp>
      <p:sp>
        <p:nvSpPr>
          <p:cNvPr id="29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 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2010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年秋季大会 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(2010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9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13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九州工業大学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北九州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039577" name="Rectangle 217"/>
          <p:cNvSpPr>
            <a:spLocks noChangeArrowheads="1"/>
          </p:cNvSpPr>
          <p:nvPr/>
        </p:nvSpPr>
        <p:spPr bwMode="auto">
          <a:xfrm>
            <a:off x="714348" y="1000108"/>
            <a:ext cx="3173408" cy="3973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DPF</a:t>
            </a:r>
            <a:r>
              <a:rPr kumimoji="1" lang="ja-JP" altLang="en-US" sz="20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で実証される技術</a:t>
            </a:r>
          </a:p>
        </p:txBody>
      </p:sp>
      <p:sp>
        <p:nvSpPr>
          <p:cNvPr id="1039579" name="Rectangle 219"/>
          <p:cNvSpPr>
            <a:spLocks noChangeArrowheads="1"/>
          </p:cNvSpPr>
          <p:nvPr/>
        </p:nvSpPr>
        <p:spPr bwMode="auto">
          <a:xfrm>
            <a:off x="3278186" y="5286388"/>
            <a:ext cx="1871662" cy="56630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衛星変動安定度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en-US" altLang="ja-JP" sz="14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kumimoji="1" lang="en-US" altLang="ja-JP" sz="14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-9</a:t>
            </a:r>
            <a:r>
              <a:rPr kumimoji="1" lang="en-US" altLang="ja-JP" sz="14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m/Hz</a:t>
            </a:r>
            <a:r>
              <a:rPr kumimoji="1" lang="en-US" altLang="ja-JP" sz="14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400" b="1" kern="1200" baseline="300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endParaRPr kumimoji="1" lang="en-US" altLang="ja-JP" sz="14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80" name="Line 220"/>
          <p:cNvSpPr>
            <a:spLocks noChangeShapeType="1"/>
          </p:cNvSpPr>
          <p:nvPr/>
        </p:nvSpPr>
        <p:spPr bwMode="auto">
          <a:xfrm>
            <a:off x="3278187" y="5143513"/>
            <a:ext cx="1365252" cy="71437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wrap="squar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81" name="Line 221"/>
          <p:cNvSpPr>
            <a:spLocks noChangeShapeType="1"/>
          </p:cNvSpPr>
          <p:nvPr/>
        </p:nvSpPr>
        <p:spPr bwMode="auto">
          <a:xfrm flipV="1">
            <a:off x="3357555" y="3500437"/>
            <a:ext cx="1785950" cy="142876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wrap="squar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82" name="Rectangle 222"/>
          <p:cNvSpPr>
            <a:spLocks noChangeArrowheads="1"/>
          </p:cNvSpPr>
          <p:nvPr/>
        </p:nvSpPr>
        <p:spPr bwMode="auto">
          <a:xfrm>
            <a:off x="3417889" y="3714752"/>
            <a:ext cx="1439863" cy="56630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0.5 Hz/Hz</a:t>
            </a:r>
            <a:r>
              <a:rPr kumimoji="1" lang="en-US" altLang="ja-JP" sz="14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400" b="1" kern="1200" baseline="300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の周波数安定度</a:t>
            </a:r>
          </a:p>
        </p:txBody>
      </p:sp>
      <p:sp>
        <p:nvSpPr>
          <p:cNvPr id="1039583" name="Rectangle 223"/>
          <p:cNvSpPr>
            <a:spLocks noChangeArrowheads="1"/>
          </p:cNvSpPr>
          <p:nvPr/>
        </p:nvSpPr>
        <p:spPr bwMode="auto">
          <a:xfrm>
            <a:off x="3060698" y="1484313"/>
            <a:ext cx="1939930" cy="56630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6x10</a:t>
            </a:r>
            <a:r>
              <a:rPr kumimoji="1" lang="en-US" altLang="ja-JP" sz="14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-16</a:t>
            </a:r>
            <a:r>
              <a:rPr kumimoji="1" lang="en-US" altLang="ja-JP" sz="14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m/Hz</a:t>
            </a:r>
            <a:r>
              <a:rPr kumimoji="1" lang="en-US" altLang="ja-JP" sz="14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400" b="1" kern="1200" baseline="300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　の変位感度</a:t>
            </a:r>
          </a:p>
        </p:txBody>
      </p:sp>
      <p:sp>
        <p:nvSpPr>
          <p:cNvPr id="1039584" name="Line 224"/>
          <p:cNvSpPr>
            <a:spLocks noChangeShapeType="1"/>
          </p:cNvSpPr>
          <p:nvPr/>
        </p:nvSpPr>
        <p:spPr bwMode="auto">
          <a:xfrm flipV="1">
            <a:off x="2928927" y="2000239"/>
            <a:ext cx="2428892" cy="71438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wrap="squar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87" name="Rectangle 227"/>
          <p:cNvSpPr>
            <a:spLocks noChangeArrowheads="1"/>
          </p:cNvSpPr>
          <p:nvPr/>
        </p:nvSpPr>
        <p:spPr bwMode="auto">
          <a:xfrm>
            <a:off x="3059111" y="2148311"/>
            <a:ext cx="1511300" cy="56630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kumimoji="1" lang="en-US" altLang="ja-JP" sz="14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-14</a:t>
            </a:r>
            <a:r>
              <a:rPr kumimoji="1" lang="en-US" altLang="ja-JP" sz="14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N/Hz</a:t>
            </a:r>
            <a:r>
              <a:rPr kumimoji="1" lang="en-US" altLang="ja-JP" sz="14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400" b="1" kern="1200" baseline="300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の外力雑音</a:t>
            </a:r>
          </a:p>
        </p:txBody>
      </p:sp>
      <p:sp>
        <p:nvSpPr>
          <p:cNvPr id="1039589" name="Rectangle 229"/>
          <p:cNvSpPr>
            <a:spLocks noChangeArrowheads="1"/>
          </p:cNvSpPr>
          <p:nvPr/>
        </p:nvSpPr>
        <p:spPr bwMode="auto">
          <a:xfrm>
            <a:off x="3278186" y="5862658"/>
            <a:ext cx="1871662" cy="56630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スラスタ雑音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en-US" altLang="ja-JP" sz="14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kumimoji="1" lang="en-US" altLang="ja-JP" sz="14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-7</a:t>
            </a:r>
            <a:r>
              <a:rPr kumimoji="1" lang="en-US" altLang="ja-JP" sz="14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N/Hz</a:t>
            </a:r>
            <a:r>
              <a:rPr kumimoji="1" lang="en-US" altLang="ja-JP" sz="14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400" b="1" kern="1200" baseline="300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endParaRPr kumimoji="1" lang="en-US" altLang="ja-JP" sz="14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87347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32" y="1595929"/>
            <a:ext cx="747094" cy="90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Rectangle 217"/>
          <p:cNvSpPr>
            <a:spLocks noChangeArrowheads="1"/>
          </p:cNvSpPr>
          <p:nvPr/>
        </p:nvSpPr>
        <p:spPr bwMode="auto">
          <a:xfrm>
            <a:off x="714348" y="1595451"/>
            <a:ext cx="3173408" cy="9048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宇宙干渉計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  　による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　精密計測</a:t>
            </a:r>
            <a:endParaRPr kumimoji="1" lang="ja-JP" altLang="en-US" sz="1600" b="1" kern="1200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4" name="角丸四角形 33"/>
          <p:cNvSpPr/>
          <p:nvPr/>
        </p:nvSpPr>
        <p:spPr bwMode="auto">
          <a:xfrm>
            <a:off x="714348" y="1500174"/>
            <a:ext cx="2143140" cy="1071570"/>
          </a:xfrm>
          <a:prstGeom prst="roundRect">
            <a:avLst>
              <a:gd name="adj" fmla="val 11640"/>
            </a:avLst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87347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8794" y="3357562"/>
            <a:ext cx="120967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" name="Rectangle 217"/>
          <p:cNvSpPr>
            <a:spLocks noChangeArrowheads="1"/>
          </p:cNvSpPr>
          <p:nvPr/>
        </p:nvSpPr>
        <p:spPr bwMode="auto">
          <a:xfrm>
            <a:off x="398460" y="3437922"/>
            <a:ext cx="3173408" cy="6340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安定化レーザー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  の宇宙実証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7" name="角丸四角形 36"/>
          <p:cNvSpPr/>
          <p:nvPr/>
        </p:nvSpPr>
        <p:spPr bwMode="auto">
          <a:xfrm>
            <a:off x="428596" y="3214686"/>
            <a:ext cx="2786082" cy="1071570"/>
          </a:xfrm>
          <a:prstGeom prst="roundRect">
            <a:avLst>
              <a:gd name="adj" fmla="val 11640"/>
            </a:avLst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8" name="Rectangle 217"/>
          <p:cNvSpPr>
            <a:spLocks noChangeArrowheads="1"/>
          </p:cNvSpPr>
          <p:nvPr/>
        </p:nvSpPr>
        <p:spPr bwMode="auto">
          <a:xfrm>
            <a:off x="428596" y="5000636"/>
            <a:ext cx="1785950" cy="6340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ドラッグフリー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 制御の実現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873480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85918" y="4929198"/>
            <a:ext cx="129540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" name="角丸四角形 39"/>
          <p:cNvSpPr/>
          <p:nvPr/>
        </p:nvSpPr>
        <p:spPr bwMode="auto">
          <a:xfrm>
            <a:off x="357158" y="4857760"/>
            <a:ext cx="2786082" cy="1000132"/>
          </a:xfrm>
          <a:prstGeom prst="roundRect">
            <a:avLst>
              <a:gd name="adj" fmla="val 11640"/>
            </a:avLst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9" name="Rectangle 12"/>
          <p:cNvSpPr>
            <a:spLocks noChangeArrowheads="1"/>
          </p:cNvSpPr>
          <p:nvPr/>
        </p:nvSpPr>
        <p:spPr bwMode="auto">
          <a:xfrm>
            <a:off x="5984567" y="811557"/>
            <a:ext cx="1944687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意義・波及効果</a:t>
            </a:r>
          </a:p>
        </p:txBody>
      </p:sp>
      <p:sp>
        <p:nvSpPr>
          <p:cNvPr id="42" name="Rectangle 19"/>
          <p:cNvSpPr>
            <a:spLocks noChangeArrowheads="1"/>
          </p:cNvSpPr>
          <p:nvPr/>
        </p:nvSpPr>
        <p:spPr bwMode="auto">
          <a:xfrm>
            <a:off x="5546755" y="1212863"/>
            <a:ext cx="3024188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基礎物</a:t>
            </a:r>
            <a:r>
              <a:rPr kumimoji="1" lang="ja-JP" altLang="en-US" sz="18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理学実験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</a:t>
            </a:r>
            <a:r>
              <a:rPr kumimoji="1" lang="ja-JP" altLang="en-US" sz="18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無重力</a:t>
            </a:r>
            <a:r>
              <a:rPr kumimoji="1" lang="ja-JP" altLang="en-US" sz="18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環境下での精密計測</a:t>
            </a:r>
            <a:endParaRPr kumimoji="1" lang="ja-JP" altLang="en-US" sz="18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4" name="Rectangle 20"/>
          <p:cNvSpPr>
            <a:spLocks noChangeArrowheads="1"/>
          </p:cNvSpPr>
          <p:nvPr/>
        </p:nvSpPr>
        <p:spPr bwMode="auto">
          <a:xfrm>
            <a:off x="5546755" y="1888960"/>
            <a:ext cx="3240088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宇宙・衛星内環境</a:t>
            </a:r>
            <a:r>
              <a:rPr kumimoji="1" lang="ja-JP" altLang="en-US" sz="18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の理解</a:t>
            </a:r>
            <a:endParaRPr kumimoji="1" lang="ja-JP" altLang="en-US" sz="18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5" name="AutoShape 26"/>
          <p:cNvSpPr>
            <a:spLocks noChangeArrowheads="1"/>
          </p:cNvSpPr>
          <p:nvPr/>
        </p:nvSpPr>
        <p:spPr bwMode="auto">
          <a:xfrm>
            <a:off x="5546755" y="1214422"/>
            <a:ext cx="3024188" cy="1071570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CCCCFF"/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7" name="Rectangle 13"/>
          <p:cNvSpPr>
            <a:spLocks noChangeArrowheads="1"/>
          </p:cNvSpPr>
          <p:nvPr/>
        </p:nvSpPr>
        <p:spPr bwMode="auto">
          <a:xfrm>
            <a:off x="5257830" y="2500306"/>
            <a:ext cx="3386136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宇宙空間</a:t>
            </a:r>
            <a:r>
              <a:rPr kumimoji="1" lang="ja-JP" altLang="en-US" sz="18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で</a:t>
            </a:r>
            <a:r>
              <a:rPr kumimoji="1" lang="en-US" altLang="ja-JP" sz="18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8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高い</a:t>
            </a:r>
            <a:r>
              <a:rPr kumimoji="1" lang="ja-JP" altLang="en-US" sz="18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安定度</a:t>
            </a:r>
            <a:r>
              <a:rPr kumimoji="1" lang="ja-JP" altLang="en-US" sz="18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の実現</a:t>
            </a:r>
          </a:p>
        </p:txBody>
      </p:sp>
      <p:sp>
        <p:nvSpPr>
          <p:cNvPr id="48" name="Rectangle 14"/>
          <p:cNvSpPr>
            <a:spLocks noChangeArrowheads="1"/>
          </p:cNvSpPr>
          <p:nvPr/>
        </p:nvSpPr>
        <p:spPr bwMode="auto">
          <a:xfrm>
            <a:off x="5257830" y="2786058"/>
            <a:ext cx="3600450" cy="16850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さまざまな応用</a:t>
            </a:r>
          </a:p>
          <a:p>
            <a:pPr algn="l" rtl="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地球環境観測 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en-US" altLang="ja-JP" sz="1400" b="1" kern="1200" dirty="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ADM-Aeolus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en-US" altLang="ja-JP" sz="1400" b="1" kern="1200" dirty="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GIFTS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),</a:t>
            </a:r>
          </a:p>
          <a:p>
            <a:pPr algn="l" rtl="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基礎物理実験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マイクロ波標準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通信 </a:t>
            </a:r>
          </a:p>
          <a:p>
            <a:pPr algn="l" rtl="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en-US" altLang="ja-JP" sz="1400" b="1" kern="1200" dirty="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ACES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), </a:t>
            </a: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惑星探査 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en-US" altLang="ja-JP" sz="1400" b="1" kern="1200" dirty="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TPF-C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), X</a:t>
            </a: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線観測 </a:t>
            </a:r>
          </a:p>
          <a:p>
            <a:pPr algn="l" rtl="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en-US" altLang="ja-JP" sz="1400" b="1" kern="1200" dirty="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MAXIM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), </a:t>
            </a: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フォーメーションフライト 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en-US" altLang="ja-JP" sz="1400" b="1" kern="1200" dirty="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LISA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</a:p>
          <a:p>
            <a:pPr algn="l" rtl="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en-US" altLang="ja-JP" sz="1400" b="1" kern="1200" dirty="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GRACE-follow-on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</p:txBody>
      </p:sp>
      <p:sp>
        <p:nvSpPr>
          <p:cNvPr id="49" name="AutoShape 24"/>
          <p:cNvSpPr>
            <a:spLocks noChangeArrowheads="1"/>
          </p:cNvSpPr>
          <p:nvPr/>
        </p:nvSpPr>
        <p:spPr bwMode="auto">
          <a:xfrm>
            <a:off x="5257830" y="2500306"/>
            <a:ext cx="3455988" cy="1928826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CCCCFF"/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1" name="Rectangle 13"/>
          <p:cNvSpPr>
            <a:spLocks noChangeArrowheads="1"/>
          </p:cNvSpPr>
          <p:nvPr/>
        </p:nvSpPr>
        <p:spPr bwMode="auto">
          <a:xfrm>
            <a:off x="5286380" y="4565711"/>
            <a:ext cx="3500462" cy="10064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長時間安定な無重力環境</a:t>
            </a:r>
            <a:endParaRPr kumimoji="1" lang="ja-JP" altLang="en-US" sz="18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ja-JP" altLang="en-US" sz="18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</a:t>
            </a:r>
            <a:r>
              <a:rPr kumimoji="1" lang="ja-JP" altLang="en-US" sz="18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宇宙環境利用の新しい可能性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ja-JP" altLang="en-US" sz="18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   基礎物理学実験</a:t>
            </a:r>
            <a:r>
              <a:rPr kumimoji="1" lang="en-US" altLang="ja-JP" sz="18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, </a:t>
            </a:r>
            <a:r>
              <a:rPr kumimoji="1" lang="ja-JP" altLang="en-US" sz="18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材料工学</a:t>
            </a:r>
          </a:p>
        </p:txBody>
      </p:sp>
      <p:sp>
        <p:nvSpPr>
          <p:cNvPr id="52" name="Rectangle 14"/>
          <p:cNvSpPr>
            <a:spLocks noChangeArrowheads="1"/>
          </p:cNvSpPr>
          <p:nvPr/>
        </p:nvSpPr>
        <p:spPr bwMode="auto">
          <a:xfrm>
            <a:off x="5332440" y="5509624"/>
            <a:ext cx="3168650" cy="6340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フォーメーションフライト </a:t>
            </a:r>
            <a:endParaRPr kumimoji="1" lang="ja-JP" altLang="en-US" sz="18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(</a:t>
            </a:r>
            <a:r>
              <a:rPr kumimoji="1" lang="en-US" altLang="ja-JP" sz="1400" b="1" kern="1200" dirty="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TPF-C, LISA, GRACE follow-on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</p:txBody>
      </p:sp>
      <p:sp>
        <p:nvSpPr>
          <p:cNvPr id="53" name="Rectangle 17"/>
          <p:cNvSpPr>
            <a:spLocks noChangeArrowheads="1"/>
          </p:cNvSpPr>
          <p:nvPr/>
        </p:nvSpPr>
        <p:spPr bwMode="auto">
          <a:xfrm>
            <a:off x="5261001" y="6072206"/>
            <a:ext cx="3025775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小型低雑音</a:t>
            </a:r>
            <a:r>
              <a:rPr kumimoji="1" lang="ja-JP" altLang="en-US" sz="18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スラスタ</a:t>
            </a:r>
            <a:endParaRPr kumimoji="1" lang="ja-JP" altLang="en-US" sz="18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4" name="AutoShape 22"/>
          <p:cNvSpPr>
            <a:spLocks noChangeArrowheads="1"/>
          </p:cNvSpPr>
          <p:nvPr/>
        </p:nvSpPr>
        <p:spPr bwMode="auto">
          <a:xfrm>
            <a:off x="5214942" y="4500570"/>
            <a:ext cx="3382964" cy="1928826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CCCCFF"/>
            </a:solidFill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3"/>
          <p:cNvSpPr>
            <a:spLocks noChangeArrowheads="1"/>
          </p:cNvSpPr>
          <p:nvPr/>
        </p:nvSpPr>
        <p:spPr bwMode="auto">
          <a:xfrm>
            <a:off x="795310" y="4214818"/>
            <a:ext cx="5776954" cy="172662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2008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年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9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月　ミッション提案書募集 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 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決定せず</a:t>
            </a:r>
            <a:endParaRPr lang="en-US" altLang="ja-JP" sz="1800" b="1" dirty="0" smtClean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sym typeface="Wingdings" pitchFamily="2" charset="2"/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2009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年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3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月  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2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号機ミッション再募集</a:t>
            </a:r>
            <a:endParaRPr lang="en-US" altLang="ja-JP" sz="1800" b="1" dirty="0" smtClean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sym typeface="Wingdings" pitchFamily="2" charset="2"/>
            </a:endParaRPr>
          </a:p>
          <a:p>
            <a:pPr lvl="0"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          候補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:  ERG, </a:t>
            </a:r>
            <a:r>
              <a:rPr lang="en-US" altLang="ja-JP" sz="1800" b="1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DPF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, FFAST 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など 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5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ミッション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2009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年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5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月  ヒアリング審査   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(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ERG, </a:t>
            </a:r>
            <a:r>
              <a:rPr lang="en-US" altLang="ja-JP" sz="1800" b="1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DPF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)</a:t>
            </a:r>
            <a:endParaRPr lang="en-US" altLang="ja-JP" sz="1800" b="1" dirty="0" smtClean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sym typeface="Wingdings" pitchFamily="2" charset="2"/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2009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年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8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月  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2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号機ミッション  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ERG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に決定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     </a:t>
            </a:r>
            <a:endParaRPr lang="ja-JP" altLang="en-US" sz="18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8263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小型科学衛星シリーズ選定</a:t>
            </a:r>
            <a:endParaRPr lang="ja-JP" altLang="en-US" dirty="0"/>
          </a:p>
        </p:txBody>
      </p:sp>
      <p:sp>
        <p:nvSpPr>
          <p:cNvPr id="16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日本物理学会 </a:t>
            </a:r>
            <a:r>
              <a:rPr lang="en-US" altLang="zh-CN" smtClean="0"/>
              <a:t>2010</a:t>
            </a:r>
            <a:r>
              <a:rPr lang="zh-CN" altLang="en-US" smtClean="0"/>
              <a:t>年秋季大会 </a:t>
            </a:r>
            <a:r>
              <a:rPr lang="en-US" altLang="zh-CN" smtClean="0"/>
              <a:t>(2010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13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九州工業大学</a:t>
            </a:r>
            <a:r>
              <a:rPr lang="en-US" altLang="zh-CN" smtClean="0"/>
              <a:t>, </a:t>
            </a:r>
            <a:r>
              <a:rPr lang="zh-CN" altLang="en-US" smtClean="0"/>
              <a:t>北九州</a:t>
            </a:r>
            <a:r>
              <a:rPr lang="en-US" altLang="zh-CN" smtClean="0"/>
              <a:t>)</a:t>
            </a:r>
            <a:endParaRPr lang="en-US" altLang="ja-JP"/>
          </a:p>
        </p:txBody>
      </p:sp>
      <p:sp>
        <p:nvSpPr>
          <p:cNvPr id="826384" name="Rectangle 16"/>
          <p:cNvSpPr>
            <a:spLocks noChangeArrowheads="1"/>
          </p:cNvSpPr>
          <p:nvPr/>
        </p:nvSpPr>
        <p:spPr bwMode="auto">
          <a:xfrm>
            <a:off x="390529" y="1214422"/>
            <a:ext cx="4824413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JAXA</a:t>
            </a:r>
            <a:r>
              <a:rPr lang="ja-JP" altLang="en-US" sz="20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の</a:t>
            </a:r>
            <a:r>
              <a:rPr lang="ja-JP" altLang="en-US" sz="2000" b="1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小型科学衛星シリーズ</a:t>
            </a:r>
            <a:r>
              <a:rPr lang="ja-JP" altLang="en-US" sz="20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の</a:t>
            </a:r>
            <a:r>
              <a:rPr lang="ja-JP" altLang="en-US" sz="20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候補</a:t>
            </a:r>
            <a:endParaRPr lang="ja-JP" altLang="en-US" sz="20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826391" name="Rectangle 23"/>
          <p:cNvSpPr>
            <a:spLocks noChangeArrowheads="1"/>
          </p:cNvSpPr>
          <p:nvPr/>
        </p:nvSpPr>
        <p:spPr bwMode="auto">
          <a:xfrm>
            <a:off x="785786" y="1714488"/>
            <a:ext cx="4786346" cy="75713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>
                <a:solidFill>
                  <a:schemeClr val="bg1"/>
                </a:solidFill>
                <a:latin typeface="Tahoma" pitchFamily="34" charset="0"/>
                <a:ea typeface="HGP創英角ｺﾞｼｯｸUB" pitchFamily="50" charset="-128"/>
              </a:rPr>
              <a:t>標準衛星バス </a:t>
            </a:r>
            <a:r>
              <a:rPr lang="en-US" altLang="ja-JP" sz="18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+ </a:t>
            </a:r>
            <a:r>
              <a:rPr lang="ja-JP" altLang="en-US" sz="18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次期固体ロケットを利用して</a:t>
            </a:r>
            <a:r>
              <a:rPr lang="ja-JP" altLang="en-US" sz="1800" b="1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</a:rPr>
              <a:t>、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 最低 </a:t>
            </a:r>
            <a:r>
              <a:rPr lang="en-US" altLang="ja-JP" sz="1800" b="1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3</a:t>
            </a:r>
            <a:r>
              <a:rPr lang="ja-JP" altLang="en-US" sz="1800" b="1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機の小型科学衛星 </a:t>
            </a:r>
            <a:r>
              <a:rPr lang="ja-JP" altLang="en-US" sz="18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を打ち上げる計画 </a:t>
            </a:r>
          </a:p>
        </p:txBody>
      </p:sp>
      <p:sp>
        <p:nvSpPr>
          <p:cNvPr id="826394" name="Line 26"/>
          <p:cNvSpPr>
            <a:spLocks noChangeShapeType="1"/>
          </p:cNvSpPr>
          <p:nvPr/>
        </p:nvSpPr>
        <p:spPr bwMode="auto">
          <a:xfrm>
            <a:off x="1500166" y="1627189"/>
            <a:ext cx="2232025" cy="0"/>
          </a:xfrm>
          <a:prstGeom prst="line">
            <a:avLst/>
          </a:prstGeom>
          <a:noFill/>
          <a:ln w="38100">
            <a:solidFill>
              <a:srgbClr val="99FF99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826392" name="Rectangle 24"/>
          <p:cNvSpPr>
            <a:spLocks noChangeArrowheads="1"/>
          </p:cNvSpPr>
          <p:nvPr/>
        </p:nvSpPr>
        <p:spPr bwMode="auto">
          <a:xfrm>
            <a:off x="604843" y="2857496"/>
            <a:ext cx="4824413" cy="10895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1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号機ミッション 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(~2012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年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) 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DDDDDD"/>
                </a:solidFill>
              </a:rPr>
              <a:t>      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SPRINT-A/EXCEED </a:t>
            </a:r>
            <a:endParaRPr lang="en-US" altLang="ja-JP" sz="18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2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号機ミッション 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(~2013)</a:t>
            </a:r>
            <a:r>
              <a:rPr lang="ja-JP" altLang="en-US" sz="18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　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: 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今年度選定</a:t>
            </a:r>
            <a:endParaRPr lang="ja-JP" altLang="en-US" sz="18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826395" name="Text Box 27"/>
          <p:cNvSpPr txBox="1">
            <a:spLocks noChangeArrowheads="1"/>
          </p:cNvSpPr>
          <p:nvPr/>
        </p:nvSpPr>
        <p:spPr bwMode="auto">
          <a:xfrm>
            <a:off x="5865816" y="3366315"/>
            <a:ext cx="3206778" cy="27699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ja-JP" altLang="en-US" sz="1200" b="1" dirty="0" smtClean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小型科学衛星</a:t>
            </a:r>
            <a:r>
              <a:rPr lang="en-US" altLang="ja-JP" sz="1200" b="1" dirty="0" smtClean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1</a:t>
            </a:r>
            <a:r>
              <a:rPr lang="ja-JP" altLang="en-US" sz="1200" b="1" dirty="0" smtClean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号機 </a:t>
            </a:r>
            <a:r>
              <a:rPr lang="en-US" altLang="ja-JP" sz="1200" b="1" dirty="0" smtClean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SPRINT-A (</a:t>
            </a:r>
            <a:r>
              <a:rPr lang="ja-JP" altLang="en-US" sz="1200" b="1" dirty="0" smtClean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旧</a:t>
            </a:r>
            <a:r>
              <a:rPr lang="en-US" altLang="ja-JP" sz="1200" b="1" dirty="0" smtClean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TOPS)</a:t>
            </a:r>
            <a:endParaRPr lang="en-US" altLang="ja-JP" sz="1200" b="1" dirty="0">
              <a:solidFill>
                <a:srgbClr val="C0C0C0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8" name="角丸四角形 17"/>
          <p:cNvSpPr/>
          <p:nvPr/>
        </p:nvSpPr>
        <p:spPr bwMode="auto">
          <a:xfrm>
            <a:off x="6151568" y="1508927"/>
            <a:ext cx="2571768" cy="1714512"/>
          </a:xfrm>
          <a:prstGeom prst="roundRect">
            <a:avLst>
              <a:gd name="adj" fmla="val 15252"/>
            </a:avLst>
          </a:prstGeom>
          <a:solidFill>
            <a:srgbClr val="DDDDDD">
              <a:alpha val="23000"/>
            </a:srgbClr>
          </a:solidFill>
          <a:ln w="6350">
            <a:noFill/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44504" y="886989"/>
            <a:ext cx="3185214" cy="2399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44" descr="新小型固体ロケット（イメージ）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3925677"/>
            <a:ext cx="2307898" cy="1571636"/>
          </a:xfrm>
          <a:prstGeom prst="rect">
            <a:avLst/>
          </a:prstGeom>
          <a:noFill/>
        </p:spPr>
      </p:pic>
      <p:sp>
        <p:nvSpPr>
          <p:cNvPr id="24" name="Text Box 27"/>
          <p:cNvSpPr txBox="1">
            <a:spLocks noChangeArrowheads="1"/>
          </p:cNvSpPr>
          <p:nvPr/>
        </p:nvSpPr>
        <p:spPr bwMode="auto">
          <a:xfrm>
            <a:off x="6286512" y="5497313"/>
            <a:ext cx="2492398" cy="6463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Next-generation</a:t>
            </a:r>
          </a:p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C0C0C0"/>
                </a:solidFill>
                <a:sym typeface="Wingdings" pitchFamily="2" charset="2"/>
              </a:rPr>
              <a:t>Solid rocket booster (M-V FO)</a:t>
            </a:r>
          </a:p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                            Fig. by JAXA</a:t>
            </a:r>
            <a:endParaRPr lang="en-US" altLang="ja-JP" sz="1200" b="1" dirty="0">
              <a:solidFill>
                <a:srgbClr val="C0C0C0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82639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3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今後の方針</a:t>
            </a:r>
            <a:endParaRPr lang="ja-JP" altLang="en-US" dirty="0"/>
          </a:p>
        </p:txBody>
      </p:sp>
      <p:sp>
        <p:nvSpPr>
          <p:cNvPr id="16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日本物理学会 </a:t>
            </a:r>
            <a:r>
              <a:rPr lang="en-US" altLang="zh-CN" smtClean="0"/>
              <a:t>2010</a:t>
            </a:r>
            <a:r>
              <a:rPr lang="zh-CN" altLang="en-US" smtClean="0"/>
              <a:t>年秋季大会 </a:t>
            </a:r>
            <a:r>
              <a:rPr lang="en-US" altLang="zh-CN" smtClean="0"/>
              <a:t>(2010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13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九州工業大学</a:t>
            </a:r>
            <a:r>
              <a:rPr lang="en-US" altLang="zh-CN" smtClean="0"/>
              <a:t>, </a:t>
            </a:r>
            <a:r>
              <a:rPr lang="zh-CN" altLang="en-US" smtClean="0"/>
              <a:t>北九州</a:t>
            </a:r>
            <a:r>
              <a:rPr lang="en-US" altLang="zh-CN" smtClean="0"/>
              <a:t>)</a:t>
            </a:r>
            <a:endParaRPr lang="en-US" altLang="ja-JP"/>
          </a:p>
        </p:txBody>
      </p:sp>
      <p:sp>
        <p:nvSpPr>
          <p:cNvPr id="826409" name="Rectangle 41"/>
          <p:cNvSpPr>
            <a:spLocks noChangeArrowheads="1"/>
          </p:cNvSpPr>
          <p:nvPr/>
        </p:nvSpPr>
        <p:spPr bwMode="auto">
          <a:xfrm>
            <a:off x="1000100" y="931206"/>
            <a:ext cx="7358114" cy="1938992"/>
          </a:xfrm>
          <a:prstGeom prst="rect">
            <a:avLst/>
          </a:prstGeom>
          <a:noFill/>
          <a:ln w="15875" cap="flat" cmpd="sng">
            <a:noFill/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DPF: </a:t>
            </a: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宇宙分野における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ＭＳ 明朝" pitchFamily="17" charset="-128"/>
            </a:endParaRP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             </a:t>
            </a: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新しいサイエンスの可能性として評価を受けている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ＭＳ 明朝" pitchFamily="17" charset="-128"/>
            </a:endParaRP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         JAXA</a:t>
            </a: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小型科学衛星　戦略的開発経費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ＭＳ 明朝" pitchFamily="17" charset="-128"/>
            </a:endParaRP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             </a:t>
            </a: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  <a:sym typeface="Wingdings" pitchFamily="2" charset="2"/>
              </a:rPr>
              <a:t> </a:t>
            </a:r>
            <a:r>
              <a:rPr lang="ja-JP" altLang="en-US" sz="20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加速ミッション</a:t>
            </a: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として採択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ＭＳ 明朝" pitchFamily="17" charset="-128"/>
            </a:endParaRP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         </a:t>
            </a: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次ミッションの有力候補の</a:t>
            </a: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1</a:t>
            </a:r>
            <a:r>
              <a:rPr lang="ja-JP" altLang="en-US" sz="2000" b="1" dirty="0" err="1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つに</a:t>
            </a: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なっている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ＭＳ 明朝" pitchFamily="17" charset="-128"/>
            </a:endParaRPr>
          </a:p>
        </p:txBody>
      </p:sp>
      <p:grpSp>
        <p:nvGrpSpPr>
          <p:cNvPr id="2" name="グループ化 11"/>
          <p:cNvGrpSpPr/>
          <p:nvPr/>
        </p:nvGrpSpPr>
        <p:grpSpPr>
          <a:xfrm>
            <a:off x="1000100" y="2941636"/>
            <a:ext cx="6572296" cy="852455"/>
            <a:chOff x="1000100" y="2941636"/>
            <a:chExt cx="6572296" cy="852455"/>
          </a:xfrm>
        </p:grpSpPr>
        <p:sp>
          <p:nvSpPr>
            <p:cNvPr id="9" name="Rectangle 41"/>
            <p:cNvSpPr>
              <a:spLocks noChangeArrowheads="1"/>
            </p:cNvSpPr>
            <p:nvPr/>
          </p:nvSpPr>
          <p:spPr bwMode="auto">
            <a:xfrm>
              <a:off x="1000100" y="3373655"/>
              <a:ext cx="6572296" cy="420436"/>
            </a:xfrm>
            <a:prstGeom prst="rect">
              <a:avLst/>
            </a:prstGeom>
            <a:noFill/>
            <a:ln w="15875" cap="flat" cmpd="sng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20000"/>
                </a:lnSpc>
                <a:buNone/>
              </a:pPr>
              <a:r>
                <a:rPr lang="ja-JP" altLang="en-US" sz="2000" b="1" dirty="0" smtClean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ＭＳ 明朝" pitchFamily="17" charset="-128"/>
                </a:rPr>
                <a:t>小型科学衛星</a:t>
              </a:r>
              <a:r>
                <a:rPr lang="en-US" altLang="ja-JP" sz="2000" b="1" dirty="0" smtClean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ＭＳ 明朝" pitchFamily="17" charset="-128"/>
                </a:rPr>
                <a:t>3</a:t>
              </a:r>
              <a:r>
                <a:rPr lang="ja-JP" altLang="en-US" sz="2000" b="1" dirty="0" smtClean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ＭＳ 明朝" pitchFamily="17" charset="-128"/>
                </a:rPr>
                <a:t>号機 を目指して再スタート</a:t>
              </a:r>
              <a:endParaRPr lang="en-US" altLang="ja-JP" sz="20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endParaRPr>
            </a:p>
          </p:txBody>
        </p:sp>
        <p:sp>
          <p:nvSpPr>
            <p:cNvPr id="10" name="AutoShape 33"/>
            <p:cNvSpPr>
              <a:spLocks noChangeArrowheads="1"/>
            </p:cNvSpPr>
            <p:nvPr/>
          </p:nvSpPr>
          <p:spPr bwMode="auto">
            <a:xfrm rot="5400000">
              <a:off x="2950361" y="2736055"/>
              <a:ext cx="344488" cy="755650"/>
            </a:xfrm>
            <a:custGeom>
              <a:avLst/>
              <a:gdLst>
                <a:gd name="G0" fmla="+- 11249 0 0"/>
                <a:gd name="G1" fmla="+- 5118 0 0"/>
                <a:gd name="G2" fmla="+- 21600 0 5118"/>
                <a:gd name="G3" fmla="+- 10800 0 5118"/>
                <a:gd name="G4" fmla="+- 21600 0 11249"/>
                <a:gd name="G5" fmla="*/ G4 G3 10800"/>
                <a:gd name="G6" fmla="+- 21600 0 G5"/>
                <a:gd name="T0" fmla="*/ 11249 w 21600"/>
                <a:gd name="T1" fmla="*/ 0 h 21600"/>
                <a:gd name="T2" fmla="*/ 0 w 21600"/>
                <a:gd name="T3" fmla="*/ 10800 h 21600"/>
                <a:gd name="T4" fmla="*/ 11249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1249" y="0"/>
                  </a:moveTo>
                  <a:lnTo>
                    <a:pt x="11249" y="5118"/>
                  </a:lnTo>
                  <a:lnTo>
                    <a:pt x="3375" y="5118"/>
                  </a:lnTo>
                  <a:lnTo>
                    <a:pt x="3375" y="16482"/>
                  </a:lnTo>
                  <a:lnTo>
                    <a:pt x="11249" y="16482"/>
                  </a:lnTo>
                  <a:lnTo>
                    <a:pt x="11249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118"/>
                  </a:moveTo>
                  <a:lnTo>
                    <a:pt x="1350" y="16482"/>
                  </a:lnTo>
                  <a:lnTo>
                    <a:pt x="2700" y="16482"/>
                  </a:lnTo>
                  <a:lnTo>
                    <a:pt x="2700" y="5118"/>
                  </a:lnTo>
                  <a:close/>
                </a:path>
                <a:path w="21600" h="21600">
                  <a:moveTo>
                    <a:pt x="0" y="5118"/>
                  </a:moveTo>
                  <a:lnTo>
                    <a:pt x="0" y="16482"/>
                  </a:lnTo>
                  <a:lnTo>
                    <a:pt x="675" y="16482"/>
                  </a:lnTo>
                  <a:lnTo>
                    <a:pt x="675" y="5118"/>
                  </a:lnTo>
                  <a:close/>
                </a:path>
              </a:pathLst>
            </a:custGeom>
            <a:solidFill>
              <a:srgbClr val="FFFFFF">
                <a:alpha val="9804"/>
              </a:srgbClr>
            </a:solidFill>
            <a:ln w="1270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endParaRPr kumimoji="1" lang="ja-JP" altLang="en-US" sz="20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</p:grpSp>
      <p:grpSp>
        <p:nvGrpSpPr>
          <p:cNvPr id="3" name="グループ化 12"/>
          <p:cNvGrpSpPr/>
          <p:nvPr/>
        </p:nvGrpSpPr>
        <p:grpSpPr>
          <a:xfrm>
            <a:off x="1428728" y="3835320"/>
            <a:ext cx="6929486" cy="2409971"/>
            <a:chOff x="1428728" y="3835320"/>
            <a:chExt cx="6929486" cy="2409971"/>
          </a:xfrm>
        </p:grpSpPr>
        <p:sp>
          <p:nvSpPr>
            <p:cNvPr id="8" name="Rectangle 41"/>
            <p:cNvSpPr>
              <a:spLocks noChangeArrowheads="1"/>
            </p:cNvSpPr>
            <p:nvPr/>
          </p:nvSpPr>
          <p:spPr bwMode="auto">
            <a:xfrm>
              <a:off x="1500166" y="3835320"/>
              <a:ext cx="6858048" cy="1938992"/>
            </a:xfrm>
            <a:prstGeom prst="rect">
              <a:avLst/>
            </a:prstGeom>
            <a:noFill/>
            <a:ln w="15875" cap="flat" cmpd="sng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20000"/>
                </a:lnSpc>
                <a:buNone/>
              </a:pPr>
              <a:r>
                <a:rPr lang="ja-JP" altLang="en-US" sz="2000" b="1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ＭＳ 明朝" pitchFamily="17" charset="-128"/>
                </a:rPr>
                <a:t>課題</a:t>
              </a:r>
              <a:r>
                <a:rPr lang="en-US" altLang="ja-JP" sz="2000" b="1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ＭＳ 明朝" pitchFamily="17" charset="-128"/>
                </a:rPr>
                <a:t>    </a:t>
              </a:r>
              <a:r>
                <a:rPr lang="ja-JP" altLang="en-US" sz="2000" b="1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ＭＳ 明朝" pitchFamily="17" charset="-128"/>
                </a:rPr>
                <a:t>実現性を高める</a:t>
              </a:r>
              <a:endPara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endParaRPr>
            </a:p>
            <a:p>
              <a:pPr algn="l">
                <a:lnSpc>
                  <a:spcPct val="120000"/>
                </a:lnSpc>
                <a:buNone/>
              </a:pPr>
              <a:r>
                <a:rPr lang="en-US" altLang="ja-JP" sz="2000" b="1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ＭＳ 明朝" pitchFamily="17" charset="-128"/>
                </a:rPr>
                <a:t>              </a:t>
              </a:r>
              <a:r>
                <a:rPr lang="ja-JP" altLang="en-US" sz="2000" b="1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ＭＳ 明朝" pitchFamily="17" charset="-128"/>
                </a:rPr>
                <a:t>工学面を含めた体制の強化</a:t>
              </a:r>
              <a:endPara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endParaRPr>
            </a:p>
            <a:p>
              <a:pPr algn="l">
                <a:lnSpc>
                  <a:spcPct val="120000"/>
                </a:lnSpc>
                <a:buNone/>
              </a:pPr>
              <a:r>
                <a:rPr lang="en-US" altLang="ja-JP" sz="2000" b="1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ＭＳ 明朝" pitchFamily="17" charset="-128"/>
                </a:rPr>
                <a:t>              </a:t>
              </a:r>
              <a:r>
                <a:rPr lang="ja-JP" altLang="en-US" sz="2000" b="1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ＭＳ 明朝" pitchFamily="17" charset="-128"/>
                </a:rPr>
                <a:t>より具体的な衛星構成検討</a:t>
              </a:r>
              <a:endPara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endParaRPr>
            </a:p>
            <a:p>
              <a:pPr algn="l">
                <a:lnSpc>
                  <a:spcPct val="120000"/>
                </a:lnSpc>
                <a:buNone/>
              </a:pPr>
              <a:r>
                <a:rPr lang="en-US" altLang="ja-JP" sz="2000" b="1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ＭＳ 明朝" pitchFamily="17" charset="-128"/>
                </a:rPr>
                <a:t>              </a:t>
              </a:r>
              <a:r>
                <a:rPr lang="ja-JP" altLang="en-US" sz="2000" b="1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ＭＳ 明朝" pitchFamily="17" charset="-128"/>
                </a:rPr>
                <a:t>技術性成熟度の更なる向上・分かり易い実績</a:t>
              </a:r>
              <a:endPara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endParaRPr>
            </a:p>
            <a:p>
              <a:pPr algn="l">
                <a:lnSpc>
                  <a:spcPct val="120000"/>
                </a:lnSpc>
                <a:buNone/>
              </a:pPr>
              <a:r>
                <a:rPr lang="en-US" altLang="ja-JP" sz="2000" b="1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ＭＳ 明朝" pitchFamily="17" charset="-128"/>
                </a:rPr>
                <a:t>           </a:t>
              </a:r>
              <a:r>
                <a:rPr lang="ja-JP" altLang="en-US" sz="2000" b="1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ＭＳ 明朝" pitchFamily="17" charset="-128"/>
                </a:rPr>
                <a:t>説得力のある科学的成果の検討</a:t>
              </a:r>
              <a:endPara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endParaRPr>
            </a:p>
          </p:txBody>
        </p:sp>
        <p:sp>
          <p:nvSpPr>
            <p:cNvPr id="11" name="Rectangle 41"/>
            <p:cNvSpPr>
              <a:spLocks noChangeArrowheads="1"/>
            </p:cNvSpPr>
            <p:nvPr/>
          </p:nvSpPr>
          <p:spPr bwMode="auto">
            <a:xfrm>
              <a:off x="1428728" y="5824855"/>
              <a:ext cx="6572296" cy="420436"/>
            </a:xfrm>
            <a:prstGeom prst="rect">
              <a:avLst/>
            </a:prstGeom>
            <a:noFill/>
            <a:ln w="15875" cap="flat" cmpd="sng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20000"/>
                </a:lnSpc>
                <a:buNone/>
              </a:pPr>
              <a:r>
                <a:rPr lang="ja-JP" altLang="en-US" sz="2000" b="1" dirty="0" smtClean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ＭＳ 明朝" pitchFamily="17" charset="-128"/>
                </a:rPr>
                <a:t>打ち上げ目標 </a:t>
              </a:r>
              <a:r>
                <a:rPr lang="en-US" altLang="ja-JP" sz="2000" b="1" dirty="0" smtClean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ＭＳ 明朝" pitchFamily="17" charset="-128"/>
                </a:rPr>
                <a:t>:  2015</a:t>
              </a:r>
              <a:r>
                <a:rPr lang="ja-JP" altLang="en-US" sz="2000" b="1" dirty="0" smtClean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ＭＳ 明朝" pitchFamily="17" charset="-128"/>
                </a:rPr>
                <a:t>年</a:t>
              </a:r>
              <a:endParaRPr lang="en-US" altLang="ja-JP" sz="20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endParaRPr>
            </a:p>
          </p:txBody>
        </p:sp>
      </p:grpSp>
    </p:spTree>
  </p:cSld>
  <p:clrMapOvr>
    <a:masterClrMapping/>
  </p:clrMapOvr>
  <p:transition advTm="529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utoShape 90"/>
          <p:cNvSpPr>
            <a:spLocks noChangeArrowheads="1"/>
          </p:cNvSpPr>
          <p:nvPr/>
        </p:nvSpPr>
        <p:spPr bwMode="auto">
          <a:xfrm>
            <a:off x="714348" y="3786190"/>
            <a:ext cx="4243391" cy="1643074"/>
          </a:xfrm>
          <a:prstGeom prst="roundRect">
            <a:avLst>
              <a:gd name="adj" fmla="val 4412"/>
            </a:avLst>
          </a:prstGeom>
          <a:solidFill>
            <a:srgbClr val="FFFFFF">
              <a:alpha val="15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1070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他プロジェクトとの関係</a:t>
            </a:r>
          </a:p>
        </p:txBody>
      </p:sp>
      <p:sp>
        <p:nvSpPr>
          <p:cNvPr id="1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日本物理学会 </a:t>
            </a:r>
            <a:r>
              <a:rPr lang="en-US" altLang="zh-CN" smtClean="0"/>
              <a:t>2010</a:t>
            </a:r>
            <a:r>
              <a:rPr lang="zh-CN" altLang="en-US" smtClean="0"/>
              <a:t>年秋季大会 </a:t>
            </a:r>
            <a:r>
              <a:rPr lang="en-US" altLang="zh-CN" smtClean="0"/>
              <a:t>(2010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13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九州工業大学</a:t>
            </a:r>
            <a:r>
              <a:rPr lang="en-US" altLang="zh-CN" smtClean="0"/>
              <a:t>, </a:t>
            </a:r>
            <a:r>
              <a:rPr lang="zh-CN" altLang="en-US" smtClean="0"/>
              <a:t>北九州</a:t>
            </a:r>
            <a:r>
              <a:rPr lang="en-US" altLang="zh-CN" smtClean="0"/>
              <a:t>)</a:t>
            </a:r>
            <a:endParaRPr lang="en-US" altLang="ja-JP"/>
          </a:p>
        </p:txBody>
      </p:sp>
      <p:sp>
        <p:nvSpPr>
          <p:cNvPr id="1070086" name="Rectangle 6"/>
          <p:cNvSpPr>
            <a:spLocks noChangeArrowheads="1"/>
          </p:cNvSpPr>
          <p:nvPr/>
        </p:nvSpPr>
        <p:spPr bwMode="auto">
          <a:xfrm>
            <a:off x="649286" y="1357298"/>
            <a:ext cx="3708400" cy="3937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>
                <a:solidFill>
                  <a:srgbClr val="EAEAEA"/>
                </a:solidFill>
                <a:latin typeface="Tahoma" pitchFamily="34" charset="0"/>
              </a:rPr>
              <a:t>地上重力波望遠鏡との関係</a:t>
            </a:r>
          </a:p>
        </p:txBody>
      </p:sp>
      <p:sp>
        <p:nvSpPr>
          <p:cNvPr id="1070087" name="Rectangle 7"/>
          <p:cNvSpPr>
            <a:spLocks noChangeArrowheads="1"/>
          </p:cNvSpPr>
          <p:nvPr/>
        </p:nvSpPr>
        <p:spPr bwMode="auto">
          <a:xfrm>
            <a:off x="5357818" y="1803407"/>
            <a:ext cx="3671888" cy="10255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EAEAEA"/>
                </a:solidFill>
                <a:latin typeface="Tahoma" pitchFamily="34" charset="0"/>
              </a:rPr>
              <a:t>LCGT : </a:t>
            </a:r>
            <a:r>
              <a:rPr lang="ja-JP" altLang="en-US" sz="1400" b="1" dirty="0">
                <a:solidFill>
                  <a:srgbClr val="EAEAEA"/>
                </a:solidFill>
                <a:latin typeface="Tahoma" pitchFamily="34" charset="0"/>
              </a:rPr>
              <a:t>予算獲得のために準備中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 dirty="0">
                <a:solidFill>
                  <a:srgbClr val="EAEAEA"/>
                </a:solidFill>
                <a:latin typeface="Tahoma" pitchFamily="34" charset="0"/>
              </a:rPr>
              <a:t>   計画</a:t>
            </a:r>
            <a:r>
              <a:rPr lang="ja-JP" altLang="en-US" sz="1400" b="1" dirty="0">
                <a:solidFill>
                  <a:srgbClr val="CCECFF"/>
                </a:solidFill>
                <a:latin typeface="Tahoma" pitchFamily="34" charset="0"/>
              </a:rPr>
              <a:t>最初の</a:t>
            </a:r>
            <a:r>
              <a:rPr lang="en-US" altLang="ja-JP" sz="1400" b="1" dirty="0">
                <a:solidFill>
                  <a:srgbClr val="CCECFF"/>
                </a:solidFill>
                <a:latin typeface="Tahoma" pitchFamily="34" charset="0"/>
              </a:rPr>
              <a:t>3 </a:t>
            </a:r>
            <a:r>
              <a:rPr lang="ja-JP" altLang="en-US" sz="1400" b="1" dirty="0">
                <a:solidFill>
                  <a:srgbClr val="CCECFF"/>
                </a:solidFill>
                <a:latin typeface="Tahoma" pitchFamily="34" charset="0"/>
              </a:rPr>
              <a:t>年程度は，トンネル掘削や真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 dirty="0">
                <a:solidFill>
                  <a:srgbClr val="CCECFF"/>
                </a:solidFill>
                <a:latin typeface="Tahoma" pitchFamily="34" charset="0"/>
              </a:rPr>
              <a:t>　空槽設置などの工事が主</a:t>
            </a:r>
            <a:r>
              <a:rPr lang="ja-JP" altLang="en-US" sz="1400" b="1" dirty="0">
                <a:solidFill>
                  <a:srgbClr val="EAEAEA"/>
                </a:solidFill>
                <a:latin typeface="Tahoma" pitchFamily="34" charset="0"/>
              </a:rPr>
              <a:t>であり，現在と同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 dirty="0">
                <a:solidFill>
                  <a:srgbClr val="EAEAEA"/>
                </a:solidFill>
                <a:latin typeface="Tahoma" pitchFamily="34" charset="0"/>
              </a:rPr>
              <a:t>　程度のエフォート率を維持</a:t>
            </a:r>
          </a:p>
        </p:txBody>
      </p:sp>
      <p:sp>
        <p:nvSpPr>
          <p:cNvPr id="1070088" name="Rectangle 8"/>
          <p:cNvSpPr>
            <a:spLocks noChangeArrowheads="1"/>
          </p:cNvSpPr>
          <p:nvPr/>
        </p:nvSpPr>
        <p:spPr bwMode="auto">
          <a:xfrm>
            <a:off x="785786" y="2279695"/>
            <a:ext cx="4319588" cy="10064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>
                <a:solidFill>
                  <a:srgbClr val="EAEAEA"/>
                </a:solidFill>
                <a:latin typeface="Tahoma" pitchFamily="34" charset="0"/>
              </a:rPr>
              <a:t>日本の重力波のグループ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>
                <a:solidFill>
                  <a:srgbClr val="EAEAEA"/>
                </a:solidFill>
                <a:latin typeface="Tahoma" pitchFamily="34" charset="0"/>
              </a:rPr>
              <a:t>  </a:t>
            </a:r>
            <a:r>
              <a:rPr lang="ja-JP" altLang="en-US" sz="1800" b="1" dirty="0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 </a:t>
            </a:r>
            <a:r>
              <a:rPr lang="en-US" altLang="ja-JP" sz="1800" b="1" dirty="0">
                <a:solidFill>
                  <a:srgbClr val="EAEAEA"/>
                </a:solidFill>
                <a:latin typeface="Tahoma" pitchFamily="34" charset="0"/>
              </a:rPr>
              <a:t>LCGT :       </a:t>
            </a:r>
            <a:r>
              <a:rPr lang="ja-JP" altLang="en-US" sz="1800" b="1" dirty="0">
                <a:solidFill>
                  <a:srgbClr val="EAEAEA"/>
                </a:solidFill>
                <a:latin typeface="Tahoma" pitchFamily="34" charset="0"/>
              </a:rPr>
              <a:t>最優先のプロジェクト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>
                <a:solidFill>
                  <a:srgbClr val="EAEAEA"/>
                </a:solidFill>
                <a:latin typeface="Tahoma" pitchFamily="34" charset="0"/>
              </a:rPr>
              <a:t>      </a:t>
            </a:r>
            <a:r>
              <a:rPr lang="en-US" altLang="ja-JP" sz="1800" b="1" dirty="0" smtClean="0">
                <a:solidFill>
                  <a:srgbClr val="EAEAEA"/>
                </a:solidFill>
                <a:latin typeface="Tahoma" pitchFamily="34" charset="0"/>
              </a:rPr>
              <a:t>DECIGO </a:t>
            </a:r>
            <a:r>
              <a:rPr lang="en-US" altLang="ja-JP" sz="1800" b="1" dirty="0">
                <a:solidFill>
                  <a:srgbClr val="EAEAEA"/>
                </a:solidFill>
                <a:latin typeface="Tahoma" pitchFamily="34" charset="0"/>
              </a:rPr>
              <a:t>: </a:t>
            </a:r>
            <a:r>
              <a:rPr lang="ja-JP" altLang="en-US" sz="1800" b="1" dirty="0">
                <a:solidFill>
                  <a:srgbClr val="EAEAEA"/>
                </a:solidFill>
                <a:latin typeface="Tahoma" pitchFamily="34" charset="0"/>
              </a:rPr>
              <a:t>その先の中心</a:t>
            </a:r>
            <a:r>
              <a:rPr lang="ja-JP" altLang="en-US" sz="1800" b="1" dirty="0" smtClean="0">
                <a:solidFill>
                  <a:srgbClr val="EAEAEA"/>
                </a:solidFill>
                <a:latin typeface="Tahoma" pitchFamily="34" charset="0"/>
              </a:rPr>
              <a:t>プロジェクト</a:t>
            </a:r>
            <a:endParaRPr lang="ja-JP" altLang="en-US" sz="1800" b="1" dirty="0">
              <a:solidFill>
                <a:srgbClr val="EAEAEA"/>
              </a:solidFill>
              <a:latin typeface="Tahoma" pitchFamily="34" charset="0"/>
            </a:endParaRPr>
          </a:p>
        </p:txBody>
      </p:sp>
      <p:pic>
        <p:nvPicPr>
          <p:cNvPr id="1070089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57838" y="3160729"/>
            <a:ext cx="3384550" cy="26971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070094" name="Rectangle 14"/>
          <p:cNvSpPr>
            <a:spLocks noChangeArrowheads="1"/>
          </p:cNvSpPr>
          <p:nvPr/>
        </p:nvSpPr>
        <p:spPr bwMode="auto">
          <a:xfrm>
            <a:off x="1571604" y="4422835"/>
            <a:ext cx="3429024" cy="10064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FFFFF"/>
                </a:solidFill>
                <a:latin typeface="Tahoma" pitchFamily="34" charset="0"/>
              </a:rPr>
              <a:t>DECIGO/DPF</a:t>
            </a:r>
            <a:r>
              <a:rPr lang="ja-JP" altLang="en-US" sz="1800" b="1" dirty="0" err="1" smtClean="0">
                <a:solidFill>
                  <a:srgbClr val="FFFFFF"/>
                </a:solidFill>
                <a:latin typeface="Tahoma" pitchFamily="34" charset="0"/>
              </a:rPr>
              <a:t>には</a:t>
            </a:r>
            <a:r>
              <a:rPr lang="en-US" altLang="ja-JP" sz="1800" b="1" dirty="0" smtClean="0">
                <a:solidFill>
                  <a:srgbClr val="FFFFFF"/>
                </a:solidFill>
                <a:latin typeface="Tahoma" pitchFamily="34" charset="0"/>
              </a:rPr>
              <a:t>,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FFFFF"/>
                </a:solidFill>
                <a:latin typeface="Tahoma" pitchFamily="34" charset="0"/>
              </a:rPr>
              <a:t>　</a:t>
            </a:r>
            <a:r>
              <a:rPr lang="en-US" altLang="ja-JP" sz="1800" b="1" dirty="0" smtClean="0">
                <a:solidFill>
                  <a:srgbClr val="FFFFFF"/>
                </a:solidFill>
                <a:latin typeface="Tahoma" pitchFamily="34" charset="0"/>
              </a:rPr>
              <a:t>LCGT</a:t>
            </a:r>
            <a:r>
              <a:rPr lang="ja-JP" altLang="en-US" sz="1800" b="1" dirty="0" smtClean="0">
                <a:solidFill>
                  <a:srgbClr val="FFFFFF"/>
                </a:solidFill>
                <a:latin typeface="Tahoma" pitchFamily="34" charset="0"/>
              </a:rPr>
              <a:t>以外</a:t>
            </a:r>
            <a:r>
              <a:rPr lang="ja-JP" altLang="en-US" sz="1800" b="1" dirty="0">
                <a:solidFill>
                  <a:srgbClr val="FFFFFF"/>
                </a:solidFill>
                <a:latin typeface="Tahoma" pitchFamily="34" charset="0"/>
              </a:rPr>
              <a:t>からの</a:t>
            </a:r>
            <a:r>
              <a:rPr lang="ja-JP" altLang="en-US" sz="1800" b="1" dirty="0" smtClean="0">
                <a:solidFill>
                  <a:srgbClr val="FFFFFF"/>
                </a:solidFill>
                <a:latin typeface="Tahoma" pitchFamily="34" charset="0"/>
              </a:rPr>
              <a:t>研究者</a:t>
            </a:r>
            <a:r>
              <a:rPr lang="en-US" altLang="ja-JP" sz="1800" b="1" dirty="0" smtClean="0">
                <a:solidFill>
                  <a:srgbClr val="FFFFFF"/>
                </a:solidFill>
                <a:latin typeface="Tahoma" pitchFamily="34" charset="0"/>
              </a:rPr>
              <a:t>/</a:t>
            </a:r>
            <a:r>
              <a:rPr lang="ja-JP" altLang="en-US" sz="1800" b="1" dirty="0" smtClean="0">
                <a:solidFill>
                  <a:srgbClr val="FFFFFF"/>
                </a:solidFill>
                <a:latin typeface="Tahoma" pitchFamily="34" charset="0"/>
              </a:rPr>
              <a:t>学生</a:t>
            </a:r>
            <a:endParaRPr lang="en-US" altLang="ja-JP" sz="1800" b="1" dirty="0" smtClean="0">
              <a:solidFill>
                <a:srgbClr val="FFFFFF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FFFFF"/>
                </a:solidFill>
                <a:latin typeface="Tahoma" pitchFamily="34" charset="0"/>
              </a:rPr>
              <a:t>                                </a:t>
            </a:r>
            <a:r>
              <a:rPr lang="ja-JP" altLang="en-US" sz="1800" b="1" dirty="0" smtClean="0">
                <a:solidFill>
                  <a:srgbClr val="FFFFFF"/>
                </a:solidFill>
                <a:latin typeface="Tahoma" pitchFamily="34" charset="0"/>
              </a:rPr>
              <a:t>も多く参入</a:t>
            </a:r>
            <a:endParaRPr lang="ja-JP" altLang="en-US" sz="1800" b="1" dirty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714348" y="3929066"/>
            <a:ext cx="4214842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FFFFF"/>
                </a:solidFill>
                <a:latin typeface="Tahoma" pitchFamily="34" charset="0"/>
              </a:rPr>
              <a:t>重力波</a:t>
            </a:r>
            <a:r>
              <a:rPr lang="en-US" altLang="ja-JP" sz="1800" b="1" dirty="0" smtClean="0">
                <a:solidFill>
                  <a:srgbClr val="FFFFFF"/>
                </a:solidFill>
                <a:latin typeface="Tahoma" pitchFamily="34" charset="0"/>
              </a:rPr>
              <a:t>/</a:t>
            </a:r>
            <a:r>
              <a:rPr lang="ja-JP" altLang="en-US" sz="1800" b="1" dirty="0" smtClean="0">
                <a:solidFill>
                  <a:srgbClr val="FFFFFF"/>
                </a:solidFill>
                <a:latin typeface="Tahoma" pitchFamily="34" charset="0"/>
              </a:rPr>
              <a:t>宇宙というフロンティアへの意欲</a:t>
            </a:r>
            <a:endParaRPr lang="ja-JP" altLang="en-US" sz="1800" b="1" dirty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8" name="右矢印 17"/>
          <p:cNvSpPr/>
          <p:nvPr/>
        </p:nvSpPr>
        <p:spPr bwMode="auto">
          <a:xfrm>
            <a:off x="1285852" y="4500570"/>
            <a:ext cx="214314" cy="214314"/>
          </a:xfrm>
          <a:prstGeom prst="rightArrow">
            <a:avLst/>
          </a:prstGeom>
          <a:solidFill>
            <a:srgbClr val="FFFFFF">
              <a:alpha val="10000"/>
            </a:srgbClr>
          </a:soli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DPF</a:t>
            </a:r>
            <a:r>
              <a:rPr lang="ja-JP" altLang="en-US"/>
              <a:t>が目指す科学的成果</a:t>
            </a: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日本物理学会 </a:t>
            </a:r>
            <a:r>
              <a:rPr lang="en-US" altLang="zh-CN" smtClean="0"/>
              <a:t>2010</a:t>
            </a:r>
            <a:r>
              <a:rPr lang="zh-CN" altLang="en-US" smtClean="0"/>
              <a:t>年秋季大会 </a:t>
            </a:r>
            <a:r>
              <a:rPr lang="en-US" altLang="zh-CN" smtClean="0"/>
              <a:t>(2010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13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九州工業大学</a:t>
            </a:r>
            <a:r>
              <a:rPr lang="en-US" altLang="zh-CN" smtClean="0"/>
              <a:t>, </a:t>
            </a:r>
            <a:r>
              <a:rPr lang="zh-CN" altLang="en-US" smtClean="0"/>
              <a:t>北九州</a:t>
            </a:r>
            <a:r>
              <a:rPr lang="en-US" altLang="zh-CN" smtClean="0"/>
              <a:t>)</a:t>
            </a:r>
            <a:endParaRPr lang="en-US" altLang="ja-JP"/>
          </a:p>
        </p:txBody>
      </p:sp>
      <p:pic>
        <p:nvPicPr>
          <p:cNvPr id="1143811" name="Picture 3" descr="objective0811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13" y="984250"/>
            <a:ext cx="9144000" cy="546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DPF</a:t>
            </a:r>
            <a:r>
              <a:rPr lang="ja-JP" altLang="en-US"/>
              <a:t>成功基準</a:t>
            </a: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日本物理学会 </a:t>
            </a:r>
            <a:r>
              <a:rPr lang="en-US" altLang="zh-CN" smtClean="0"/>
              <a:t>2010</a:t>
            </a:r>
            <a:r>
              <a:rPr lang="zh-CN" altLang="en-US" smtClean="0"/>
              <a:t>年秋季大会 </a:t>
            </a:r>
            <a:r>
              <a:rPr lang="en-US" altLang="zh-CN" smtClean="0"/>
              <a:t>(2010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13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九州工業大学</a:t>
            </a:r>
            <a:r>
              <a:rPr lang="en-US" altLang="zh-CN" smtClean="0"/>
              <a:t>, </a:t>
            </a:r>
            <a:r>
              <a:rPr lang="zh-CN" altLang="en-US" smtClean="0"/>
              <a:t>北九州</a:t>
            </a:r>
            <a:r>
              <a:rPr lang="en-US" altLang="zh-CN" smtClean="0"/>
              <a:t>)</a:t>
            </a:r>
            <a:endParaRPr lang="en-US" altLang="ja-JP"/>
          </a:p>
        </p:txBody>
      </p:sp>
      <p:pic>
        <p:nvPicPr>
          <p:cNvPr id="1058306" name="Picture 5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898525"/>
            <a:ext cx="8208963" cy="551338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DPF</a:t>
            </a:r>
            <a:r>
              <a:rPr lang="ja-JP" altLang="en-US"/>
              <a:t>システム要求値</a:t>
            </a:r>
          </a:p>
        </p:txBody>
      </p:sp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日本物理学会 </a:t>
            </a:r>
            <a:r>
              <a:rPr lang="en-US" altLang="zh-CN" smtClean="0"/>
              <a:t>2010</a:t>
            </a:r>
            <a:r>
              <a:rPr lang="zh-CN" altLang="en-US" smtClean="0"/>
              <a:t>年秋季大会 </a:t>
            </a:r>
            <a:r>
              <a:rPr lang="en-US" altLang="zh-CN" smtClean="0"/>
              <a:t>(2010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13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九州工業大学</a:t>
            </a:r>
            <a:r>
              <a:rPr lang="en-US" altLang="zh-CN" smtClean="0"/>
              <a:t>, </a:t>
            </a:r>
            <a:r>
              <a:rPr lang="zh-CN" altLang="en-US" smtClean="0"/>
              <a:t>北九州</a:t>
            </a:r>
            <a:r>
              <a:rPr lang="en-US" altLang="zh-CN" smtClean="0"/>
              <a:t>)</a:t>
            </a:r>
            <a:endParaRPr lang="en-US" altLang="ja-JP"/>
          </a:p>
        </p:txBody>
      </p:sp>
      <p:sp>
        <p:nvSpPr>
          <p:cNvPr id="1051654" name="Rectangle 6"/>
          <p:cNvSpPr>
            <a:spLocks noChangeArrowheads="1"/>
          </p:cNvSpPr>
          <p:nvPr/>
        </p:nvSpPr>
        <p:spPr bwMode="auto">
          <a:xfrm>
            <a:off x="827088" y="836613"/>
            <a:ext cx="7848600" cy="5616575"/>
          </a:xfrm>
          <a:prstGeom prst="rect">
            <a:avLst/>
          </a:prstGeom>
          <a:solidFill>
            <a:srgbClr val="FFFFFF"/>
          </a:solidFill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pic>
        <p:nvPicPr>
          <p:cNvPr id="1051653" name="Picture 5" descr="req0811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908050"/>
            <a:ext cx="7561263" cy="54244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球状星団のブラックホール</a:t>
            </a:r>
            <a:endParaRPr lang="ja-JP" altLang="en-US" dirty="0"/>
          </a:p>
        </p:txBody>
      </p:sp>
      <p:sp>
        <p:nvSpPr>
          <p:cNvPr id="1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日本物理学会 </a:t>
            </a:r>
            <a:r>
              <a:rPr lang="en-US" altLang="zh-CN" smtClean="0"/>
              <a:t>2010</a:t>
            </a:r>
            <a:r>
              <a:rPr lang="zh-CN" altLang="en-US" smtClean="0"/>
              <a:t>年秋季大会 </a:t>
            </a:r>
            <a:r>
              <a:rPr lang="en-US" altLang="zh-CN" smtClean="0"/>
              <a:t>(2010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13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九州工業大学</a:t>
            </a:r>
            <a:r>
              <a:rPr lang="en-US" altLang="zh-CN" smtClean="0"/>
              <a:t>, </a:t>
            </a:r>
            <a:r>
              <a:rPr lang="zh-CN" altLang="en-US" smtClean="0"/>
              <a:t>北九州</a:t>
            </a:r>
            <a:r>
              <a:rPr lang="en-US" altLang="zh-CN" smtClean="0"/>
              <a:t>)</a:t>
            </a:r>
            <a:endParaRPr lang="en-US" altLang="ja-JP"/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5000628" y="1636753"/>
            <a:ext cx="4071965" cy="10064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None/>
            </a:pPr>
            <a:r>
              <a:rPr lang="en-US" altLang="ja-JP" sz="1400" b="1" dirty="0" smtClean="0">
                <a:solidFill>
                  <a:srgbClr val="EAEAEA"/>
                </a:solidFill>
                <a:latin typeface="Tahoma" pitchFamily="34" charset="0"/>
              </a:rPr>
              <a:t>GEMINI AND HUBBLE SPACE TELESCOPE EVIDENCE FOR AN INTERMEDIATE-MASS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None/>
            </a:pPr>
            <a:r>
              <a:rPr lang="en-US" altLang="ja-JP" sz="1400" b="1" dirty="0" smtClean="0">
                <a:solidFill>
                  <a:srgbClr val="EAEAEA"/>
                </a:solidFill>
                <a:latin typeface="Tahoma" pitchFamily="34" charset="0"/>
              </a:rPr>
              <a:t>BLACK HOLE IN </a:t>
            </a:r>
            <a:r>
              <a:rPr lang="en-US" altLang="ja-JP" sz="1400" b="1" dirty="0" smtClean="0">
                <a:solidFill>
                  <a:srgbClr val="EAEAEA"/>
                </a:solidFill>
                <a:latin typeface="Symbol" pitchFamily="18" charset="2"/>
              </a:rPr>
              <a:t>w</a:t>
            </a:r>
            <a:r>
              <a:rPr lang="en-US" altLang="ja-JP" sz="1400" b="1" dirty="0" smtClean="0">
                <a:solidFill>
                  <a:srgbClr val="EAEAEA"/>
                </a:solidFill>
                <a:latin typeface="Tahoma" pitchFamily="34" charset="0"/>
              </a:rPr>
              <a:t> CENTAURI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None/>
            </a:pPr>
            <a:r>
              <a:rPr lang="en-US" altLang="ja-JP" sz="1200" b="1" dirty="0" smtClean="0">
                <a:solidFill>
                  <a:srgbClr val="DDDDDD"/>
                </a:solidFill>
                <a:latin typeface="Tahoma" pitchFamily="34" charset="0"/>
              </a:rPr>
              <a:t>Eva </a:t>
            </a:r>
            <a:r>
              <a:rPr lang="en-US" altLang="ja-JP" sz="1200" b="1" dirty="0" err="1" smtClean="0">
                <a:solidFill>
                  <a:srgbClr val="DDDDDD"/>
                </a:solidFill>
                <a:latin typeface="Tahoma" pitchFamily="34" charset="0"/>
              </a:rPr>
              <a:t>Noyola</a:t>
            </a:r>
            <a:r>
              <a:rPr lang="ja-JP" altLang="en-US" sz="1200" b="1" dirty="0" smtClean="0">
                <a:solidFill>
                  <a:srgbClr val="DDDDDD"/>
                </a:solidFill>
                <a:latin typeface="Tahoma" pitchFamily="34" charset="0"/>
              </a:rPr>
              <a:t>　</a:t>
            </a:r>
            <a:r>
              <a:rPr lang="en-US" altLang="ja-JP" sz="1200" b="1" dirty="0" smtClean="0">
                <a:solidFill>
                  <a:srgbClr val="DDDDDD"/>
                </a:solidFill>
                <a:latin typeface="Tahoma" pitchFamily="34" charset="0"/>
              </a:rPr>
              <a:t>et al., </a:t>
            </a:r>
            <a:r>
              <a:rPr lang="en-US" altLang="ja-JP" sz="1200" b="1" dirty="0" err="1" smtClean="0">
                <a:solidFill>
                  <a:srgbClr val="DDDDDD"/>
                </a:solidFill>
                <a:latin typeface="Tahoma" pitchFamily="34" charset="0"/>
              </a:rPr>
              <a:t>ApJ</a:t>
            </a:r>
            <a:r>
              <a:rPr lang="en-US" altLang="ja-JP" sz="1200" b="1" dirty="0" smtClean="0">
                <a:solidFill>
                  <a:srgbClr val="DDDDDD"/>
                </a:solidFill>
                <a:latin typeface="Tahoma" pitchFamily="34" charset="0"/>
              </a:rPr>
              <a:t> 676 (2008) 1008Y1015</a:t>
            </a:r>
          </a:p>
        </p:txBody>
      </p:sp>
      <p:pic>
        <p:nvPicPr>
          <p:cNvPr id="19" name="図 18" descr="65334.we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57818" y="2674810"/>
            <a:ext cx="3066138" cy="3635686"/>
          </a:xfrm>
          <a:prstGeom prst="rect">
            <a:avLst/>
          </a:prstGeom>
        </p:spPr>
      </p:pic>
      <p:sp>
        <p:nvSpPr>
          <p:cNvPr id="20" name="Rectangle 10"/>
          <p:cNvSpPr>
            <a:spLocks noChangeArrowheads="1"/>
          </p:cNvSpPr>
          <p:nvPr/>
        </p:nvSpPr>
        <p:spPr bwMode="auto">
          <a:xfrm>
            <a:off x="5000628" y="928670"/>
            <a:ext cx="3786214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EAEAEA"/>
                </a:solidFill>
                <a:latin typeface="Tahoma" pitchFamily="34" charset="0"/>
              </a:rPr>
              <a:t>中心付近の星の速度分布</a:t>
            </a:r>
            <a:endParaRPr lang="en-US" altLang="ja-JP" sz="1800" b="1" dirty="0" smtClean="0">
              <a:solidFill>
                <a:srgbClr val="EAEAEA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EAEAEA"/>
                </a:solidFill>
                <a:latin typeface="Tahoma" pitchFamily="34" charset="0"/>
              </a:rPr>
              <a:t>                          と </a:t>
            </a:r>
            <a:r>
              <a:rPr lang="en-US" altLang="ja-JP" sz="1800" b="1" dirty="0" smtClean="0">
                <a:solidFill>
                  <a:srgbClr val="EAEAEA"/>
                </a:solidFill>
                <a:latin typeface="Tahoma" pitchFamily="34" charset="0"/>
              </a:rPr>
              <a:t>BH</a:t>
            </a:r>
            <a:r>
              <a:rPr lang="ja-JP" altLang="en-US" sz="1800" b="1" dirty="0" smtClean="0">
                <a:solidFill>
                  <a:srgbClr val="EAEAEA"/>
                </a:solidFill>
                <a:latin typeface="Tahoma" pitchFamily="34" charset="0"/>
              </a:rPr>
              <a:t>質量の関係</a:t>
            </a:r>
            <a:endParaRPr lang="en-US" altLang="ja-JP" sz="1800" b="1" dirty="0" smtClean="0">
              <a:solidFill>
                <a:srgbClr val="EAEAEA"/>
              </a:solidFill>
              <a:latin typeface="Tahoma" pitchFamily="34" charset="0"/>
            </a:endParaRPr>
          </a:p>
        </p:txBody>
      </p:sp>
      <p:sp>
        <p:nvSpPr>
          <p:cNvPr id="21" name="Rectangle 10"/>
          <p:cNvSpPr>
            <a:spLocks noChangeArrowheads="1"/>
          </p:cNvSpPr>
          <p:nvPr/>
        </p:nvSpPr>
        <p:spPr bwMode="auto">
          <a:xfrm>
            <a:off x="642910" y="1000108"/>
            <a:ext cx="3786214" cy="36689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EAEAEA"/>
                </a:solidFill>
                <a:latin typeface="Tahoma" pitchFamily="34" charset="0"/>
              </a:rPr>
              <a:t>中心付近の星の速度分布の観測</a:t>
            </a:r>
            <a:endParaRPr lang="en-US" altLang="ja-JP" sz="1800" b="1" dirty="0" smtClean="0">
              <a:solidFill>
                <a:srgbClr val="EAEAEA"/>
              </a:solidFill>
              <a:latin typeface="Tahoma" pitchFamily="34" charset="0"/>
            </a:endParaRPr>
          </a:p>
        </p:txBody>
      </p:sp>
      <p:sp>
        <p:nvSpPr>
          <p:cNvPr id="23" name="Rectangle 10"/>
          <p:cNvSpPr>
            <a:spLocks noChangeArrowheads="1"/>
          </p:cNvSpPr>
          <p:nvPr/>
        </p:nvSpPr>
        <p:spPr bwMode="auto">
          <a:xfrm>
            <a:off x="642910" y="1428736"/>
            <a:ext cx="4143403" cy="97257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</a:rPr>
              <a:t>Core velocity dispersions</a:t>
            </a:r>
            <a:r>
              <a:rPr lang="ja-JP" altLang="en-US" sz="1400" b="1" dirty="0" smtClean="0">
                <a:solidFill>
                  <a:srgbClr val="DDDDDD"/>
                </a:solidFill>
                <a:latin typeface="Tahoma" pitchFamily="34" charset="0"/>
              </a:rPr>
              <a:t>　</a:t>
            </a: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</a:rPr>
              <a:t>for 25 Galactic and 10 old </a:t>
            </a:r>
            <a:r>
              <a:rPr lang="en-US" altLang="ja-JP" sz="1400" b="1" dirty="0" err="1" smtClean="0">
                <a:solidFill>
                  <a:srgbClr val="DDDDDD"/>
                </a:solidFill>
                <a:latin typeface="Tahoma" pitchFamily="34" charset="0"/>
              </a:rPr>
              <a:t>Magellanic</a:t>
            </a: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</a:rPr>
              <a:t> globular clusters? </a:t>
            </a:r>
            <a:endParaRPr lang="en-US" altLang="ja-JP" sz="1200" b="1" dirty="0" smtClean="0">
              <a:solidFill>
                <a:srgbClr val="DDDDDD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None/>
            </a:pPr>
            <a:r>
              <a:rPr lang="ja-JP" altLang="en-US" sz="1200" b="1" dirty="0" smtClean="0">
                <a:solidFill>
                  <a:srgbClr val="DDDDDD"/>
                </a:solidFill>
                <a:latin typeface="Tahoma" pitchFamily="34" charset="0"/>
              </a:rPr>
              <a:t>　</a:t>
            </a:r>
            <a:r>
              <a:rPr lang="en-US" altLang="ja-JP" sz="1200" b="1" dirty="0" smtClean="0">
                <a:solidFill>
                  <a:srgbClr val="DDDDDD"/>
                </a:solidFill>
                <a:latin typeface="Tahoma" pitchFamily="34" charset="0"/>
              </a:rPr>
              <a:t>Pierre </a:t>
            </a:r>
            <a:r>
              <a:rPr lang="en-US" altLang="ja-JP" sz="1200" b="1" dirty="0" err="1" smtClean="0">
                <a:solidFill>
                  <a:srgbClr val="DDDDDD"/>
                </a:solidFill>
                <a:latin typeface="Tahoma" pitchFamily="34" charset="0"/>
              </a:rPr>
              <a:t>Dubath</a:t>
            </a:r>
            <a:r>
              <a:rPr lang="ja-JP" altLang="en-US" sz="1200" b="1" dirty="0" smtClean="0">
                <a:solidFill>
                  <a:srgbClr val="DDDDDD"/>
                </a:solidFill>
                <a:latin typeface="Tahoma" pitchFamily="34" charset="0"/>
              </a:rPr>
              <a:t> </a:t>
            </a:r>
            <a:r>
              <a:rPr lang="en-US" altLang="ja-JP" sz="1200" b="1" dirty="0" smtClean="0">
                <a:solidFill>
                  <a:srgbClr val="DDDDDD"/>
                </a:solidFill>
                <a:latin typeface="Tahoma" pitchFamily="34" charset="0"/>
              </a:rPr>
              <a:t>et al.,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None/>
            </a:pPr>
            <a:r>
              <a:rPr lang="en-US" altLang="ja-JP" sz="1200" b="1" dirty="0" smtClean="0">
                <a:solidFill>
                  <a:srgbClr val="DDDDDD"/>
                </a:solidFill>
                <a:latin typeface="Tahoma" pitchFamily="34" charset="0"/>
              </a:rPr>
              <a:t>  </a:t>
            </a:r>
            <a:r>
              <a:rPr lang="fr-FR" altLang="ja-JP" sz="1200" b="1" dirty="0" smtClean="0">
                <a:solidFill>
                  <a:srgbClr val="DDDDDD"/>
                </a:solidFill>
                <a:latin typeface="Tahoma" pitchFamily="34" charset="0"/>
              </a:rPr>
              <a:t>Astron. Astrophys. 324, 505–522 (1997)</a:t>
            </a:r>
            <a:endParaRPr lang="en-US" altLang="ja-JP" sz="1200" b="1" dirty="0" smtClean="0">
              <a:solidFill>
                <a:srgbClr val="DDDDDD"/>
              </a:solidFill>
              <a:latin typeface="Tahoma" pitchFamily="34" charset="0"/>
            </a:endParaRPr>
          </a:p>
        </p:txBody>
      </p:sp>
      <p:pic>
        <p:nvPicPr>
          <p:cNvPr id="24" name="図 23" descr="table_nph-iarticle_quer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7224" y="2571744"/>
            <a:ext cx="3363886" cy="3849632"/>
          </a:xfrm>
          <a:prstGeom prst="rect">
            <a:avLst/>
          </a:prstGeom>
        </p:spPr>
      </p:pic>
      <p:sp>
        <p:nvSpPr>
          <p:cNvPr id="25" name="右矢印 24"/>
          <p:cNvSpPr/>
          <p:nvPr/>
        </p:nvSpPr>
        <p:spPr bwMode="auto">
          <a:xfrm>
            <a:off x="4643438" y="4000504"/>
            <a:ext cx="357190" cy="428628"/>
          </a:xfrm>
          <a:prstGeom prst="rightArrow">
            <a:avLst/>
          </a:prstGeom>
          <a:solidFill>
            <a:srgbClr val="FFFFFF">
              <a:alpha val="10000"/>
            </a:srgbClr>
          </a:soli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過去の重力波観測による成果</a:t>
            </a:r>
          </a:p>
        </p:txBody>
      </p:sp>
      <p:sp>
        <p:nvSpPr>
          <p:cNvPr id="16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日本物理学会 </a:t>
            </a:r>
            <a:r>
              <a:rPr lang="en-US" altLang="zh-CN" smtClean="0"/>
              <a:t>2010</a:t>
            </a:r>
            <a:r>
              <a:rPr lang="zh-CN" altLang="en-US" smtClean="0"/>
              <a:t>年秋季大会 </a:t>
            </a:r>
            <a:r>
              <a:rPr lang="en-US" altLang="zh-CN" smtClean="0"/>
              <a:t>(2010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13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九州工業大学</a:t>
            </a:r>
            <a:r>
              <a:rPr lang="en-US" altLang="zh-CN" smtClean="0"/>
              <a:t>, </a:t>
            </a:r>
            <a:r>
              <a:rPr lang="zh-CN" altLang="en-US" smtClean="0"/>
              <a:t>北九州</a:t>
            </a:r>
            <a:r>
              <a:rPr lang="en-US" altLang="zh-CN" smtClean="0"/>
              <a:t>)</a:t>
            </a:r>
            <a:endParaRPr lang="en-US" altLang="ja-JP"/>
          </a:p>
        </p:txBody>
      </p:sp>
      <p:pic>
        <p:nvPicPr>
          <p:cNvPr id="1047567" name="Picture 15" descr="3c66b_20cm_opt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E0000"/>
              </a:clrFrom>
              <a:clrTo>
                <a:srgbClr val="0E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7088" y="2636838"/>
            <a:ext cx="2665412" cy="2381250"/>
          </a:xfrm>
          <a:prstGeom prst="rect">
            <a:avLst/>
          </a:prstGeom>
          <a:noFill/>
        </p:spPr>
      </p:pic>
      <p:sp>
        <p:nvSpPr>
          <p:cNvPr id="1047555" name="Rectangle 3"/>
          <p:cNvSpPr>
            <a:spLocks noChangeArrowheads="1"/>
          </p:cNvSpPr>
          <p:nvPr/>
        </p:nvSpPr>
        <p:spPr bwMode="auto">
          <a:xfrm>
            <a:off x="395288" y="1773238"/>
            <a:ext cx="4752975" cy="8969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2003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年，</a:t>
            </a:r>
            <a:r>
              <a:rPr lang="en-US" altLang="ja-JP" sz="1600" b="1">
                <a:solidFill>
                  <a:srgbClr val="FFFF99"/>
                </a:solidFill>
                <a:latin typeface="Tahoma" pitchFamily="34" charset="0"/>
              </a:rPr>
              <a:t>3C66B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が 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5.4x10</a:t>
            </a:r>
            <a:r>
              <a:rPr lang="en-US" altLang="ja-JP" sz="1600" b="1" baseline="30000">
                <a:solidFill>
                  <a:srgbClr val="EAEAEA"/>
                </a:solidFill>
                <a:latin typeface="Tahoma" pitchFamily="34" charset="0"/>
              </a:rPr>
              <a:t>10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 Msun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の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ブラックホール連星で，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5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年後に合体する，と発表</a:t>
            </a:r>
            <a:r>
              <a:rPr lang="ja-JP" altLang="en-US" sz="1400" b="1">
                <a:solidFill>
                  <a:srgbClr val="CCECFF"/>
                </a:solidFill>
                <a:latin typeface="Tahoma" pitchFamily="34" charset="0"/>
                <a:hlinkClick r:id="rId4" action="ppaction://hlinkfile"/>
              </a:rPr>
              <a:t> </a:t>
            </a:r>
            <a:endParaRPr lang="ja-JP" altLang="en-US" sz="1400" b="1">
              <a:solidFill>
                <a:srgbClr val="CCECFF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>
                <a:solidFill>
                  <a:srgbClr val="CCECFF"/>
                </a:solidFill>
                <a:latin typeface="Tahoma" pitchFamily="34" charset="0"/>
              </a:rPr>
              <a:t>  </a:t>
            </a:r>
            <a:r>
              <a:rPr lang="en-US" altLang="ja-JP" sz="1400" b="1">
                <a:solidFill>
                  <a:srgbClr val="CCECFF"/>
                </a:solidFill>
                <a:latin typeface="Tahoma" pitchFamily="34" charset="0"/>
              </a:rPr>
              <a:t>Sudou et al., Science 300 1263 (2003)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．</a:t>
            </a:r>
          </a:p>
        </p:txBody>
      </p:sp>
      <p:sp>
        <p:nvSpPr>
          <p:cNvPr id="1047562" name="Rectangle 10"/>
          <p:cNvSpPr>
            <a:spLocks noChangeArrowheads="1"/>
          </p:cNvSpPr>
          <p:nvPr/>
        </p:nvSpPr>
        <p:spPr bwMode="auto">
          <a:xfrm>
            <a:off x="468313" y="908050"/>
            <a:ext cx="3311525" cy="3937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>
                <a:solidFill>
                  <a:srgbClr val="CCECFF"/>
                </a:solidFill>
                <a:latin typeface="Tahoma" pitchFamily="34" charset="0"/>
              </a:rPr>
              <a:t>重力波の観測による成果の例</a:t>
            </a:r>
          </a:p>
        </p:txBody>
      </p:sp>
      <p:sp>
        <p:nvSpPr>
          <p:cNvPr id="1047563" name="Rectangle 11"/>
          <p:cNvSpPr>
            <a:spLocks noChangeArrowheads="1"/>
          </p:cNvSpPr>
          <p:nvPr/>
        </p:nvSpPr>
        <p:spPr bwMode="auto">
          <a:xfrm>
            <a:off x="4932363" y="1773238"/>
            <a:ext cx="3960812" cy="22034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2007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年に観測された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GRB070201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FFFF99"/>
                </a:solidFill>
                <a:latin typeface="Tahoma" pitchFamily="34" charset="0"/>
              </a:rPr>
              <a:t>  (Konus-Wind, INTEGRAL, MESSENGER)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 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 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M31 (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アンドロメダ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)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     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銀河方向で発生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継続時間の短いガンマ線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バーストは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連星中性子星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の合体に起因していると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考えられている．</a:t>
            </a:r>
          </a:p>
        </p:txBody>
      </p:sp>
      <p:sp>
        <p:nvSpPr>
          <p:cNvPr id="1047564" name="Rectangle 12"/>
          <p:cNvSpPr>
            <a:spLocks noChangeArrowheads="1"/>
          </p:cNvSpPr>
          <p:nvPr/>
        </p:nvSpPr>
        <p:spPr bwMode="auto">
          <a:xfrm>
            <a:off x="395288" y="1412875"/>
            <a:ext cx="3671887" cy="3603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99CCFF"/>
                </a:solidFill>
                <a:latin typeface="Tahoma" pitchFamily="34" charset="0"/>
              </a:rPr>
              <a:t>連星ブラックホール</a:t>
            </a:r>
          </a:p>
        </p:txBody>
      </p:sp>
      <p:sp>
        <p:nvSpPr>
          <p:cNvPr id="1047565" name="Rectangle 13"/>
          <p:cNvSpPr>
            <a:spLocks noChangeArrowheads="1"/>
          </p:cNvSpPr>
          <p:nvPr/>
        </p:nvSpPr>
        <p:spPr bwMode="auto">
          <a:xfrm>
            <a:off x="755650" y="4941888"/>
            <a:ext cx="3960813" cy="143351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パルサータイミング法による観測データ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  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 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期待される重力波信号は見つからず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      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3C66B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が連星ブラックホールで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        あるという仮説は否定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>
                <a:solidFill>
                  <a:srgbClr val="CCECFF"/>
                </a:solidFill>
                <a:latin typeface="Tahoma" pitchFamily="34" charset="0"/>
              </a:rPr>
              <a:t>   </a:t>
            </a:r>
            <a:r>
              <a:rPr lang="en-US" altLang="ja-JP" sz="1400" b="1">
                <a:solidFill>
                  <a:srgbClr val="CCECFF"/>
                </a:solidFill>
                <a:latin typeface="Tahoma" pitchFamily="34" charset="0"/>
              </a:rPr>
              <a:t>Jenet et al., astro-ph/0310276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．</a:t>
            </a:r>
          </a:p>
        </p:txBody>
      </p:sp>
      <p:sp>
        <p:nvSpPr>
          <p:cNvPr id="1047568" name="Rectangle 16"/>
          <p:cNvSpPr>
            <a:spLocks noChangeArrowheads="1"/>
          </p:cNvSpPr>
          <p:nvPr/>
        </p:nvSpPr>
        <p:spPr bwMode="auto">
          <a:xfrm>
            <a:off x="5075238" y="1412875"/>
            <a:ext cx="1728787" cy="3603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99CCFF"/>
                </a:solidFill>
                <a:latin typeface="Tahoma" pitchFamily="34" charset="0"/>
              </a:rPr>
              <a:t>ガンマ線バースト</a:t>
            </a:r>
          </a:p>
        </p:txBody>
      </p:sp>
      <p:sp>
        <p:nvSpPr>
          <p:cNvPr id="1047570" name="Rectangle 18"/>
          <p:cNvSpPr>
            <a:spLocks noChangeArrowheads="1"/>
          </p:cNvSpPr>
          <p:nvPr/>
        </p:nvSpPr>
        <p:spPr bwMode="auto">
          <a:xfrm>
            <a:off x="4860925" y="4411663"/>
            <a:ext cx="4319588" cy="19700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米国の地上重力波検出器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LIGO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が、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　十分な感度で観測を行っていた．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  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 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データ解析の結果，信号はなかった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.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      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この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Short GRB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は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M31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で発生した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      連星中性子星合体に起因するものでは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      ない，と結論付けられた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.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    </a:t>
            </a:r>
            <a:r>
              <a:rPr lang="en-US" altLang="ja-JP" sz="1400" b="1">
                <a:solidFill>
                  <a:srgbClr val="CCECFF"/>
                </a:solidFill>
                <a:latin typeface="Tahoma" pitchFamily="34" charset="0"/>
              </a:rPr>
              <a:t>Abbott et al, axiv:0711.1163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．</a:t>
            </a:r>
          </a:p>
        </p:txBody>
      </p:sp>
      <p:pic>
        <p:nvPicPr>
          <p:cNvPr id="1047571" name="Picture 1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12025" y="2420938"/>
            <a:ext cx="1508125" cy="19304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047572" name="AutoShape 20"/>
          <p:cNvSpPr>
            <a:spLocks noChangeArrowheads="1"/>
          </p:cNvSpPr>
          <p:nvPr/>
        </p:nvSpPr>
        <p:spPr bwMode="auto">
          <a:xfrm>
            <a:off x="4859338" y="1412875"/>
            <a:ext cx="4105275" cy="4968875"/>
          </a:xfrm>
          <a:prstGeom prst="roundRect">
            <a:avLst>
              <a:gd name="adj" fmla="val 4060"/>
            </a:avLst>
          </a:prstGeom>
          <a:noFill/>
          <a:ln w="6350">
            <a:solidFill>
              <a:srgbClr val="CCCC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47573" name="AutoShape 21"/>
          <p:cNvSpPr>
            <a:spLocks noChangeArrowheads="1"/>
          </p:cNvSpPr>
          <p:nvPr/>
        </p:nvSpPr>
        <p:spPr bwMode="auto">
          <a:xfrm>
            <a:off x="323850" y="1412875"/>
            <a:ext cx="4392613" cy="4968875"/>
          </a:xfrm>
          <a:prstGeom prst="roundRect">
            <a:avLst>
              <a:gd name="adj" fmla="val 3181"/>
            </a:avLst>
          </a:prstGeom>
          <a:noFill/>
          <a:ln w="6350">
            <a:solidFill>
              <a:srgbClr val="CCCC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47574" name="AutoShape 22"/>
          <p:cNvSpPr>
            <a:spLocks noChangeArrowheads="1"/>
          </p:cNvSpPr>
          <p:nvPr/>
        </p:nvSpPr>
        <p:spPr bwMode="auto">
          <a:xfrm>
            <a:off x="555625" y="4964113"/>
            <a:ext cx="200025" cy="336550"/>
          </a:xfrm>
          <a:custGeom>
            <a:avLst/>
            <a:gdLst>
              <a:gd name="G0" fmla="+- 11249 0 0"/>
              <a:gd name="G1" fmla="+- 5118 0 0"/>
              <a:gd name="G2" fmla="+- 21600 0 5118"/>
              <a:gd name="G3" fmla="+- 10800 0 5118"/>
              <a:gd name="G4" fmla="+- 21600 0 11249"/>
              <a:gd name="G5" fmla="*/ G4 G3 10800"/>
              <a:gd name="G6" fmla="+- 21600 0 G5"/>
              <a:gd name="T0" fmla="*/ 11249 w 21600"/>
              <a:gd name="T1" fmla="*/ 0 h 21600"/>
              <a:gd name="T2" fmla="*/ 0 w 21600"/>
              <a:gd name="T3" fmla="*/ 10800 h 21600"/>
              <a:gd name="T4" fmla="*/ 1124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49" y="0"/>
                </a:moveTo>
                <a:lnTo>
                  <a:pt x="11249" y="5118"/>
                </a:lnTo>
                <a:lnTo>
                  <a:pt x="3375" y="5118"/>
                </a:lnTo>
                <a:lnTo>
                  <a:pt x="3375" y="16482"/>
                </a:lnTo>
                <a:lnTo>
                  <a:pt x="11249" y="16482"/>
                </a:lnTo>
                <a:lnTo>
                  <a:pt x="1124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118"/>
                </a:moveTo>
                <a:lnTo>
                  <a:pt x="1350" y="16482"/>
                </a:lnTo>
                <a:lnTo>
                  <a:pt x="2700" y="16482"/>
                </a:lnTo>
                <a:lnTo>
                  <a:pt x="2700" y="5118"/>
                </a:lnTo>
                <a:close/>
              </a:path>
              <a:path w="21600" h="21600">
                <a:moveTo>
                  <a:pt x="0" y="5118"/>
                </a:moveTo>
                <a:lnTo>
                  <a:pt x="0" y="16482"/>
                </a:lnTo>
                <a:lnTo>
                  <a:pt x="675" y="16482"/>
                </a:lnTo>
                <a:lnTo>
                  <a:pt x="675" y="5118"/>
                </a:lnTo>
                <a:close/>
              </a:path>
            </a:pathLst>
          </a:custGeom>
          <a:solidFill>
            <a:srgbClr val="CCFFFF">
              <a:alpha val="50000"/>
            </a:srgbClr>
          </a:solidFill>
          <a:ln w="12700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ja-JP" sz="800">
              <a:ea typeface="ＭＳ Ｐゴシック" pitchFamily="50" charset="-128"/>
            </a:endParaRPr>
          </a:p>
        </p:txBody>
      </p:sp>
      <p:sp>
        <p:nvSpPr>
          <p:cNvPr id="1047577" name="AutoShape 25"/>
          <p:cNvSpPr>
            <a:spLocks noChangeArrowheads="1"/>
          </p:cNvSpPr>
          <p:nvPr/>
        </p:nvSpPr>
        <p:spPr bwMode="auto">
          <a:xfrm rot="5400000">
            <a:off x="5804694" y="4085432"/>
            <a:ext cx="223837" cy="336550"/>
          </a:xfrm>
          <a:custGeom>
            <a:avLst/>
            <a:gdLst>
              <a:gd name="G0" fmla="+- 11249 0 0"/>
              <a:gd name="G1" fmla="+- 5118 0 0"/>
              <a:gd name="G2" fmla="+- 21600 0 5118"/>
              <a:gd name="G3" fmla="+- 10800 0 5118"/>
              <a:gd name="G4" fmla="+- 21600 0 11249"/>
              <a:gd name="G5" fmla="*/ G4 G3 10800"/>
              <a:gd name="G6" fmla="+- 21600 0 G5"/>
              <a:gd name="T0" fmla="*/ 11249 w 21600"/>
              <a:gd name="T1" fmla="*/ 0 h 21600"/>
              <a:gd name="T2" fmla="*/ 0 w 21600"/>
              <a:gd name="T3" fmla="*/ 10800 h 21600"/>
              <a:gd name="T4" fmla="*/ 1124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49" y="0"/>
                </a:moveTo>
                <a:lnTo>
                  <a:pt x="11249" y="5118"/>
                </a:lnTo>
                <a:lnTo>
                  <a:pt x="3375" y="5118"/>
                </a:lnTo>
                <a:lnTo>
                  <a:pt x="3375" y="16482"/>
                </a:lnTo>
                <a:lnTo>
                  <a:pt x="11249" y="16482"/>
                </a:lnTo>
                <a:lnTo>
                  <a:pt x="1124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118"/>
                </a:moveTo>
                <a:lnTo>
                  <a:pt x="1350" y="16482"/>
                </a:lnTo>
                <a:lnTo>
                  <a:pt x="2700" y="16482"/>
                </a:lnTo>
                <a:lnTo>
                  <a:pt x="2700" y="5118"/>
                </a:lnTo>
                <a:close/>
              </a:path>
              <a:path w="21600" h="21600">
                <a:moveTo>
                  <a:pt x="0" y="5118"/>
                </a:moveTo>
                <a:lnTo>
                  <a:pt x="0" y="16482"/>
                </a:lnTo>
                <a:lnTo>
                  <a:pt x="675" y="16482"/>
                </a:lnTo>
                <a:lnTo>
                  <a:pt x="675" y="5118"/>
                </a:lnTo>
                <a:close/>
              </a:path>
            </a:pathLst>
          </a:custGeom>
          <a:solidFill>
            <a:srgbClr val="CCFFFF">
              <a:alpha val="50000"/>
            </a:srgbClr>
          </a:solidFill>
          <a:ln w="12700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rot="10800000" vert="eaVert" anchor="ctr">
            <a:spAutoFit/>
          </a:bodyPr>
          <a:lstStyle/>
          <a:p>
            <a:endParaRPr lang="ja-JP" altLang="ja-JP" sz="100">
              <a:ea typeface="ＭＳ Ｐゴシック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22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パワースペクトル</a:t>
            </a:r>
            <a:endParaRPr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日本物理学会 </a:t>
            </a:r>
            <a:r>
              <a:rPr lang="en-US" altLang="zh-CN" smtClean="0"/>
              <a:t>2010</a:t>
            </a:r>
            <a:r>
              <a:rPr lang="zh-CN" altLang="en-US" smtClean="0"/>
              <a:t>年秋季大会 </a:t>
            </a:r>
            <a:r>
              <a:rPr lang="en-US" altLang="zh-CN" smtClean="0"/>
              <a:t>(2010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13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九州工業大学</a:t>
            </a:r>
            <a:r>
              <a:rPr lang="en-US" altLang="zh-CN" smtClean="0"/>
              <a:t>, </a:t>
            </a:r>
            <a:r>
              <a:rPr lang="zh-CN" altLang="en-US" smtClean="0"/>
              <a:t>北九州</a:t>
            </a:r>
            <a:r>
              <a:rPr lang="en-US" altLang="zh-CN" smtClean="0"/>
              <a:t>)</a:t>
            </a:r>
            <a:endParaRPr lang="en-US" altLang="ja-JP"/>
          </a:p>
        </p:txBody>
      </p:sp>
      <p:sp>
        <p:nvSpPr>
          <p:cNvPr id="24" name="AutoShape 90"/>
          <p:cNvSpPr>
            <a:spLocks noChangeArrowheads="1"/>
          </p:cNvSpPr>
          <p:nvPr/>
        </p:nvSpPr>
        <p:spPr bwMode="auto">
          <a:xfrm>
            <a:off x="2257435" y="4500570"/>
            <a:ext cx="4243391" cy="1643074"/>
          </a:xfrm>
          <a:prstGeom prst="roundRect">
            <a:avLst>
              <a:gd name="adj" fmla="val 4412"/>
            </a:avLst>
          </a:prstGeom>
          <a:solidFill>
            <a:srgbClr val="99CCFF">
              <a:alpha val="15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25" name="AutoShape 85"/>
          <p:cNvSpPr>
            <a:spLocks noChangeArrowheads="1"/>
          </p:cNvSpPr>
          <p:nvPr/>
        </p:nvSpPr>
        <p:spPr bwMode="auto">
          <a:xfrm>
            <a:off x="1298097" y="1646222"/>
            <a:ext cx="3527425" cy="792162"/>
          </a:xfrm>
          <a:prstGeom prst="roundRect">
            <a:avLst>
              <a:gd name="adj" fmla="val 16667"/>
            </a:avLst>
          </a:prstGeom>
          <a:solidFill>
            <a:srgbClr val="99CCFF">
              <a:alpha val="15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27" name="Rectangle 70"/>
          <p:cNvSpPr>
            <a:spLocks noChangeArrowheads="1"/>
          </p:cNvSpPr>
          <p:nvPr/>
        </p:nvSpPr>
        <p:spPr bwMode="auto">
          <a:xfrm>
            <a:off x="2293461" y="3286124"/>
            <a:ext cx="4850307" cy="7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1800" b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パワースペクトル</a:t>
            </a:r>
            <a:r>
              <a:rPr lang="en-US" altLang="ja-JP" sz="1800" b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: </a:t>
            </a:r>
            <a:r>
              <a:rPr lang="ja-JP" altLang="en-US" sz="1800" b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  <a:r>
              <a:rPr lang="ja-JP" altLang="en-US" sz="1800" b="1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変動の平均パワーに対する</a:t>
            </a:r>
          </a:p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1800" b="1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</a:rPr>
              <a:t>　</a:t>
            </a:r>
            <a:r>
              <a:rPr lang="ja-JP" altLang="en-US" sz="1800" b="1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　　　</a:t>
            </a:r>
            <a:r>
              <a:rPr lang="ja-JP" altLang="en-US" sz="18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                  各周波数</a:t>
            </a:r>
            <a:r>
              <a:rPr lang="ja-JP" altLang="en-US" sz="1800" b="1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成分の寄与を表す</a:t>
            </a:r>
          </a:p>
        </p:txBody>
      </p:sp>
      <p:sp>
        <p:nvSpPr>
          <p:cNvPr id="28" name="AutoShape 71"/>
          <p:cNvSpPr>
            <a:spLocks noChangeArrowheads="1"/>
          </p:cNvSpPr>
          <p:nvPr/>
        </p:nvSpPr>
        <p:spPr bwMode="auto">
          <a:xfrm>
            <a:off x="1926748" y="3333740"/>
            <a:ext cx="304800" cy="381000"/>
          </a:xfrm>
          <a:custGeom>
            <a:avLst/>
            <a:gdLst>
              <a:gd name="G0" fmla="+- 11249 0 0"/>
              <a:gd name="G1" fmla="+- 4427 0 0"/>
              <a:gd name="G2" fmla="+- 21600 0 4427"/>
              <a:gd name="G3" fmla="+- 10800 0 4427"/>
              <a:gd name="G4" fmla="+- 21600 0 11249"/>
              <a:gd name="G5" fmla="*/ G4 G3 10800"/>
              <a:gd name="G6" fmla="+- 21600 0 G5"/>
              <a:gd name="T0" fmla="*/ 11249 w 21600"/>
              <a:gd name="T1" fmla="*/ 0 h 21600"/>
              <a:gd name="T2" fmla="*/ 0 w 21600"/>
              <a:gd name="T3" fmla="*/ 10800 h 21600"/>
              <a:gd name="T4" fmla="*/ 1124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49" y="0"/>
                </a:moveTo>
                <a:lnTo>
                  <a:pt x="11249" y="4427"/>
                </a:lnTo>
                <a:lnTo>
                  <a:pt x="3375" y="4427"/>
                </a:lnTo>
                <a:lnTo>
                  <a:pt x="3375" y="17173"/>
                </a:lnTo>
                <a:lnTo>
                  <a:pt x="11249" y="17173"/>
                </a:lnTo>
                <a:lnTo>
                  <a:pt x="1124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427"/>
                </a:moveTo>
                <a:lnTo>
                  <a:pt x="1350" y="17173"/>
                </a:lnTo>
                <a:lnTo>
                  <a:pt x="2700" y="17173"/>
                </a:lnTo>
                <a:lnTo>
                  <a:pt x="2700" y="4427"/>
                </a:lnTo>
                <a:close/>
              </a:path>
              <a:path w="21600" h="21600">
                <a:moveTo>
                  <a:pt x="0" y="4427"/>
                </a:moveTo>
                <a:lnTo>
                  <a:pt x="0" y="17173"/>
                </a:lnTo>
                <a:lnTo>
                  <a:pt x="675" y="17173"/>
                </a:lnTo>
                <a:lnTo>
                  <a:pt x="675" y="4427"/>
                </a:lnTo>
                <a:close/>
              </a:path>
            </a:pathLst>
          </a:custGeom>
          <a:solidFill>
            <a:srgbClr val="99CCFF">
              <a:alpha val="10000"/>
            </a:srgbClr>
          </a:solidFill>
          <a:ln w="3175">
            <a:solidFill>
              <a:srgbClr val="CCECFF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29" name="Rectangle 78"/>
          <p:cNvSpPr>
            <a:spLocks noChangeArrowheads="1"/>
          </p:cNvSpPr>
          <p:nvPr/>
        </p:nvSpPr>
        <p:spPr bwMode="auto">
          <a:xfrm>
            <a:off x="969869" y="1142984"/>
            <a:ext cx="424507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2000" b="1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時系列信号をフーリエ変換して規格化</a:t>
            </a:r>
          </a:p>
        </p:txBody>
      </p:sp>
      <p:sp>
        <p:nvSpPr>
          <p:cNvPr id="30" name="Line 79"/>
          <p:cNvSpPr>
            <a:spLocks noChangeShapeType="1"/>
          </p:cNvSpPr>
          <p:nvPr/>
        </p:nvSpPr>
        <p:spPr bwMode="auto">
          <a:xfrm flipH="1" flipV="1">
            <a:off x="3746022" y="2293922"/>
            <a:ext cx="144462" cy="287337"/>
          </a:xfrm>
          <a:prstGeom prst="line">
            <a:avLst/>
          </a:prstGeom>
          <a:noFill/>
          <a:ln w="31750">
            <a:solidFill>
              <a:srgbClr val="CCECFF"/>
            </a:solidFill>
            <a:round/>
            <a:headEnd/>
            <a:tailEnd type="stealth" w="lg" len="lg"/>
          </a:ln>
        </p:spPr>
        <p:txBody>
          <a:bodyPr lIns="74295" tIns="8890" rIns="74295" bIns="8890"/>
          <a:lstStyle/>
          <a:p>
            <a:endParaRPr lang="ja-JP" altLang="en-US">
              <a:solidFill>
                <a:srgbClr val="CCECFF"/>
              </a:solidFill>
            </a:endParaRPr>
          </a:p>
        </p:txBody>
      </p:sp>
      <p:sp>
        <p:nvSpPr>
          <p:cNvPr id="31" name="Line 80"/>
          <p:cNvSpPr>
            <a:spLocks noChangeShapeType="1"/>
          </p:cNvSpPr>
          <p:nvPr/>
        </p:nvSpPr>
        <p:spPr bwMode="auto">
          <a:xfrm flipH="1" flipV="1">
            <a:off x="3457097" y="2293922"/>
            <a:ext cx="649287" cy="0"/>
          </a:xfrm>
          <a:prstGeom prst="line">
            <a:avLst/>
          </a:prstGeom>
          <a:noFill/>
          <a:ln w="12700">
            <a:solidFill>
              <a:srgbClr val="CCECFF"/>
            </a:solidFill>
            <a:round/>
            <a:headEnd/>
            <a:tailEnd type="none" w="lg" len="lg"/>
          </a:ln>
        </p:spPr>
        <p:txBody>
          <a:bodyPr lIns="74295" tIns="8890" rIns="74295" bIns="8890"/>
          <a:lstStyle/>
          <a:p>
            <a:endParaRPr lang="ja-JP" altLang="en-US">
              <a:solidFill>
                <a:srgbClr val="CCECFF"/>
              </a:solidFill>
            </a:endParaRPr>
          </a:p>
        </p:txBody>
      </p:sp>
      <p:sp>
        <p:nvSpPr>
          <p:cNvPr id="32" name="Rectangle 81"/>
          <p:cNvSpPr>
            <a:spLocks noChangeArrowheads="1"/>
          </p:cNvSpPr>
          <p:nvPr/>
        </p:nvSpPr>
        <p:spPr bwMode="auto">
          <a:xfrm>
            <a:off x="3241197" y="2692595"/>
            <a:ext cx="168988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(</a:t>
            </a:r>
            <a:r>
              <a:rPr lang="ja-JP" altLang="en-US" sz="14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パワースペクトル</a:t>
            </a:r>
            <a:r>
              <a:rPr lang="en-US" altLang="ja-JP" sz="14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)</a:t>
            </a:r>
            <a:r>
              <a:rPr lang="en-US" altLang="ja-JP" sz="1400" b="1" baseline="300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2</a:t>
            </a:r>
            <a:endParaRPr lang="ja-JP" altLang="en-US" sz="1400" b="1" baseline="300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3" name="Line 82"/>
          <p:cNvSpPr>
            <a:spLocks noChangeShapeType="1"/>
          </p:cNvSpPr>
          <p:nvPr/>
        </p:nvSpPr>
        <p:spPr bwMode="auto">
          <a:xfrm flipH="1" flipV="1">
            <a:off x="1369534" y="2293922"/>
            <a:ext cx="936625" cy="0"/>
          </a:xfrm>
          <a:prstGeom prst="line">
            <a:avLst/>
          </a:prstGeom>
          <a:noFill/>
          <a:ln w="12700">
            <a:solidFill>
              <a:srgbClr val="CCECFF"/>
            </a:solidFill>
            <a:round/>
            <a:headEnd/>
            <a:tailEnd type="none" w="lg" len="lg"/>
          </a:ln>
        </p:spPr>
        <p:txBody>
          <a:bodyPr lIns="74295" tIns="8890" rIns="74295" bIns="8890"/>
          <a:lstStyle/>
          <a:p>
            <a:endParaRPr lang="ja-JP" altLang="en-US">
              <a:solidFill>
                <a:srgbClr val="CCECFF"/>
              </a:solidFill>
            </a:endParaRPr>
          </a:p>
        </p:txBody>
      </p:sp>
      <p:sp>
        <p:nvSpPr>
          <p:cNvPr id="34" name="Line 83"/>
          <p:cNvSpPr>
            <a:spLocks noChangeShapeType="1"/>
          </p:cNvSpPr>
          <p:nvPr/>
        </p:nvSpPr>
        <p:spPr bwMode="auto">
          <a:xfrm flipH="1" flipV="1">
            <a:off x="1729897" y="2293922"/>
            <a:ext cx="144462" cy="287337"/>
          </a:xfrm>
          <a:prstGeom prst="line">
            <a:avLst/>
          </a:prstGeom>
          <a:noFill/>
          <a:ln w="31750">
            <a:solidFill>
              <a:srgbClr val="CCECFF"/>
            </a:solidFill>
            <a:round/>
            <a:headEnd/>
            <a:tailEnd type="stealth" w="lg" len="lg"/>
          </a:ln>
        </p:spPr>
        <p:txBody>
          <a:bodyPr lIns="74295" tIns="8890" rIns="74295" bIns="8890"/>
          <a:lstStyle/>
          <a:p>
            <a:endParaRPr lang="ja-JP" altLang="en-US">
              <a:solidFill>
                <a:srgbClr val="CCECFF"/>
              </a:solidFill>
            </a:endParaRPr>
          </a:p>
        </p:txBody>
      </p:sp>
      <p:sp>
        <p:nvSpPr>
          <p:cNvPr id="35" name="Rectangle 84"/>
          <p:cNvSpPr>
            <a:spLocks noChangeArrowheads="1"/>
          </p:cNvSpPr>
          <p:nvPr/>
        </p:nvSpPr>
        <p:spPr bwMode="auto">
          <a:xfrm>
            <a:off x="1513997" y="2581259"/>
            <a:ext cx="13773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1400" b="1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平均変動</a:t>
            </a:r>
            <a:r>
              <a:rPr lang="ja-JP" altLang="en-US" sz="14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パワー</a:t>
            </a:r>
            <a:endParaRPr lang="en-US" altLang="ja-JP" sz="1400" b="1" dirty="0" smtClean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CCECFF"/>
                </a:solidFill>
                <a:latin typeface="Tahoma" pitchFamily="34" charset="0"/>
              </a:rPr>
              <a:t>  (RMS</a:t>
            </a:r>
            <a:r>
              <a:rPr lang="ja-JP" altLang="en-US" sz="1400" b="1" dirty="0" smtClean="0">
                <a:solidFill>
                  <a:srgbClr val="CCECFF"/>
                </a:solidFill>
                <a:latin typeface="Tahoma" pitchFamily="34" charset="0"/>
              </a:rPr>
              <a:t>変動 </a:t>
            </a:r>
            <a:r>
              <a:rPr lang="en-US" altLang="ja-JP" sz="1400" b="1" dirty="0" smtClean="0">
                <a:solidFill>
                  <a:srgbClr val="CCECFF"/>
                </a:solidFill>
                <a:latin typeface="Tahoma" pitchFamily="34" charset="0"/>
              </a:rPr>
              <a:t>)</a:t>
            </a:r>
            <a:r>
              <a:rPr lang="en-US" altLang="ja-JP" sz="1400" b="1" baseline="30000" dirty="0" smtClean="0">
                <a:solidFill>
                  <a:srgbClr val="CCECFF"/>
                </a:solidFill>
                <a:latin typeface="Tahoma" pitchFamily="34" charset="0"/>
              </a:rPr>
              <a:t>2</a:t>
            </a:r>
            <a:endParaRPr lang="ja-JP" altLang="en-US" sz="1400" b="1" baseline="300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39" name="Picture 91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</a:blip>
          <a:srcRect/>
          <a:stretch>
            <a:fillRect/>
          </a:stretch>
        </p:blipFill>
        <p:spPr bwMode="auto">
          <a:xfrm>
            <a:off x="1437797" y="1693847"/>
            <a:ext cx="3078162" cy="6953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45" name="Rectangle 16"/>
          <p:cNvSpPr>
            <a:spLocks noChangeArrowheads="1"/>
          </p:cNvSpPr>
          <p:nvPr/>
        </p:nvSpPr>
        <p:spPr bwMode="auto">
          <a:xfrm>
            <a:off x="2286011" y="4500570"/>
            <a:ext cx="3857625" cy="81253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(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例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)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衛星の機械的変動要求値 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　　         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</a:rPr>
              <a:t>1 x 10</a:t>
            </a:r>
            <a:r>
              <a:rPr lang="en-US" altLang="ja-JP" sz="1800" b="1" baseline="30000" dirty="0" smtClean="0">
                <a:solidFill>
                  <a:srgbClr val="CCECFF"/>
                </a:solidFill>
                <a:latin typeface="Tahoma" pitchFamily="34" charset="0"/>
              </a:rPr>
              <a:t>-9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</a:rPr>
              <a:t> m/Hz</a:t>
            </a:r>
            <a:r>
              <a:rPr lang="en-US" altLang="ja-JP" sz="1800" b="1" baseline="30000" dirty="0" smtClean="0">
                <a:solidFill>
                  <a:srgbClr val="CCECFF"/>
                </a:solidFill>
                <a:latin typeface="Tahoma" pitchFamily="34" charset="0"/>
              </a:rPr>
              <a:t>1/2</a:t>
            </a:r>
            <a:endParaRPr kumimoji="1" lang="ja-JP" altLang="en-US" sz="1800" b="1" kern="1200" baseline="300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6" name="右矢印 45"/>
          <p:cNvSpPr/>
          <p:nvPr/>
        </p:nvSpPr>
        <p:spPr bwMode="auto">
          <a:xfrm>
            <a:off x="2928926" y="5460380"/>
            <a:ext cx="214314" cy="214314"/>
          </a:xfrm>
          <a:prstGeom prst="rightArrow">
            <a:avLst/>
          </a:prstGeom>
          <a:solidFill>
            <a:srgbClr val="FFFFFF">
              <a:alpha val="10000"/>
            </a:srgbClr>
          </a:soli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  <p:sp>
        <p:nvSpPr>
          <p:cNvPr id="47" name="Rectangle 70"/>
          <p:cNvSpPr>
            <a:spLocks noChangeArrowheads="1"/>
          </p:cNvSpPr>
          <p:nvPr/>
        </p:nvSpPr>
        <p:spPr bwMode="auto">
          <a:xfrm>
            <a:off x="3222155" y="5388942"/>
            <a:ext cx="3635861" cy="68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1600" b="1" dirty="0" smtClean="0">
                <a:solidFill>
                  <a:srgbClr val="FFFFFF"/>
                </a:solidFill>
                <a:latin typeface="Tahoma" pitchFamily="34" charset="0"/>
              </a:rPr>
              <a:t>1Hz (1</a:t>
            </a:r>
            <a:r>
              <a:rPr lang="ja-JP" altLang="en-US" sz="1600" b="1" dirty="0" smtClean="0">
                <a:solidFill>
                  <a:srgbClr val="FFFFFF"/>
                </a:solidFill>
                <a:latin typeface="Tahoma" pitchFamily="34" charset="0"/>
              </a:rPr>
              <a:t>秒周期</a:t>
            </a:r>
            <a:r>
              <a:rPr lang="en-US" altLang="ja-JP" sz="1600" b="1" dirty="0" smtClean="0">
                <a:solidFill>
                  <a:srgbClr val="FFFFFF"/>
                </a:solidFill>
                <a:latin typeface="Tahoma" pitchFamily="34" charset="0"/>
              </a:rPr>
              <a:t>)</a:t>
            </a:r>
            <a:r>
              <a:rPr lang="ja-JP" altLang="en-US" sz="1600" b="1" dirty="0" smtClean="0">
                <a:solidFill>
                  <a:srgbClr val="FFFFFF"/>
                </a:solidFill>
                <a:latin typeface="Tahoma" pitchFamily="34" charset="0"/>
              </a:rPr>
              <a:t> の</a:t>
            </a:r>
            <a:endParaRPr lang="en-US" altLang="ja-JP" sz="1600" b="1" dirty="0" smtClean="0">
              <a:solidFill>
                <a:srgbClr val="FFFFFF"/>
              </a:solidFill>
              <a:latin typeface="Tahoma" pitchFamily="34" charset="0"/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1600" b="1" dirty="0" smtClean="0">
                <a:solidFill>
                  <a:srgbClr val="FFFFFF"/>
                </a:solidFill>
                <a:latin typeface="Tahoma" pitchFamily="34" charset="0"/>
              </a:rPr>
              <a:t>変動成分の</a:t>
            </a:r>
            <a:r>
              <a:rPr lang="en-US" altLang="ja-JP" sz="1600" b="1" dirty="0" smtClean="0">
                <a:solidFill>
                  <a:srgbClr val="FFFFFF"/>
                </a:solidFill>
                <a:latin typeface="Tahoma" pitchFamily="34" charset="0"/>
              </a:rPr>
              <a:t>RMS</a:t>
            </a:r>
            <a:r>
              <a:rPr lang="ja-JP" altLang="en-US" sz="1600" b="1" dirty="0" smtClean="0">
                <a:solidFill>
                  <a:srgbClr val="FFFFFF"/>
                </a:solidFill>
                <a:latin typeface="Tahoma" pitchFamily="34" charset="0"/>
              </a:rPr>
              <a:t>変動 </a:t>
            </a:r>
            <a:r>
              <a:rPr lang="en-US" altLang="ja-JP" sz="1600" b="1" dirty="0" smtClean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US" altLang="ja-JP" sz="1600" b="1" dirty="0" smtClean="0">
                <a:solidFill>
                  <a:srgbClr val="CCECFF"/>
                </a:solidFill>
                <a:latin typeface="Tahoma" pitchFamily="34" charset="0"/>
              </a:rPr>
              <a:t>1 x 10</a:t>
            </a:r>
            <a:r>
              <a:rPr lang="en-US" altLang="ja-JP" sz="1600" b="1" baseline="30000" dirty="0" smtClean="0">
                <a:solidFill>
                  <a:srgbClr val="CCECFF"/>
                </a:solidFill>
                <a:latin typeface="Tahoma" pitchFamily="34" charset="0"/>
              </a:rPr>
              <a:t>-9</a:t>
            </a:r>
            <a:r>
              <a:rPr lang="en-US" altLang="ja-JP" sz="1600" b="1" dirty="0" smtClean="0">
                <a:solidFill>
                  <a:srgbClr val="CCECFF"/>
                </a:solidFill>
                <a:latin typeface="Tahoma" pitchFamily="34" charset="0"/>
              </a:rPr>
              <a:t> m</a:t>
            </a:r>
            <a:r>
              <a:rPr lang="ja-JP" altLang="en-US" sz="1600" b="1" dirty="0" smtClean="0">
                <a:solidFill>
                  <a:srgbClr val="CCECFF"/>
                </a:solidFill>
                <a:latin typeface="Tahoma" pitchFamily="34" charset="0"/>
              </a:rPr>
              <a:t>　</a:t>
            </a:r>
            <a:endParaRPr lang="ja-JP" altLang="en-US" sz="1600" b="1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403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829DC4"/>
              </a:clrFrom>
              <a:clrTo>
                <a:srgbClr val="829DC4">
                  <a:alpha val="0"/>
                </a:srgbClr>
              </a:clrTo>
            </a:clrChange>
            <a:lum bright="-50000" contrast="-40000"/>
          </a:blip>
          <a:srcRect/>
          <a:stretch>
            <a:fillRect/>
          </a:stretch>
        </p:blipFill>
        <p:spPr bwMode="auto">
          <a:xfrm>
            <a:off x="2124075" y="873125"/>
            <a:ext cx="6732588" cy="5508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日本物理学会 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2010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年秋季大会 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(2010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9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13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九州工業大学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北九州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4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57238" y="765175"/>
            <a:ext cx="8386762" cy="5711825"/>
          </a:xfrm>
        </p:spPr>
        <p:txBody>
          <a:bodyPr/>
          <a:lstStyle/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/>
              <a:t>   </a:t>
            </a:r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 dirty="0"/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 dirty="0" smtClean="0"/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 dirty="0"/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/>
              <a:t>         </a:t>
            </a:r>
            <a:r>
              <a:rPr lang="en-US" altLang="ja-JP" sz="2800" b="1" dirty="0" smtClean="0"/>
              <a:t>  </a:t>
            </a:r>
            <a:r>
              <a:rPr lang="en-US" altLang="ja-JP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DPF</a:t>
            </a:r>
            <a:r>
              <a:rPr lang="ja-JP" altLang="en-US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の科学的意義</a:t>
            </a:r>
            <a:endParaRPr lang="ja-JP" altLang="en-US" sz="36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　            </a:t>
            </a: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28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</a:t>
            </a:r>
            <a:endParaRPr lang="ja-JP" altLang="en-US" sz="2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角丸四角形 22"/>
          <p:cNvSpPr/>
          <p:nvPr/>
        </p:nvSpPr>
        <p:spPr bwMode="auto">
          <a:xfrm>
            <a:off x="1000100" y="2214554"/>
            <a:ext cx="3714776" cy="3429024"/>
          </a:xfrm>
          <a:prstGeom prst="roundRect">
            <a:avLst>
              <a:gd name="adj" fmla="val 8698"/>
            </a:avLst>
          </a:prstGeom>
          <a:solidFill>
            <a:srgbClr val="CCECFF">
              <a:alpha val="10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  <p:sp>
        <p:nvSpPr>
          <p:cNvPr id="103322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衛星への要求</a:t>
            </a:r>
            <a:endParaRPr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日本物理学会 </a:t>
            </a:r>
            <a:r>
              <a:rPr lang="en-US" altLang="zh-CN" smtClean="0"/>
              <a:t>2010</a:t>
            </a:r>
            <a:r>
              <a:rPr lang="zh-CN" altLang="en-US" smtClean="0"/>
              <a:t>年秋季大会 </a:t>
            </a:r>
            <a:r>
              <a:rPr lang="en-US" altLang="zh-CN" smtClean="0"/>
              <a:t>(2010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13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九州工業大学</a:t>
            </a:r>
            <a:r>
              <a:rPr lang="en-US" altLang="zh-CN" smtClean="0"/>
              <a:t>, </a:t>
            </a:r>
            <a:r>
              <a:rPr lang="zh-CN" altLang="en-US" smtClean="0"/>
              <a:t>北九州</a:t>
            </a:r>
            <a:r>
              <a:rPr lang="en-US" altLang="zh-CN" smtClean="0"/>
              <a:t>)</a:t>
            </a:r>
            <a:endParaRPr lang="en-US" altLang="ja-JP"/>
          </a:p>
        </p:txBody>
      </p:sp>
      <p:sp>
        <p:nvSpPr>
          <p:cNvPr id="8" name="Rectangle 16"/>
          <p:cNvSpPr>
            <a:spLocks noChangeArrowheads="1"/>
          </p:cNvSpPr>
          <p:nvPr/>
        </p:nvSpPr>
        <p:spPr bwMode="auto">
          <a:xfrm>
            <a:off x="1000127" y="2214554"/>
            <a:ext cx="3857625" cy="3973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</a:rPr>
              <a:t>機械的振動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1500193" y="2643182"/>
            <a:ext cx="3857625" cy="36830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衛星変動   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</a:rPr>
              <a:t>1 x 10</a:t>
            </a:r>
            <a:r>
              <a:rPr lang="en-US" altLang="ja-JP" sz="1800" b="1" baseline="30000" dirty="0" smtClean="0">
                <a:solidFill>
                  <a:srgbClr val="CCECFF"/>
                </a:solidFill>
                <a:latin typeface="Tahoma" pitchFamily="34" charset="0"/>
              </a:rPr>
              <a:t>-9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</a:rPr>
              <a:t> m/Hz</a:t>
            </a:r>
            <a:r>
              <a:rPr lang="en-US" altLang="ja-JP" sz="1800" b="1" baseline="30000" dirty="0" smtClean="0">
                <a:solidFill>
                  <a:srgbClr val="CCECFF"/>
                </a:solidFill>
                <a:latin typeface="Tahoma" pitchFamily="34" charset="0"/>
              </a:rPr>
              <a:t>1/2</a:t>
            </a:r>
            <a:endParaRPr kumimoji="1" lang="ja-JP" altLang="en-US" sz="1800" b="1" kern="1200" baseline="300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" name="Rectangle 16"/>
          <p:cNvSpPr>
            <a:spLocks noChangeArrowheads="1"/>
          </p:cNvSpPr>
          <p:nvPr/>
        </p:nvSpPr>
        <p:spPr bwMode="auto">
          <a:xfrm>
            <a:off x="1071565" y="3214686"/>
            <a:ext cx="3857625" cy="3973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</a:rPr>
              <a:t>磁場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" name="Rectangle 16"/>
          <p:cNvSpPr>
            <a:spLocks noChangeArrowheads="1"/>
          </p:cNvSpPr>
          <p:nvPr/>
        </p:nvSpPr>
        <p:spPr bwMode="auto">
          <a:xfrm>
            <a:off x="1500166" y="3643314"/>
            <a:ext cx="3857625" cy="36689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磁場変動   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</a:rPr>
              <a:t>1 x 10</a:t>
            </a:r>
            <a:r>
              <a:rPr lang="en-US" altLang="ja-JP" sz="1800" b="1" baseline="30000" dirty="0" smtClean="0">
                <a:solidFill>
                  <a:srgbClr val="CCECFF"/>
                </a:solidFill>
                <a:latin typeface="Tahoma" pitchFamily="34" charset="0"/>
              </a:rPr>
              <a:t>-7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</a:rPr>
              <a:t> T/Hz</a:t>
            </a:r>
            <a:r>
              <a:rPr lang="en-US" altLang="ja-JP" sz="1800" b="1" baseline="30000" dirty="0" smtClean="0">
                <a:solidFill>
                  <a:srgbClr val="CCECFF"/>
                </a:solidFill>
                <a:latin typeface="Tahoma" pitchFamily="34" charset="0"/>
              </a:rPr>
              <a:t>1/2</a:t>
            </a:r>
            <a:endParaRPr kumimoji="1" lang="ja-JP" altLang="en-US" sz="1800" b="1" kern="1200" baseline="300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2" name="Rectangle 16"/>
          <p:cNvSpPr>
            <a:spLocks noChangeArrowheads="1"/>
          </p:cNvSpPr>
          <p:nvPr/>
        </p:nvSpPr>
        <p:spPr bwMode="auto">
          <a:xfrm>
            <a:off x="1500193" y="4071942"/>
            <a:ext cx="3857625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磁場勾配  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3 x 10</a:t>
            </a:r>
            <a:r>
              <a:rPr lang="en-US" altLang="ja-JP" sz="1800" b="1" baseline="30000" dirty="0" smtClean="0">
                <a:solidFill>
                  <a:srgbClr val="F8F8F8"/>
                </a:solidFill>
                <a:latin typeface="Tahoma" pitchFamily="34" charset="0"/>
              </a:rPr>
              <a:t>-6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 T/m</a:t>
            </a:r>
            <a:endParaRPr kumimoji="1" lang="ja-JP" altLang="en-US" sz="1800" b="1" kern="1200" baseline="300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3" name="Rectangle 16"/>
          <p:cNvSpPr>
            <a:spLocks noChangeArrowheads="1"/>
          </p:cNvSpPr>
          <p:nvPr/>
        </p:nvSpPr>
        <p:spPr bwMode="auto">
          <a:xfrm>
            <a:off x="1142976" y="4643446"/>
            <a:ext cx="3857625" cy="3973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</a:rPr>
              <a:t>温度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4" name="Rectangle 16"/>
          <p:cNvSpPr>
            <a:spLocks noChangeArrowheads="1"/>
          </p:cNvSpPr>
          <p:nvPr/>
        </p:nvSpPr>
        <p:spPr bwMode="auto">
          <a:xfrm>
            <a:off x="1500166" y="5143512"/>
            <a:ext cx="3857625" cy="36689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温度変動   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</a:rPr>
              <a:t>1 x 10</a:t>
            </a:r>
            <a:r>
              <a:rPr lang="en-US" altLang="ja-JP" sz="1800" b="1" baseline="30000" dirty="0" smtClean="0">
                <a:solidFill>
                  <a:srgbClr val="CCECFF"/>
                </a:solidFill>
                <a:latin typeface="Tahoma" pitchFamily="34" charset="0"/>
              </a:rPr>
              <a:t>-3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</a:rPr>
              <a:t> K/Hz</a:t>
            </a:r>
            <a:r>
              <a:rPr lang="en-US" altLang="ja-JP" sz="1800" b="1" baseline="30000" dirty="0" smtClean="0">
                <a:solidFill>
                  <a:srgbClr val="CCECFF"/>
                </a:solidFill>
                <a:latin typeface="Tahoma" pitchFamily="34" charset="0"/>
              </a:rPr>
              <a:t>1/2</a:t>
            </a:r>
            <a:endParaRPr kumimoji="1" lang="ja-JP" altLang="en-US" sz="1800" b="1" kern="1200" baseline="300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" name="Rectangle 16"/>
          <p:cNvSpPr>
            <a:spLocks noChangeArrowheads="1"/>
          </p:cNvSpPr>
          <p:nvPr/>
        </p:nvSpPr>
        <p:spPr bwMode="auto">
          <a:xfrm>
            <a:off x="928662" y="1142984"/>
            <a:ext cx="6500858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</a:rPr>
              <a:t>観測帯域 </a:t>
            </a: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</a:rPr>
              <a:t>(0.1-1 Hz) </a:t>
            </a:r>
            <a:r>
              <a:rPr lang="ja-JP" altLang="en-US" sz="2000" b="1" dirty="0" err="1" smtClean="0">
                <a:solidFill>
                  <a:srgbClr val="F8F8F8"/>
                </a:solidFill>
                <a:latin typeface="Tahoma" pitchFamily="34" charset="0"/>
              </a:rPr>
              <a:t>での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</a:rPr>
              <a:t>　   　変動成分 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</a:rPr>
              <a:t>(</a:t>
            </a:r>
            <a:r>
              <a:rPr lang="ja-JP" altLang="en-US" sz="1800" b="1" dirty="0" smtClean="0">
                <a:solidFill>
                  <a:srgbClr val="CCECFF"/>
                </a:solidFill>
                <a:latin typeface="Tahoma" pitchFamily="34" charset="0"/>
              </a:rPr>
              <a:t>スペクトル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</a:rPr>
              <a:t>)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が重要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5214942" y="2428868"/>
            <a:ext cx="3714749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重力などによる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試験マス変動へのカップリング</a:t>
            </a:r>
            <a:endParaRPr kumimoji="1" lang="ja-JP" altLang="en-US" sz="1800" b="1" kern="1200" baseline="300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/>
        </p:nvSpPr>
        <p:spPr bwMode="auto">
          <a:xfrm>
            <a:off x="5214969" y="3655963"/>
            <a:ext cx="3714749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磁場勾配途地場変動による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  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試験マス変動</a:t>
            </a:r>
            <a:endParaRPr kumimoji="1" lang="ja-JP" altLang="en-US" sz="1800" b="1" kern="1200" baseline="300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" name="Rectangle 16"/>
          <p:cNvSpPr>
            <a:spLocks noChangeArrowheads="1"/>
          </p:cNvSpPr>
          <p:nvPr/>
        </p:nvSpPr>
        <p:spPr bwMode="auto">
          <a:xfrm>
            <a:off x="5214942" y="4922901"/>
            <a:ext cx="3714749" cy="10064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熱輻射揺らぎによる試験マス変動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     (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ハウジング内面での要求値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)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</p:txBody>
      </p:sp>
      <p:sp>
        <p:nvSpPr>
          <p:cNvPr id="20" name="右矢印 19"/>
          <p:cNvSpPr/>
          <p:nvPr/>
        </p:nvSpPr>
        <p:spPr bwMode="auto">
          <a:xfrm flipH="1">
            <a:off x="4786314" y="2643182"/>
            <a:ext cx="285752" cy="357190"/>
          </a:xfrm>
          <a:prstGeom prst="rightArrow">
            <a:avLst/>
          </a:prstGeom>
          <a:solidFill>
            <a:srgbClr val="FFFFFF">
              <a:alpha val="10000"/>
            </a:srgbClr>
          </a:soli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  <p:sp>
        <p:nvSpPr>
          <p:cNvPr id="21" name="右矢印 20"/>
          <p:cNvSpPr/>
          <p:nvPr/>
        </p:nvSpPr>
        <p:spPr bwMode="auto">
          <a:xfrm flipH="1">
            <a:off x="4786314" y="3786190"/>
            <a:ext cx="285752" cy="357190"/>
          </a:xfrm>
          <a:prstGeom prst="rightArrow">
            <a:avLst/>
          </a:prstGeom>
          <a:solidFill>
            <a:srgbClr val="FFFFFF">
              <a:alpha val="10000"/>
            </a:srgbClr>
          </a:soli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  <p:sp>
        <p:nvSpPr>
          <p:cNvPr id="22" name="右矢印 21"/>
          <p:cNvSpPr/>
          <p:nvPr/>
        </p:nvSpPr>
        <p:spPr bwMode="auto">
          <a:xfrm flipH="1">
            <a:off x="4786314" y="5000636"/>
            <a:ext cx="285752" cy="357190"/>
          </a:xfrm>
          <a:prstGeom prst="rightArrow">
            <a:avLst/>
          </a:prstGeom>
          <a:solidFill>
            <a:srgbClr val="FFFFFF">
              <a:alpha val="10000"/>
            </a:srgbClr>
          </a:soli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角丸四角形 59"/>
          <p:cNvSpPr/>
          <p:nvPr/>
        </p:nvSpPr>
        <p:spPr bwMode="auto">
          <a:xfrm>
            <a:off x="500034" y="4143380"/>
            <a:ext cx="3143272" cy="1428760"/>
          </a:xfrm>
          <a:prstGeom prst="roundRect">
            <a:avLst>
              <a:gd name="adj" fmla="val 8698"/>
            </a:avLst>
          </a:prstGeom>
          <a:solidFill>
            <a:srgbClr val="CCECFF">
              <a:alpha val="10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  <p:sp>
        <p:nvSpPr>
          <p:cNvPr id="103322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衛星変動</a:t>
            </a:r>
            <a:endParaRPr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日本物理学会 </a:t>
            </a:r>
            <a:r>
              <a:rPr lang="en-US" altLang="zh-CN" smtClean="0"/>
              <a:t>2010</a:t>
            </a:r>
            <a:r>
              <a:rPr lang="zh-CN" altLang="en-US" smtClean="0"/>
              <a:t>年秋季大会 </a:t>
            </a:r>
            <a:r>
              <a:rPr lang="en-US" altLang="zh-CN" smtClean="0"/>
              <a:t>(2010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13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九州工業大学</a:t>
            </a:r>
            <a:r>
              <a:rPr lang="en-US" altLang="zh-CN" smtClean="0"/>
              <a:t>, </a:t>
            </a:r>
            <a:r>
              <a:rPr lang="zh-CN" altLang="en-US" smtClean="0"/>
              <a:t>北九州</a:t>
            </a:r>
            <a:r>
              <a:rPr lang="en-US" altLang="zh-CN" smtClean="0"/>
              <a:t>)</a:t>
            </a:r>
            <a:endParaRPr lang="en-US" altLang="ja-JP"/>
          </a:p>
        </p:txBody>
      </p:sp>
      <p:pic>
        <p:nvPicPr>
          <p:cNvPr id="38" name="図 37" descr="seis_moriwaki200806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9058" y="1640794"/>
            <a:ext cx="4933188" cy="4288536"/>
          </a:xfrm>
          <a:prstGeom prst="rect">
            <a:avLst/>
          </a:prstGeom>
        </p:spPr>
      </p:pic>
      <p:sp>
        <p:nvSpPr>
          <p:cNvPr id="45" name="Rectangle 16"/>
          <p:cNvSpPr>
            <a:spLocks noChangeArrowheads="1"/>
          </p:cNvSpPr>
          <p:nvPr/>
        </p:nvSpPr>
        <p:spPr bwMode="auto">
          <a:xfrm>
            <a:off x="428623" y="1643050"/>
            <a:ext cx="3857625" cy="67300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衛星の機械的変動要求値 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　　  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</a:rPr>
              <a:t>1 x 10</a:t>
            </a:r>
            <a:r>
              <a:rPr lang="en-US" altLang="ja-JP" sz="1800" b="1" baseline="30000" dirty="0" smtClean="0">
                <a:solidFill>
                  <a:srgbClr val="CCECFF"/>
                </a:solidFill>
                <a:latin typeface="Tahoma" pitchFamily="34" charset="0"/>
              </a:rPr>
              <a:t>-9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</a:rPr>
              <a:t> m/Hz</a:t>
            </a:r>
            <a:r>
              <a:rPr lang="en-US" altLang="ja-JP" sz="1800" b="1" baseline="30000" dirty="0" smtClean="0">
                <a:solidFill>
                  <a:srgbClr val="CCECFF"/>
                </a:solidFill>
                <a:latin typeface="Tahoma" pitchFamily="34" charset="0"/>
              </a:rPr>
              <a:t>1/2</a:t>
            </a:r>
            <a:endParaRPr kumimoji="1" lang="ja-JP" altLang="en-US" sz="1800" b="1" kern="1200" baseline="300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6" name="右矢印 45"/>
          <p:cNvSpPr/>
          <p:nvPr/>
        </p:nvSpPr>
        <p:spPr bwMode="auto">
          <a:xfrm>
            <a:off x="714348" y="2500306"/>
            <a:ext cx="214314" cy="214314"/>
          </a:xfrm>
          <a:prstGeom prst="rightArrow">
            <a:avLst/>
          </a:prstGeom>
          <a:solidFill>
            <a:srgbClr val="FFFFFF">
              <a:alpha val="10000"/>
            </a:srgbClr>
          </a:soli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  <p:sp>
        <p:nvSpPr>
          <p:cNvPr id="47" name="Rectangle 16"/>
          <p:cNvSpPr>
            <a:spLocks noChangeArrowheads="1"/>
          </p:cNvSpPr>
          <p:nvPr/>
        </p:nvSpPr>
        <p:spPr bwMode="auto">
          <a:xfrm>
            <a:off x="928689" y="2416117"/>
            <a:ext cx="2643179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機械変動を排除した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　   衛星で実現可能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</p:txBody>
      </p:sp>
      <p:sp>
        <p:nvSpPr>
          <p:cNvPr id="53" name="Rectangle 16"/>
          <p:cNvSpPr>
            <a:spLocks noChangeArrowheads="1"/>
          </p:cNvSpPr>
          <p:nvPr/>
        </p:nvSpPr>
        <p:spPr bwMode="auto">
          <a:xfrm rot="19930504">
            <a:off x="6072198" y="2791128"/>
            <a:ext cx="1643074" cy="36689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ahoma" pitchFamily="34" charset="0"/>
              </a:rPr>
              <a:t>DPF</a:t>
            </a:r>
            <a:r>
              <a:rPr lang="ja-JP" altLang="en-US" sz="1800" b="1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ahoma" pitchFamily="34" charset="0"/>
              </a:rPr>
              <a:t>要求値</a:t>
            </a:r>
            <a:endParaRPr kumimoji="1" lang="ja-JP" altLang="en-US" sz="1800" b="1" kern="1200" baseline="30000" dirty="0">
              <a:solidFill>
                <a:schemeClr val="tx1">
                  <a:lumMod val="60000"/>
                  <a:lumOff val="4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5" name="AutoShape 90"/>
          <p:cNvSpPr>
            <a:spLocks noChangeArrowheads="1"/>
          </p:cNvSpPr>
          <p:nvPr/>
        </p:nvSpPr>
        <p:spPr bwMode="auto">
          <a:xfrm>
            <a:off x="6786578" y="3357562"/>
            <a:ext cx="1785950" cy="1000132"/>
          </a:xfrm>
          <a:prstGeom prst="roundRect">
            <a:avLst>
              <a:gd name="adj" fmla="val 2190"/>
            </a:avLst>
          </a:prstGeom>
          <a:solidFill>
            <a:srgbClr val="FFFFFF">
              <a:alpha val="95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cxnSp>
        <p:nvCxnSpPr>
          <p:cNvPr id="49" name="直線コネクタ 48"/>
          <p:cNvCxnSpPr/>
          <p:nvPr/>
        </p:nvCxnSpPr>
        <p:spPr bwMode="auto">
          <a:xfrm>
            <a:off x="7215206" y="3500438"/>
            <a:ext cx="1500198" cy="785818"/>
          </a:xfrm>
          <a:prstGeom prst="line">
            <a:avLst/>
          </a:prstGeom>
          <a:solidFill>
            <a:srgbClr val="FAFFC9">
              <a:alpha val="50000"/>
            </a:srgbClr>
          </a:solidFill>
          <a:ln w="38100" cap="flat" cmpd="sng" algn="ctr">
            <a:solidFill>
              <a:schemeClr val="bg1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1" name="直線コネクタ 50"/>
          <p:cNvCxnSpPr/>
          <p:nvPr/>
        </p:nvCxnSpPr>
        <p:spPr bwMode="auto">
          <a:xfrm flipV="1">
            <a:off x="6357950" y="3071810"/>
            <a:ext cx="857256" cy="500066"/>
          </a:xfrm>
          <a:prstGeom prst="line">
            <a:avLst/>
          </a:prstGeom>
          <a:solidFill>
            <a:srgbClr val="FAFFC9">
              <a:alpha val="50000"/>
            </a:srgbClr>
          </a:solidFill>
          <a:ln w="63500" cap="flat" cmpd="sng" algn="ctr">
            <a:solidFill>
              <a:schemeClr val="tx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4" name="Rectangle 16"/>
          <p:cNvSpPr>
            <a:spLocks noChangeArrowheads="1"/>
          </p:cNvSpPr>
          <p:nvPr/>
        </p:nvSpPr>
        <p:spPr bwMode="auto">
          <a:xfrm rot="1591775">
            <a:off x="7021077" y="3857628"/>
            <a:ext cx="1428760" cy="56630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400" b="1" dirty="0" smtClean="0">
                <a:solidFill>
                  <a:schemeClr val="bg1">
                    <a:lumMod val="25000"/>
                  </a:schemeClr>
                </a:solidFill>
                <a:latin typeface="Tahoma" pitchFamily="34" charset="0"/>
              </a:rPr>
              <a:t>地面振動レベル</a:t>
            </a:r>
            <a:endParaRPr lang="en-US" altLang="ja-JP" sz="1400" b="1" dirty="0" smtClean="0">
              <a:solidFill>
                <a:schemeClr val="bg1">
                  <a:lumMod val="25000"/>
                </a:schemeClr>
              </a:solidFill>
              <a:latin typeface="Tahoma" pitchFamily="34" charset="0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chemeClr val="bg1">
                    <a:lumMod val="25000"/>
                  </a:schemeClr>
                </a:solidFill>
                <a:latin typeface="Tahoma" pitchFamily="34" charset="0"/>
              </a:rPr>
              <a:t>  (</a:t>
            </a:r>
            <a:r>
              <a:rPr lang="ja-JP" altLang="en-US" sz="1400" b="1" dirty="0" smtClean="0">
                <a:solidFill>
                  <a:schemeClr val="bg1">
                    <a:lumMod val="25000"/>
                  </a:schemeClr>
                </a:solidFill>
                <a:latin typeface="Tahoma" pitchFamily="34" charset="0"/>
              </a:rPr>
              <a:t>地下坑道</a:t>
            </a:r>
            <a:r>
              <a:rPr lang="en-US" altLang="ja-JP" sz="1400" b="1" dirty="0" smtClean="0">
                <a:solidFill>
                  <a:schemeClr val="bg1">
                    <a:lumMod val="25000"/>
                  </a:schemeClr>
                </a:solidFill>
                <a:latin typeface="Tahoma" pitchFamily="34" charset="0"/>
              </a:rPr>
              <a:t>)</a:t>
            </a:r>
            <a:endParaRPr kumimoji="1" lang="ja-JP" altLang="en-US" sz="1400" b="1" kern="1200" baseline="30000" dirty="0">
              <a:solidFill>
                <a:schemeClr val="bg1">
                  <a:lumMod val="25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cxnSp>
        <p:nvCxnSpPr>
          <p:cNvPr id="56" name="直線コネクタ 55"/>
          <p:cNvCxnSpPr/>
          <p:nvPr/>
        </p:nvCxnSpPr>
        <p:spPr bwMode="auto">
          <a:xfrm>
            <a:off x="7286644" y="3071810"/>
            <a:ext cx="1500198" cy="785818"/>
          </a:xfrm>
          <a:prstGeom prst="line">
            <a:avLst/>
          </a:prstGeom>
          <a:solidFill>
            <a:srgbClr val="FAFFC9">
              <a:alpha val="50000"/>
            </a:srgbClr>
          </a:solidFill>
          <a:ln w="12700" cap="flat" cmpd="sng" algn="ctr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7" name="Rectangle 16"/>
          <p:cNvSpPr>
            <a:spLocks noChangeArrowheads="1"/>
          </p:cNvSpPr>
          <p:nvPr/>
        </p:nvSpPr>
        <p:spPr bwMode="auto">
          <a:xfrm rot="1575895">
            <a:off x="7572396" y="3087733"/>
            <a:ext cx="1428760" cy="47846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200" b="1" dirty="0" smtClean="0">
                <a:solidFill>
                  <a:srgbClr val="808080"/>
                </a:solidFill>
                <a:latin typeface="Tahoma" pitchFamily="34" charset="0"/>
              </a:rPr>
              <a:t>地面振動レベル</a:t>
            </a:r>
            <a:endParaRPr lang="en-US" altLang="ja-JP" sz="1200" b="1" dirty="0" smtClean="0">
              <a:solidFill>
                <a:srgbClr val="808080"/>
              </a:solidFill>
              <a:latin typeface="Tahoma" pitchFamily="34" charset="0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200" b="1" dirty="0" smtClean="0">
                <a:solidFill>
                  <a:srgbClr val="808080"/>
                </a:solidFill>
                <a:latin typeface="Tahoma" pitchFamily="34" charset="0"/>
              </a:rPr>
              <a:t>  (</a:t>
            </a:r>
            <a:r>
              <a:rPr lang="ja-JP" altLang="en-US" sz="1200" b="1" dirty="0" smtClean="0">
                <a:solidFill>
                  <a:srgbClr val="808080"/>
                </a:solidFill>
                <a:latin typeface="Tahoma" pitchFamily="34" charset="0"/>
              </a:rPr>
              <a:t>都市部地上</a:t>
            </a:r>
            <a:r>
              <a:rPr lang="en-US" altLang="ja-JP" sz="1200" b="1" dirty="0" smtClean="0">
                <a:solidFill>
                  <a:srgbClr val="808080"/>
                </a:solidFill>
                <a:latin typeface="Tahoma" pitchFamily="34" charset="0"/>
              </a:rPr>
              <a:t>)</a:t>
            </a:r>
            <a:endParaRPr kumimoji="1" lang="ja-JP" altLang="en-US" sz="1200" b="1" kern="1200" baseline="30000" dirty="0">
              <a:solidFill>
                <a:srgbClr val="80808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8" name="Rectangle 16"/>
          <p:cNvSpPr>
            <a:spLocks noChangeArrowheads="1"/>
          </p:cNvSpPr>
          <p:nvPr/>
        </p:nvSpPr>
        <p:spPr bwMode="auto">
          <a:xfrm>
            <a:off x="500034" y="4214818"/>
            <a:ext cx="3286148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DPF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構成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: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機械変動部は無い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</p:txBody>
      </p:sp>
      <p:sp>
        <p:nvSpPr>
          <p:cNvPr id="59" name="Rectangle 16"/>
          <p:cNvSpPr>
            <a:spLocks noChangeArrowheads="1"/>
          </p:cNvSpPr>
          <p:nvPr/>
        </p:nvSpPr>
        <p:spPr bwMode="auto">
          <a:xfrm>
            <a:off x="785786" y="4667277"/>
            <a:ext cx="3286148" cy="9048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F8F8F8"/>
                </a:solidFill>
                <a:latin typeface="Tahoma" pitchFamily="34" charset="0"/>
              </a:rPr>
              <a:t>モメンタムホイールは非搭載</a:t>
            </a:r>
            <a:endParaRPr lang="en-US" altLang="ja-JP" sz="16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F8F8F8"/>
                </a:solidFill>
                <a:latin typeface="Tahoma" pitchFamily="34" charset="0"/>
              </a:rPr>
              <a:t>リングレーザージャイロ</a:t>
            </a:r>
            <a:endParaRPr lang="en-US" altLang="ja-JP" sz="16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</a:rPr>
              <a:t>                     </a:t>
            </a: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 FOG </a:t>
            </a:r>
            <a:r>
              <a:rPr lang="ja-JP" altLang="en-US" sz="16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に変更</a:t>
            </a:r>
            <a:endParaRPr lang="en-US" altLang="ja-JP" sz="1600" b="1" dirty="0" smtClean="0">
              <a:solidFill>
                <a:srgbClr val="F8F8F8"/>
              </a:solidFill>
              <a:latin typeface="Tahoma" pitchFamily="34" charset="0"/>
            </a:endParaRPr>
          </a:p>
        </p:txBody>
      </p:sp>
      <p:sp>
        <p:nvSpPr>
          <p:cNvPr id="62" name="Rectangle 16"/>
          <p:cNvSpPr>
            <a:spLocks noChangeArrowheads="1"/>
          </p:cNvSpPr>
          <p:nvPr/>
        </p:nvSpPr>
        <p:spPr bwMode="auto">
          <a:xfrm>
            <a:off x="857224" y="3143248"/>
            <a:ext cx="2928958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</a:rPr>
              <a:t>(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</a:rPr>
              <a:t>静寂環境での</a:t>
            </a:r>
            <a:endParaRPr lang="en-US" altLang="ja-JP" sz="1800" b="1" dirty="0" smtClean="0">
              <a:solidFill>
                <a:srgbClr val="DDDDDD"/>
              </a:solidFill>
              <a:latin typeface="Tahoma" pitchFamily="34" charset="0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</a:rPr>
              <a:t>   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</a:rPr>
              <a:t>地面振動程度の安定度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AutoShape 90"/>
          <p:cNvSpPr>
            <a:spLocks noChangeArrowheads="1"/>
          </p:cNvSpPr>
          <p:nvPr/>
        </p:nvSpPr>
        <p:spPr bwMode="auto">
          <a:xfrm>
            <a:off x="6500826" y="3617914"/>
            <a:ext cx="1428760" cy="2239978"/>
          </a:xfrm>
          <a:prstGeom prst="roundRect">
            <a:avLst>
              <a:gd name="adj" fmla="val 2190"/>
            </a:avLst>
          </a:prstGeom>
          <a:solidFill>
            <a:srgbClr val="FFFF00">
              <a:alpha val="15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103322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温度変動</a:t>
            </a:r>
            <a:endParaRPr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日本物理学会 </a:t>
            </a:r>
            <a:r>
              <a:rPr lang="en-US" altLang="zh-CN" smtClean="0"/>
              <a:t>2010</a:t>
            </a:r>
            <a:r>
              <a:rPr lang="zh-CN" altLang="en-US" smtClean="0"/>
              <a:t>年秋季大会 </a:t>
            </a:r>
            <a:r>
              <a:rPr lang="en-US" altLang="zh-CN" smtClean="0"/>
              <a:t>(2010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13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九州工業大学</a:t>
            </a:r>
            <a:r>
              <a:rPr lang="en-US" altLang="zh-CN" smtClean="0"/>
              <a:t>, </a:t>
            </a:r>
            <a:r>
              <a:rPr lang="zh-CN" altLang="en-US" smtClean="0"/>
              <a:t>北九州</a:t>
            </a:r>
            <a:r>
              <a:rPr lang="en-US" altLang="zh-CN" smtClean="0"/>
              <a:t>)</a:t>
            </a:r>
            <a:endParaRPr lang="en-US" altLang="ja-JP"/>
          </a:p>
        </p:txBody>
      </p:sp>
      <p:sp>
        <p:nvSpPr>
          <p:cNvPr id="45" name="Rectangle 16"/>
          <p:cNvSpPr>
            <a:spLocks noChangeArrowheads="1"/>
          </p:cNvSpPr>
          <p:nvPr/>
        </p:nvSpPr>
        <p:spPr bwMode="auto">
          <a:xfrm>
            <a:off x="785786" y="1357298"/>
            <a:ext cx="3857625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試験マス周囲の温度変動要求値 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　　  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</a:rPr>
              <a:t>1 x 10</a:t>
            </a:r>
            <a:r>
              <a:rPr lang="en-US" altLang="ja-JP" sz="1800" b="1" baseline="30000" dirty="0" smtClean="0">
                <a:solidFill>
                  <a:srgbClr val="CCECFF"/>
                </a:solidFill>
                <a:latin typeface="Tahoma" pitchFamily="34" charset="0"/>
              </a:rPr>
              <a:t>-3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</a:rPr>
              <a:t> K/Hz</a:t>
            </a:r>
            <a:r>
              <a:rPr lang="en-US" altLang="ja-JP" sz="1800" b="1" baseline="30000" dirty="0" smtClean="0">
                <a:solidFill>
                  <a:srgbClr val="CCECFF"/>
                </a:solidFill>
                <a:latin typeface="Tahoma" pitchFamily="34" charset="0"/>
              </a:rPr>
              <a:t>1/2</a:t>
            </a:r>
            <a:endParaRPr kumimoji="1" lang="ja-JP" altLang="en-US" sz="1800" b="1" kern="1200" baseline="300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6" name="右矢印 45"/>
          <p:cNvSpPr/>
          <p:nvPr/>
        </p:nvSpPr>
        <p:spPr bwMode="auto">
          <a:xfrm>
            <a:off x="1000100" y="2239954"/>
            <a:ext cx="214314" cy="214314"/>
          </a:xfrm>
          <a:prstGeom prst="rightArrow">
            <a:avLst/>
          </a:prstGeom>
          <a:solidFill>
            <a:srgbClr val="FFFFFF">
              <a:alpha val="10000"/>
            </a:srgbClr>
          </a:soli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  <p:sp>
        <p:nvSpPr>
          <p:cNvPr id="47" name="Rectangle 16"/>
          <p:cNvSpPr>
            <a:spLocks noChangeArrowheads="1"/>
          </p:cNvSpPr>
          <p:nvPr/>
        </p:nvSpPr>
        <p:spPr bwMode="auto">
          <a:xfrm>
            <a:off x="1214441" y="2155765"/>
            <a:ext cx="3643311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多重の輻射シールド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大きな熱浴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,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熱伝導の良い材質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</p:txBody>
      </p:sp>
      <p:pic>
        <p:nvPicPr>
          <p:cNvPr id="118067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808080"/>
              </a:clrFrom>
              <a:clrTo>
                <a:srgbClr val="80808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38342" y="3424211"/>
            <a:ext cx="4491376" cy="2933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図 16" descr="photo_sat_3_01L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1142984"/>
            <a:ext cx="2590054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16"/>
          <p:cNvSpPr>
            <a:spLocks noChangeArrowheads="1"/>
          </p:cNvSpPr>
          <p:nvPr/>
        </p:nvSpPr>
        <p:spPr bwMode="auto">
          <a:xfrm>
            <a:off x="642910" y="3286124"/>
            <a:ext cx="3857625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SWIM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モジュール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  (SDS-1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搭載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)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            </a:t>
            </a:r>
            <a:r>
              <a:rPr lang="ja-JP" altLang="en-US" sz="1800" b="1" dirty="0" err="1" smtClean="0">
                <a:solidFill>
                  <a:srgbClr val="F8F8F8"/>
                </a:solidFill>
                <a:latin typeface="Tahoma" pitchFamily="34" charset="0"/>
              </a:rPr>
              <a:t>での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温度変動実測結果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  </a:t>
            </a:r>
          </a:p>
        </p:txBody>
      </p:sp>
      <p:sp>
        <p:nvSpPr>
          <p:cNvPr id="22" name="Rectangle 16"/>
          <p:cNvSpPr>
            <a:spLocks noChangeArrowheads="1"/>
          </p:cNvSpPr>
          <p:nvPr/>
        </p:nvSpPr>
        <p:spPr bwMode="auto">
          <a:xfrm>
            <a:off x="6572264" y="5500702"/>
            <a:ext cx="1643074" cy="36689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</a:rPr>
              <a:t>DPF</a:t>
            </a:r>
            <a:r>
              <a:rPr lang="ja-JP" altLang="en-US" sz="1800" b="1" dirty="0" smtClean="0">
                <a:solidFill>
                  <a:srgbClr val="CCECFF"/>
                </a:solidFill>
                <a:latin typeface="Tahoma" pitchFamily="34" charset="0"/>
              </a:rPr>
              <a:t>要求値</a:t>
            </a:r>
            <a:endParaRPr kumimoji="1" lang="ja-JP" altLang="en-US" sz="1800" b="1" kern="1200" baseline="300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cxnSp>
        <p:nvCxnSpPr>
          <p:cNvPr id="23" name="直線コネクタ 22"/>
          <p:cNvCxnSpPr/>
          <p:nvPr/>
        </p:nvCxnSpPr>
        <p:spPr bwMode="auto">
          <a:xfrm>
            <a:off x="6500826" y="5429264"/>
            <a:ext cx="1428760" cy="1588"/>
          </a:xfrm>
          <a:prstGeom prst="line">
            <a:avLst/>
          </a:prstGeom>
          <a:solidFill>
            <a:srgbClr val="FAFFC9">
              <a:alpha val="50000"/>
            </a:srgbClr>
          </a:solidFill>
          <a:ln w="63500" cap="flat" cmpd="sng" algn="ctr">
            <a:solidFill>
              <a:srgbClr val="CCEC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右矢印 24"/>
          <p:cNvSpPr/>
          <p:nvPr/>
        </p:nvSpPr>
        <p:spPr bwMode="auto">
          <a:xfrm>
            <a:off x="1214414" y="4987987"/>
            <a:ext cx="214314" cy="214314"/>
          </a:xfrm>
          <a:prstGeom prst="rightArrow">
            <a:avLst/>
          </a:prstGeom>
          <a:solidFill>
            <a:srgbClr val="FFFFFF">
              <a:alpha val="10000"/>
            </a:srgbClr>
          </a:soli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  <p:sp>
        <p:nvSpPr>
          <p:cNvPr id="26" name="Rectangle 16"/>
          <p:cNvSpPr>
            <a:spLocks noChangeArrowheads="1"/>
          </p:cNvSpPr>
          <p:nvPr/>
        </p:nvSpPr>
        <p:spPr bwMode="auto">
          <a:xfrm>
            <a:off x="1441455" y="4929198"/>
            <a:ext cx="3643311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DPF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の要求値を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     　ほぼ満たす結果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</p:txBody>
      </p:sp>
      <p:sp>
        <p:nvSpPr>
          <p:cNvPr id="27" name="Rectangle 16"/>
          <p:cNvSpPr>
            <a:spLocks noChangeArrowheads="1"/>
          </p:cNvSpPr>
          <p:nvPr/>
        </p:nvSpPr>
        <p:spPr bwMode="auto">
          <a:xfrm>
            <a:off x="1000073" y="4130731"/>
            <a:ext cx="3429024" cy="6340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F8F8F8"/>
                </a:solidFill>
                <a:latin typeface="Tahoma" pitchFamily="34" charset="0"/>
              </a:rPr>
              <a:t>サバイバルヒータでの</a:t>
            </a: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</a:rPr>
              <a:t>ON/OFF</a:t>
            </a:r>
            <a:r>
              <a:rPr lang="ja-JP" altLang="en-US" sz="1600" b="1" dirty="0" smtClean="0">
                <a:solidFill>
                  <a:srgbClr val="F8F8F8"/>
                </a:solidFill>
                <a:latin typeface="Tahoma" pitchFamily="34" charset="0"/>
              </a:rPr>
              <a:t>制御</a:t>
            </a:r>
            <a:endParaRPr lang="en-US" altLang="ja-JP" sz="16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</a:rPr>
              <a:t>SWIM</a:t>
            </a:r>
            <a:r>
              <a:rPr lang="ja-JP" altLang="en-US" sz="1600" b="1" dirty="0" smtClean="0">
                <a:solidFill>
                  <a:srgbClr val="F8F8F8"/>
                </a:solidFill>
                <a:latin typeface="Tahoma" pitchFamily="34" charset="0"/>
              </a:rPr>
              <a:t>では温度制御はしていない</a:t>
            </a:r>
            <a:endParaRPr lang="en-US" altLang="ja-JP" sz="1600" b="1" dirty="0" smtClean="0">
              <a:solidFill>
                <a:srgbClr val="F8F8F8"/>
              </a:solidFill>
              <a:latin typeface="Tahoma" pitchFamily="34" charset="0"/>
            </a:endParaRPr>
          </a:p>
        </p:txBody>
      </p:sp>
      <p:sp>
        <p:nvSpPr>
          <p:cNvPr id="29" name="円/楕円 28"/>
          <p:cNvSpPr/>
          <p:nvPr/>
        </p:nvSpPr>
        <p:spPr bwMode="auto">
          <a:xfrm>
            <a:off x="6786578" y="2428868"/>
            <a:ext cx="785818" cy="785818"/>
          </a:xfrm>
          <a:prstGeom prst="ellipse">
            <a:avLst/>
          </a:prstGeom>
          <a:noFill/>
          <a:ln w="635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6333025" y="3121223"/>
            <a:ext cx="7393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altLang="ja-JP" sz="1400" b="1" dirty="0" smtClean="0">
                <a:solidFill>
                  <a:srgbClr val="F8F8F8"/>
                </a:solidFill>
                <a:latin typeface="Tahoma" pitchFamily="34" charset="0"/>
              </a:rPr>
              <a:t>SDS-1</a:t>
            </a:r>
            <a:endParaRPr lang="ja-JP" altLang="en-US" sz="1400" dirty="0"/>
          </a:p>
        </p:txBody>
      </p:sp>
      <p:sp>
        <p:nvSpPr>
          <p:cNvPr id="32" name="Rectangle 16"/>
          <p:cNvSpPr>
            <a:spLocks noChangeArrowheads="1"/>
          </p:cNvSpPr>
          <p:nvPr/>
        </p:nvSpPr>
        <p:spPr bwMode="auto">
          <a:xfrm>
            <a:off x="1584331" y="5715016"/>
            <a:ext cx="3643311" cy="36689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DDDDDD"/>
                </a:solidFill>
                <a:latin typeface="Tahoma" pitchFamily="34" charset="0"/>
              </a:rPr>
              <a:t>(ADC</a:t>
            </a:r>
            <a:r>
              <a:rPr lang="ja-JP" altLang="en-US" sz="1600" b="1" dirty="0" smtClean="0">
                <a:solidFill>
                  <a:srgbClr val="DDDDDD"/>
                </a:solidFill>
                <a:latin typeface="Tahoma" pitchFamily="34" charset="0"/>
              </a:rPr>
              <a:t>雑音による測定限界</a:t>
            </a:r>
            <a:r>
              <a:rPr lang="en-US" altLang="ja-JP" sz="1600" b="1" dirty="0" smtClean="0">
                <a:solidFill>
                  <a:srgbClr val="DDDDDD"/>
                </a:solidFill>
                <a:latin typeface="Tahoma" pitchFamily="34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universe_mod_cut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30305"/>
              </a:clrFrom>
              <a:clrTo>
                <a:srgbClr val="03030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1472" y="714356"/>
            <a:ext cx="8075941" cy="5724800"/>
          </a:xfrm>
          <a:prstGeom prst="rect">
            <a:avLst/>
          </a:prstGeom>
        </p:spPr>
      </p:pic>
      <p:sp>
        <p:nvSpPr>
          <p:cNvPr id="8263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Stochastic Background GWs</a:t>
            </a:r>
            <a:endParaRPr lang="ja-JP" altLang="en-US" dirty="0"/>
          </a:p>
        </p:txBody>
      </p:sp>
      <p:sp>
        <p:nvSpPr>
          <p:cNvPr id="16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日本物理学会 </a:t>
            </a:r>
            <a:r>
              <a:rPr lang="en-US" altLang="zh-CN" smtClean="0"/>
              <a:t>2010</a:t>
            </a:r>
            <a:r>
              <a:rPr lang="zh-CN" altLang="en-US" smtClean="0"/>
              <a:t>年秋季大会 </a:t>
            </a:r>
            <a:r>
              <a:rPr lang="en-US" altLang="zh-CN" smtClean="0"/>
              <a:t>(2010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13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九州工業大学</a:t>
            </a:r>
            <a:r>
              <a:rPr lang="en-US" altLang="zh-CN" smtClean="0"/>
              <a:t>, </a:t>
            </a:r>
            <a:r>
              <a:rPr lang="zh-CN" altLang="en-US" smtClean="0"/>
              <a:t>北九州</a:t>
            </a:r>
            <a:r>
              <a:rPr lang="en-US" altLang="zh-CN" smtClean="0"/>
              <a:t>)</a:t>
            </a:r>
            <a:endParaRPr lang="en-US" altLang="ja-JP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 rot="20217738">
            <a:off x="3488308" y="2176735"/>
            <a:ext cx="2500330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7C80"/>
                </a:solidFill>
                <a:uLnTx/>
                <a:uFillTx/>
                <a:latin typeface="+mj-lt"/>
                <a:ea typeface="+mj-ea"/>
                <a:cs typeface="+mj-cs"/>
              </a:rPr>
              <a:t>Stochastic </a:t>
            </a: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7C80"/>
                </a:solidFill>
                <a:uLnTx/>
                <a:uFillTx/>
                <a:latin typeface="+mj-lt"/>
                <a:ea typeface="+mj-ea"/>
                <a:cs typeface="+mj-cs"/>
              </a:rPr>
              <a:t>Background GWs</a:t>
            </a:r>
            <a:endParaRPr kumimoji="1" lang="ja-JP" altLang="en-US" sz="1800" b="1" i="0" u="none" strike="noStrike" kern="0" cap="none" spc="0" normalizeH="0" baseline="0" noProof="0" dirty="0">
              <a:ln>
                <a:noFill/>
              </a:ln>
              <a:solidFill>
                <a:srgbClr val="FF7C80"/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55745" name="Picture 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58082" y="2124268"/>
            <a:ext cx="928694" cy="909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SWIM</a:t>
            </a:r>
            <a:r>
              <a:rPr lang="ja-JP" altLang="en-US"/>
              <a:t>による実証と</a:t>
            </a:r>
            <a:r>
              <a:rPr lang="en-US" altLang="ja-JP"/>
              <a:t>DPF</a:t>
            </a:r>
          </a:p>
        </p:txBody>
      </p:sp>
      <p:sp>
        <p:nvSpPr>
          <p:cNvPr id="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日本物理学会 </a:t>
            </a:r>
            <a:r>
              <a:rPr lang="en-US" altLang="zh-CN" smtClean="0"/>
              <a:t>2010</a:t>
            </a:r>
            <a:r>
              <a:rPr lang="zh-CN" altLang="en-US" smtClean="0"/>
              <a:t>年秋季大会 </a:t>
            </a:r>
            <a:r>
              <a:rPr lang="en-US" altLang="zh-CN" smtClean="0"/>
              <a:t>(2010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13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九州工業大学</a:t>
            </a:r>
            <a:r>
              <a:rPr lang="en-US" altLang="zh-CN" smtClean="0"/>
              <a:t>, </a:t>
            </a:r>
            <a:r>
              <a:rPr lang="zh-CN" altLang="en-US" smtClean="0"/>
              <a:t>北九州</a:t>
            </a:r>
            <a:r>
              <a:rPr lang="en-US" altLang="zh-CN" smtClean="0"/>
              <a:t>)</a:t>
            </a:r>
            <a:endParaRPr lang="en-US" altLang="ja-JP"/>
          </a:p>
        </p:txBody>
      </p:sp>
      <p:sp>
        <p:nvSpPr>
          <p:cNvPr id="1074198" name="Rectangle 22"/>
          <p:cNvSpPr>
            <a:spLocks noChangeArrowheads="1"/>
          </p:cNvSpPr>
          <p:nvPr/>
        </p:nvSpPr>
        <p:spPr bwMode="auto">
          <a:xfrm>
            <a:off x="395288" y="947738"/>
            <a:ext cx="7921625" cy="3937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>
                <a:solidFill>
                  <a:srgbClr val="DDDDDD"/>
                </a:solidFill>
                <a:latin typeface="Tahoma" pitchFamily="34" charset="0"/>
              </a:rPr>
              <a:t>DPF</a:t>
            </a:r>
            <a:r>
              <a:rPr lang="ja-JP" altLang="en-US" sz="1800" b="1">
                <a:solidFill>
                  <a:srgbClr val="DDDDDD"/>
                </a:solidFill>
                <a:latin typeface="Tahoma" pitchFamily="34" charset="0"/>
              </a:rPr>
              <a:t>ミッション部　信号処理・搭載機器のプロトタイプとしての役割</a:t>
            </a:r>
            <a:endParaRPr lang="ja-JP" altLang="en-US" sz="1400" b="1">
              <a:solidFill>
                <a:srgbClr val="CCECFF"/>
              </a:solidFill>
              <a:latin typeface="Tahoma" pitchFamily="34" charset="0"/>
            </a:endParaRPr>
          </a:p>
        </p:txBody>
      </p:sp>
      <p:graphicFrame>
        <p:nvGraphicFramePr>
          <p:cNvPr id="1074199" name="Object 23"/>
          <p:cNvGraphicFramePr>
            <a:graphicFrameLocks noChangeAspect="1"/>
          </p:cNvGraphicFramePr>
          <p:nvPr/>
        </p:nvGraphicFramePr>
        <p:xfrm>
          <a:off x="1403350" y="2747963"/>
          <a:ext cx="6502400" cy="3560762"/>
        </p:xfrm>
        <a:graphic>
          <a:graphicData uri="http://schemas.openxmlformats.org/presentationml/2006/ole">
            <p:oleObj spid="_x0000_s1074199" name="Drawing" r:id="rId4" imgW="5645160" imgH="3090600" progId="Canvas.Drawing.X">
              <p:embed/>
            </p:oleObj>
          </a:graphicData>
        </a:graphic>
      </p:graphicFrame>
      <p:sp>
        <p:nvSpPr>
          <p:cNvPr id="1074200" name="Rectangle 24"/>
          <p:cNvSpPr>
            <a:spLocks noChangeArrowheads="1"/>
          </p:cNvSpPr>
          <p:nvPr/>
        </p:nvSpPr>
        <p:spPr bwMode="auto">
          <a:xfrm>
            <a:off x="323850" y="1400175"/>
            <a:ext cx="6842125" cy="11652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DDDDDD"/>
                </a:solidFill>
                <a:latin typeface="Tahoma" pitchFamily="34" charset="0"/>
              </a:rPr>
              <a:t>SpC2                 </a:t>
            </a:r>
            <a:r>
              <a:rPr lang="ja-JP" altLang="en-US" sz="1600" b="1">
                <a:solidFill>
                  <a:srgbClr val="DDDDDD"/>
                </a:solidFill>
                <a:latin typeface="Tahoma" pitchFamily="34" charset="0"/>
              </a:rPr>
              <a:t>中央処理計算機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DDDDDD"/>
                </a:solidFill>
                <a:latin typeface="Tahoma" pitchFamily="34" charset="0"/>
              </a:rPr>
              <a:t>デジタルボード      機器制御デジタルボード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600" b="1">
                <a:solidFill>
                  <a:srgbClr val="DDDDDD"/>
                </a:solidFill>
                <a:latin typeface="Tahoma" pitchFamily="34" charset="0"/>
              </a:rPr>
              <a:t>AD/DA</a:t>
            </a:r>
            <a:r>
              <a:rPr kumimoji="0" lang="ja-JP" altLang="en-US" sz="1600" b="1">
                <a:solidFill>
                  <a:srgbClr val="DDDDDD"/>
                </a:solidFill>
                <a:latin typeface="Tahoma" pitchFamily="34" charset="0"/>
              </a:rPr>
              <a:t>ボード      信号取得</a:t>
            </a:r>
            <a:r>
              <a:rPr kumimoji="0" lang="en-US" altLang="ja-JP" sz="1600" b="1">
                <a:solidFill>
                  <a:srgbClr val="DDDDDD"/>
                </a:solidFill>
                <a:latin typeface="Tahoma" pitchFamily="34" charset="0"/>
              </a:rPr>
              <a:t>, </a:t>
            </a:r>
            <a:r>
              <a:rPr kumimoji="0" lang="ja-JP" altLang="en-US" sz="1600" b="1">
                <a:solidFill>
                  <a:srgbClr val="DDDDDD"/>
                </a:solidFill>
                <a:latin typeface="Tahoma" pitchFamily="34" charset="0"/>
              </a:rPr>
              <a:t>制御用アナログボード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sz="1600" b="1">
                <a:solidFill>
                  <a:srgbClr val="DDDDDD"/>
                </a:solidFill>
                <a:latin typeface="Tahoma" pitchFamily="34" charset="0"/>
              </a:rPr>
              <a:t>センサモジュール   試験マスモジュール</a:t>
            </a:r>
            <a:r>
              <a:rPr kumimoji="0" lang="en-US" altLang="ja-JP" sz="1600" b="1">
                <a:solidFill>
                  <a:srgbClr val="DDDDDD"/>
                </a:solidFill>
                <a:latin typeface="Tahoma" pitchFamily="34" charset="0"/>
              </a:rPr>
              <a:t>, </a:t>
            </a:r>
            <a:r>
              <a:rPr kumimoji="0" lang="ja-JP" altLang="en-US" sz="1600" b="1">
                <a:solidFill>
                  <a:srgbClr val="DDDDDD"/>
                </a:solidFill>
                <a:latin typeface="Tahoma" pitchFamily="34" charset="0"/>
              </a:rPr>
              <a:t>センサ</a:t>
            </a:r>
            <a:r>
              <a:rPr kumimoji="0" lang="en-US" altLang="ja-JP" sz="1600" b="1">
                <a:solidFill>
                  <a:srgbClr val="DDDDDD"/>
                </a:solidFill>
                <a:latin typeface="Tahoma" pitchFamily="34" charset="0"/>
              </a:rPr>
              <a:t>/</a:t>
            </a:r>
            <a:r>
              <a:rPr kumimoji="0" lang="ja-JP" altLang="en-US" sz="1600" b="1">
                <a:solidFill>
                  <a:srgbClr val="DDDDDD"/>
                </a:solidFill>
                <a:latin typeface="Tahoma" pitchFamily="34" charset="0"/>
              </a:rPr>
              <a:t>アクチュエータ</a:t>
            </a:r>
            <a:endParaRPr lang="ja-JP" altLang="en-US" sz="1600" b="1">
              <a:solidFill>
                <a:srgbClr val="DDDDDD"/>
              </a:solidFill>
              <a:latin typeface="Tahoma" pitchFamily="34" charset="0"/>
            </a:endParaRPr>
          </a:p>
        </p:txBody>
      </p:sp>
      <p:sp>
        <p:nvSpPr>
          <p:cNvPr id="1074201" name="AutoShape 25"/>
          <p:cNvSpPr>
            <a:spLocks noChangeArrowheads="1"/>
          </p:cNvSpPr>
          <p:nvPr/>
        </p:nvSpPr>
        <p:spPr bwMode="auto">
          <a:xfrm>
            <a:off x="4067175" y="3500438"/>
            <a:ext cx="1368425" cy="2305050"/>
          </a:xfrm>
          <a:prstGeom prst="roundRect">
            <a:avLst>
              <a:gd name="adj" fmla="val 7657"/>
            </a:avLst>
          </a:prstGeom>
          <a:solidFill>
            <a:srgbClr val="FF99CC">
              <a:alpha val="20000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74202" name="Rectangle 26"/>
          <p:cNvSpPr>
            <a:spLocks noChangeArrowheads="1"/>
          </p:cNvSpPr>
          <p:nvPr/>
        </p:nvSpPr>
        <p:spPr bwMode="auto">
          <a:xfrm>
            <a:off x="5867400" y="1524000"/>
            <a:ext cx="3025775" cy="8969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DDDDDD"/>
                </a:solidFill>
                <a:latin typeface="Tahoma" pitchFamily="34" charset="0"/>
              </a:rPr>
              <a:t>SWIM – </a:t>
            </a:r>
            <a:r>
              <a:rPr lang="ja-JP" altLang="en-US" sz="1600" b="1">
                <a:solidFill>
                  <a:srgbClr val="DDDDDD"/>
                </a:solidFill>
                <a:latin typeface="Tahoma" pitchFamily="34" charset="0"/>
              </a:rPr>
              <a:t>動作実証が主な目的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DDDDDD"/>
                </a:solidFill>
                <a:latin typeface="Tahoma" pitchFamily="34" charset="0"/>
              </a:rPr>
              <a:t>  信号処理・制御系の実証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DDDDDD"/>
                </a:solidFill>
                <a:latin typeface="Tahoma" pitchFamily="34" charset="0"/>
              </a:rPr>
              <a:t>  センサ感度は重要視していない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SWIM</a:t>
            </a:r>
            <a:r>
              <a:rPr lang="ja-JP" altLang="en-US"/>
              <a:t>による実証と</a:t>
            </a:r>
            <a:r>
              <a:rPr lang="en-US" altLang="ja-JP"/>
              <a:t>DPF</a:t>
            </a:r>
          </a:p>
        </p:txBody>
      </p:sp>
      <p:sp>
        <p:nvSpPr>
          <p:cNvPr id="23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日本物理学会 </a:t>
            </a:r>
            <a:r>
              <a:rPr lang="en-US" altLang="zh-CN" smtClean="0"/>
              <a:t>2010</a:t>
            </a:r>
            <a:r>
              <a:rPr lang="zh-CN" altLang="en-US" smtClean="0"/>
              <a:t>年秋季大会 </a:t>
            </a:r>
            <a:r>
              <a:rPr lang="en-US" altLang="zh-CN" smtClean="0"/>
              <a:t>(2010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13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九州工業大学</a:t>
            </a:r>
            <a:r>
              <a:rPr lang="en-US" altLang="zh-CN" smtClean="0"/>
              <a:t>, </a:t>
            </a:r>
            <a:r>
              <a:rPr lang="zh-CN" altLang="en-US" smtClean="0"/>
              <a:t>北九州</a:t>
            </a:r>
            <a:r>
              <a:rPr lang="en-US" altLang="zh-CN" smtClean="0"/>
              <a:t>)</a:t>
            </a:r>
            <a:endParaRPr lang="en-US" altLang="ja-JP"/>
          </a:p>
        </p:txBody>
      </p:sp>
      <p:sp>
        <p:nvSpPr>
          <p:cNvPr id="1049603" name="AutoShape 3"/>
          <p:cNvSpPr>
            <a:spLocks noChangeArrowheads="1"/>
          </p:cNvSpPr>
          <p:nvPr/>
        </p:nvSpPr>
        <p:spPr bwMode="auto">
          <a:xfrm>
            <a:off x="179388" y="5597525"/>
            <a:ext cx="1152525" cy="649288"/>
          </a:xfrm>
          <a:prstGeom prst="roundRect">
            <a:avLst>
              <a:gd name="adj" fmla="val 17907"/>
            </a:avLst>
          </a:prstGeom>
          <a:solidFill>
            <a:srgbClr val="C0C0C0">
              <a:alpha val="3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49604" name="AutoShape 4"/>
          <p:cNvSpPr>
            <a:spLocks noChangeArrowheads="1"/>
          </p:cNvSpPr>
          <p:nvPr/>
        </p:nvSpPr>
        <p:spPr bwMode="auto">
          <a:xfrm>
            <a:off x="4500563" y="2646363"/>
            <a:ext cx="4392612" cy="2881312"/>
          </a:xfrm>
          <a:prstGeom prst="roundRect">
            <a:avLst>
              <a:gd name="adj" fmla="val 3069"/>
            </a:avLst>
          </a:prstGeom>
          <a:solidFill>
            <a:srgbClr val="C0C0C0">
              <a:alpha val="3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49605" name="AutoShape 5"/>
          <p:cNvSpPr>
            <a:spLocks noChangeArrowheads="1"/>
          </p:cNvSpPr>
          <p:nvPr/>
        </p:nvSpPr>
        <p:spPr bwMode="auto">
          <a:xfrm>
            <a:off x="179388" y="2646363"/>
            <a:ext cx="4248150" cy="2881312"/>
          </a:xfrm>
          <a:prstGeom prst="roundRect">
            <a:avLst>
              <a:gd name="adj" fmla="val 3069"/>
            </a:avLst>
          </a:prstGeom>
          <a:solidFill>
            <a:srgbClr val="C0C0C0">
              <a:alpha val="3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49606" name="Rectangle 6"/>
          <p:cNvSpPr>
            <a:spLocks noChangeArrowheads="1"/>
          </p:cNvSpPr>
          <p:nvPr/>
        </p:nvSpPr>
        <p:spPr bwMode="auto">
          <a:xfrm>
            <a:off x="179388" y="2943225"/>
            <a:ext cx="1800225" cy="18081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 CPU: HR5000</a:t>
            </a:r>
            <a:r>
              <a:rPr kumimoji="0" lang="en-US" altLang="ja-JP" sz="1000" b="1">
                <a:solidFill>
                  <a:srgbClr val="CCECFF"/>
                </a:solidFill>
                <a:latin typeface="Tahoma" pitchFamily="34" charset="0"/>
              </a:rPr>
              <a:t>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000" b="1">
                <a:solidFill>
                  <a:srgbClr val="CCECFF"/>
                </a:solidFill>
                <a:latin typeface="Tahoma" pitchFamily="34" charset="0"/>
              </a:rPr>
              <a:t>         (64bit, 33MHz)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000" b="1">
                <a:solidFill>
                  <a:srgbClr val="CCECFF"/>
                </a:solidFill>
                <a:latin typeface="Tahoma" pitchFamily="34" charset="0"/>
              </a:rPr>
              <a:t>  System Memory: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000" b="1">
                <a:solidFill>
                  <a:srgbClr val="CCECFF"/>
                </a:solidFill>
                <a:latin typeface="Tahoma" pitchFamily="34" charset="0"/>
              </a:rPr>
              <a:t>   2MB Flash Memory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000" b="1">
                <a:solidFill>
                  <a:srgbClr val="CCECFF"/>
                </a:solidFill>
                <a:latin typeface="Tahoma" pitchFamily="34" charset="0"/>
              </a:rPr>
              <a:t>   4MB Burst SRAM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000" b="1">
                <a:solidFill>
                  <a:srgbClr val="CCECFF"/>
                </a:solidFill>
                <a:latin typeface="Tahoma" pitchFamily="34" charset="0"/>
              </a:rPr>
              <a:t>   4MB Asynch. SRAM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000" b="1">
                <a:solidFill>
                  <a:srgbClr val="CCECFF"/>
                </a:solidFill>
                <a:latin typeface="Tahoma" pitchFamily="34" charset="0"/>
              </a:rPr>
              <a:t>  Data Recorder: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000" b="1">
                <a:solidFill>
                  <a:srgbClr val="CCECFF"/>
                </a:solidFill>
                <a:latin typeface="Tahoma" pitchFamily="34" charset="0"/>
              </a:rPr>
              <a:t>   1GB SDRAM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000" b="1">
                <a:solidFill>
                  <a:srgbClr val="CCECFF"/>
                </a:solidFill>
                <a:latin typeface="Tahoma" pitchFamily="34" charset="0"/>
              </a:rPr>
              <a:t>   1GB Flash Memory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000" b="1">
                <a:solidFill>
                  <a:srgbClr val="CCECFF"/>
                </a:solidFill>
                <a:latin typeface="Tahoma" pitchFamily="34" charset="0"/>
              </a:rPr>
              <a:t>  SpW: 3ch</a:t>
            </a:r>
            <a:endParaRPr kumimoji="0" lang="en-US" altLang="ja-JP" sz="1200" b="1">
              <a:solidFill>
                <a:srgbClr val="CCECFF"/>
              </a:solidFill>
              <a:latin typeface="Tahoma" pitchFamily="34" charset="0"/>
            </a:endParaRPr>
          </a:p>
        </p:txBody>
      </p:sp>
      <p:pic>
        <p:nvPicPr>
          <p:cNvPr id="1049607" name="Picture 7" descr="IMG_31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613" y="3006725"/>
            <a:ext cx="2376487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9608" name="Picture 8" descr="IMG_312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3055938"/>
            <a:ext cx="2376487" cy="222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9609" name="Rectangle 9"/>
          <p:cNvSpPr>
            <a:spLocks noChangeArrowheads="1"/>
          </p:cNvSpPr>
          <p:nvPr/>
        </p:nvSpPr>
        <p:spPr bwMode="auto">
          <a:xfrm>
            <a:off x="322263" y="2636838"/>
            <a:ext cx="3889375" cy="3254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400" b="1">
                <a:solidFill>
                  <a:srgbClr val="99CCFF"/>
                </a:solidFill>
                <a:latin typeface="Tahoma" pitchFamily="34" charset="0"/>
              </a:rPr>
              <a:t>SpaceCube2: Space-qualified Computer</a:t>
            </a:r>
          </a:p>
        </p:txBody>
      </p:sp>
      <p:sp>
        <p:nvSpPr>
          <p:cNvPr id="1049610" name="Rectangle 10"/>
          <p:cNvSpPr>
            <a:spLocks noChangeArrowheads="1"/>
          </p:cNvSpPr>
          <p:nvPr/>
        </p:nvSpPr>
        <p:spPr bwMode="auto">
          <a:xfrm>
            <a:off x="4716463" y="2646363"/>
            <a:ext cx="3529012" cy="3254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400" b="1">
                <a:solidFill>
                  <a:srgbClr val="99CCFF"/>
                </a:solidFill>
                <a:latin typeface="Tahoma" pitchFamily="34" charset="0"/>
              </a:rPr>
              <a:t>SWIM</a:t>
            </a:r>
            <a:r>
              <a:rPr kumimoji="0" lang="en-US" altLang="ja-JP" sz="1400" b="1">
                <a:solidFill>
                  <a:srgbClr val="99CCFF"/>
                </a:solidFill>
                <a:latin typeface="Symbol" pitchFamily="18" charset="2"/>
              </a:rPr>
              <a:t>mn</a:t>
            </a:r>
            <a:r>
              <a:rPr kumimoji="0" lang="en-US" altLang="ja-JP" sz="1400" b="1">
                <a:solidFill>
                  <a:srgbClr val="99CCFF"/>
                </a:solidFill>
                <a:latin typeface="Tahoma" pitchFamily="34" charset="0"/>
              </a:rPr>
              <a:t>   : User Module</a:t>
            </a:r>
          </a:p>
        </p:txBody>
      </p:sp>
      <p:sp>
        <p:nvSpPr>
          <p:cNvPr id="1049611" name="Rectangle 11"/>
          <p:cNvSpPr>
            <a:spLocks noChangeArrowheads="1"/>
          </p:cNvSpPr>
          <p:nvPr/>
        </p:nvSpPr>
        <p:spPr bwMode="auto">
          <a:xfrm>
            <a:off x="6910388" y="2862263"/>
            <a:ext cx="2125662" cy="17049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 Processor test board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 GW+Acc. sensor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      FPGA board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      DAC 16bit x 8 ch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      ADC 16bit x 4 ch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           </a:t>
            </a: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</a:t>
            </a: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32 ch by MPX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     Torsion Antenna x2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        ~47g test mass</a:t>
            </a:r>
          </a:p>
        </p:txBody>
      </p:sp>
      <p:sp>
        <p:nvSpPr>
          <p:cNvPr id="1049612" name="Rectangle 12"/>
          <p:cNvSpPr>
            <a:spLocks noChangeArrowheads="1"/>
          </p:cNvSpPr>
          <p:nvPr/>
        </p:nvSpPr>
        <p:spPr bwMode="auto">
          <a:xfrm>
            <a:off x="252413" y="4733925"/>
            <a:ext cx="1943100" cy="6969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Size: 71 x 221 x 171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 Weight: 1.9 kg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 Power: 7W </a:t>
            </a:r>
          </a:p>
        </p:txBody>
      </p:sp>
      <p:sp>
        <p:nvSpPr>
          <p:cNvPr id="1049613" name="AutoShape 13"/>
          <p:cNvSpPr>
            <a:spLocks/>
          </p:cNvSpPr>
          <p:nvPr/>
        </p:nvSpPr>
        <p:spPr bwMode="auto">
          <a:xfrm rot="16200000" flipV="1">
            <a:off x="4201319" y="5104607"/>
            <a:ext cx="503237" cy="914400"/>
          </a:xfrm>
          <a:prstGeom prst="leftBracket">
            <a:avLst>
              <a:gd name="adj" fmla="val 11037"/>
            </a:avLst>
          </a:prstGeom>
          <a:noFill/>
          <a:ln w="63500">
            <a:solidFill>
              <a:srgbClr val="B2B2B2"/>
            </a:solidFill>
            <a:round/>
            <a:headEnd type="triangle" w="sm" len="sm"/>
            <a:tailEnd type="triangle" w="sm" len="sm"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49614" name="Rectangle 14"/>
          <p:cNvSpPr>
            <a:spLocks noChangeArrowheads="1"/>
          </p:cNvSpPr>
          <p:nvPr/>
        </p:nvSpPr>
        <p:spPr bwMode="auto">
          <a:xfrm>
            <a:off x="3708400" y="5894388"/>
            <a:ext cx="2590800" cy="428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000" b="1">
                <a:solidFill>
                  <a:srgbClr val="DDDDDD"/>
                </a:solidFill>
                <a:latin typeface="Tahoma" pitchFamily="34" charset="0"/>
              </a:rPr>
              <a:t>Power ±15V, +5V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000" b="1">
                <a:solidFill>
                  <a:srgbClr val="DDDDDD"/>
                </a:solidFill>
                <a:latin typeface="Tahoma" pitchFamily="34" charset="0"/>
              </a:rPr>
              <a:t>SpW x2 for CMD/TLM</a:t>
            </a:r>
          </a:p>
        </p:txBody>
      </p:sp>
      <p:sp>
        <p:nvSpPr>
          <p:cNvPr id="1049615" name="Rectangle 15"/>
          <p:cNvSpPr>
            <a:spLocks noChangeArrowheads="1"/>
          </p:cNvSpPr>
          <p:nvPr/>
        </p:nvSpPr>
        <p:spPr bwMode="auto">
          <a:xfrm>
            <a:off x="7019925" y="4556125"/>
            <a:ext cx="1981200" cy="8985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Data Rate : 380kbps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 Size: 124 x 224 x 174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 Weight: 3.5 kg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 Power: ~7W </a:t>
            </a:r>
          </a:p>
        </p:txBody>
      </p:sp>
      <p:sp>
        <p:nvSpPr>
          <p:cNvPr id="1049616" name="Freeform 16"/>
          <p:cNvSpPr>
            <a:spLocks/>
          </p:cNvSpPr>
          <p:nvPr/>
        </p:nvSpPr>
        <p:spPr bwMode="auto">
          <a:xfrm>
            <a:off x="1331913" y="5310188"/>
            <a:ext cx="1295400" cy="576262"/>
          </a:xfrm>
          <a:custGeom>
            <a:avLst/>
            <a:gdLst/>
            <a:ahLst/>
            <a:cxnLst>
              <a:cxn ang="0">
                <a:pos x="635" y="0"/>
              </a:cxn>
              <a:cxn ang="0">
                <a:pos x="624" y="178"/>
              </a:cxn>
              <a:cxn ang="0">
                <a:pos x="0" y="181"/>
              </a:cxn>
            </a:cxnLst>
            <a:rect l="0" t="0" r="r" b="b"/>
            <a:pathLst>
              <a:path w="635" h="181">
                <a:moveTo>
                  <a:pt x="635" y="0"/>
                </a:moveTo>
                <a:lnTo>
                  <a:pt x="624" y="178"/>
                </a:lnTo>
                <a:lnTo>
                  <a:pt x="0" y="181"/>
                </a:lnTo>
              </a:path>
            </a:pathLst>
          </a:custGeom>
          <a:noFill/>
          <a:ln w="63500" cap="flat" cmpd="sng">
            <a:solidFill>
              <a:srgbClr val="B2B2B2"/>
            </a:solidFill>
            <a:prstDash val="solid"/>
            <a:round/>
            <a:headEnd type="triangle" w="sm" len="sm"/>
            <a:tailEnd type="triangle" w="sm" len="sm"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49617" name="Rectangle 17"/>
          <p:cNvSpPr>
            <a:spLocks noChangeArrowheads="1"/>
          </p:cNvSpPr>
          <p:nvPr/>
        </p:nvSpPr>
        <p:spPr bwMode="auto">
          <a:xfrm>
            <a:off x="1476375" y="5886450"/>
            <a:ext cx="2016125" cy="5969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000" b="1">
                <a:solidFill>
                  <a:srgbClr val="DDDDDD"/>
                </a:solidFill>
                <a:latin typeface="Tahoma" pitchFamily="34" charset="0"/>
              </a:rPr>
              <a:t>Power +28V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000" b="1">
                <a:solidFill>
                  <a:srgbClr val="DDDDDD"/>
                </a:solidFill>
                <a:latin typeface="Tahoma" pitchFamily="34" charset="0"/>
              </a:rPr>
              <a:t>RS422 for CMD/TLM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000" b="1">
                <a:solidFill>
                  <a:srgbClr val="DDDDDD"/>
                </a:solidFill>
                <a:latin typeface="Tahoma" pitchFamily="34" charset="0"/>
              </a:rPr>
              <a:t>GPS signal</a:t>
            </a:r>
          </a:p>
        </p:txBody>
      </p:sp>
      <p:sp>
        <p:nvSpPr>
          <p:cNvPr id="1049618" name="Rectangle 18"/>
          <p:cNvSpPr>
            <a:spLocks noChangeArrowheads="1"/>
          </p:cNvSpPr>
          <p:nvPr/>
        </p:nvSpPr>
        <p:spPr bwMode="auto">
          <a:xfrm>
            <a:off x="150813" y="5678488"/>
            <a:ext cx="1223962" cy="5588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400" b="1">
                <a:solidFill>
                  <a:srgbClr val="FFFFFF"/>
                </a:solidFill>
                <a:latin typeface="Tahoma" pitchFamily="34" charset="0"/>
              </a:rPr>
              <a:t>SDS-1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400" b="1">
                <a:solidFill>
                  <a:srgbClr val="FFFFFF"/>
                </a:solidFill>
                <a:latin typeface="Tahoma" pitchFamily="34" charset="0"/>
              </a:rPr>
              <a:t>Bus System</a:t>
            </a:r>
          </a:p>
        </p:txBody>
      </p:sp>
      <p:sp>
        <p:nvSpPr>
          <p:cNvPr id="1049620" name="Rectangle 20"/>
          <p:cNvSpPr>
            <a:spLocks noChangeArrowheads="1"/>
          </p:cNvSpPr>
          <p:nvPr/>
        </p:nvSpPr>
        <p:spPr bwMode="auto">
          <a:xfrm>
            <a:off x="6083300" y="5067300"/>
            <a:ext cx="1152525" cy="2143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800" b="1">
                <a:solidFill>
                  <a:srgbClr val="B2B2B2"/>
                </a:solidFill>
                <a:latin typeface="Tahoma" pitchFamily="34" charset="0"/>
              </a:rPr>
              <a:t>Photo by JAXA</a:t>
            </a:r>
          </a:p>
        </p:txBody>
      </p:sp>
      <p:sp>
        <p:nvSpPr>
          <p:cNvPr id="1049621" name="Rectangle 21"/>
          <p:cNvSpPr>
            <a:spLocks noChangeArrowheads="1"/>
          </p:cNvSpPr>
          <p:nvPr/>
        </p:nvSpPr>
        <p:spPr bwMode="auto">
          <a:xfrm>
            <a:off x="3419475" y="5095875"/>
            <a:ext cx="1152525" cy="2143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800" b="1">
                <a:solidFill>
                  <a:srgbClr val="B2B2B2"/>
                </a:solidFill>
                <a:latin typeface="Tahoma" pitchFamily="34" charset="0"/>
              </a:rPr>
              <a:t>Photo by JAXA</a:t>
            </a:r>
          </a:p>
        </p:txBody>
      </p:sp>
      <p:sp>
        <p:nvSpPr>
          <p:cNvPr id="1049622" name="Rectangle 22"/>
          <p:cNvSpPr>
            <a:spLocks noChangeArrowheads="1"/>
          </p:cNvSpPr>
          <p:nvPr/>
        </p:nvSpPr>
        <p:spPr bwMode="auto">
          <a:xfrm>
            <a:off x="395288" y="947738"/>
            <a:ext cx="6553200" cy="3937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>
                <a:solidFill>
                  <a:srgbClr val="DDDDDD"/>
                </a:solidFill>
                <a:latin typeface="Tahoma" pitchFamily="34" charset="0"/>
              </a:rPr>
              <a:t>SDS-1</a:t>
            </a:r>
            <a:r>
              <a:rPr lang="ja-JP" altLang="en-US" sz="1800" b="1">
                <a:solidFill>
                  <a:srgbClr val="DDDDDD"/>
                </a:solidFill>
                <a:latin typeface="Tahoma" pitchFamily="34" charset="0"/>
              </a:rPr>
              <a:t>搭載の</a:t>
            </a:r>
            <a:r>
              <a:rPr lang="en-US" altLang="ja-JP" sz="1800" b="1">
                <a:solidFill>
                  <a:srgbClr val="DDDDDD"/>
                </a:solidFill>
                <a:latin typeface="Tahoma" pitchFamily="34" charset="0"/>
              </a:rPr>
              <a:t>SWIM </a:t>
            </a:r>
            <a:r>
              <a:rPr lang="en-US" altLang="ja-JP" sz="1400" b="1">
                <a:solidFill>
                  <a:srgbClr val="DDDDDD"/>
                </a:solidFill>
                <a:latin typeface="Tahoma" pitchFamily="34" charset="0"/>
              </a:rPr>
              <a:t>(Space wire demonstration module)</a:t>
            </a:r>
          </a:p>
        </p:txBody>
      </p:sp>
      <p:sp>
        <p:nvSpPr>
          <p:cNvPr id="1049623" name="Rectangle 23"/>
          <p:cNvSpPr>
            <a:spLocks noChangeArrowheads="1"/>
          </p:cNvSpPr>
          <p:nvPr/>
        </p:nvSpPr>
        <p:spPr bwMode="auto">
          <a:xfrm>
            <a:off x="682625" y="1379538"/>
            <a:ext cx="7921625" cy="123031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>
                <a:solidFill>
                  <a:srgbClr val="DDDDDD"/>
                </a:solidFill>
                <a:latin typeface="Tahoma" pitchFamily="34" charset="0"/>
              </a:rPr>
              <a:t>DPF</a:t>
            </a:r>
            <a:r>
              <a:rPr lang="ja-JP" altLang="en-US" sz="1800" b="1">
                <a:solidFill>
                  <a:srgbClr val="DDDDDD"/>
                </a:solidFill>
                <a:latin typeface="Tahoma" pitchFamily="34" charset="0"/>
              </a:rPr>
              <a:t>衛星のプロトタイプとしての役割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>
                <a:solidFill>
                  <a:srgbClr val="FFFFFF"/>
                </a:solidFill>
                <a:latin typeface="Tahoma" pitchFamily="34" charset="0"/>
              </a:rPr>
              <a:t>    </a:t>
            </a:r>
            <a:r>
              <a:rPr lang="en-US" altLang="ja-JP" sz="1800" b="1">
                <a:solidFill>
                  <a:srgbClr val="FFFFFF"/>
                </a:solidFill>
                <a:latin typeface="Tahoma" pitchFamily="34" charset="0"/>
              </a:rPr>
              <a:t>SpC2   </a:t>
            </a:r>
            <a:r>
              <a:rPr lang="ja-JP" altLang="en-US" sz="1800" b="1">
                <a:solidFill>
                  <a:srgbClr val="FFFFFF"/>
                </a:solidFill>
                <a:latin typeface="Tahoma" pitchFamily="34" charset="0"/>
              </a:rPr>
              <a:t>小型衛星標準バス </a:t>
            </a:r>
            <a:r>
              <a:rPr lang="en-US" altLang="ja-JP" sz="1400" b="1">
                <a:solidFill>
                  <a:srgbClr val="CCECFF"/>
                </a:solidFill>
                <a:latin typeface="Tahoma" pitchFamily="34" charset="0"/>
              </a:rPr>
              <a:t>(</a:t>
            </a:r>
            <a:r>
              <a:rPr lang="ja-JP" altLang="en-US" sz="1400" b="1">
                <a:solidFill>
                  <a:srgbClr val="CCECFF"/>
                </a:solidFill>
                <a:latin typeface="Tahoma" pitchFamily="34" charset="0"/>
              </a:rPr>
              <a:t>通信・信号処理</a:t>
            </a:r>
            <a:r>
              <a:rPr lang="en-US" altLang="ja-JP" sz="1400" b="1">
                <a:solidFill>
                  <a:srgbClr val="CCECFF"/>
                </a:solidFill>
                <a:latin typeface="Tahoma" pitchFamily="34" charset="0"/>
              </a:rPr>
              <a:t>, </a:t>
            </a:r>
            <a:r>
              <a:rPr lang="ja-JP" altLang="en-US" sz="1400" b="1">
                <a:solidFill>
                  <a:srgbClr val="CCECFF"/>
                </a:solidFill>
                <a:latin typeface="Tahoma" pitchFamily="34" charset="0"/>
              </a:rPr>
              <a:t>電源制御</a:t>
            </a:r>
            <a:r>
              <a:rPr lang="en-US" altLang="ja-JP" sz="1400" b="1">
                <a:solidFill>
                  <a:srgbClr val="CCECFF"/>
                </a:solidFill>
                <a:latin typeface="Tahoma" pitchFamily="34" charset="0"/>
              </a:rPr>
              <a:t>)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>
                <a:solidFill>
                  <a:srgbClr val="FFFFFF"/>
                </a:solidFill>
                <a:latin typeface="Tahoma" pitchFamily="34" charset="0"/>
              </a:rPr>
              <a:t>     Snm   DPF</a:t>
            </a:r>
            <a:r>
              <a:rPr lang="ja-JP" altLang="en-US" sz="1800" b="1">
                <a:solidFill>
                  <a:srgbClr val="FFFFFF"/>
                </a:solidFill>
                <a:latin typeface="Tahoma" pitchFamily="34" charset="0"/>
              </a:rPr>
              <a:t>ミッション部  </a:t>
            </a:r>
            <a:r>
              <a:rPr lang="en-US" altLang="ja-JP" sz="1400" b="1">
                <a:solidFill>
                  <a:srgbClr val="CCECFF"/>
                </a:solidFill>
                <a:latin typeface="Tahoma" pitchFamily="34" charset="0"/>
              </a:rPr>
              <a:t>(</a:t>
            </a:r>
            <a:r>
              <a:rPr lang="ja-JP" altLang="en-US" sz="1400" b="1">
                <a:solidFill>
                  <a:srgbClr val="CCECFF"/>
                </a:solidFill>
                <a:latin typeface="Tahoma" pitchFamily="34" charset="0"/>
              </a:rPr>
              <a:t>デジタル制御ボード</a:t>
            </a:r>
            <a:r>
              <a:rPr lang="en-US" altLang="ja-JP" sz="1400" b="1">
                <a:solidFill>
                  <a:srgbClr val="CCECFF"/>
                </a:solidFill>
                <a:latin typeface="Tahoma" pitchFamily="34" charset="0"/>
              </a:rPr>
              <a:t>, AD/DA</a:t>
            </a:r>
            <a:r>
              <a:rPr lang="ja-JP" altLang="en-US" sz="1400" b="1">
                <a:solidFill>
                  <a:srgbClr val="CCECFF"/>
                </a:solidFill>
                <a:latin typeface="Tahoma" pitchFamily="34" charset="0"/>
              </a:rPr>
              <a:t>コンバータ</a:t>
            </a:r>
            <a:r>
              <a:rPr lang="en-US" altLang="ja-JP" sz="1400" b="1">
                <a:solidFill>
                  <a:srgbClr val="CCECFF"/>
                </a:solidFill>
                <a:latin typeface="Tahoma" pitchFamily="34" charset="0"/>
              </a:rPr>
              <a:t>, </a:t>
            </a:r>
            <a:r>
              <a:rPr lang="ja-JP" altLang="en-US" sz="1400" b="1">
                <a:solidFill>
                  <a:srgbClr val="CCECFF"/>
                </a:solidFill>
                <a:latin typeface="Tahoma" pitchFamily="34" charset="0"/>
              </a:rPr>
              <a:t>センサモジュール</a:t>
            </a:r>
            <a:r>
              <a:rPr lang="en-US" altLang="ja-JP" sz="1400" b="1">
                <a:solidFill>
                  <a:srgbClr val="CCECFF"/>
                </a:solidFill>
                <a:latin typeface="Tahoma" pitchFamily="34" charset="0"/>
              </a:rPr>
              <a:t>)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endParaRPr lang="en-US" altLang="ja-JP" sz="1400" b="1">
              <a:solidFill>
                <a:srgbClr val="CCECFF"/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6" descr="DSCF5601.JPG"/>
          <p:cNvPicPr>
            <a:picLocks noChangeAspect="1"/>
          </p:cNvPicPr>
          <p:nvPr/>
        </p:nvPicPr>
        <p:blipFill>
          <a:blip r:embed="rId3" cstate="print"/>
          <a:srcRect l="17717" r="17717"/>
          <a:stretch>
            <a:fillRect/>
          </a:stretch>
        </p:blipFill>
        <p:spPr bwMode="auto">
          <a:xfrm>
            <a:off x="4500562" y="3714752"/>
            <a:ext cx="1675798" cy="1946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5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DPF</a:t>
            </a:r>
            <a:r>
              <a:rPr lang="ja-JP" altLang="en-US"/>
              <a:t>技術開発</a:t>
            </a:r>
          </a:p>
        </p:txBody>
      </p:sp>
      <p:sp>
        <p:nvSpPr>
          <p:cNvPr id="1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 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2010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年秋季大会 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(2010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9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13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九州工業大学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北九州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125390" name="Rectangle 14"/>
          <p:cNvSpPr>
            <a:spLocks noChangeArrowheads="1"/>
          </p:cNvSpPr>
          <p:nvPr/>
        </p:nvSpPr>
        <p:spPr bwMode="auto">
          <a:xfrm>
            <a:off x="571472" y="1071546"/>
            <a:ext cx="4938713" cy="134498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安定化レーザー光源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en-US" altLang="ja-JP" sz="1800" b="1" kern="1200" dirty="0" err="1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Yb:YAG</a:t>
            </a:r>
            <a:r>
              <a:rPr kumimoji="1" lang="en-US" altLang="ja-JP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(NPRO) 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光源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ヨウ素飽和吸収による安定化制御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安定度向上</a:t>
            </a:r>
            <a:r>
              <a:rPr kumimoji="1" lang="en-US" altLang="ja-JP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, 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パッケージ化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25396" name="Rectangle 20"/>
          <p:cNvSpPr>
            <a:spLocks noChangeArrowheads="1"/>
          </p:cNvSpPr>
          <p:nvPr/>
        </p:nvSpPr>
        <p:spPr bwMode="auto">
          <a:xfrm>
            <a:off x="7467600" y="1433514"/>
            <a:ext cx="925513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武者氏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資料より</a:t>
            </a:r>
          </a:p>
        </p:txBody>
      </p:sp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1571604" y="2428868"/>
            <a:ext cx="3224201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電気通信大学</a:t>
            </a:r>
            <a:endParaRPr lang="en-US" altLang="ja-JP" sz="1800" b="1" dirty="0" smtClean="0">
              <a:solidFill>
                <a:srgbClr val="CCECFF"/>
              </a:solidFill>
              <a:latin typeface="Tahoma" pitchFamily="34" charset="0"/>
              <a:sym typeface="Wingdings" pitchFamily="2" charset="2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zh-TW" altLang="en-US" sz="18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情報通信研究機構 </a:t>
            </a:r>
            <a:r>
              <a:rPr lang="en-US" altLang="zh-TW" sz="18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(NICT)</a:t>
            </a:r>
            <a:endParaRPr kumimoji="1" lang="ja-JP" altLang="en-US" sz="18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29" name="図 28" descr=":PICT0043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4429132"/>
            <a:ext cx="2643206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5397" name="Rectangle 21"/>
          <p:cNvSpPr>
            <a:spLocks noChangeArrowheads="1"/>
          </p:cNvSpPr>
          <p:nvPr/>
        </p:nvSpPr>
        <p:spPr bwMode="auto">
          <a:xfrm>
            <a:off x="7715272" y="3905912"/>
            <a:ext cx="925513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佐藤氏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資料より</a:t>
            </a:r>
          </a:p>
        </p:txBody>
      </p:sp>
      <p:sp>
        <p:nvSpPr>
          <p:cNvPr id="1125391" name="Rectangle 15"/>
          <p:cNvSpPr>
            <a:spLocks noChangeArrowheads="1"/>
          </p:cNvSpPr>
          <p:nvPr/>
        </p:nvSpPr>
        <p:spPr bwMode="auto">
          <a:xfrm>
            <a:off x="642910" y="3857628"/>
            <a:ext cx="4000528" cy="137883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干渉計・ハウジング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プロトタイプの設計・製作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基本性能の試験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　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地球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重力場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観測用センサ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の試作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25398" name="Rectangle 22"/>
          <p:cNvSpPr>
            <a:spLocks noChangeArrowheads="1"/>
          </p:cNvSpPr>
          <p:nvPr/>
        </p:nvSpPr>
        <p:spPr bwMode="auto">
          <a:xfrm>
            <a:off x="4714876" y="5715016"/>
            <a:ext cx="925513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新谷氏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資料より</a:t>
            </a:r>
          </a:p>
        </p:txBody>
      </p:sp>
      <p:pic>
        <p:nvPicPr>
          <p:cNvPr id="894977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90911" y="1285860"/>
            <a:ext cx="2438609" cy="2000264"/>
          </a:xfrm>
          <a:prstGeom prst="rect">
            <a:avLst/>
          </a:prstGeom>
          <a:noFill/>
          <a:ln w="15875" cap="flat" cmpd="sng">
            <a:noFill/>
            <a:prstDash val="solid"/>
            <a:miter lim="800000"/>
            <a:headEnd/>
            <a:tailEnd/>
          </a:ln>
          <a:effectLst/>
        </p:spPr>
      </p:pic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1571604" y="5286388"/>
            <a:ext cx="3224201" cy="10064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国立天文台 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(NAOJ)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東京大学・地震研究所</a:t>
            </a:r>
            <a:endParaRPr lang="en-US" altLang="ja-JP" sz="1800" b="1" dirty="0" smtClean="0">
              <a:solidFill>
                <a:srgbClr val="CCECFF"/>
              </a:solidFill>
              <a:latin typeface="Tahoma" pitchFamily="34" charset="0"/>
              <a:sym typeface="Wingdings" pitchFamily="2" charset="2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スタンフォード大</a:t>
            </a:r>
            <a:endParaRPr kumimoji="1" lang="ja-JP" altLang="en-US" sz="18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" name="右矢印 18"/>
          <p:cNvSpPr/>
          <p:nvPr/>
        </p:nvSpPr>
        <p:spPr bwMode="auto">
          <a:xfrm>
            <a:off x="1357290" y="2500306"/>
            <a:ext cx="214314" cy="214314"/>
          </a:xfrm>
          <a:prstGeom prst="rightArrow">
            <a:avLst/>
          </a:prstGeom>
          <a:solidFill>
            <a:srgbClr val="CCECFF">
              <a:alpha val="10000"/>
            </a:srgbClr>
          </a:solidFill>
          <a:ln w="3175" cap="flat" cmpd="sng" algn="ctr">
            <a:solidFill>
              <a:srgbClr val="CCE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  <p:sp>
        <p:nvSpPr>
          <p:cNvPr id="22" name="右矢印 21"/>
          <p:cNvSpPr/>
          <p:nvPr/>
        </p:nvSpPr>
        <p:spPr bwMode="auto">
          <a:xfrm>
            <a:off x="1357290" y="5357826"/>
            <a:ext cx="214314" cy="214314"/>
          </a:xfrm>
          <a:prstGeom prst="rightArrow">
            <a:avLst/>
          </a:prstGeom>
          <a:solidFill>
            <a:srgbClr val="CCECFF">
              <a:alpha val="10000"/>
            </a:srgbClr>
          </a:solidFill>
          <a:ln w="3175" cap="flat" cmpd="sng" algn="ctr">
            <a:solidFill>
              <a:srgbClr val="CCE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DPF</a:t>
            </a:r>
            <a:r>
              <a:rPr lang="ja-JP" altLang="en-US"/>
              <a:t>技術開発</a:t>
            </a:r>
          </a:p>
        </p:txBody>
      </p:sp>
      <p:sp>
        <p:nvSpPr>
          <p:cNvPr id="1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 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2010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年秋季大会 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(2010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9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13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九州工業大学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北九州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123339" name="Rectangle 11"/>
          <p:cNvSpPr>
            <a:spLocks noChangeArrowheads="1"/>
          </p:cNvSpPr>
          <p:nvPr/>
        </p:nvSpPr>
        <p:spPr bwMode="auto">
          <a:xfrm>
            <a:off x="611188" y="1142984"/>
            <a:ext cx="5183187" cy="175124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姿勢制御・ドラッグフリー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構成 </a:t>
            </a:r>
            <a:r>
              <a:rPr kumimoji="1" lang="en-US" altLang="ja-JP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構造・制御則</a:t>
            </a:r>
            <a:r>
              <a:rPr kumimoji="1" lang="en-US" altLang="ja-JP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の検討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　　重力傾度安定による受動安定化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  <a:sym typeface="Wingdings" pitchFamily="2" charset="2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　　          衛星にマスト構造を取り付ける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　　　ミッション部スラスタによるドラッグフリー制御</a:t>
            </a:r>
          </a:p>
        </p:txBody>
      </p:sp>
      <p:sp>
        <p:nvSpPr>
          <p:cNvPr id="1123338" name="Rectangle 10"/>
          <p:cNvSpPr>
            <a:spLocks noChangeArrowheads="1"/>
          </p:cNvSpPr>
          <p:nvPr/>
        </p:nvSpPr>
        <p:spPr bwMode="auto">
          <a:xfrm>
            <a:off x="642910" y="3971778"/>
            <a:ext cx="5181600" cy="164968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スラスタ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lang="ja-JP" altLang="en-US" sz="18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既存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技術のシステム化検討</a:t>
            </a:r>
            <a:endParaRPr kumimoji="1" lang="en-US" altLang="ja-JP" sz="1800" b="1" kern="12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推力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雑音評価装置　</a:t>
            </a:r>
            <a:endParaRPr kumimoji="1" lang="en-US" altLang="ja-JP" sz="1800" b="1" kern="12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  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スラスタスタンド</a:t>
            </a:r>
            <a:r>
              <a:rPr kumimoji="1" lang="en-US" altLang="ja-JP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 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製作</a:t>
            </a:r>
            <a:endParaRPr kumimoji="1" lang="en-US" altLang="ja-JP" sz="1800" b="1" kern="12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　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スリット型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FEEP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の試作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123343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13353" y="4624416"/>
            <a:ext cx="2116365" cy="159066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123346" name="Rectangle 18"/>
          <p:cNvSpPr>
            <a:spLocks noChangeArrowheads="1"/>
          </p:cNvSpPr>
          <p:nvPr/>
        </p:nvSpPr>
        <p:spPr bwMode="auto">
          <a:xfrm>
            <a:off x="7429520" y="4000504"/>
            <a:ext cx="925513" cy="5175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船木氏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資料より</a:t>
            </a:r>
          </a:p>
        </p:txBody>
      </p:sp>
      <p:pic>
        <p:nvPicPr>
          <p:cNvPr id="89292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8" y="1071546"/>
            <a:ext cx="2951797" cy="2786082"/>
          </a:xfrm>
          <a:prstGeom prst="rect">
            <a:avLst/>
          </a:prstGeom>
          <a:noFill/>
          <a:ln w="15875" cap="flat" cmpd="sng">
            <a:noFill/>
            <a:prstDash val="solid"/>
            <a:miter lim="800000"/>
            <a:headEnd/>
            <a:tailEnd/>
          </a:ln>
          <a:effectLst/>
        </p:spPr>
      </p:pic>
      <p:sp>
        <p:nvSpPr>
          <p:cNvPr id="1123347" name="Rectangle 19"/>
          <p:cNvSpPr>
            <a:spLocks noChangeArrowheads="1"/>
          </p:cNvSpPr>
          <p:nvPr/>
        </p:nvSpPr>
        <p:spPr bwMode="auto">
          <a:xfrm>
            <a:off x="7848600" y="1125525"/>
            <a:ext cx="925513" cy="5175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森脇氏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資料より</a:t>
            </a:r>
          </a:p>
        </p:txBody>
      </p:sp>
      <p:pic>
        <p:nvPicPr>
          <p:cNvPr id="892930" name="Picture 2" descr="　スリットFEE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7686" y="4643446"/>
            <a:ext cx="2651222" cy="155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1633551" y="3015280"/>
            <a:ext cx="3938581" cy="67300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東京大学・新領域創成科学研究科</a:t>
            </a:r>
            <a:endParaRPr lang="en-US" altLang="ja-JP" sz="1800" b="1" dirty="0" smtClean="0">
              <a:solidFill>
                <a:srgbClr val="CCECFF"/>
              </a:solidFill>
              <a:latin typeface="Tahoma" pitchFamily="34" charset="0"/>
              <a:sym typeface="Wingdings" pitchFamily="2" charset="2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ja-JP" altLang="en-US" sz="18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宇宙航空研究開発機構 </a:t>
            </a:r>
            <a:r>
              <a:rPr kumimoji="1" lang="en-US" altLang="ja-JP" sz="18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(JAXA)</a:t>
            </a:r>
            <a:endParaRPr kumimoji="1" lang="ja-JP" altLang="en-US" sz="18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8" name="右矢印 17"/>
          <p:cNvSpPr/>
          <p:nvPr/>
        </p:nvSpPr>
        <p:spPr bwMode="auto">
          <a:xfrm>
            <a:off x="1419237" y="3086718"/>
            <a:ext cx="214314" cy="214314"/>
          </a:xfrm>
          <a:prstGeom prst="rightArrow">
            <a:avLst/>
          </a:prstGeom>
          <a:solidFill>
            <a:srgbClr val="CCECFF">
              <a:alpha val="10000"/>
            </a:srgbClr>
          </a:solidFill>
          <a:ln w="3175" cap="flat" cmpd="sng" algn="ctr">
            <a:solidFill>
              <a:srgbClr val="CCE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  <p:sp>
        <p:nvSpPr>
          <p:cNvPr id="19" name="Rectangle 14"/>
          <p:cNvSpPr>
            <a:spLocks noChangeArrowheads="1"/>
          </p:cNvSpPr>
          <p:nvPr/>
        </p:nvSpPr>
        <p:spPr bwMode="auto">
          <a:xfrm>
            <a:off x="1166762" y="5584789"/>
            <a:ext cx="3938581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ja-JP" altLang="en-US" sz="18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宇宙航空研究開発機構 </a:t>
            </a:r>
            <a:r>
              <a:rPr kumimoji="1" lang="en-US" altLang="ja-JP" sz="18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(JAXA)</a:t>
            </a:r>
            <a:endParaRPr kumimoji="1" lang="ja-JP" altLang="en-US" sz="1800" b="1" kern="1200" dirty="0" smtClean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東海大学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, </a:t>
            </a:r>
            <a:r>
              <a:rPr lang="ja-JP" altLang="en-US" sz="18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防衛大学</a:t>
            </a:r>
            <a:endParaRPr lang="en-US" altLang="ja-JP" sz="1800" b="1" dirty="0" smtClean="0">
              <a:solidFill>
                <a:srgbClr val="CCECFF"/>
              </a:solidFill>
              <a:latin typeface="Tahoma" pitchFamily="34" charset="0"/>
              <a:sym typeface="Wingdings" pitchFamily="2" charset="2"/>
            </a:endParaRPr>
          </a:p>
        </p:txBody>
      </p:sp>
      <p:sp>
        <p:nvSpPr>
          <p:cNvPr id="20" name="右矢印 19"/>
          <p:cNvSpPr/>
          <p:nvPr/>
        </p:nvSpPr>
        <p:spPr bwMode="auto">
          <a:xfrm>
            <a:off x="952448" y="5656227"/>
            <a:ext cx="214314" cy="214314"/>
          </a:xfrm>
          <a:prstGeom prst="rightArrow">
            <a:avLst/>
          </a:prstGeom>
          <a:solidFill>
            <a:srgbClr val="CCECFF">
              <a:alpha val="10000"/>
            </a:srgbClr>
          </a:solidFill>
          <a:ln w="3175" cap="flat" cmpd="sng" algn="ctr">
            <a:solidFill>
              <a:srgbClr val="CCE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DPF</a:t>
            </a:r>
            <a:r>
              <a:rPr lang="ja-JP" altLang="en-US"/>
              <a:t>技術開発</a:t>
            </a:r>
          </a:p>
        </p:txBody>
      </p:sp>
      <p:sp>
        <p:nvSpPr>
          <p:cNvPr id="1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 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2010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年秋季大会 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(2010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9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13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九州工業大学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北九州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pic>
        <p:nvPicPr>
          <p:cNvPr id="25" name="図 16" descr="photo_sat_3_01L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9561" y="1000108"/>
            <a:ext cx="2590054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5392" name="Rectangle 16"/>
          <p:cNvSpPr>
            <a:spLocks noChangeArrowheads="1"/>
          </p:cNvSpPr>
          <p:nvPr/>
        </p:nvSpPr>
        <p:spPr bwMode="auto">
          <a:xfrm>
            <a:off x="571472" y="928670"/>
            <a:ext cx="3857625" cy="141269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信号処理・制御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ja-JP" altLang="en-US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SpaceWire/SpaceCube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endParaRPr kumimoji="1" lang="en-US" altLang="ja-JP" sz="1800" b="1" kern="12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　　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SDS-1/SWIM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1/23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打上げ  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宇宙実証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試験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25401" name="Rectangle 25"/>
          <p:cNvSpPr>
            <a:spLocks noChangeArrowheads="1"/>
          </p:cNvSpPr>
          <p:nvPr/>
        </p:nvSpPr>
        <p:spPr bwMode="auto">
          <a:xfrm>
            <a:off x="8004205" y="1119830"/>
            <a:ext cx="925513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写真：</a:t>
            </a:r>
            <a:r>
              <a:rPr kumimoji="1" lang="en-US" altLang="ja-JP" sz="14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JAXA</a:t>
            </a:r>
          </a:p>
        </p:txBody>
      </p:sp>
      <p:sp>
        <p:nvSpPr>
          <p:cNvPr id="26" name="AutoShape 4"/>
          <p:cNvSpPr>
            <a:spLocks noChangeArrowheads="1"/>
          </p:cNvSpPr>
          <p:nvPr/>
        </p:nvSpPr>
        <p:spPr bwMode="auto">
          <a:xfrm>
            <a:off x="4500563" y="3295649"/>
            <a:ext cx="4392612" cy="2881312"/>
          </a:xfrm>
          <a:prstGeom prst="roundRect">
            <a:avLst>
              <a:gd name="adj" fmla="val 3069"/>
            </a:avLst>
          </a:prstGeom>
          <a:solidFill>
            <a:srgbClr val="C0C0C0">
              <a:alpha val="30196"/>
            </a:srgbClr>
          </a:solidFill>
          <a:ln w="1587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7" name="AutoShape 5"/>
          <p:cNvSpPr>
            <a:spLocks noChangeArrowheads="1"/>
          </p:cNvSpPr>
          <p:nvPr/>
        </p:nvSpPr>
        <p:spPr bwMode="auto">
          <a:xfrm>
            <a:off x="179388" y="3295649"/>
            <a:ext cx="4248150" cy="2881312"/>
          </a:xfrm>
          <a:prstGeom prst="roundRect">
            <a:avLst>
              <a:gd name="adj" fmla="val 3069"/>
            </a:avLst>
          </a:prstGeom>
          <a:solidFill>
            <a:srgbClr val="C0C0C0">
              <a:alpha val="30196"/>
            </a:srgbClr>
          </a:solidFill>
          <a:ln w="1587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179388" y="3592511"/>
            <a:ext cx="1800225" cy="18081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CPU: HR5000</a:t>
            </a:r>
            <a:r>
              <a:rPr kumimoji="1" lang="en-US" altLang="ja-JP" sz="10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(64bit, 33MHz)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System Memory: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2MB Flash Memory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4MB Burst SRAM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4MB Asynch. SRAM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Data Recorder: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1GB SDRAM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1GB Flash Memory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SpW: 3ch</a:t>
            </a:r>
            <a:endParaRPr kumimoji="1" lang="en-US" altLang="ja-JP" sz="1200" b="1" kern="120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30" name="Picture 7" descr="IMG_31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613" y="3656011"/>
            <a:ext cx="2376487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8" descr="IMG_312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3705224"/>
            <a:ext cx="2376487" cy="222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9"/>
          <p:cNvSpPr>
            <a:spLocks noChangeArrowheads="1"/>
          </p:cNvSpPr>
          <p:nvPr/>
        </p:nvSpPr>
        <p:spPr bwMode="auto">
          <a:xfrm>
            <a:off x="142876" y="3286124"/>
            <a:ext cx="4429124" cy="36317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SpaceCube2: Space-qualified Computer</a:t>
            </a:r>
          </a:p>
        </p:txBody>
      </p:sp>
      <p:sp>
        <p:nvSpPr>
          <p:cNvPr id="33" name="Rectangle 10"/>
          <p:cNvSpPr>
            <a:spLocks noChangeArrowheads="1"/>
          </p:cNvSpPr>
          <p:nvPr/>
        </p:nvSpPr>
        <p:spPr bwMode="auto">
          <a:xfrm>
            <a:off x="4716463" y="3295649"/>
            <a:ext cx="3529012" cy="36317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 dirty="0" err="1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SWIM</a:t>
            </a:r>
            <a:r>
              <a:rPr kumimoji="1" lang="en-US" altLang="ja-JP" sz="1600" b="1" kern="1200" dirty="0" err="1">
                <a:solidFill>
                  <a:srgbClr val="99CCFF"/>
                </a:solidFill>
                <a:latin typeface="Symbol" pitchFamily="18" charset="2"/>
                <a:ea typeface="HGP創英角ｺﾞｼｯｸUB" pitchFamily="50" charset="-128"/>
                <a:cs typeface="+mn-cs"/>
              </a:rPr>
              <a:t>mn</a:t>
            </a:r>
            <a:r>
              <a:rPr kumimoji="1" lang="en-US" altLang="ja-JP" sz="16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: User Module</a:t>
            </a:r>
          </a:p>
        </p:txBody>
      </p:sp>
      <p:sp>
        <p:nvSpPr>
          <p:cNvPr id="34" name="Rectangle 11"/>
          <p:cNvSpPr>
            <a:spLocks noChangeArrowheads="1"/>
          </p:cNvSpPr>
          <p:nvPr/>
        </p:nvSpPr>
        <p:spPr bwMode="auto">
          <a:xfrm>
            <a:off x="6910388" y="3511549"/>
            <a:ext cx="2125662" cy="17049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Processor test board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GW+Acc. sensor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FPGA board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DAC 16bit x 8 ch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ADC 16bit x 4 ch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   </a:t>
            </a: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</a:t>
            </a: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32 ch by MPX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Torsion Antenna x2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~47g test mass</a:t>
            </a:r>
          </a:p>
        </p:txBody>
      </p:sp>
      <p:sp>
        <p:nvSpPr>
          <p:cNvPr id="35" name="Rectangle 12"/>
          <p:cNvSpPr>
            <a:spLocks noChangeArrowheads="1"/>
          </p:cNvSpPr>
          <p:nvPr/>
        </p:nvSpPr>
        <p:spPr bwMode="auto">
          <a:xfrm>
            <a:off x="252413" y="5383211"/>
            <a:ext cx="1943100" cy="6969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Size: 71 x 221 x 171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Weight: 1.9 kg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Power: 7W </a:t>
            </a:r>
          </a:p>
        </p:txBody>
      </p:sp>
      <p:sp>
        <p:nvSpPr>
          <p:cNvPr id="38" name="Rectangle 15"/>
          <p:cNvSpPr>
            <a:spLocks noChangeArrowheads="1"/>
          </p:cNvSpPr>
          <p:nvPr/>
        </p:nvSpPr>
        <p:spPr bwMode="auto">
          <a:xfrm>
            <a:off x="7019925" y="5205411"/>
            <a:ext cx="1981200" cy="8985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Data Rate : 380kbps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Size: 124 x 224 x 174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Weight: 3.5 kg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Power: ~7W </a:t>
            </a:r>
          </a:p>
        </p:txBody>
      </p:sp>
      <p:sp>
        <p:nvSpPr>
          <p:cNvPr id="42" name="Rectangle 20"/>
          <p:cNvSpPr>
            <a:spLocks noChangeArrowheads="1"/>
          </p:cNvSpPr>
          <p:nvPr/>
        </p:nvSpPr>
        <p:spPr bwMode="auto">
          <a:xfrm>
            <a:off x="6083300" y="5716586"/>
            <a:ext cx="1152525" cy="2143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800" b="1" kern="120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Photo by JAXA</a:t>
            </a:r>
          </a:p>
        </p:txBody>
      </p:sp>
      <p:sp>
        <p:nvSpPr>
          <p:cNvPr id="43" name="Rectangle 21"/>
          <p:cNvSpPr>
            <a:spLocks noChangeArrowheads="1"/>
          </p:cNvSpPr>
          <p:nvPr/>
        </p:nvSpPr>
        <p:spPr bwMode="auto">
          <a:xfrm>
            <a:off x="3419475" y="5745161"/>
            <a:ext cx="1152525" cy="2143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800" b="1" kern="120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Photo by JAXA</a:t>
            </a:r>
          </a:p>
        </p:txBody>
      </p:sp>
      <p:sp>
        <p:nvSpPr>
          <p:cNvPr id="21" name="Rectangle 14"/>
          <p:cNvSpPr>
            <a:spLocks noChangeArrowheads="1"/>
          </p:cNvSpPr>
          <p:nvPr/>
        </p:nvSpPr>
        <p:spPr bwMode="auto">
          <a:xfrm>
            <a:off x="1071538" y="2327367"/>
            <a:ext cx="3938581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東京大学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, </a:t>
            </a:r>
            <a:r>
              <a:rPr lang="ja-JP" altLang="en-US" sz="18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京都大学</a:t>
            </a:r>
            <a:endParaRPr lang="en-US" altLang="ja-JP" sz="1800" b="1" dirty="0" smtClean="0">
              <a:solidFill>
                <a:srgbClr val="CCECFF"/>
              </a:solidFill>
              <a:latin typeface="Tahoma" pitchFamily="34" charset="0"/>
              <a:sym typeface="Wingdings" pitchFamily="2" charset="2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ja-JP" altLang="en-US" sz="18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宇宙航空研究開発機構 </a:t>
            </a:r>
            <a:r>
              <a:rPr kumimoji="1" lang="en-US" altLang="ja-JP" sz="18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(JAXA)</a:t>
            </a:r>
            <a:endParaRPr kumimoji="1" lang="ja-JP" altLang="en-US" sz="18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2" name="右矢印 21"/>
          <p:cNvSpPr/>
          <p:nvPr/>
        </p:nvSpPr>
        <p:spPr bwMode="auto">
          <a:xfrm>
            <a:off x="857224" y="2398805"/>
            <a:ext cx="214314" cy="214314"/>
          </a:xfrm>
          <a:prstGeom prst="rightArrow">
            <a:avLst/>
          </a:prstGeom>
          <a:solidFill>
            <a:srgbClr val="CCECFF">
              <a:alpha val="10000"/>
            </a:srgbClr>
          </a:solidFill>
          <a:ln w="3175" cap="flat" cmpd="sng" algn="ctr">
            <a:solidFill>
              <a:srgbClr val="CCE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41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ja-JP" sz="2800" dirty="0" err="1" smtClean="0"/>
              <a:t>SWIM</a:t>
            </a:r>
            <a:r>
              <a:rPr lang="en-US" altLang="ja-JP" sz="2800" dirty="0" err="1" smtClean="0">
                <a:latin typeface="Symbol" pitchFamily="18" charset="2"/>
              </a:rPr>
              <a:t>mn</a:t>
            </a:r>
            <a:r>
              <a:rPr lang="ja-JP" altLang="en-US" sz="2800" dirty="0" smtClean="0">
                <a:latin typeface="Symbol" pitchFamily="18" charset="2"/>
              </a:rPr>
              <a:t>　センサーモジュール</a:t>
            </a:r>
            <a:endParaRPr lang="en-US" altLang="ja-JP" sz="2800" dirty="0">
              <a:latin typeface="Symbol" pitchFamily="18" charset="2"/>
            </a:endParaRPr>
          </a:p>
        </p:txBody>
      </p:sp>
      <p:sp>
        <p:nvSpPr>
          <p:cNvPr id="27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 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2010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年秋季大会 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(2010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9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13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九州工業大学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北九州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23556" name="AutoShape 2"/>
          <p:cNvSpPr>
            <a:spLocks noChangeArrowheads="1"/>
          </p:cNvSpPr>
          <p:nvPr/>
        </p:nvSpPr>
        <p:spPr bwMode="auto">
          <a:xfrm>
            <a:off x="250825" y="1916112"/>
            <a:ext cx="6481763" cy="4513284"/>
          </a:xfrm>
          <a:prstGeom prst="roundRect">
            <a:avLst>
              <a:gd name="adj" fmla="val 3069"/>
            </a:avLst>
          </a:prstGeom>
          <a:solidFill>
            <a:srgbClr val="C0C0C0">
              <a:alpha val="30000"/>
            </a:srgbClr>
          </a:solidFill>
          <a:ln w="15875">
            <a:noFill/>
            <a:round/>
            <a:headEnd/>
            <a:tailEnd/>
          </a:ln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913412" name="Rectangle 4"/>
          <p:cNvSpPr>
            <a:spLocks noChangeArrowheads="1"/>
          </p:cNvSpPr>
          <p:nvPr/>
        </p:nvSpPr>
        <p:spPr bwMode="auto">
          <a:xfrm>
            <a:off x="428596" y="820485"/>
            <a:ext cx="6215078" cy="107478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  <a:defRPr/>
            </a:pPr>
            <a:r>
              <a:rPr kumimoji="1" lang="ja-JP" altLang="en-US" sz="20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超小型重力波検出器</a:t>
            </a:r>
            <a:endParaRPr kumimoji="1" lang="en-US" altLang="ja-JP" sz="20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  <a:defRPr/>
            </a:pPr>
            <a:r>
              <a:rPr kumimoji="1" lang="ja-JP" altLang="en-US" sz="18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</a:t>
            </a:r>
            <a:r>
              <a:rPr kumimoji="1" lang="en-US" altLang="ja-JP" sz="1800" b="1" kern="1200" dirty="0" err="1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SpW</a:t>
            </a:r>
            <a:r>
              <a:rPr kumimoji="1" lang="en-US" altLang="ja-JP" sz="18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ja-JP" altLang="en-US" sz="18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通信の宇宙実証のためのセンサーモジュール</a:t>
            </a:r>
            <a:endParaRPr kumimoji="1" lang="en-US" altLang="ja-JP" sz="18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  <a:defRPr/>
            </a:pPr>
            <a:r>
              <a:rPr kumimoji="1" lang="en-US" altLang="ja-JP" sz="18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</a:t>
            </a:r>
            <a:r>
              <a:rPr kumimoji="1" lang="ja-JP" altLang="en-US" sz="18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将来の宇宙重力波望遠鏡のための最初のステップ</a:t>
            </a:r>
            <a:endParaRPr kumimoji="1" lang="en-US" altLang="ja-JP" sz="18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913414" name="Picture 6" descr="0082_2007_3_19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BFBDA6"/>
              </a:clrFrom>
              <a:clrTo>
                <a:srgbClr val="BFBDA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27313" y="2344738"/>
            <a:ext cx="3455987" cy="3216275"/>
          </a:xfrm>
          <a:prstGeom prst="roundRect">
            <a:avLst/>
          </a:prstGeom>
          <a:noFill/>
        </p:spPr>
      </p:pic>
      <p:sp>
        <p:nvSpPr>
          <p:cNvPr id="23560" name="Rectangle 7"/>
          <p:cNvSpPr>
            <a:spLocks noChangeAspect="1" noChangeArrowheads="1"/>
          </p:cNvSpPr>
          <p:nvPr/>
        </p:nvSpPr>
        <p:spPr bwMode="auto">
          <a:xfrm>
            <a:off x="285720" y="2285992"/>
            <a:ext cx="1938321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6699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Test mass</a:t>
            </a:r>
          </a:p>
        </p:txBody>
      </p:sp>
      <p:sp>
        <p:nvSpPr>
          <p:cNvPr id="23561" name="Rectangle 8"/>
          <p:cNvSpPr>
            <a:spLocks noChangeAspect="1" noChangeArrowheads="1"/>
          </p:cNvSpPr>
          <p:nvPr/>
        </p:nvSpPr>
        <p:spPr bwMode="auto">
          <a:xfrm>
            <a:off x="1908175" y="4988494"/>
            <a:ext cx="2306635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6699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Photo sensor</a:t>
            </a:r>
          </a:p>
        </p:txBody>
      </p:sp>
      <p:sp>
        <p:nvSpPr>
          <p:cNvPr id="23562" name="Rectangle 9"/>
          <p:cNvSpPr>
            <a:spLocks noChangeAspect="1" noChangeArrowheads="1"/>
          </p:cNvSpPr>
          <p:nvPr/>
        </p:nvSpPr>
        <p:spPr bwMode="auto">
          <a:xfrm>
            <a:off x="5143504" y="4357694"/>
            <a:ext cx="1296988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6699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Coil</a:t>
            </a:r>
          </a:p>
        </p:txBody>
      </p:sp>
      <p:sp>
        <p:nvSpPr>
          <p:cNvPr id="23563" name="Line 10"/>
          <p:cNvSpPr>
            <a:spLocks noChangeShapeType="1"/>
          </p:cNvSpPr>
          <p:nvPr/>
        </p:nvSpPr>
        <p:spPr bwMode="auto">
          <a:xfrm flipH="1" flipV="1">
            <a:off x="4500563" y="4221163"/>
            <a:ext cx="642941" cy="279407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stealth" w="med" len="med"/>
          </a:ln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3564" name="Line 11"/>
          <p:cNvSpPr>
            <a:spLocks noChangeShapeType="1"/>
          </p:cNvSpPr>
          <p:nvPr/>
        </p:nvSpPr>
        <p:spPr bwMode="auto">
          <a:xfrm flipV="1">
            <a:off x="2643173" y="4005262"/>
            <a:ext cx="776301" cy="1066811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stealth" w="med" len="med"/>
          </a:ln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3565" name="Line 12"/>
          <p:cNvSpPr>
            <a:spLocks noChangeShapeType="1"/>
          </p:cNvSpPr>
          <p:nvPr/>
        </p:nvSpPr>
        <p:spPr bwMode="auto">
          <a:xfrm>
            <a:off x="3000364" y="3000372"/>
            <a:ext cx="779474" cy="500066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stealth" w="med" len="med"/>
          </a:ln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23566" name="Picture 13" descr="IMG_031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4975" y="2492375"/>
            <a:ext cx="2179638" cy="163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7" name="Picture 14" descr="CIMG139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4975" y="765175"/>
            <a:ext cx="2176463" cy="163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8" name="Picture 1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84975" y="4229100"/>
            <a:ext cx="2160588" cy="21526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pic>
        <p:nvPicPr>
          <p:cNvPr id="23569" name="Picture 16" descr="IMG_026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3438" y="5276850"/>
            <a:ext cx="1812925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70" name="Picture 1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1188" y="3141663"/>
            <a:ext cx="1511300" cy="14176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pic>
        <p:nvPicPr>
          <p:cNvPr id="23571" name="Picture 1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9413" y="4797425"/>
            <a:ext cx="1493837" cy="1511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sp>
        <p:nvSpPr>
          <p:cNvPr id="23572" name="Rectangle 19"/>
          <p:cNvSpPr>
            <a:spLocks noChangeArrowheads="1"/>
          </p:cNvSpPr>
          <p:nvPr/>
        </p:nvSpPr>
        <p:spPr bwMode="auto">
          <a:xfrm>
            <a:off x="538163" y="1916113"/>
            <a:ext cx="5689600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TAM: Torsion Antenna Module with free-falling test mass       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                         (Size : 80mm cube, Weight : ~500g)</a:t>
            </a:r>
          </a:p>
        </p:txBody>
      </p:sp>
      <p:sp>
        <p:nvSpPr>
          <p:cNvPr id="23573" name="Rectangle 20"/>
          <p:cNvSpPr>
            <a:spLocks noChangeAspect="1" noChangeArrowheads="1"/>
          </p:cNvSpPr>
          <p:nvPr/>
        </p:nvSpPr>
        <p:spPr bwMode="auto">
          <a:xfrm>
            <a:off x="1928794" y="5342295"/>
            <a:ext cx="2663825" cy="10156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Reflective-type  optical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 displacement sensor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Separation to mass ~1mm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Sensitivity ~ 10</a:t>
            </a:r>
            <a:r>
              <a:rPr kumimoji="1" lang="en-US" altLang="ja-JP" sz="1200" b="1" kern="1200" baseline="300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-9</a:t>
            </a: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m/Hz</a:t>
            </a:r>
            <a:r>
              <a:rPr kumimoji="1" lang="en-US" altLang="ja-JP" sz="1200" b="1" kern="1200" baseline="300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6 PSs to monitor mass motion</a:t>
            </a:r>
          </a:p>
        </p:txBody>
      </p:sp>
      <p:sp>
        <p:nvSpPr>
          <p:cNvPr id="23574" name="Rectangle 21"/>
          <p:cNvSpPr>
            <a:spLocks noChangeAspect="1" noChangeArrowheads="1"/>
          </p:cNvSpPr>
          <p:nvPr/>
        </p:nvSpPr>
        <p:spPr bwMode="auto">
          <a:xfrm>
            <a:off x="263515" y="2610145"/>
            <a:ext cx="2879725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~47g Aluminum, Surface polished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Small magnets for position control</a:t>
            </a:r>
          </a:p>
        </p:txBody>
      </p:sp>
      <p:sp>
        <p:nvSpPr>
          <p:cNvPr id="23575" name="Rectangle 22"/>
          <p:cNvSpPr>
            <a:spLocks noChangeAspect="1" noChangeArrowheads="1"/>
          </p:cNvSpPr>
          <p:nvPr/>
        </p:nvSpPr>
        <p:spPr bwMode="auto">
          <a:xfrm>
            <a:off x="4910156" y="4643446"/>
            <a:ext cx="2305050" cy="6463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Used for test-mass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position control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Max current ~100mA</a:t>
            </a:r>
          </a:p>
        </p:txBody>
      </p:sp>
      <p:sp>
        <p:nvSpPr>
          <p:cNvPr id="23576" name="Line 23"/>
          <p:cNvSpPr>
            <a:spLocks noChangeShapeType="1"/>
          </p:cNvSpPr>
          <p:nvPr/>
        </p:nvSpPr>
        <p:spPr bwMode="auto">
          <a:xfrm flipH="1" flipV="1">
            <a:off x="4716462" y="3933825"/>
            <a:ext cx="498479" cy="495307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stealth" w="med" len="med"/>
          </a:ln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3577" name="Oval 24"/>
          <p:cNvSpPr>
            <a:spLocks noChangeArrowheads="1"/>
          </p:cNvSpPr>
          <p:nvPr/>
        </p:nvSpPr>
        <p:spPr bwMode="auto">
          <a:xfrm rot="1800000">
            <a:off x="7571018" y="1447850"/>
            <a:ext cx="410701" cy="649188"/>
          </a:xfrm>
          <a:prstGeom prst="ellipse">
            <a:avLst/>
          </a:prstGeom>
          <a:noFill/>
          <a:ln w="38100">
            <a:solidFill>
              <a:srgbClr val="3366FF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3578" name="Line 25"/>
          <p:cNvSpPr>
            <a:spLocks noChangeShapeType="1"/>
          </p:cNvSpPr>
          <p:nvPr/>
        </p:nvSpPr>
        <p:spPr bwMode="auto">
          <a:xfrm flipH="1">
            <a:off x="7667625" y="2060575"/>
            <a:ext cx="1588" cy="431800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stealth" w="med" len="med"/>
          </a:ln>
        </p:spPr>
        <p:txBody>
          <a:bodyPr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3579" name="Rectangle 26"/>
          <p:cNvSpPr>
            <a:spLocks noChangeArrowheads="1"/>
          </p:cNvSpPr>
          <p:nvPr/>
        </p:nvSpPr>
        <p:spPr bwMode="auto">
          <a:xfrm>
            <a:off x="8134350" y="3784600"/>
            <a:ext cx="901700" cy="3651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9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 TAMs </a:t>
            </a:r>
          </a:p>
          <a:p>
            <a:pPr marL="457200" indent="-457200"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9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in the frame</a:t>
            </a:r>
          </a:p>
        </p:txBody>
      </p:sp>
      <p:sp>
        <p:nvSpPr>
          <p:cNvPr id="28" name="Rectangle 26"/>
          <p:cNvSpPr>
            <a:spLocks noChangeArrowheads="1"/>
          </p:cNvSpPr>
          <p:nvPr/>
        </p:nvSpPr>
        <p:spPr bwMode="auto">
          <a:xfrm>
            <a:off x="7858148" y="2214554"/>
            <a:ext cx="1187452" cy="2308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900" b="1" kern="1200" dirty="0" err="1">
                <a:solidFill>
                  <a:srgbClr val="003366">
                    <a:lumMod val="60000"/>
                    <a:lumOff val="40000"/>
                  </a:srgbClr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SWIMmn</a:t>
            </a:r>
            <a:r>
              <a:rPr kumimoji="1" lang="en-US" altLang="ja-JP" sz="900" b="1" kern="1200" dirty="0">
                <a:solidFill>
                  <a:srgbClr val="003366">
                    <a:lumMod val="60000"/>
                    <a:lumOff val="40000"/>
                  </a:srgbClr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Module</a:t>
            </a: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465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881" y="1509699"/>
            <a:ext cx="8786842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322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DPF</a:t>
            </a:r>
            <a:r>
              <a:rPr lang="ja-JP" altLang="en-US" dirty="0" smtClean="0"/>
              <a:t>の目指す科学的</a:t>
            </a:r>
            <a:r>
              <a:rPr lang="ja-JP" altLang="en-US" dirty="0"/>
              <a:t>成果</a:t>
            </a: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日本物理学会 </a:t>
            </a:r>
            <a:r>
              <a:rPr lang="en-US" altLang="zh-CN" smtClean="0"/>
              <a:t>2010</a:t>
            </a:r>
            <a:r>
              <a:rPr lang="zh-CN" altLang="en-US" smtClean="0"/>
              <a:t>年秋季大会 </a:t>
            </a:r>
            <a:r>
              <a:rPr lang="en-US" altLang="zh-CN" smtClean="0"/>
              <a:t>(2010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13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九州工業大学</a:t>
            </a:r>
            <a:r>
              <a:rPr lang="en-US" altLang="zh-CN" smtClean="0"/>
              <a:t>, </a:t>
            </a:r>
            <a:r>
              <a:rPr lang="zh-CN" altLang="en-US" smtClean="0"/>
              <a:t>北九州</a:t>
            </a:r>
            <a:r>
              <a:rPr lang="en-US" altLang="zh-CN" smtClean="0"/>
              <a:t>)</a:t>
            </a:r>
            <a:endParaRPr lang="en-US" altLang="ja-JP"/>
          </a:p>
        </p:txBody>
      </p:sp>
      <p:sp>
        <p:nvSpPr>
          <p:cNvPr id="10" name="AutoShape 49"/>
          <p:cNvSpPr>
            <a:spLocks noChangeArrowheads="1"/>
          </p:cNvSpPr>
          <p:nvPr/>
        </p:nvSpPr>
        <p:spPr bwMode="auto">
          <a:xfrm>
            <a:off x="5786446" y="4786322"/>
            <a:ext cx="214314" cy="250646"/>
          </a:xfrm>
          <a:custGeom>
            <a:avLst/>
            <a:gdLst>
              <a:gd name="G0" fmla="+- 11249 0 0"/>
              <a:gd name="G1" fmla="+- 5118 0 0"/>
              <a:gd name="G2" fmla="+- 21600 0 5118"/>
              <a:gd name="G3" fmla="+- 10800 0 5118"/>
              <a:gd name="G4" fmla="+- 21600 0 11249"/>
              <a:gd name="G5" fmla="*/ G4 G3 10800"/>
              <a:gd name="G6" fmla="+- 21600 0 G5"/>
              <a:gd name="T0" fmla="*/ 11249 w 21600"/>
              <a:gd name="T1" fmla="*/ 0 h 21600"/>
              <a:gd name="T2" fmla="*/ 0 w 21600"/>
              <a:gd name="T3" fmla="*/ 10800 h 21600"/>
              <a:gd name="T4" fmla="*/ 1124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49" y="0"/>
                </a:moveTo>
                <a:lnTo>
                  <a:pt x="11249" y="5118"/>
                </a:lnTo>
                <a:lnTo>
                  <a:pt x="3375" y="5118"/>
                </a:lnTo>
                <a:lnTo>
                  <a:pt x="3375" y="16482"/>
                </a:lnTo>
                <a:lnTo>
                  <a:pt x="11249" y="16482"/>
                </a:lnTo>
                <a:lnTo>
                  <a:pt x="1124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118"/>
                </a:moveTo>
                <a:lnTo>
                  <a:pt x="1350" y="16482"/>
                </a:lnTo>
                <a:lnTo>
                  <a:pt x="2700" y="16482"/>
                </a:lnTo>
                <a:lnTo>
                  <a:pt x="2700" y="5118"/>
                </a:lnTo>
                <a:close/>
              </a:path>
              <a:path w="21600" h="21600">
                <a:moveTo>
                  <a:pt x="0" y="5118"/>
                </a:moveTo>
                <a:lnTo>
                  <a:pt x="0" y="16482"/>
                </a:lnTo>
                <a:lnTo>
                  <a:pt x="675" y="16482"/>
                </a:lnTo>
                <a:lnTo>
                  <a:pt x="675" y="5118"/>
                </a:lnTo>
                <a:close/>
              </a:path>
            </a:pathLst>
          </a:custGeom>
          <a:solidFill>
            <a:srgbClr val="CCFFCC">
              <a:alpha val="20000"/>
            </a:srgbClr>
          </a:solidFill>
          <a:ln w="3175">
            <a:solidFill>
              <a:srgbClr val="CCFFCC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" name="AutoShape 49"/>
          <p:cNvSpPr>
            <a:spLocks noChangeArrowheads="1"/>
          </p:cNvSpPr>
          <p:nvPr/>
        </p:nvSpPr>
        <p:spPr bwMode="auto">
          <a:xfrm>
            <a:off x="1366815" y="5278631"/>
            <a:ext cx="214314" cy="250646"/>
          </a:xfrm>
          <a:custGeom>
            <a:avLst/>
            <a:gdLst>
              <a:gd name="G0" fmla="+- 11249 0 0"/>
              <a:gd name="G1" fmla="+- 5118 0 0"/>
              <a:gd name="G2" fmla="+- 21600 0 5118"/>
              <a:gd name="G3" fmla="+- 10800 0 5118"/>
              <a:gd name="G4" fmla="+- 21600 0 11249"/>
              <a:gd name="G5" fmla="*/ G4 G3 10800"/>
              <a:gd name="G6" fmla="+- 21600 0 G5"/>
              <a:gd name="T0" fmla="*/ 11249 w 21600"/>
              <a:gd name="T1" fmla="*/ 0 h 21600"/>
              <a:gd name="T2" fmla="*/ 0 w 21600"/>
              <a:gd name="T3" fmla="*/ 10800 h 21600"/>
              <a:gd name="T4" fmla="*/ 1124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49" y="0"/>
                </a:moveTo>
                <a:lnTo>
                  <a:pt x="11249" y="5118"/>
                </a:lnTo>
                <a:lnTo>
                  <a:pt x="3375" y="5118"/>
                </a:lnTo>
                <a:lnTo>
                  <a:pt x="3375" y="16482"/>
                </a:lnTo>
                <a:lnTo>
                  <a:pt x="11249" y="16482"/>
                </a:lnTo>
                <a:lnTo>
                  <a:pt x="1124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118"/>
                </a:moveTo>
                <a:lnTo>
                  <a:pt x="1350" y="16482"/>
                </a:lnTo>
                <a:lnTo>
                  <a:pt x="2700" y="16482"/>
                </a:lnTo>
                <a:lnTo>
                  <a:pt x="2700" y="5118"/>
                </a:lnTo>
                <a:close/>
              </a:path>
              <a:path w="21600" h="21600">
                <a:moveTo>
                  <a:pt x="0" y="5118"/>
                </a:moveTo>
                <a:lnTo>
                  <a:pt x="0" y="16482"/>
                </a:lnTo>
                <a:lnTo>
                  <a:pt x="675" y="16482"/>
                </a:lnTo>
                <a:lnTo>
                  <a:pt x="675" y="5118"/>
                </a:lnTo>
                <a:close/>
              </a:path>
            </a:pathLst>
          </a:custGeom>
          <a:solidFill>
            <a:srgbClr val="CCCCFF">
              <a:alpha val="20000"/>
            </a:srgbClr>
          </a:solidFill>
          <a:ln w="3175">
            <a:solidFill>
              <a:srgbClr val="CCCCFF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2" name="AutoShape 49"/>
          <p:cNvSpPr>
            <a:spLocks noChangeArrowheads="1"/>
          </p:cNvSpPr>
          <p:nvPr/>
        </p:nvSpPr>
        <p:spPr bwMode="auto">
          <a:xfrm>
            <a:off x="1347765" y="3406956"/>
            <a:ext cx="214314" cy="250646"/>
          </a:xfrm>
          <a:custGeom>
            <a:avLst/>
            <a:gdLst>
              <a:gd name="G0" fmla="+- 11249 0 0"/>
              <a:gd name="G1" fmla="+- 5118 0 0"/>
              <a:gd name="G2" fmla="+- 21600 0 5118"/>
              <a:gd name="G3" fmla="+- 10800 0 5118"/>
              <a:gd name="G4" fmla="+- 21600 0 11249"/>
              <a:gd name="G5" fmla="*/ G4 G3 10800"/>
              <a:gd name="G6" fmla="+- 21600 0 G5"/>
              <a:gd name="T0" fmla="*/ 11249 w 21600"/>
              <a:gd name="T1" fmla="*/ 0 h 21600"/>
              <a:gd name="T2" fmla="*/ 0 w 21600"/>
              <a:gd name="T3" fmla="*/ 10800 h 21600"/>
              <a:gd name="T4" fmla="*/ 1124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49" y="0"/>
                </a:moveTo>
                <a:lnTo>
                  <a:pt x="11249" y="5118"/>
                </a:lnTo>
                <a:lnTo>
                  <a:pt x="3375" y="5118"/>
                </a:lnTo>
                <a:lnTo>
                  <a:pt x="3375" y="16482"/>
                </a:lnTo>
                <a:lnTo>
                  <a:pt x="11249" y="16482"/>
                </a:lnTo>
                <a:lnTo>
                  <a:pt x="1124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118"/>
                </a:moveTo>
                <a:lnTo>
                  <a:pt x="1350" y="16482"/>
                </a:lnTo>
                <a:lnTo>
                  <a:pt x="2700" y="16482"/>
                </a:lnTo>
                <a:lnTo>
                  <a:pt x="2700" y="5118"/>
                </a:lnTo>
                <a:close/>
              </a:path>
              <a:path w="21600" h="21600">
                <a:moveTo>
                  <a:pt x="0" y="5118"/>
                </a:moveTo>
                <a:lnTo>
                  <a:pt x="0" y="16482"/>
                </a:lnTo>
                <a:lnTo>
                  <a:pt x="675" y="16482"/>
                </a:lnTo>
                <a:lnTo>
                  <a:pt x="675" y="5118"/>
                </a:lnTo>
                <a:close/>
              </a:path>
            </a:pathLst>
          </a:custGeom>
          <a:solidFill>
            <a:srgbClr val="CCCCFF">
              <a:alpha val="20000"/>
            </a:srgbClr>
          </a:solidFill>
          <a:ln w="3175">
            <a:solidFill>
              <a:srgbClr val="CCCCFF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4" cstate="print"/>
          <a:srcRect t="13895" r="68272"/>
          <a:stretch>
            <a:fillRect/>
          </a:stretch>
        </p:blipFill>
        <p:spPr bwMode="auto">
          <a:xfrm>
            <a:off x="3332998" y="2285992"/>
            <a:ext cx="1969037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AutoShape 1065"/>
          <p:cNvSpPr>
            <a:spLocks noChangeArrowheads="1"/>
          </p:cNvSpPr>
          <p:nvPr/>
        </p:nvSpPr>
        <p:spPr bwMode="auto">
          <a:xfrm>
            <a:off x="76200" y="2000240"/>
            <a:ext cx="3352800" cy="1857388"/>
          </a:xfrm>
          <a:prstGeom prst="roundRect">
            <a:avLst>
              <a:gd name="adj" fmla="val 7250"/>
            </a:avLst>
          </a:prstGeom>
          <a:noFill/>
          <a:ln w="57150">
            <a:solidFill>
              <a:srgbClr val="CCECFF"/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AutoShape 2"/>
          <p:cNvSpPr>
            <a:spLocks noChangeArrowheads="1"/>
          </p:cNvSpPr>
          <p:nvPr/>
        </p:nvSpPr>
        <p:spPr bwMode="auto">
          <a:xfrm>
            <a:off x="714347" y="2571744"/>
            <a:ext cx="2500331" cy="2571768"/>
          </a:xfrm>
          <a:prstGeom prst="roundRect">
            <a:avLst>
              <a:gd name="adj" fmla="val 3069"/>
            </a:avLst>
          </a:prstGeom>
          <a:solidFill>
            <a:srgbClr val="C0C0C0">
              <a:alpha val="15000"/>
            </a:srgbClr>
          </a:solidFill>
          <a:ln w="15875">
            <a:noFill/>
            <a:round/>
            <a:headEnd/>
            <a:tailEnd/>
          </a:ln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+mn-lt"/>
              <a:ea typeface="HGP創英角ｺﾞｼｯｸUB" pitchFamily="50" charset="-128"/>
              <a:cs typeface="+mn-cs"/>
            </a:endParaRPr>
          </a:p>
        </p:txBody>
      </p:sp>
      <p:sp>
        <p:nvSpPr>
          <p:cNvPr id="1125378" name="Rectangle 2"/>
          <p:cNvSpPr>
            <a:spLocks noGrp="1" noChangeArrowheads="1"/>
          </p:cNvSpPr>
          <p:nvPr>
            <p:ph type="title"/>
          </p:nvPr>
        </p:nvSpPr>
        <p:spPr>
          <a:xfrm>
            <a:off x="1300186" y="142852"/>
            <a:ext cx="6629400" cy="692150"/>
          </a:xfrm>
        </p:spPr>
        <p:txBody>
          <a:bodyPr/>
          <a:lstStyle/>
          <a:p>
            <a:r>
              <a:rPr lang="en-US" altLang="ja-JP" dirty="0" smtClean="0"/>
              <a:t>SWIM</a:t>
            </a:r>
            <a:r>
              <a:rPr lang="en-US" altLang="ja-JP" dirty="0" smtClean="0">
                <a:latin typeface="Symbol" pitchFamily="18" charset="2"/>
              </a:rPr>
              <a:t>mn</a:t>
            </a:r>
            <a:r>
              <a:rPr lang="en-US" altLang="ja-JP" dirty="0" smtClean="0"/>
              <a:t> </a:t>
            </a:r>
            <a:r>
              <a:rPr lang="ja-JP" altLang="en-US" dirty="0" smtClean="0"/>
              <a:t>軌道上実証</a:t>
            </a:r>
            <a:endParaRPr lang="ja-JP" altLang="en-US" dirty="0"/>
          </a:p>
        </p:txBody>
      </p:sp>
      <p:sp>
        <p:nvSpPr>
          <p:cNvPr id="1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 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2010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年秋季大会 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(2010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9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13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九州工業大学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北九州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125390" name="Rectangle 14"/>
          <p:cNvSpPr>
            <a:spLocks noChangeArrowheads="1"/>
          </p:cNvSpPr>
          <p:nvPr/>
        </p:nvSpPr>
        <p:spPr bwMode="auto">
          <a:xfrm>
            <a:off x="357158" y="928670"/>
            <a:ext cx="3000396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+mn-lt"/>
              </a:rPr>
              <a:t>SWIM 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+mn-lt"/>
              </a:rPr>
              <a:t>  In-orbit operation</a:t>
            </a:r>
            <a:endParaRPr kumimoji="1" lang="ja-JP" altLang="en-US" sz="2000" b="1" kern="1200" dirty="0">
              <a:solidFill>
                <a:srgbClr val="F8F8F8"/>
              </a:solidFill>
              <a:latin typeface="+mn-lt"/>
              <a:ea typeface="HGP創英角ｺﾞｼｯｸUB" pitchFamily="50" charset="-128"/>
              <a:cs typeface="+mn-cs"/>
            </a:endParaRPr>
          </a:p>
        </p:txBody>
      </p:sp>
      <p:pic>
        <p:nvPicPr>
          <p:cNvPr id="14" name="図 13" descr="090512_SWIM_seigy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868" y="844398"/>
            <a:ext cx="5357850" cy="5513560"/>
          </a:xfrm>
          <a:prstGeom prst="rect">
            <a:avLst/>
          </a:prstGeom>
        </p:spPr>
      </p:pic>
      <p:sp>
        <p:nvSpPr>
          <p:cNvPr id="1125391" name="Rectangle 15"/>
          <p:cNvSpPr>
            <a:spLocks noChangeArrowheads="1"/>
          </p:cNvSpPr>
          <p:nvPr/>
        </p:nvSpPr>
        <p:spPr bwMode="auto">
          <a:xfrm>
            <a:off x="5357818" y="917554"/>
            <a:ext cx="1714512" cy="36830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F5050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z control on</a:t>
            </a:r>
            <a:endParaRPr kumimoji="1" lang="ja-JP" altLang="en-US" sz="1800" b="1" kern="1200" dirty="0">
              <a:solidFill>
                <a:srgbClr val="FF505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7000892" y="3460596"/>
            <a:ext cx="1928826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chemeClr val="tx1">
                    <a:lumMod val="60000"/>
                    <a:lumOff val="40000"/>
                  </a:schemeClr>
                </a:solidFill>
                <a:sym typeface="Wingdings" pitchFamily="2" charset="2"/>
              </a:rPr>
              <a:t>yaw</a:t>
            </a:r>
            <a:r>
              <a:rPr kumimoji="1" lang="en-US" altLang="ja-JP" sz="1800" b="1" kern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control on</a:t>
            </a:r>
            <a:endParaRPr kumimoji="1" lang="ja-JP" altLang="en-US" sz="1800" b="1" kern="1200" dirty="0">
              <a:solidFill>
                <a:schemeClr val="tx1">
                  <a:lumMod val="60000"/>
                  <a:lumOff val="4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7" name="Line 224"/>
          <p:cNvSpPr>
            <a:spLocks noChangeShapeType="1"/>
          </p:cNvSpPr>
          <p:nvPr/>
        </p:nvSpPr>
        <p:spPr bwMode="auto">
          <a:xfrm flipH="1">
            <a:off x="5072065" y="1142984"/>
            <a:ext cx="285752" cy="214315"/>
          </a:xfrm>
          <a:prstGeom prst="line">
            <a:avLst/>
          </a:prstGeom>
          <a:noFill/>
          <a:ln w="38100">
            <a:solidFill>
              <a:srgbClr val="FF7C80"/>
            </a:solidFill>
            <a:round/>
            <a:headEnd/>
            <a:tailEnd type="stealth" w="lg" len="lg"/>
          </a:ln>
          <a:effectLst/>
        </p:spPr>
        <p:txBody>
          <a:bodyPr wrap="squar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" name="Line 224"/>
          <p:cNvSpPr>
            <a:spLocks noChangeShapeType="1"/>
          </p:cNvSpPr>
          <p:nvPr/>
        </p:nvSpPr>
        <p:spPr bwMode="auto">
          <a:xfrm flipH="1" flipV="1">
            <a:off x="6643702" y="3643313"/>
            <a:ext cx="428628" cy="45719"/>
          </a:xfrm>
          <a:prstGeom prst="line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  <a:round/>
            <a:headEnd/>
            <a:tailEnd type="stealth" w="lg" len="lg"/>
          </a:ln>
          <a:effectLst/>
        </p:spPr>
        <p:txBody>
          <a:bodyPr wrap="squar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357159" y="5572140"/>
            <a:ext cx="3286147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+mj-lt"/>
              </a:rPr>
              <a:t>Operation:  May 12, 2009</a:t>
            </a:r>
            <a:endParaRPr kumimoji="1" lang="ja-JP" altLang="en-US" sz="1800" b="1" kern="1200" dirty="0">
              <a:solidFill>
                <a:srgbClr val="F8F8F8"/>
              </a:solidFill>
              <a:latin typeface="+mj-lt"/>
              <a:ea typeface="HGP創英角ｺﾞｼｯｸUB" pitchFamily="50" charset="-128"/>
              <a:cs typeface="+mn-cs"/>
            </a:endParaRPr>
          </a:p>
        </p:txBody>
      </p:sp>
      <p:sp>
        <p:nvSpPr>
          <p:cNvPr id="21" name="Rectangle 14"/>
          <p:cNvSpPr>
            <a:spLocks noChangeArrowheads="1"/>
          </p:cNvSpPr>
          <p:nvPr/>
        </p:nvSpPr>
        <p:spPr bwMode="auto">
          <a:xfrm>
            <a:off x="357159" y="5960926"/>
            <a:ext cx="3286148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+mn-lt"/>
              </a:rPr>
              <a:t>Downlink:   ~ a week</a:t>
            </a:r>
            <a:endParaRPr kumimoji="1" lang="ja-JP" altLang="en-US" sz="1800" b="1" kern="1200" dirty="0">
              <a:solidFill>
                <a:srgbClr val="F8F8F8"/>
              </a:solidFill>
              <a:latin typeface="+mn-lt"/>
              <a:ea typeface="HGP創英角ｺﾞｼｯｸUB" pitchFamily="50" charset="-128"/>
              <a:cs typeface="+mn-cs"/>
            </a:endParaRPr>
          </a:p>
        </p:txBody>
      </p:sp>
      <p:sp>
        <p:nvSpPr>
          <p:cNvPr id="22" name="Rectangle 14"/>
          <p:cNvSpPr>
            <a:spLocks noChangeArrowheads="1"/>
          </p:cNvSpPr>
          <p:nvPr/>
        </p:nvSpPr>
        <p:spPr bwMode="auto">
          <a:xfrm>
            <a:off x="500034" y="2071678"/>
            <a:ext cx="2857520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+mn-lt"/>
              </a:rPr>
              <a:t>Test mass controlled</a:t>
            </a:r>
            <a:endParaRPr kumimoji="1" lang="ja-JP" altLang="en-US" sz="2000" b="1" kern="1200" dirty="0">
              <a:solidFill>
                <a:srgbClr val="F8F8F8"/>
              </a:solidFill>
              <a:latin typeface="+mn-lt"/>
              <a:ea typeface="HGP創英角ｺﾞｼｯｸUB" pitchFamily="50" charset="-128"/>
              <a:cs typeface="+mn-cs"/>
            </a:endParaRPr>
          </a:p>
        </p:txBody>
      </p:sp>
      <p:sp>
        <p:nvSpPr>
          <p:cNvPr id="23" name="Rectangle 14"/>
          <p:cNvSpPr>
            <a:spLocks noChangeArrowheads="1"/>
          </p:cNvSpPr>
          <p:nvPr/>
        </p:nvSpPr>
        <p:spPr bwMode="auto">
          <a:xfrm>
            <a:off x="785786" y="3084459"/>
            <a:ext cx="2643206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+mn-lt"/>
              </a:rPr>
              <a:t>Damped oscillation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+mn-lt"/>
                <a:ea typeface="HGP創英角ｺﾞｼｯｸUB" pitchFamily="50" charset="-128"/>
                <a:cs typeface="+mn-cs"/>
              </a:rPr>
              <a:t>      (in pitch DoF)</a:t>
            </a:r>
            <a:endParaRPr kumimoji="1" lang="ja-JP" altLang="en-US" sz="1800" b="1" kern="1200" dirty="0">
              <a:solidFill>
                <a:srgbClr val="F8F8F8"/>
              </a:solidFill>
              <a:latin typeface="+mn-lt"/>
              <a:ea typeface="HGP創英角ｺﾞｼｯｸUB" pitchFamily="50" charset="-128"/>
              <a:cs typeface="+mn-cs"/>
            </a:endParaRPr>
          </a:p>
        </p:txBody>
      </p:sp>
      <p:sp>
        <p:nvSpPr>
          <p:cNvPr id="24" name="Rectangle 14"/>
          <p:cNvSpPr>
            <a:spLocks noChangeArrowheads="1"/>
          </p:cNvSpPr>
          <p:nvPr/>
        </p:nvSpPr>
        <p:spPr bwMode="auto">
          <a:xfrm>
            <a:off x="785786" y="2674778"/>
            <a:ext cx="2643206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+mn-lt"/>
              </a:rPr>
              <a:t>Error signal </a:t>
            </a:r>
            <a:r>
              <a:rPr lang="en-US" altLang="ja-JP" sz="1800" b="1" dirty="0" smtClean="0">
                <a:solidFill>
                  <a:srgbClr val="F8F8F8"/>
                </a:solidFill>
                <a:latin typeface="+mn-lt"/>
                <a:sym typeface="Wingdings" pitchFamily="2" charset="2"/>
              </a:rPr>
              <a:t> zero</a:t>
            </a:r>
            <a:r>
              <a:rPr lang="en-US" altLang="ja-JP" sz="1800" b="1" dirty="0" smtClean="0">
                <a:solidFill>
                  <a:srgbClr val="F8F8F8"/>
                </a:solidFill>
                <a:latin typeface="+mn-lt"/>
              </a:rPr>
              <a:t> </a:t>
            </a:r>
            <a:endParaRPr kumimoji="1" lang="ja-JP" altLang="en-US" sz="1800" b="1" kern="1200" dirty="0">
              <a:solidFill>
                <a:srgbClr val="F8F8F8"/>
              </a:solidFill>
              <a:latin typeface="+mn-lt"/>
              <a:ea typeface="HGP創英角ｺﾞｼｯｸUB" pitchFamily="50" charset="-128"/>
              <a:cs typeface="+mn-cs"/>
            </a:endParaRPr>
          </a:p>
        </p:txBody>
      </p:sp>
      <p:sp>
        <p:nvSpPr>
          <p:cNvPr id="25" name="Rectangle 14"/>
          <p:cNvSpPr>
            <a:spLocks noChangeArrowheads="1"/>
          </p:cNvSpPr>
          <p:nvPr/>
        </p:nvSpPr>
        <p:spPr bwMode="auto">
          <a:xfrm>
            <a:off x="785786" y="4441781"/>
            <a:ext cx="2643206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+mn-lt"/>
              </a:rPr>
              <a:t>Signal injection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+mn-lt"/>
                <a:ea typeface="HGP創英角ｺﾞｼｯｸUB" pitchFamily="50" charset="-128"/>
                <a:cs typeface="+mn-cs"/>
              </a:rPr>
              <a:t>    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+mn-lt"/>
                <a:ea typeface="HGP創英角ｺﾞｼｯｸUB" pitchFamily="50" charset="-128"/>
                <a:cs typeface="+mn-cs"/>
                <a:sym typeface="Wingdings" pitchFamily="2" charset="2"/>
              </a:rPr>
              <a:t> OL trans. Fn.</a:t>
            </a:r>
            <a:endParaRPr kumimoji="1" lang="ja-JP" altLang="en-US" sz="1800" b="1" kern="1200" dirty="0">
              <a:solidFill>
                <a:srgbClr val="F8F8F8"/>
              </a:solidFill>
              <a:latin typeface="+mn-lt"/>
              <a:ea typeface="HGP創英角ｺﾞｼｯｸUB" pitchFamily="50" charset="-128"/>
              <a:cs typeface="+mn-cs"/>
            </a:endParaRPr>
          </a:p>
        </p:txBody>
      </p:sp>
      <p:sp>
        <p:nvSpPr>
          <p:cNvPr id="26" name="Rectangle 14"/>
          <p:cNvSpPr>
            <a:spLocks noChangeArrowheads="1"/>
          </p:cNvSpPr>
          <p:nvPr/>
        </p:nvSpPr>
        <p:spPr bwMode="auto">
          <a:xfrm>
            <a:off x="785786" y="3743778"/>
            <a:ext cx="2643206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+mn-lt"/>
                <a:ea typeface="HGP創英角ｺﾞｼｯｸUB" pitchFamily="50" charset="-128"/>
                <a:cs typeface="+mn-cs"/>
                <a:sym typeface="Wingdings" pitchFamily="2" charset="2"/>
              </a:rPr>
              <a:t>Free oscillation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+mn-lt"/>
                <a:sym typeface="Wingdings" pitchFamily="2" charset="2"/>
              </a:rPr>
              <a:t>    in x and y DoF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+mn-lt"/>
                <a:ea typeface="HGP創英角ｺﾞｼｯｸUB" pitchFamily="50" charset="-128"/>
                <a:cs typeface="+mn-cs"/>
                <a:sym typeface="Wingdings" pitchFamily="2" charset="2"/>
              </a:rPr>
              <a:t> </a:t>
            </a:r>
            <a:endParaRPr kumimoji="1" lang="ja-JP" altLang="en-US" sz="1800" b="1" kern="1200" dirty="0">
              <a:solidFill>
                <a:srgbClr val="F8F8F8"/>
              </a:solidFill>
              <a:latin typeface="+mn-lt"/>
              <a:ea typeface="HGP創英角ｺﾞｼｯｸUB" pitchFamily="50" charset="-128"/>
              <a:cs typeface="+mn-cs"/>
            </a:endParaRPr>
          </a:p>
        </p:txBody>
      </p:sp>
      <p:sp>
        <p:nvSpPr>
          <p:cNvPr id="28" name="Rectangle 21"/>
          <p:cNvSpPr>
            <a:spLocks noChangeArrowheads="1"/>
          </p:cNvSpPr>
          <p:nvPr/>
        </p:nvSpPr>
        <p:spPr bwMode="auto">
          <a:xfrm>
            <a:off x="7504139" y="5929330"/>
            <a:ext cx="1568455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 smtClean="0">
                <a:solidFill>
                  <a:srgbClr val="969696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By </a:t>
            </a:r>
            <a:endParaRPr lang="en-US" altLang="ja-JP" sz="1400" b="1" dirty="0" smtClean="0">
              <a:solidFill>
                <a:srgbClr val="969696"/>
              </a:solidFill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 err="1" smtClean="0">
                <a:solidFill>
                  <a:srgbClr val="969696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W.Kokuyama</a:t>
            </a:r>
            <a:endParaRPr kumimoji="1" lang="ja-JP" altLang="en-US" sz="1400" b="1" kern="1200" dirty="0">
              <a:solidFill>
                <a:srgbClr val="96969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DPF</a:t>
            </a:r>
            <a:r>
              <a:rPr lang="ja-JP" altLang="en-US"/>
              <a:t>ミッション機器構成</a:t>
            </a:r>
          </a:p>
        </p:txBody>
      </p:sp>
      <p:sp>
        <p:nvSpPr>
          <p:cNvPr id="1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 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2010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年秋季大会 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(2010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9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13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九州工業大学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北九州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145873" name="AutoShape 17"/>
          <p:cNvSpPr>
            <a:spLocks noChangeArrowheads="1"/>
          </p:cNvSpPr>
          <p:nvPr/>
        </p:nvSpPr>
        <p:spPr bwMode="auto">
          <a:xfrm>
            <a:off x="395288" y="1916113"/>
            <a:ext cx="8424862" cy="3097212"/>
          </a:xfrm>
          <a:prstGeom prst="roundRect">
            <a:avLst>
              <a:gd name="adj" fmla="val 4306"/>
            </a:avLst>
          </a:prstGeom>
          <a:solidFill>
            <a:srgbClr val="FFFFFF">
              <a:alpha val="89999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135563" y="5067300"/>
            <a:ext cx="3397250" cy="1314450"/>
            <a:chOff x="3235" y="3192"/>
            <a:chExt cx="2140" cy="828"/>
          </a:xfrm>
        </p:grpSpPr>
        <p:sp>
          <p:nvSpPr>
            <p:cNvPr id="1145861" name="AutoShape 5"/>
            <p:cNvSpPr>
              <a:spLocks noChangeArrowheads="1"/>
            </p:cNvSpPr>
            <p:nvPr/>
          </p:nvSpPr>
          <p:spPr bwMode="auto">
            <a:xfrm>
              <a:off x="3243" y="3203"/>
              <a:ext cx="1904" cy="817"/>
            </a:xfrm>
            <a:prstGeom prst="roundRect">
              <a:avLst>
                <a:gd name="adj" fmla="val 3069"/>
              </a:avLst>
            </a:prstGeom>
            <a:solidFill>
              <a:srgbClr val="99CCFF">
                <a:alpha val="20000"/>
              </a:srgbClr>
            </a:solidFill>
            <a:ln w="1587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45862" name="Rectangle 6"/>
            <p:cNvSpPr>
              <a:spLocks noChangeArrowheads="1"/>
            </p:cNvSpPr>
            <p:nvPr/>
          </p:nvSpPr>
          <p:spPr bwMode="auto">
            <a:xfrm>
              <a:off x="3235" y="3192"/>
              <a:ext cx="2140" cy="828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1600" b="1" kern="1200" dirty="0">
                  <a:solidFill>
                    <a:srgbClr val="99C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ファブリー・ペロー共振器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1600" b="1" kern="1200" dirty="0">
                  <a:solidFill>
                    <a:srgbClr val="3366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　 </a:t>
              </a:r>
              <a:r>
                <a:rPr kumimoji="1" lang="ja-JP" altLang="en-US" sz="1600" b="1" kern="1200" dirty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フィネス </a:t>
              </a:r>
              <a:r>
                <a:rPr kumimoji="1" lang="en-US" altLang="ja-JP" sz="1600" b="1" kern="1200" dirty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: 100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en-US" altLang="ja-JP" sz="1600" b="1" kern="1200" dirty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</a:t>
              </a:r>
              <a:r>
                <a:rPr kumimoji="1" lang="ja-JP" altLang="en-US" sz="1600" b="1" kern="1200" dirty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　 基線長  </a:t>
              </a:r>
              <a:r>
                <a:rPr kumimoji="1" lang="en-US" altLang="ja-JP" sz="1600" b="1" kern="1200" dirty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: 30cm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en-US" altLang="ja-JP" sz="1600" b="1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 </a:t>
              </a:r>
              <a:r>
                <a:rPr kumimoji="1" lang="ja-JP" altLang="en-US" sz="1600" b="1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　</a:t>
              </a:r>
              <a:r>
                <a:rPr kumimoji="1" lang="ja-JP" altLang="en-US" sz="1600" b="1" kern="1200" dirty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テストマス </a:t>
              </a:r>
              <a:r>
                <a:rPr kumimoji="1" lang="en-US" altLang="ja-JP" sz="1600" b="1" kern="1200" dirty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: </a:t>
              </a:r>
              <a:r>
                <a:rPr kumimoji="1" lang="ja-JP" altLang="en-US" sz="1600" b="1" kern="1200" dirty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質量 </a:t>
              </a:r>
              <a:r>
                <a:rPr lang="ja-JP" altLang="en-US" sz="1600" b="1" dirty="0" smtClean="0">
                  <a:solidFill>
                    <a:srgbClr val="F8F8F8"/>
                  </a:solidFill>
                  <a:latin typeface="Tahoma" pitchFamily="34" charset="0"/>
                </a:rPr>
                <a:t>数</a:t>
              </a:r>
              <a:r>
                <a:rPr kumimoji="1" lang="en-US" altLang="ja-JP" sz="1600" b="1" kern="1200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kg</a:t>
              </a:r>
              <a:endParaRPr kumimoji="1" lang="en-US" altLang="ja-JP" sz="16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en-US" altLang="ja-JP" sz="1600" b="1" kern="1200" dirty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   PDH</a:t>
              </a:r>
              <a:r>
                <a:rPr kumimoji="1" lang="ja-JP" altLang="en-US" sz="1600" b="1" kern="1200" dirty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法により信号取得・制御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1116013" y="5084763"/>
            <a:ext cx="3095625" cy="1314450"/>
            <a:chOff x="703" y="3203"/>
            <a:chExt cx="1950" cy="828"/>
          </a:xfrm>
        </p:grpSpPr>
        <p:sp>
          <p:nvSpPr>
            <p:cNvPr id="1145864" name="AutoShape 8"/>
            <p:cNvSpPr>
              <a:spLocks noChangeArrowheads="1"/>
            </p:cNvSpPr>
            <p:nvPr/>
          </p:nvSpPr>
          <p:spPr bwMode="auto">
            <a:xfrm>
              <a:off x="703" y="3203"/>
              <a:ext cx="1814" cy="817"/>
            </a:xfrm>
            <a:prstGeom prst="roundRect">
              <a:avLst>
                <a:gd name="adj" fmla="val 3069"/>
              </a:avLst>
            </a:prstGeom>
            <a:solidFill>
              <a:srgbClr val="CCFFCC">
                <a:alpha val="20000"/>
              </a:srgbClr>
            </a:solidFill>
            <a:ln w="1587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45865" name="Rectangle 9"/>
            <p:cNvSpPr>
              <a:spLocks noChangeArrowheads="1"/>
            </p:cNvSpPr>
            <p:nvPr/>
          </p:nvSpPr>
          <p:spPr bwMode="auto">
            <a:xfrm>
              <a:off x="748" y="3203"/>
              <a:ext cx="1905" cy="828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1600" b="1" kern="1200">
                  <a:solidFill>
                    <a:srgbClr val="99FF99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レーザー光源</a:t>
              </a:r>
              <a:r>
                <a:rPr kumimoji="1" lang="ja-JP" altLang="en-US" sz="1600" b="1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1600" b="1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 </a:t>
              </a:r>
              <a:r>
                <a:rPr kumimoji="1" lang="en-US" altLang="ja-JP" sz="1600" b="1" kern="120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Yb:YAG</a:t>
              </a:r>
              <a:r>
                <a:rPr kumimoji="1" lang="ja-JP" altLang="en-US" sz="1600" b="1" kern="120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レーザー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1600" b="1" kern="120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 出力</a:t>
              </a:r>
              <a:r>
                <a:rPr kumimoji="1" lang="ja-JP" altLang="en-US" sz="1600" b="1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</a:t>
              </a:r>
              <a:r>
                <a:rPr kumimoji="1" lang="en-US" altLang="ja-JP" sz="1600" b="1" kern="1200">
                  <a:solidFill>
                    <a:srgbClr val="CCFFCC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25mW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en-US" altLang="ja-JP" sz="1600" b="1" kern="120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 </a:t>
              </a:r>
              <a:r>
                <a:rPr kumimoji="1" lang="ja-JP" altLang="en-US" sz="1600" b="1" kern="120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ヨウ素飽和吸収による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1600" b="1" kern="120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　　　　　　　　　周波数安定化</a:t>
              </a:r>
              <a:r>
                <a:rPr kumimoji="1" lang="ja-JP" altLang="en-US" sz="1600" b="1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</a:t>
              </a:r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4859338" y="908050"/>
            <a:ext cx="3744912" cy="863600"/>
            <a:chOff x="3061" y="663"/>
            <a:chExt cx="2359" cy="544"/>
          </a:xfrm>
        </p:grpSpPr>
        <p:sp>
          <p:nvSpPr>
            <p:cNvPr id="1145867" name="AutoShape 11"/>
            <p:cNvSpPr>
              <a:spLocks noChangeArrowheads="1"/>
            </p:cNvSpPr>
            <p:nvPr/>
          </p:nvSpPr>
          <p:spPr bwMode="auto">
            <a:xfrm>
              <a:off x="3061" y="663"/>
              <a:ext cx="2223" cy="544"/>
            </a:xfrm>
            <a:prstGeom prst="roundRect">
              <a:avLst>
                <a:gd name="adj" fmla="val 3069"/>
              </a:avLst>
            </a:prstGeom>
            <a:solidFill>
              <a:srgbClr val="FFFF99">
                <a:alpha val="20000"/>
              </a:srgbClr>
            </a:solidFill>
            <a:ln w="1587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45868" name="Rectangle 12"/>
            <p:cNvSpPr>
              <a:spLocks noChangeArrowheads="1"/>
            </p:cNvSpPr>
            <p:nvPr/>
          </p:nvSpPr>
          <p:spPr bwMode="auto">
            <a:xfrm>
              <a:off x="3106" y="663"/>
              <a:ext cx="2314" cy="52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1600" b="1" kern="1200">
                  <a:solidFill>
                    <a:srgbClr val="FFFFCC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ドラッグフリー</a:t>
              </a:r>
              <a:r>
                <a:rPr kumimoji="1" lang="ja-JP" altLang="en-US" sz="1600" b="1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1600" b="1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 </a:t>
              </a:r>
              <a:r>
                <a:rPr kumimoji="1" lang="ja-JP" altLang="en-US" sz="1600" b="1" kern="120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ローカルセンサで相対変動検出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1600" b="1" kern="120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　　</a:t>
              </a:r>
              <a:r>
                <a:rPr kumimoji="1" lang="ja-JP" altLang="en-US" sz="1600" b="1" kern="120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</a:t>
              </a:r>
              <a:r>
                <a:rPr kumimoji="1" lang="ja-JP" altLang="en-US" sz="1600" b="1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 </a:t>
              </a:r>
              <a:r>
                <a:rPr kumimoji="1" lang="ja-JP" altLang="en-US" sz="1600" b="1" kern="1200">
                  <a:solidFill>
                    <a:srgbClr val="FFFFCC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スラスタ</a:t>
              </a:r>
              <a:r>
                <a:rPr kumimoji="1" lang="ja-JP" altLang="en-US" sz="1600" b="1" kern="120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にフィードバック</a:t>
              </a:r>
              <a:endParaRPr kumimoji="1" lang="ja-JP" altLang="en-US" sz="1600" b="1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</p:grpSp>
      <p:sp>
        <p:nvSpPr>
          <p:cNvPr id="1145869" name="Rectangle 13"/>
          <p:cNvSpPr>
            <a:spLocks noChangeArrowheads="1"/>
          </p:cNvSpPr>
          <p:nvPr/>
        </p:nvSpPr>
        <p:spPr bwMode="auto">
          <a:xfrm>
            <a:off x="684213" y="908050"/>
            <a:ext cx="4572000" cy="70788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ミッション機器重量 </a:t>
            </a:r>
            <a:r>
              <a:rPr kumimoji="1" lang="en-US" altLang="ja-JP" sz="20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: 150kg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ミッション機器空間 </a:t>
            </a:r>
            <a:r>
              <a:rPr kumimoji="1" lang="en-US" altLang="ja-JP" sz="20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:  95 cm</a:t>
            </a:r>
            <a:r>
              <a:rPr kumimoji="1" lang="ja-JP" altLang="en-US" sz="20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立方</a:t>
            </a:r>
          </a:p>
        </p:txBody>
      </p:sp>
      <p:pic>
        <p:nvPicPr>
          <p:cNvPr id="1145872" name="Picture 16" descr="DPF_layout_e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4213" y="1989138"/>
            <a:ext cx="7848600" cy="30353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61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DPF</a:t>
            </a:r>
            <a:r>
              <a:rPr lang="ja-JP" altLang="en-US"/>
              <a:t>概要</a:t>
            </a:r>
          </a:p>
        </p:txBody>
      </p:sp>
      <p:sp>
        <p:nvSpPr>
          <p:cNvPr id="2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 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2010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年秋季大会 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(2010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9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13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九州工業大学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北九州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092636" name="AutoShape 28"/>
          <p:cNvSpPr>
            <a:spLocks noChangeArrowheads="1"/>
          </p:cNvSpPr>
          <p:nvPr/>
        </p:nvSpPr>
        <p:spPr bwMode="auto">
          <a:xfrm>
            <a:off x="714348" y="2428868"/>
            <a:ext cx="3357586" cy="1285884"/>
          </a:xfrm>
          <a:prstGeom prst="roundRect">
            <a:avLst>
              <a:gd name="adj" fmla="val 3069"/>
            </a:avLst>
          </a:prstGeom>
          <a:solidFill>
            <a:srgbClr val="CCFFCC">
              <a:alpha val="2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092610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29000" y="1492250"/>
            <a:ext cx="5607050" cy="4972050"/>
          </a:xfrm>
          <a:prstGeom prst="rect">
            <a:avLst/>
          </a:prstGeom>
          <a:noFill/>
        </p:spPr>
      </p:pic>
      <p:sp>
        <p:nvSpPr>
          <p:cNvPr id="1092612" name="Text Box 4"/>
          <p:cNvSpPr txBox="1">
            <a:spLocks noChangeAspect="1" noChangeArrowheads="1"/>
          </p:cNvSpPr>
          <p:nvPr/>
        </p:nvSpPr>
        <p:spPr bwMode="auto">
          <a:xfrm>
            <a:off x="6948488" y="1981200"/>
            <a:ext cx="20367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安定化レーザー光源</a:t>
            </a:r>
          </a:p>
        </p:txBody>
      </p:sp>
      <p:sp>
        <p:nvSpPr>
          <p:cNvPr id="1092613" name="Text Box 5"/>
          <p:cNvSpPr txBox="1">
            <a:spLocks noChangeAspect="1" noChangeArrowheads="1"/>
          </p:cNvSpPr>
          <p:nvPr/>
        </p:nvSpPr>
        <p:spPr bwMode="auto">
          <a:xfrm>
            <a:off x="7164388" y="4508500"/>
            <a:ext cx="19081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干渉計モジュール</a:t>
            </a:r>
          </a:p>
        </p:txBody>
      </p:sp>
      <p:sp>
        <p:nvSpPr>
          <p:cNvPr id="1092614" name="Text Box 6"/>
          <p:cNvSpPr txBox="1">
            <a:spLocks noChangeAspect="1" noChangeArrowheads="1"/>
          </p:cNvSpPr>
          <p:nvPr/>
        </p:nvSpPr>
        <p:spPr bwMode="auto">
          <a:xfrm>
            <a:off x="3886200" y="4724400"/>
            <a:ext cx="11033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衛星バス</a:t>
            </a:r>
          </a:p>
        </p:txBody>
      </p:sp>
      <p:sp>
        <p:nvSpPr>
          <p:cNvPr id="1092615" name="Text Box 7"/>
          <p:cNvSpPr txBox="1">
            <a:spLocks noChangeAspect="1" noChangeArrowheads="1"/>
          </p:cNvSpPr>
          <p:nvPr/>
        </p:nvSpPr>
        <p:spPr bwMode="auto">
          <a:xfrm>
            <a:off x="5430838" y="6096000"/>
            <a:ext cx="16557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太陽電池パドル</a:t>
            </a:r>
          </a:p>
        </p:txBody>
      </p:sp>
      <p:sp>
        <p:nvSpPr>
          <p:cNvPr id="1092616" name="Text Box 8"/>
          <p:cNvSpPr txBox="1">
            <a:spLocks noChangeAspect="1" noChangeArrowheads="1"/>
          </p:cNvSpPr>
          <p:nvPr/>
        </p:nvSpPr>
        <p:spPr bwMode="auto">
          <a:xfrm>
            <a:off x="4191000" y="1905000"/>
            <a:ext cx="15113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ミッション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スラスタヘッド</a:t>
            </a:r>
          </a:p>
        </p:txBody>
      </p:sp>
      <p:sp>
        <p:nvSpPr>
          <p:cNvPr id="1092617" name="Text Box 9"/>
          <p:cNvSpPr txBox="1">
            <a:spLocks noChangeAspect="1" noChangeArrowheads="1"/>
          </p:cNvSpPr>
          <p:nvPr/>
        </p:nvSpPr>
        <p:spPr bwMode="auto">
          <a:xfrm>
            <a:off x="7235825" y="2636838"/>
            <a:ext cx="19081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中央処理演算器</a:t>
            </a:r>
          </a:p>
        </p:txBody>
      </p:sp>
      <p:sp>
        <p:nvSpPr>
          <p:cNvPr id="1092618" name="Text Box 10"/>
          <p:cNvSpPr txBox="1">
            <a:spLocks noChangeAspect="1" noChangeArrowheads="1"/>
          </p:cNvSpPr>
          <p:nvPr/>
        </p:nvSpPr>
        <p:spPr bwMode="auto">
          <a:xfrm>
            <a:off x="4191000" y="5654675"/>
            <a:ext cx="109998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衛星バス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3N</a:t>
            </a: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スラスタ</a:t>
            </a:r>
          </a:p>
        </p:txBody>
      </p:sp>
      <p:sp>
        <p:nvSpPr>
          <p:cNvPr id="1092619" name="Line 11"/>
          <p:cNvSpPr>
            <a:spLocks noChangeShapeType="1"/>
          </p:cNvSpPr>
          <p:nvPr/>
        </p:nvSpPr>
        <p:spPr bwMode="auto">
          <a:xfrm flipH="1" flipV="1">
            <a:off x="6443663" y="4005263"/>
            <a:ext cx="792162" cy="576262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2620" name="Line 12"/>
          <p:cNvSpPr>
            <a:spLocks noChangeShapeType="1"/>
          </p:cNvSpPr>
          <p:nvPr/>
        </p:nvSpPr>
        <p:spPr bwMode="auto">
          <a:xfrm flipH="1">
            <a:off x="6934200" y="2924175"/>
            <a:ext cx="517525" cy="428625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2621" name="Line 13"/>
          <p:cNvSpPr>
            <a:spLocks noChangeShapeType="1"/>
          </p:cNvSpPr>
          <p:nvPr/>
        </p:nvSpPr>
        <p:spPr bwMode="auto">
          <a:xfrm flipH="1">
            <a:off x="6459538" y="2362200"/>
            <a:ext cx="931862" cy="914400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2622" name="Line 14"/>
          <p:cNvSpPr>
            <a:spLocks noChangeShapeType="1"/>
          </p:cNvSpPr>
          <p:nvPr/>
        </p:nvSpPr>
        <p:spPr bwMode="auto">
          <a:xfrm>
            <a:off x="5029200" y="2438400"/>
            <a:ext cx="576263" cy="1081088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2623" name="Line 15"/>
          <p:cNvSpPr>
            <a:spLocks noChangeShapeType="1"/>
          </p:cNvSpPr>
          <p:nvPr/>
        </p:nvSpPr>
        <p:spPr bwMode="auto">
          <a:xfrm flipV="1">
            <a:off x="6732588" y="5949950"/>
            <a:ext cx="719137" cy="287338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2624" name="Line 16"/>
          <p:cNvSpPr>
            <a:spLocks noChangeShapeType="1"/>
          </p:cNvSpPr>
          <p:nvPr/>
        </p:nvSpPr>
        <p:spPr bwMode="auto">
          <a:xfrm flipV="1">
            <a:off x="4953000" y="5257800"/>
            <a:ext cx="576263" cy="433388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2625" name="Line 17"/>
          <p:cNvSpPr>
            <a:spLocks noChangeShapeType="1"/>
          </p:cNvSpPr>
          <p:nvPr/>
        </p:nvSpPr>
        <p:spPr bwMode="auto">
          <a:xfrm flipV="1">
            <a:off x="4724400" y="4724400"/>
            <a:ext cx="944563" cy="152400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2626" name="Text Box 18"/>
          <p:cNvSpPr txBox="1">
            <a:spLocks noChangeAspect="1" noChangeArrowheads="1"/>
          </p:cNvSpPr>
          <p:nvPr/>
        </p:nvSpPr>
        <p:spPr bwMode="auto">
          <a:xfrm>
            <a:off x="7237413" y="908050"/>
            <a:ext cx="16557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マスト構造</a:t>
            </a:r>
          </a:p>
        </p:txBody>
      </p:sp>
      <p:sp>
        <p:nvSpPr>
          <p:cNvPr id="1092627" name="Line 19"/>
          <p:cNvSpPr>
            <a:spLocks noChangeShapeType="1"/>
          </p:cNvSpPr>
          <p:nvPr/>
        </p:nvSpPr>
        <p:spPr bwMode="auto">
          <a:xfrm flipH="1">
            <a:off x="6629400" y="1125538"/>
            <a:ext cx="679450" cy="398462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2637" name="Rectangle 29"/>
          <p:cNvSpPr>
            <a:spLocks noChangeArrowheads="1"/>
          </p:cNvSpPr>
          <p:nvPr/>
        </p:nvSpPr>
        <p:spPr bwMode="auto">
          <a:xfrm>
            <a:off x="357158" y="2500306"/>
            <a:ext cx="3714776" cy="110799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33CC33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</a:t>
            </a:r>
            <a:r>
              <a:rPr kumimoji="1" lang="ja-JP" altLang="en-US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小型衛星 </a:t>
            </a:r>
            <a:r>
              <a:rPr kumimoji="1" lang="en-US" altLang="ja-JP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 </a:t>
            </a:r>
            <a:r>
              <a:rPr kumimoji="1" lang="ja-JP" altLang="en-US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機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</a:t>
            </a:r>
            <a:r>
              <a:rPr kumimoji="1" lang="en-US" altLang="ja-JP" sz="2000" b="1" kern="1200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en-US" altLang="ja-JP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95cm</a:t>
            </a:r>
            <a:r>
              <a:rPr kumimoji="1" lang="ja-JP" altLang="en-US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立方</a:t>
            </a:r>
            <a:r>
              <a:rPr kumimoji="1" lang="en-US" altLang="ja-JP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x2, 350kg)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</a:t>
            </a:r>
            <a:r>
              <a:rPr kumimoji="1" lang="ja-JP" altLang="en-US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地球周回軌道  高度 </a:t>
            </a:r>
            <a:r>
              <a:rPr kumimoji="1" lang="en-US" altLang="ja-JP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500km</a:t>
            </a:r>
          </a:p>
        </p:txBody>
      </p:sp>
      <p:sp>
        <p:nvSpPr>
          <p:cNvPr id="1092642" name="Rectangle 34"/>
          <p:cNvSpPr>
            <a:spLocks noChangeArrowheads="1"/>
          </p:cNvSpPr>
          <p:nvPr/>
        </p:nvSpPr>
        <p:spPr bwMode="auto">
          <a:xfrm>
            <a:off x="357158" y="1106558"/>
            <a:ext cx="5688012" cy="110799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DECIGO</a:t>
            </a:r>
            <a:r>
              <a: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のための前哨</a:t>
            </a:r>
            <a:r>
              <a:rPr kumimoji="1" lang="ja-JP" altLang="en-US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</a:t>
            </a: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小型科学衛星</a:t>
            </a:r>
            <a:r>
              <a:rPr kumimoji="1" lang="en-US" altLang="ja-JP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</a:t>
            </a:r>
            <a:r>
              <a: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号機 </a:t>
            </a:r>
            <a:r>
              <a:rPr kumimoji="1" lang="en-US" altLang="ja-JP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(~2013</a:t>
            </a:r>
            <a:r>
              <a: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kumimoji="1" lang="en-US" altLang="ja-JP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 　　　候補としてミッション提案中</a:t>
            </a:r>
          </a:p>
        </p:txBody>
      </p:sp>
      <p:sp>
        <p:nvSpPr>
          <p:cNvPr id="1092638" name="Rectangle 30"/>
          <p:cNvSpPr>
            <a:spLocks noChangeArrowheads="1"/>
          </p:cNvSpPr>
          <p:nvPr/>
        </p:nvSpPr>
        <p:spPr bwMode="auto">
          <a:xfrm>
            <a:off x="600073" y="5229245"/>
            <a:ext cx="3686175" cy="120015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宇宙・地球の観測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</a:t>
            </a:r>
            <a:r>
              <a:rPr kumimoji="1" lang="ja-JP" altLang="en-US" sz="20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重力波の観測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</a:t>
            </a:r>
          </a:p>
        </p:txBody>
      </p:sp>
      <p:sp>
        <p:nvSpPr>
          <p:cNvPr id="1092640" name="Rectangle 32"/>
          <p:cNvSpPr>
            <a:spLocks noChangeArrowheads="1"/>
          </p:cNvSpPr>
          <p:nvPr/>
        </p:nvSpPr>
        <p:spPr bwMode="auto">
          <a:xfrm>
            <a:off x="571472" y="4429132"/>
            <a:ext cx="3689347" cy="78976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DECIGO</a:t>
            </a:r>
            <a:r>
              <a:rPr kumimoji="1" lang="ja-JP" altLang="en-US" sz="20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のための宇宙</a:t>
            </a:r>
            <a:r>
              <a:rPr kumimoji="1" lang="ja-JP" altLang="en-US" sz="2000" b="1" kern="12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実証</a:t>
            </a:r>
            <a:endParaRPr kumimoji="1" lang="ja-JP" altLang="en-US" sz="2000" b="1" kern="1200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　　</a:t>
            </a:r>
            <a:r>
              <a:rPr kumimoji="1" lang="ja-JP" altLang="en-US" sz="20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科学技術の確立</a:t>
            </a:r>
          </a:p>
        </p:txBody>
      </p:sp>
      <p:sp>
        <p:nvSpPr>
          <p:cNvPr id="1092641" name="AutoShape 33"/>
          <p:cNvSpPr>
            <a:spLocks noChangeArrowheads="1"/>
          </p:cNvSpPr>
          <p:nvPr/>
        </p:nvSpPr>
        <p:spPr bwMode="auto">
          <a:xfrm rot="5400000">
            <a:off x="1878012" y="3736187"/>
            <a:ext cx="344488" cy="755650"/>
          </a:xfrm>
          <a:custGeom>
            <a:avLst/>
            <a:gdLst>
              <a:gd name="G0" fmla="+- 11249 0 0"/>
              <a:gd name="G1" fmla="+- 5118 0 0"/>
              <a:gd name="G2" fmla="+- 21600 0 5118"/>
              <a:gd name="G3" fmla="+- 10800 0 5118"/>
              <a:gd name="G4" fmla="+- 21600 0 11249"/>
              <a:gd name="G5" fmla="*/ G4 G3 10800"/>
              <a:gd name="G6" fmla="+- 21600 0 G5"/>
              <a:gd name="T0" fmla="*/ 11249 w 21600"/>
              <a:gd name="T1" fmla="*/ 0 h 21600"/>
              <a:gd name="T2" fmla="*/ 0 w 21600"/>
              <a:gd name="T3" fmla="*/ 10800 h 21600"/>
              <a:gd name="T4" fmla="*/ 1124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49" y="0"/>
                </a:moveTo>
                <a:lnTo>
                  <a:pt x="11249" y="5118"/>
                </a:lnTo>
                <a:lnTo>
                  <a:pt x="3375" y="5118"/>
                </a:lnTo>
                <a:lnTo>
                  <a:pt x="3375" y="16482"/>
                </a:lnTo>
                <a:lnTo>
                  <a:pt x="11249" y="16482"/>
                </a:lnTo>
                <a:lnTo>
                  <a:pt x="1124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118"/>
                </a:moveTo>
                <a:lnTo>
                  <a:pt x="1350" y="16482"/>
                </a:lnTo>
                <a:lnTo>
                  <a:pt x="2700" y="16482"/>
                </a:lnTo>
                <a:lnTo>
                  <a:pt x="2700" y="5118"/>
                </a:lnTo>
                <a:close/>
              </a:path>
              <a:path w="21600" h="21600">
                <a:moveTo>
                  <a:pt x="0" y="5118"/>
                </a:moveTo>
                <a:lnTo>
                  <a:pt x="0" y="16482"/>
                </a:lnTo>
                <a:lnTo>
                  <a:pt x="675" y="16482"/>
                </a:lnTo>
                <a:lnTo>
                  <a:pt x="675" y="5118"/>
                </a:lnTo>
                <a:close/>
              </a:path>
            </a:pathLst>
          </a:custGeom>
          <a:solidFill>
            <a:srgbClr val="CCFFCC">
              <a:alpha val="50000"/>
            </a:srgbClr>
          </a:solidFill>
          <a:ln w="12700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0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2643" name="Rectangle 35"/>
          <p:cNvSpPr>
            <a:spLocks noChangeArrowheads="1"/>
          </p:cNvSpPr>
          <p:nvPr/>
        </p:nvSpPr>
        <p:spPr bwMode="auto">
          <a:xfrm>
            <a:off x="966782" y="6000768"/>
            <a:ext cx="2819400" cy="4000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地球重力場の観測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Comparison with LPF</a:t>
            </a:r>
          </a:p>
        </p:txBody>
      </p:sp>
      <p:sp>
        <p:nvSpPr>
          <p:cNvPr id="4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日本物理学会 </a:t>
            </a:r>
            <a:r>
              <a:rPr lang="en-US" altLang="zh-CN" smtClean="0"/>
              <a:t>2010</a:t>
            </a:r>
            <a:r>
              <a:rPr lang="zh-CN" altLang="en-US" smtClean="0"/>
              <a:t>年秋季大会 </a:t>
            </a:r>
            <a:r>
              <a:rPr lang="en-US" altLang="zh-CN" smtClean="0"/>
              <a:t>(2010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13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九州工業大学</a:t>
            </a:r>
            <a:r>
              <a:rPr lang="en-US" altLang="zh-CN" smtClean="0"/>
              <a:t>, </a:t>
            </a:r>
            <a:r>
              <a:rPr lang="zh-CN" altLang="en-US" smtClean="0"/>
              <a:t>北九州</a:t>
            </a:r>
            <a:r>
              <a:rPr lang="en-US" altLang="zh-CN" smtClean="0"/>
              <a:t>)</a:t>
            </a:r>
            <a:endParaRPr lang="en-US" altLang="ja-JP"/>
          </a:p>
        </p:txBody>
      </p:sp>
      <p:sp>
        <p:nvSpPr>
          <p:cNvPr id="1152003" name="Rectangle 3"/>
          <p:cNvSpPr>
            <a:spLocks noChangeArrowheads="1"/>
          </p:cNvSpPr>
          <p:nvPr/>
        </p:nvSpPr>
        <p:spPr bwMode="auto">
          <a:xfrm>
            <a:off x="2339975" y="692150"/>
            <a:ext cx="43910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193675" indent="-193675"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>
                <a:solidFill>
                  <a:srgbClr val="EAEAEA"/>
                </a:solidFill>
                <a:latin typeface="Tahoma" pitchFamily="34" charset="0"/>
              </a:rPr>
              <a:t>LPF 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(LISA Pathfinder)</a:t>
            </a:r>
            <a:endParaRPr lang="en-US" altLang="ja-JP" sz="1600" b="1">
              <a:solidFill>
                <a:srgbClr val="3366FF"/>
              </a:solidFill>
              <a:latin typeface="Tahoma" pitchFamily="34" charset="0"/>
            </a:endParaRPr>
          </a:p>
        </p:txBody>
      </p:sp>
      <p:sp>
        <p:nvSpPr>
          <p:cNvPr id="1152004" name="Rectangle 4"/>
          <p:cNvSpPr>
            <a:spLocks noChangeArrowheads="1"/>
          </p:cNvSpPr>
          <p:nvPr/>
        </p:nvSpPr>
        <p:spPr bwMode="auto">
          <a:xfrm>
            <a:off x="5291138" y="692150"/>
            <a:ext cx="316865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193675" indent="-193675"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>
                <a:solidFill>
                  <a:srgbClr val="EAEAEA"/>
                </a:solidFill>
                <a:latin typeface="Tahoma" pitchFamily="34" charset="0"/>
              </a:rPr>
              <a:t>DPF 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(DECIGO Pathfinder)</a:t>
            </a:r>
            <a:endParaRPr lang="ja-JP" altLang="ja-JP" sz="1600" b="1">
              <a:solidFill>
                <a:srgbClr val="EAEAEA"/>
              </a:solidFill>
              <a:latin typeface="Tahoma" pitchFamily="34" charset="0"/>
            </a:endParaRPr>
          </a:p>
          <a:p>
            <a:pPr marL="193675" indent="-193675"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>
                <a:solidFill>
                  <a:srgbClr val="3366FF"/>
                </a:solidFill>
                <a:latin typeface="Tahoma" pitchFamily="34" charset="0"/>
              </a:rPr>
              <a:t>    </a:t>
            </a:r>
            <a:r>
              <a:rPr lang="en-US" altLang="ja-JP" sz="1800" b="1">
                <a:solidFill>
                  <a:srgbClr val="EAEAEA"/>
                </a:solidFill>
                <a:latin typeface="Tahoma" pitchFamily="34" charset="0"/>
              </a:rPr>
              <a:t> </a:t>
            </a:r>
            <a:endParaRPr lang="en-US" altLang="ja-JP" sz="1600" b="1">
              <a:solidFill>
                <a:srgbClr val="33CC33"/>
              </a:solidFill>
              <a:latin typeface="Tahoma" pitchFamily="34" charset="0"/>
            </a:endParaRPr>
          </a:p>
        </p:txBody>
      </p:sp>
      <p:pic>
        <p:nvPicPr>
          <p:cNvPr id="1152005" name="Picture 5" descr="Fri_1130_Hammesfahr_Johann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31913" y="4065588"/>
            <a:ext cx="3384550" cy="2532062"/>
          </a:xfrm>
          <a:prstGeom prst="rect">
            <a:avLst/>
          </a:prstGeom>
          <a:noFill/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5299075" y="4149725"/>
            <a:ext cx="2801938" cy="2230438"/>
            <a:chOff x="3338" y="2614"/>
            <a:chExt cx="1765" cy="1405"/>
          </a:xfrm>
        </p:grpSpPr>
        <p:pic>
          <p:nvPicPr>
            <p:cNvPr id="1152007" name="Picture 7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338" y="2894"/>
              <a:ext cx="1543" cy="10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3" name="Group 8"/>
            <p:cNvGrpSpPr>
              <a:grpSpLocks noChangeAspect="1"/>
            </p:cNvGrpSpPr>
            <p:nvPr/>
          </p:nvGrpSpPr>
          <p:grpSpPr bwMode="auto">
            <a:xfrm>
              <a:off x="3833" y="2831"/>
              <a:ext cx="542" cy="622"/>
              <a:chOff x="2608" y="708"/>
              <a:chExt cx="1542" cy="1769"/>
            </a:xfrm>
          </p:grpSpPr>
          <p:sp>
            <p:nvSpPr>
              <p:cNvPr id="1152009" name="Line 9"/>
              <p:cNvSpPr>
                <a:spLocks noChangeAspect="1" noChangeShapeType="1"/>
              </p:cNvSpPr>
              <p:nvPr/>
            </p:nvSpPr>
            <p:spPr bwMode="auto">
              <a:xfrm flipV="1">
                <a:off x="2608" y="1117"/>
                <a:ext cx="0" cy="952"/>
              </a:xfrm>
              <a:prstGeom prst="line">
                <a:avLst/>
              </a:prstGeom>
              <a:noFill/>
              <a:ln w="25400">
                <a:solidFill>
                  <a:srgbClr val="5F5F5F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1152010" name="Line 10"/>
              <p:cNvSpPr>
                <a:spLocks noChangeAspect="1" noChangeShapeType="1"/>
              </p:cNvSpPr>
              <p:nvPr/>
            </p:nvSpPr>
            <p:spPr bwMode="auto">
              <a:xfrm flipV="1">
                <a:off x="3379" y="1525"/>
                <a:ext cx="0" cy="952"/>
              </a:xfrm>
              <a:prstGeom prst="line">
                <a:avLst/>
              </a:prstGeom>
              <a:noFill/>
              <a:ln w="25400">
                <a:solidFill>
                  <a:srgbClr val="5F5F5F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1152011" name="Line 11"/>
              <p:cNvSpPr>
                <a:spLocks noChangeAspect="1" noChangeShapeType="1"/>
              </p:cNvSpPr>
              <p:nvPr/>
            </p:nvSpPr>
            <p:spPr bwMode="auto">
              <a:xfrm flipV="1">
                <a:off x="4150" y="1117"/>
                <a:ext cx="0" cy="952"/>
              </a:xfrm>
              <a:prstGeom prst="line">
                <a:avLst/>
              </a:prstGeom>
              <a:noFill/>
              <a:ln w="25400">
                <a:solidFill>
                  <a:srgbClr val="5F5F5F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1152012" name="Line 12"/>
              <p:cNvSpPr>
                <a:spLocks noChangeAspect="1" noChangeShapeType="1"/>
              </p:cNvSpPr>
              <p:nvPr/>
            </p:nvSpPr>
            <p:spPr bwMode="auto">
              <a:xfrm flipV="1">
                <a:off x="3379" y="709"/>
                <a:ext cx="0" cy="408"/>
              </a:xfrm>
              <a:prstGeom prst="line">
                <a:avLst/>
              </a:prstGeom>
              <a:noFill/>
              <a:ln w="25400">
                <a:solidFill>
                  <a:srgbClr val="5F5F5F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1152013" name="Line 13"/>
              <p:cNvSpPr>
                <a:spLocks noChangeAspect="1" noChangeShapeType="1"/>
              </p:cNvSpPr>
              <p:nvPr/>
            </p:nvSpPr>
            <p:spPr bwMode="auto">
              <a:xfrm flipH="1">
                <a:off x="3379" y="1116"/>
                <a:ext cx="771" cy="409"/>
              </a:xfrm>
              <a:prstGeom prst="line">
                <a:avLst/>
              </a:prstGeom>
              <a:noFill/>
              <a:ln w="25400">
                <a:solidFill>
                  <a:srgbClr val="5F5F5F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1152014" name="Line 14"/>
              <p:cNvSpPr>
                <a:spLocks noChangeAspect="1" noChangeShapeType="1"/>
              </p:cNvSpPr>
              <p:nvPr/>
            </p:nvSpPr>
            <p:spPr bwMode="auto">
              <a:xfrm flipH="1" flipV="1">
                <a:off x="2608" y="1116"/>
                <a:ext cx="771" cy="409"/>
              </a:xfrm>
              <a:prstGeom prst="line">
                <a:avLst/>
              </a:prstGeom>
              <a:noFill/>
              <a:ln w="25400">
                <a:solidFill>
                  <a:srgbClr val="5F5F5F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1152015" name="Line 15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379" y="708"/>
                <a:ext cx="771" cy="409"/>
              </a:xfrm>
              <a:prstGeom prst="line">
                <a:avLst/>
              </a:prstGeom>
              <a:noFill/>
              <a:ln w="25400">
                <a:solidFill>
                  <a:srgbClr val="5F5F5F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1152016" name="Line 16"/>
              <p:cNvSpPr>
                <a:spLocks noChangeAspect="1" noChangeShapeType="1"/>
              </p:cNvSpPr>
              <p:nvPr/>
            </p:nvSpPr>
            <p:spPr bwMode="auto">
              <a:xfrm flipH="1">
                <a:off x="2608" y="708"/>
                <a:ext cx="771" cy="409"/>
              </a:xfrm>
              <a:prstGeom prst="line">
                <a:avLst/>
              </a:prstGeom>
              <a:noFill/>
              <a:ln w="25400">
                <a:solidFill>
                  <a:srgbClr val="5F5F5F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ja-JP" altLang="en-US"/>
              </a:p>
            </p:txBody>
          </p:sp>
        </p:grpSp>
        <p:sp>
          <p:nvSpPr>
            <p:cNvPr id="1152017" name="Text Box 17"/>
            <p:cNvSpPr txBox="1">
              <a:spLocks noChangeAspect="1" noChangeArrowheads="1"/>
            </p:cNvSpPr>
            <p:nvPr/>
          </p:nvSpPr>
          <p:spPr bwMode="auto">
            <a:xfrm>
              <a:off x="4086" y="2614"/>
              <a:ext cx="624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en-US" altLang="ja-JP" sz="800" b="1">
                  <a:solidFill>
                    <a:srgbClr val="008000"/>
                  </a:solidFill>
                  <a:latin typeface="Tahoma" pitchFamily="34" charset="0"/>
                </a:rPr>
                <a:t>Stabilized Laser</a:t>
              </a:r>
            </a:p>
          </p:txBody>
        </p:sp>
        <p:sp>
          <p:nvSpPr>
            <p:cNvPr id="1152018" name="Text Box 18"/>
            <p:cNvSpPr txBox="1">
              <a:spLocks noChangeAspect="1" noChangeArrowheads="1"/>
            </p:cNvSpPr>
            <p:nvPr/>
          </p:nvSpPr>
          <p:spPr bwMode="auto">
            <a:xfrm>
              <a:off x="4450" y="3253"/>
              <a:ext cx="60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en-US" altLang="ja-JP" sz="800" b="1">
                  <a:solidFill>
                    <a:srgbClr val="008000"/>
                  </a:solidFill>
                  <a:latin typeface="Tahoma" pitchFamily="34" charset="0"/>
                </a:rPr>
                <a:t>Interferometer</a:t>
              </a:r>
            </a:p>
            <a:p>
              <a:pPr algn="l">
                <a:buFontTx/>
                <a:buNone/>
              </a:pPr>
              <a:r>
                <a:rPr lang="en-US" altLang="ja-JP" sz="800" b="1">
                  <a:solidFill>
                    <a:srgbClr val="008000"/>
                  </a:solidFill>
                  <a:latin typeface="Tahoma" pitchFamily="34" charset="0"/>
                </a:rPr>
                <a:t>    Module</a:t>
              </a:r>
            </a:p>
          </p:txBody>
        </p:sp>
        <p:sp>
          <p:nvSpPr>
            <p:cNvPr id="1152019" name="Text Box 19"/>
            <p:cNvSpPr txBox="1">
              <a:spLocks noChangeAspect="1" noChangeArrowheads="1"/>
            </p:cNvSpPr>
            <p:nvPr/>
          </p:nvSpPr>
          <p:spPr bwMode="auto">
            <a:xfrm>
              <a:off x="3570" y="2659"/>
              <a:ext cx="50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en-US" altLang="ja-JP" sz="800" b="1">
                  <a:solidFill>
                    <a:srgbClr val="008000"/>
                  </a:solidFill>
                  <a:latin typeface="Tahoma" pitchFamily="34" charset="0"/>
                </a:rPr>
                <a:t>Thruster </a:t>
              </a:r>
            </a:p>
            <a:p>
              <a:pPr algn="l">
                <a:buFontTx/>
                <a:buNone/>
              </a:pPr>
              <a:r>
                <a:rPr lang="en-US" altLang="ja-JP" sz="800" b="1">
                  <a:solidFill>
                    <a:srgbClr val="008000"/>
                  </a:solidFill>
                  <a:latin typeface="Tahoma" pitchFamily="34" charset="0"/>
                </a:rPr>
                <a:t>Control Unit</a:t>
              </a:r>
            </a:p>
          </p:txBody>
        </p:sp>
        <p:sp>
          <p:nvSpPr>
            <p:cNvPr id="1152020" name="Text Box 20"/>
            <p:cNvSpPr txBox="1">
              <a:spLocks noChangeAspect="1" noChangeArrowheads="1"/>
            </p:cNvSpPr>
            <p:nvPr/>
          </p:nvSpPr>
          <p:spPr bwMode="auto">
            <a:xfrm>
              <a:off x="4013" y="3884"/>
              <a:ext cx="518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en-US" altLang="ja-JP" sz="800" b="1">
                  <a:solidFill>
                    <a:srgbClr val="3333FF"/>
                  </a:solidFill>
                  <a:latin typeface="Tahoma" pitchFamily="34" charset="0"/>
                </a:rPr>
                <a:t>Solar Paddle</a:t>
              </a:r>
            </a:p>
          </p:txBody>
        </p:sp>
        <p:sp>
          <p:nvSpPr>
            <p:cNvPr id="1152021" name="Text Box 21"/>
            <p:cNvSpPr txBox="1">
              <a:spLocks noChangeAspect="1" noChangeArrowheads="1"/>
            </p:cNvSpPr>
            <p:nvPr/>
          </p:nvSpPr>
          <p:spPr bwMode="auto">
            <a:xfrm>
              <a:off x="4415" y="3441"/>
              <a:ext cx="68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en-US" altLang="ja-JP" sz="800" b="1">
                  <a:solidFill>
                    <a:srgbClr val="008000"/>
                  </a:solidFill>
                  <a:latin typeface="Tahoma" pitchFamily="34" charset="0"/>
                </a:rPr>
                <a:t>Interfererometer </a:t>
              </a:r>
            </a:p>
            <a:p>
              <a:pPr algn="l">
                <a:buFontTx/>
                <a:buNone/>
              </a:pPr>
              <a:r>
                <a:rPr lang="en-US" altLang="ja-JP" sz="800" b="1">
                  <a:solidFill>
                    <a:srgbClr val="008000"/>
                  </a:solidFill>
                  <a:latin typeface="Tahoma" pitchFamily="34" charset="0"/>
                </a:rPr>
                <a:t>Control Unit</a:t>
              </a:r>
            </a:p>
          </p:txBody>
        </p:sp>
        <p:sp>
          <p:nvSpPr>
            <p:cNvPr id="1152022" name="Text Box 22"/>
            <p:cNvSpPr txBox="1">
              <a:spLocks noChangeAspect="1" noChangeArrowheads="1"/>
            </p:cNvSpPr>
            <p:nvPr/>
          </p:nvSpPr>
          <p:spPr bwMode="auto">
            <a:xfrm>
              <a:off x="4450" y="3040"/>
              <a:ext cx="50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en-US" altLang="ja-JP" sz="800" b="1">
                  <a:solidFill>
                    <a:srgbClr val="008000"/>
                  </a:solidFill>
                  <a:latin typeface="Tahoma" pitchFamily="34" charset="0"/>
                </a:rPr>
                <a:t>Housing </a:t>
              </a:r>
            </a:p>
            <a:p>
              <a:pPr algn="l">
                <a:buFontTx/>
                <a:buNone/>
              </a:pPr>
              <a:r>
                <a:rPr lang="en-US" altLang="ja-JP" sz="800" b="1">
                  <a:solidFill>
                    <a:srgbClr val="008000"/>
                  </a:solidFill>
                  <a:latin typeface="Tahoma" pitchFamily="34" charset="0"/>
                </a:rPr>
                <a:t>Control Unit</a:t>
              </a:r>
            </a:p>
          </p:txBody>
        </p:sp>
        <p:sp>
          <p:nvSpPr>
            <p:cNvPr id="1152023" name="Text Box 23"/>
            <p:cNvSpPr txBox="1">
              <a:spLocks noChangeAspect="1" noChangeArrowheads="1"/>
            </p:cNvSpPr>
            <p:nvPr/>
          </p:nvSpPr>
          <p:spPr bwMode="auto">
            <a:xfrm>
              <a:off x="3379" y="2931"/>
              <a:ext cx="42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en-US" altLang="ja-JP" sz="800" b="1">
                  <a:solidFill>
                    <a:srgbClr val="008000"/>
                  </a:solidFill>
                  <a:latin typeface="Tahoma" pitchFamily="34" charset="0"/>
                </a:rPr>
                <a:t>Mission </a:t>
              </a:r>
            </a:p>
            <a:p>
              <a:pPr algn="l">
                <a:buFontTx/>
                <a:buNone/>
              </a:pPr>
              <a:r>
                <a:rPr lang="en-US" altLang="ja-JP" sz="800" b="1">
                  <a:solidFill>
                    <a:srgbClr val="008000"/>
                  </a:solidFill>
                  <a:latin typeface="Tahoma" pitchFamily="34" charset="0"/>
                </a:rPr>
                <a:t>Thrusters</a:t>
              </a:r>
            </a:p>
          </p:txBody>
        </p:sp>
        <p:sp>
          <p:nvSpPr>
            <p:cNvPr id="1152024" name="Text Box 24"/>
            <p:cNvSpPr txBox="1">
              <a:spLocks noChangeAspect="1" noChangeArrowheads="1"/>
            </p:cNvSpPr>
            <p:nvPr/>
          </p:nvSpPr>
          <p:spPr bwMode="auto">
            <a:xfrm>
              <a:off x="4422" y="2764"/>
              <a:ext cx="61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en-US" altLang="ja-JP" sz="800" b="1">
                  <a:solidFill>
                    <a:srgbClr val="008000"/>
                  </a:solidFill>
                  <a:latin typeface="Tahoma" pitchFamily="34" charset="0"/>
                </a:rPr>
                <a:t>Central </a:t>
              </a:r>
            </a:p>
            <a:p>
              <a:pPr algn="l">
                <a:buFontTx/>
                <a:buNone/>
              </a:pPr>
              <a:r>
                <a:rPr lang="en-US" altLang="ja-JP" sz="800" b="1">
                  <a:solidFill>
                    <a:srgbClr val="008000"/>
                  </a:solidFill>
                  <a:latin typeface="Tahoma" pitchFamily="34" charset="0"/>
                </a:rPr>
                <a:t>Processing Unit</a:t>
              </a:r>
            </a:p>
          </p:txBody>
        </p:sp>
        <p:sp>
          <p:nvSpPr>
            <p:cNvPr id="1152025" name="Line 25"/>
            <p:cNvSpPr>
              <a:spLocks noChangeAspect="1" noChangeShapeType="1"/>
            </p:cNvSpPr>
            <p:nvPr/>
          </p:nvSpPr>
          <p:spPr bwMode="auto">
            <a:xfrm flipH="1">
              <a:off x="4138" y="3041"/>
              <a:ext cx="228" cy="98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round/>
              <a:headEnd/>
              <a:tailEnd type="stealth" w="lg" len="lg"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52026" name="Text Box 26"/>
            <p:cNvSpPr txBox="1">
              <a:spLocks noChangeAspect="1" noChangeArrowheads="1"/>
            </p:cNvSpPr>
            <p:nvPr/>
          </p:nvSpPr>
          <p:spPr bwMode="auto">
            <a:xfrm>
              <a:off x="3470" y="3793"/>
              <a:ext cx="561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en-US" altLang="ja-JP" sz="800" b="1">
                  <a:solidFill>
                    <a:srgbClr val="3333FF"/>
                  </a:solidFill>
                  <a:latin typeface="Tahoma" pitchFamily="34" charset="0"/>
                </a:rPr>
                <a:t>Bus Thrusters</a:t>
              </a:r>
            </a:p>
          </p:txBody>
        </p:sp>
        <p:sp>
          <p:nvSpPr>
            <p:cNvPr id="1152027" name="Line 27"/>
            <p:cNvSpPr>
              <a:spLocks noChangeAspect="1" noChangeShapeType="1"/>
            </p:cNvSpPr>
            <p:nvPr/>
          </p:nvSpPr>
          <p:spPr bwMode="auto">
            <a:xfrm flipV="1">
              <a:off x="3777" y="3636"/>
              <a:ext cx="73" cy="182"/>
            </a:xfrm>
            <a:prstGeom prst="line">
              <a:avLst/>
            </a:prstGeom>
            <a:noFill/>
            <a:ln w="25400">
              <a:solidFill>
                <a:srgbClr val="B2B2B2"/>
              </a:solidFill>
              <a:round/>
              <a:headEnd/>
              <a:tailEnd type="stealth" w="med" len="lg"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1152028" name="Line 28"/>
            <p:cNvSpPr>
              <a:spLocks noChangeAspect="1" noChangeShapeType="1"/>
            </p:cNvSpPr>
            <p:nvPr/>
          </p:nvSpPr>
          <p:spPr bwMode="auto">
            <a:xfrm flipV="1">
              <a:off x="3832" y="3763"/>
              <a:ext cx="218" cy="73"/>
            </a:xfrm>
            <a:prstGeom prst="line">
              <a:avLst/>
            </a:prstGeom>
            <a:noFill/>
            <a:ln w="25400">
              <a:solidFill>
                <a:srgbClr val="B2B2B2"/>
              </a:solidFill>
              <a:round/>
              <a:headEnd/>
              <a:tailEnd type="stealth" w="med" len="lg"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1152029" name="Line 29"/>
            <p:cNvSpPr>
              <a:spLocks noChangeAspect="1" noChangeShapeType="1"/>
            </p:cNvSpPr>
            <p:nvPr/>
          </p:nvSpPr>
          <p:spPr bwMode="auto">
            <a:xfrm flipV="1">
              <a:off x="4268" y="3818"/>
              <a:ext cx="200" cy="91"/>
            </a:xfrm>
            <a:prstGeom prst="line">
              <a:avLst/>
            </a:prstGeom>
            <a:noFill/>
            <a:ln w="25400">
              <a:solidFill>
                <a:srgbClr val="B2B2B2"/>
              </a:solidFill>
              <a:round/>
              <a:headEnd/>
              <a:tailEnd type="stealth" w="med" len="lg"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1152030" name="Line 30"/>
            <p:cNvSpPr>
              <a:spLocks noChangeAspect="1" noChangeShapeType="1"/>
            </p:cNvSpPr>
            <p:nvPr/>
          </p:nvSpPr>
          <p:spPr bwMode="auto">
            <a:xfrm>
              <a:off x="3759" y="3055"/>
              <a:ext cx="109" cy="54"/>
            </a:xfrm>
            <a:prstGeom prst="line">
              <a:avLst/>
            </a:prstGeom>
            <a:noFill/>
            <a:ln w="38100">
              <a:solidFill>
                <a:srgbClr val="B2B2B2"/>
              </a:solidFill>
              <a:round/>
              <a:headEnd/>
              <a:tailEnd type="stealth" w="med" len="lg"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1152031" name="Line 31"/>
            <p:cNvSpPr>
              <a:spLocks noChangeAspect="1" noChangeShapeType="1"/>
            </p:cNvSpPr>
            <p:nvPr/>
          </p:nvSpPr>
          <p:spPr bwMode="auto">
            <a:xfrm>
              <a:off x="3759" y="2855"/>
              <a:ext cx="182" cy="218"/>
            </a:xfrm>
            <a:prstGeom prst="line">
              <a:avLst/>
            </a:prstGeom>
            <a:noFill/>
            <a:ln w="25400">
              <a:solidFill>
                <a:srgbClr val="B2B2B2"/>
              </a:solidFill>
              <a:round/>
              <a:headEnd/>
              <a:tailEnd type="stealth" w="med" len="lg"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1152032" name="Line 32"/>
            <p:cNvSpPr>
              <a:spLocks noChangeAspect="1" noChangeShapeType="1"/>
            </p:cNvSpPr>
            <p:nvPr/>
          </p:nvSpPr>
          <p:spPr bwMode="auto">
            <a:xfrm flipH="1">
              <a:off x="4104" y="2764"/>
              <a:ext cx="109" cy="273"/>
            </a:xfrm>
            <a:prstGeom prst="line">
              <a:avLst/>
            </a:prstGeom>
            <a:noFill/>
            <a:ln w="38100">
              <a:solidFill>
                <a:srgbClr val="B2B2B2"/>
              </a:solidFill>
              <a:round/>
              <a:headEnd/>
              <a:tailEnd type="stealth" w="med" len="lg"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1152033" name="Line 33"/>
            <p:cNvSpPr>
              <a:spLocks noChangeAspect="1" noChangeShapeType="1"/>
            </p:cNvSpPr>
            <p:nvPr/>
          </p:nvSpPr>
          <p:spPr bwMode="auto">
            <a:xfrm flipH="1">
              <a:off x="4250" y="2891"/>
              <a:ext cx="200" cy="128"/>
            </a:xfrm>
            <a:prstGeom prst="line">
              <a:avLst/>
            </a:prstGeom>
            <a:noFill/>
            <a:ln w="25400">
              <a:solidFill>
                <a:srgbClr val="B2B2B2"/>
              </a:solidFill>
              <a:round/>
              <a:headEnd/>
              <a:tailEnd type="stealth" w="med" len="lg"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1152034" name="Line 34"/>
            <p:cNvSpPr>
              <a:spLocks noChangeAspect="1" noChangeShapeType="1"/>
            </p:cNvSpPr>
            <p:nvPr/>
          </p:nvSpPr>
          <p:spPr bwMode="auto">
            <a:xfrm flipH="1">
              <a:off x="4268" y="3127"/>
              <a:ext cx="200" cy="109"/>
            </a:xfrm>
            <a:prstGeom prst="line">
              <a:avLst/>
            </a:prstGeom>
            <a:noFill/>
            <a:ln w="25400">
              <a:solidFill>
                <a:srgbClr val="B2B2B2"/>
              </a:solidFill>
              <a:round/>
              <a:headEnd/>
              <a:tailEnd type="stealth" w="med" len="lg"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1152035" name="Line 35"/>
            <p:cNvSpPr>
              <a:spLocks noChangeAspect="1" noChangeShapeType="1"/>
            </p:cNvSpPr>
            <p:nvPr/>
          </p:nvSpPr>
          <p:spPr bwMode="auto">
            <a:xfrm flipH="1">
              <a:off x="4232" y="3273"/>
              <a:ext cx="218" cy="36"/>
            </a:xfrm>
            <a:prstGeom prst="line">
              <a:avLst/>
            </a:prstGeom>
            <a:noFill/>
            <a:ln w="38100">
              <a:solidFill>
                <a:srgbClr val="B2B2B2"/>
              </a:solidFill>
              <a:round/>
              <a:headEnd/>
              <a:tailEnd type="stealth" w="med" len="lg"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1152036" name="Line 36"/>
            <p:cNvSpPr>
              <a:spLocks noChangeAspect="1" noChangeShapeType="1"/>
            </p:cNvSpPr>
            <p:nvPr/>
          </p:nvSpPr>
          <p:spPr bwMode="auto">
            <a:xfrm flipH="1" flipV="1">
              <a:off x="4050" y="3364"/>
              <a:ext cx="382" cy="91"/>
            </a:xfrm>
            <a:prstGeom prst="line">
              <a:avLst/>
            </a:prstGeom>
            <a:noFill/>
            <a:ln w="25400">
              <a:solidFill>
                <a:srgbClr val="B2B2B2"/>
              </a:solidFill>
              <a:round/>
              <a:headEnd/>
              <a:tailEnd type="stealth" w="med" len="lg"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</p:grpSp>
      <p:sp>
        <p:nvSpPr>
          <p:cNvPr id="1152037" name="Rectangle 37"/>
          <p:cNvSpPr>
            <a:spLocks noChangeArrowheads="1"/>
          </p:cNvSpPr>
          <p:nvPr/>
        </p:nvSpPr>
        <p:spPr bwMode="auto">
          <a:xfrm>
            <a:off x="684213" y="1081088"/>
            <a:ext cx="1800225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DDDDDD"/>
                </a:solidFill>
                <a:latin typeface="Tahoma" pitchFamily="34" charset="0"/>
              </a:rPr>
              <a:t>Purpose</a:t>
            </a:r>
          </a:p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DDDDDD"/>
                </a:solidFill>
                <a:latin typeface="Tahoma" pitchFamily="34" charset="0"/>
              </a:rPr>
              <a:t>                 </a:t>
            </a:r>
          </a:p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DDDDDD"/>
                </a:solidFill>
                <a:latin typeface="Tahoma" pitchFamily="34" charset="0"/>
              </a:rPr>
              <a:t>Launch</a:t>
            </a:r>
          </a:p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endParaRPr lang="en-US" altLang="ja-JP" sz="1400" b="1">
              <a:solidFill>
                <a:srgbClr val="DDDDDD"/>
              </a:solidFill>
              <a:latin typeface="Tahoma" pitchFamily="34" charset="0"/>
            </a:endParaRPr>
          </a:p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DDDDDD"/>
                </a:solidFill>
                <a:latin typeface="Tahoma" pitchFamily="34" charset="0"/>
              </a:rPr>
              <a:t>Weight</a:t>
            </a:r>
          </a:p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DDDDDD"/>
                </a:solidFill>
                <a:latin typeface="Tahoma" pitchFamily="34" charset="0"/>
              </a:rPr>
              <a:t>Orbit</a:t>
            </a:r>
          </a:p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endParaRPr lang="en-US" altLang="ja-JP" sz="1400" b="1">
              <a:solidFill>
                <a:srgbClr val="DDDDDD"/>
              </a:solidFill>
              <a:latin typeface="Tahoma" pitchFamily="34" charset="0"/>
            </a:endParaRPr>
          </a:p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DDDDDD"/>
                </a:solidFill>
                <a:latin typeface="Tahoma" pitchFamily="34" charset="0"/>
              </a:rPr>
              <a:t>Test Mass</a:t>
            </a:r>
          </a:p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DDDDDD"/>
                </a:solidFill>
                <a:latin typeface="Tahoma" pitchFamily="34" charset="0"/>
              </a:rPr>
              <a:t>Laser source</a:t>
            </a:r>
          </a:p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DDDDDD"/>
                </a:solidFill>
                <a:latin typeface="Tahoma" pitchFamily="34" charset="0"/>
              </a:rPr>
              <a:t>Interferometer</a:t>
            </a:r>
          </a:p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DDDDDD"/>
                </a:solidFill>
                <a:latin typeface="Tahoma" pitchFamily="34" charset="0"/>
              </a:rPr>
              <a:t>Sensitivity</a:t>
            </a:r>
          </a:p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DDDDDD"/>
                </a:solidFill>
                <a:latin typeface="Tahoma" pitchFamily="34" charset="0"/>
              </a:rPr>
              <a:t>                                </a:t>
            </a:r>
          </a:p>
        </p:txBody>
      </p:sp>
      <p:sp>
        <p:nvSpPr>
          <p:cNvPr id="1152038" name="Rectangle 38"/>
          <p:cNvSpPr>
            <a:spLocks noChangeArrowheads="1"/>
          </p:cNvSpPr>
          <p:nvPr/>
        </p:nvSpPr>
        <p:spPr bwMode="auto">
          <a:xfrm>
            <a:off x="2124075" y="1081088"/>
            <a:ext cx="3095625" cy="288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99CCFF"/>
                </a:solidFill>
                <a:latin typeface="Tahoma" pitchFamily="34" charset="0"/>
              </a:rPr>
              <a:t>Demonstration for LISA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endParaRPr lang="en-US" altLang="ja-JP" sz="1400" b="1">
              <a:solidFill>
                <a:srgbClr val="99CCFF"/>
              </a:solidFill>
              <a:latin typeface="Tahoma" pitchFamily="34" charset="0"/>
            </a:endParaRP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99CCFF"/>
                </a:solidFill>
                <a:latin typeface="Tahoma" pitchFamily="34" charset="0"/>
              </a:rPr>
              <a:t>2010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99CCFF"/>
                </a:solidFill>
                <a:latin typeface="Tahoma" pitchFamily="34" charset="0"/>
              </a:rPr>
              <a:t>Dedicated launcher (Vega)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3366FF"/>
                </a:solidFill>
                <a:latin typeface="Tahoma" pitchFamily="34" charset="0"/>
              </a:rPr>
              <a:t>1,900 kg</a:t>
            </a:r>
            <a:r>
              <a:rPr lang="en-US" altLang="ja-JP" sz="1400" b="1">
                <a:solidFill>
                  <a:srgbClr val="000066"/>
                </a:solidFill>
                <a:latin typeface="Tahoma" pitchFamily="34" charset="0"/>
              </a:rPr>
              <a:t>  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3366FF"/>
                </a:solidFill>
                <a:latin typeface="Tahoma" pitchFamily="34" charset="0"/>
              </a:rPr>
              <a:t>Halo orbit around  L1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99CCFF"/>
                </a:solidFill>
                <a:latin typeface="Tahoma" pitchFamily="34" charset="0"/>
              </a:rPr>
              <a:t>Drag-free attitude control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99CCFF"/>
                </a:solidFill>
                <a:latin typeface="Tahoma" pitchFamily="34" charset="0"/>
              </a:rPr>
              <a:t>Au-Pt alloy x2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99CCFF"/>
                </a:solidFill>
                <a:latin typeface="Tahoma" pitchFamily="34" charset="0"/>
              </a:rPr>
              <a:t>Nd:YAG  (1064nm)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3366FF"/>
                </a:solidFill>
                <a:latin typeface="Tahoma" pitchFamily="34" charset="0"/>
              </a:rPr>
              <a:t>Mach-Zehnder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3366FF"/>
                </a:solidFill>
                <a:latin typeface="Tahoma" pitchFamily="34" charset="0"/>
              </a:rPr>
              <a:t>3x10</a:t>
            </a:r>
            <a:r>
              <a:rPr lang="en-US" altLang="ja-JP" sz="1400" b="1" baseline="30000">
                <a:solidFill>
                  <a:srgbClr val="3366FF"/>
                </a:solidFill>
                <a:latin typeface="Tahoma" pitchFamily="34" charset="0"/>
              </a:rPr>
              <a:t>-14</a:t>
            </a:r>
            <a:r>
              <a:rPr lang="en-US" altLang="ja-JP" sz="1400" b="1">
                <a:solidFill>
                  <a:srgbClr val="3366FF"/>
                </a:solidFill>
                <a:latin typeface="Tahoma" pitchFamily="34" charset="0"/>
              </a:rPr>
              <a:t> m/s</a:t>
            </a:r>
            <a:r>
              <a:rPr lang="en-US" altLang="ja-JP" sz="1400" b="1" baseline="30000">
                <a:solidFill>
                  <a:srgbClr val="3366FF"/>
                </a:solidFill>
                <a:latin typeface="Tahoma" pitchFamily="34" charset="0"/>
              </a:rPr>
              <a:t>2</a:t>
            </a:r>
            <a:r>
              <a:rPr lang="en-US" altLang="ja-JP" sz="1400" b="1">
                <a:solidFill>
                  <a:srgbClr val="3366FF"/>
                </a:solidFill>
                <a:latin typeface="Tahoma" pitchFamily="34" charset="0"/>
              </a:rPr>
              <a:t>/Hz</a:t>
            </a:r>
            <a:r>
              <a:rPr lang="en-US" altLang="ja-JP" sz="1400" b="1" baseline="30000">
                <a:solidFill>
                  <a:srgbClr val="3366FF"/>
                </a:solidFill>
                <a:latin typeface="Tahoma" pitchFamily="34" charset="0"/>
              </a:rPr>
              <a:t>1/2  </a:t>
            </a:r>
            <a:r>
              <a:rPr lang="en-US" altLang="ja-JP" sz="1400" b="1">
                <a:solidFill>
                  <a:srgbClr val="3366FF"/>
                </a:solidFill>
                <a:latin typeface="Tahoma" pitchFamily="34" charset="0"/>
              </a:rPr>
              <a:t>(1mHz)</a:t>
            </a:r>
            <a:r>
              <a:rPr lang="en-US" altLang="ja-JP" sz="1400" b="1">
                <a:solidFill>
                  <a:srgbClr val="000066"/>
                </a:solidFill>
                <a:latin typeface="Tahoma" pitchFamily="34" charset="0"/>
              </a:rPr>
              <a:t>                                </a:t>
            </a:r>
          </a:p>
        </p:txBody>
      </p:sp>
      <p:sp>
        <p:nvSpPr>
          <p:cNvPr id="1152039" name="Rectangle 39"/>
          <p:cNvSpPr>
            <a:spLocks noChangeArrowheads="1"/>
          </p:cNvSpPr>
          <p:nvPr/>
        </p:nvSpPr>
        <p:spPr bwMode="auto">
          <a:xfrm>
            <a:off x="5148263" y="1081088"/>
            <a:ext cx="3527425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99FF99"/>
                </a:solidFill>
                <a:latin typeface="Tahoma" pitchFamily="34" charset="0"/>
              </a:rPr>
              <a:t>Demonstration for DECIGO 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33CC33"/>
                </a:solidFill>
                <a:latin typeface="Tahoma" pitchFamily="34" charset="0"/>
              </a:rPr>
              <a:t>GW observation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99FF99"/>
                </a:solidFill>
                <a:latin typeface="Tahoma" pitchFamily="34" charset="0"/>
              </a:rPr>
              <a:t>~2013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99FF99"/>
                </a:solidFill>
                <a:latin typeface="Tahoma" pitchFamily="34" charset="0"/>
              </a:rPr>
              <a:t>Dedicated launcher (M-V follow-on)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33CC33"/>
                </a:solidFill>
                <a:latin typeface="Tahoma" pitchFamily="34" charset="0"/>
              </a:rPr>
              <a:t>350 kg</a:t>
            </a:r>
            <a:r>
              <a:rPr lang="en-US" altLang="ja-JP" sz="1400" b="1">
                <a:solidFill>
                  <a:srgbClr val="003300"/>
                </a:solidFill>
                <a:latin typeface="Tahoma" pitchFamily="34" charset="0"/>
              </a:rPr>
              <a:t>  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33CC33"/>
                </a:solidFill>
                <a:latin typeface="Tahoma" pitchFamily="34" charset="0"/>
              </a:rPr>
              <a:t>SSO altitude 500km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99FF99"/>
                </a:solidFill>
                <a:latin typeface="Tahoma" pitchFamily="34" charset="0"/>
              </a:rPr>
              <a:t>Drag-free attitude control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99FF99"/>
                </a:solidFill>
                <a:latin typeface="Tahoma" pitchFamily="34" charset="0"/>
              </a:rPr>
              <a:t>TBD x2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99FF99"/>
                </a:solidFill>
                <a:latin typeface="Tahoma" pitchFamily="34" charset="0"/>
              </a:rPr>
              <a:t>Yb:YAG  (1030nm)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33CC33"/>
                </a:solidFill>
                <a:latin typeface="Tahoma" pitchFamily="34" charset="0"/>
              </a:rPr>
              <a:t>Fabry-Perot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33CC33"/>
                </a:solidFill>
                <a:latin typeface="Tahoma" pitchFamily="34" charset="0"/>
              </a:rPr>
              <a:t>1x10</a:t>
            </a:r>
            <a:r>
              <a:rPr lang="en-US" altLang="ja-JP" sz="1400" b="1" baseline="30000">
                <a:solidFill>
                  <a:srgbClr val="33CC33"/>
                </a:solidFill>
                <a:latin typeface="Tahoma" pitchFamily="34" charset="0"/>
              </a:rPr>
              <a:t>-15</a:t>
            </a:r>
            <a:r>
              <a:rPr lang="en-US" altLang="ja-JP" sz="1400" b="1">
                <a:solidFill>
                  <a:srgbClr val="33CC33"/>
                </a:solidFill>
                <a:latin typeface="Tahoma" pitchFamily="34" charset="0"/>
              </a:rPr>
              <a:t> m/s</a:t>
            </a:r>
            <a:r>
              <a:rPr lang="en-US" altLang="ja-JP" sz="1400" b="1" baseline="30000">
                <a:solidFill>
                  <a:srgbClr val="33CC33"/>
                </a:solidFill>
                <a:latin typeface="Tahoma" pitchFamily="34" charset="0"/>
              </a:rPr>
              <a:t>2</a:t>
            </a:r>
            <a:r>
              <a:rPr lang="en-US" altLang="ja-JP" sz="1400" b="1">
                <a:solidFill>
                  <a:srgbClr val="33CC33"/>
                </a:solidFill>
                <a:latin typeface="Tahoma" pitchFamily="34" charset="0"/>
              </a:rPr>
              <a:t>/Hz</a:t>
            </a:r>
            <a:r>
              <a:rPr lang="en-US" altLang="ja-JP" sz="1400" b="1" baseline="30000">
                <a:solidFill>
                  <a:srgbClr val="33CC33"/>
                </a:solidFill>
                <a:latin typeface="Tahoma" pitchFamily="34" charset="0"/>
              </a:rPr>
              <a:t>1/2  </a:t>
            </a:r>
            <a:r>
              <a:rPr lang="en-US" altLang="ja-JP" sz="1400" b="1">
                <a:solidFill>
                  <a:srgbClr val="33CC33"/>
                </a:solidFill>
                <a:latin typeface="Tahoma" pitchFamily="34" charset="0"/>
              </a:rPr>
              <a:t>(0.1Hz)</a:t>
            </a:r>
            <a:r>
              <a:rPr lang="en-US" altLang="ja-JP" sz="1400" b="1">
                <a:solidFill>
                  <a:srgbClr val="003300"/>
                </a:solidFill>
                <a:latin typeface="Tahoma" pitchFamily="34" charset="0"/>
              </a:rPr>
              <a:t>                                </a:t>
            </a:r>
          </a:p>
        </p:txBody>
      </p:sp>
      <p:sp>
        <p:nvSpPr>
          <p:cNvPr id="1152040" name="Line 40"/>
          <p:cNvSpPr>
            <a:spLocks noChangeShapeType="1"/>
          </p:cNvSpPr>
          <p:nvPr/>
        </p:nvSpPr>
        <p:spPr bwMode="auto">
          <a:xfrm>
            <a:off x="611188" y="1106488"/>
            <a:ext cx="8064500" cy="0"/>
          </a:xfrm>
          <a:prstGeom prst="line">
            <a:avLst/>
          </a:prstGeom>
          <a:noFill/>
          <a:ln w="25400">
            <a:solidFill>
              <a:srgbClr val="C0C0C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152041" name="Line 41"/>
          <p:cNvSpPr>
            <a:spLocks noChangeShapeType="1"/>
          </p:cNvSpPr>
          <p:nvPr/>
        </p:nvSpPr>
        <p:spPr bwMode="auto">
          <a:xfrm>
            <a:off x="684213" y="4033838"/>
            <a:ext cx="8064500" cy="0"/>
          </a:xfrm>
          <a:prstGeom prst="line">
            <a:avLst/>
          </a:prstGeom>
          <a:noFill/>
          <a:ln w="25400">
            <a:solidFill>
              <a:srgbClr val="C0C0C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DPF</a:t>
            </a:r>
            <a:r>
              <a:rPr lang="ja-JP" altLang="en-US"/>
              <a:t>による重力波の観測</a:t>
            </a:r>
          </a:p>
        </p:txBody>
      </p:sp>
      <p:sp>
        <p:nvSpPr>
          <p:cNvPr id="1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日本物理学会 </a:t>
            </a:r>
            <a:r>
              <a:rPr lang="en-US" altLang="zh-CN" smtClean="0"/>
              <a:t>2010</a:t>
            </a:r>
            <a:r>
              <a:rPr lang="zh-CN" altLang="en-US" smtClean="0"/>
              <a:t>年秋季大会 </a:t>
            </a:r>
            <a:r>
              <a:rPr lang="en-US" altLang="zh-CN" smtClean="0"/>
              <a:t>(2010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13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九州工業大学</a:t>
            </a:r>
            <a:r>
              <a:rPr lang="en-US" altLang="zh-CN" smtClean="0"/>
              <a:t>, </a:t>
            </a:r>
            <a:r>
              <a:rPr lang="zh-CN" altLang="en-US" smtClean="0"/>
              <a:t>北九州</a:t>
            </a:r>
            <a:r>
              <a:rPr lang="en-US" altLang="zh-CN" smtClean="0"/>
              <a:t>)</a:t>
            </a:r>
            <a:endParaRPr lang="en-US" altLang="ja-JP"/>
          </a:p>
        </p:txBody>
      </p:sp>
      <p:sp>
        <p:nvSpPr>
          <p:cNvPr id="1037322" name="Rectangle 10"/>
          <p:cNvSpPr>
            <a:spLocks noChangeArrowheads="1"/>
          </p:cNvSpPr>
          <p:nvPr/>
        </p:nvSpPr>
        <p:spPr bwMode="auto">
          <a:xfrm>
            <a:off x="468313" y="1052513"/>
            <a:ext cx="4391025" cy="12652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>
                <a:solidFill>
                  <a:srgbClr val="EAEAEA"/>
                </a:solidFill>
                <a:latin typeface="Tahoma" pitchFamily="34" charset="0"/>
              </a:rPr>
              <a:t>我々の銀河中心内の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>
                <a:solidFill>
                  <a:srgbClr val="EAEAEA"/>
                </a:solidFill>
                <a:latin typeface="Tahoma" pitchFamily="34" charset="0"/>
              </a:rPr>
              <a:t>    </a:t>
            </a:r>
            <a:r>
              <a:rPr lang="ja-JP" altLang="en-US" sz="1600" b="1">
                <a:solidFill>
                  <a:srgbClr val="CCECFF"/>
                </a:solidFill>
                <a:latin typeface="Tahoma" pitchFamily="34" charset="0"/>
              </a:rPr>
              <a:t>中間質量ブラックホール連星合体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CCECFF"/>
                </a:solidFill>
                <a:latin typeface="Tahoma" pitchFamily="34" charset="0"/>
              </a:rPr>
              <a:t>     ブラックホール準固有振動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CCECFF"/>
                </a:solidFill>
                <a:latin typeface="Tahoma" pitchFamily="34" charset="0"/>
              </a:rPr>
              <a:t> </a:t>
            </a:r>
            <a:r>
              <a:rPr lang="ja-JP" altLang="en-US" sz="1800" b="1">
                <a:solidFill>
                  <a:srgbClr val="EAEAEA"/>
                </a:solidFill>
                <a:latin typeface="Tahoma" pitchFamily="34" charset="0"/>
              </a:rPr>
              <a:t>からの重力波が観測対象</a:t>
            </a:r>
          </a:p>
        </p:txBody>
      </p:sp>
      <p:pic>
        <p:nvPicPr>
          <p:cNvPr id="1037324" name="Picture 12" descr="bh-bh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99200" y="1052513"/>
            <a:ext cx="2449513" cy="147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7323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538" y="1093788"/>
            <a:ext cx="2159000" cy="13985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037325" name="Rectangle 13"/>
          <p:cNvSpPr>
            <a:spLocks noChangeArrowheads="1"/>
          </p:cNvSpPr>
          <p:nvPr/>
        </p:nvSpPr>
        <p:spPr bwMode="auto">
          <a:xfrm>
            <a:off x="611188" y="2565400"/>
            <a:ext cx="1944687" cy="3937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>
                <a:solidFill>
                  <a:srgbClr val="CCCCFF"/>
                </a:solidFill>
                <a:latin typeface="Tahoma" pitchFamily="34" charset="0"/>
              </a:rPr>
              <a:t>観測の意義</a:t>
            </a:r>
          </a:p>
        </p:txBody>
      </p:sp>
      <p:sp>
        <p:nvSpPr>
          <p:cNvPr id="1037326" name="Rectangle 14"/>
          <p:cNvSpPr>
            <a:spLocks noChangeArrowheads="1"/>
          </p:cNvSpPr>
          <p:nvPr/>
        </p:nvSpPr>
        <p:spPr bwMode="auto">
          <a:xfrm>
            <a:off x="827088" y="3016250"/>
            <a:ext cx="5832475" cy="6286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>
                <a:solidFill>
                  <a:srgbClr val="EAEAEA"/>
                </a:solidFill>
                <a:latin typeface="Tahoma" pitchFamily="34" charset="0"/>
              </a:rPr>
              <a:t>他の手段では観測が困難な周波数 </a:t>
            </a:r>
            <a:r>
              <a:rPr lang="en-US" altLang="ja-JP" sz="1600" b="1" dirty="0">
                <a:solidFill>
                  <a:srgbClr val="EAEAEA"/>
                </a:solidFill>
                <a:latin typeface="Tahoma" pitchFamily="34" charset="0"/>
              </a:rPr>
              <a:t>(0.1Hz)</a:t>
            </a:r>
            <a:r>
              <a:rPr lang="ja-JP" altLang="en-US" sz="1600" b="1" dirty="0" err="1">
                <a:solidFill>
                  <a:srgbClr val="EAEAEA"/>
                </a:solidFill>
                <a:latin typeface="Tahoma" pitchFamily="34" charset="0"/>
              </a:rPr>
              <a:t>での</a:t>
            </a:r>
            <a:r>
              <a:rPr lang="ja-JP" altLang="en-US" sz="1600" b="1" dirty="0">
                <a:solidFill>
                  <a:srgbClr val="EAEAEA"/>
                </a:solidFill>
                <a:latin typeface="Tahoma" pitchFamily="34" charset="0"/>
              </a:rPr>
              <a:t>観測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>
                <a:solidFill>
                  <a:srgbClr val="EAEAEA"/>
                </a:solidFill>
                <a:latin typeface="Tahoma" pitchFamily="34" charset="0"/>
              </a:rPr>
              <a:t>   </a:t>
            </a:r>
            <a:r>
              <a:rPr lang="ja-JP" altLang="en-US" sz="1600" b="1" dirty="0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 </a:t>
            </a:r>
            <a:r>
              <a:rPr lang="ja-JP" altLang="en-US" sz="1600" b="1" dirty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これまでにない観測結果</a:t>
            </a:r>
            <a:r>
              <a:rPr lang="ja-JP" altLang="en-US" sz="1600" b="1" dirty="0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となる</a:t>
            </a:r>
            <a:endParaRPr lang="ja-JP" altLang="en-US" sz="1600" b="1" dirty="0">
              <a:solidFill>
                <a:srgbClr val="EAEAEA"/>
              </a:solidFill>
              <a:latin typeface="Tahoma" pitchFamily="34" charset="0"/>
            </a:endParaRPr>
          </a:p>
        </p:txBody>
      </p:sp>
      <p:sp>
        <p:nvSpPr>
          <p:cNvPr id="1037327" name="Rectangle 15"/>
          <p:cNvSpPr>
            <a:spLocks noChangeArrowheads="1"/>
          </p:cNvSpPr>
          <p:nvPr/>
        </p:nvSpPr>
        <p:spPr bwMode="auto">
          <a:xfrm>
            <a:off x="1116013" y="4437063"/>
            <a:ext cx="5040312" cy="19700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(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例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)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  M15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等の幾つかの球状星団に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  </a:t>
            </a:r>
            <a:r>
              <a:rPr lang="en-US" altLang="ja-JP" sz="1600" b="1">
                <a:solidFill>
                  <a:srgbClr val="FFFF99"/>
                </a:solidFill>
                <a:latin typeface="Tahoma" pitchFamily="34" charset="0"/>
              </a:rPr>
              <a:t>3000Msun</a:t>
            </a:r>
            <a:r>
              <a:rPr lang="ja-JP" altLang="en-US" sz="1600" b="1">
                <a:solidFill>
                  <a:srgbClr val="FFFF99"/>
                </a:solidFill>
                <a:latin typeface="Tahoma" pitchFamily="34" charset="0"/>
              </a:rPr>
              <a:t>程度のブラックホール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がある，という説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    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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 その存在は確定していない．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　これらのブラックホールが連星であったり，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  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1-10Msun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程度のコンパクト天体が公転していれば，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    </a:t>
            </a:r>
            <a:r>
              <a:rPr lang="en-US" altLang="ja-JP" sz="1600" b="1">
                <a:solidFill>
                  <a:srgbClr val="CCECFF"/>
                </a:solidFill>
                <a:latin typeface="Tahoma" pitchFamily="34" charset="0"/>
              </a:rPr>
              <a:t>DPF</a:t>
            </a:r>
            <a:r>
              <a:rPr lang="ja-JP" altLang="en-US" sz="1600" b="1">
                <a:solidFill>
                  <a:srgbClr val="CCECFF"/>
                </a:solidFill>
                <a:latin typeface="Tahoma" pitchFamily="34" charset="0"/>
              </a:rPr>
              <a:t>で観測できる可能性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がある．</a:t>
            </a:r>
          </a:p>
        </p:txBody>
      </p:sp>
      <p:sp>
        <p:nvSpPr>
          <p:cNvPr id="1037330" name="Rectangle 18"/>
          <p:cNvSpPr>
            <a:spLocks noChangeArrowheads="1"/>
          </p:cNvSpPr>
          <p:nvPr/>
        </p:nvSpPr>
        <p:spPr bwMode="auto">
          <a:xfrm>
            <a:off x="1116013" y="3736975"/>
            <a:ext cx="4537075" cy="6286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運用中に，我々の銀河で，電磁波による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別の観測から導かれた仮説を否定できる可能性．</a:t>
            </a:r>
          </a:p>
        </p:txBody>
      </p:sp>
      <p:pic>
        <p:nvPicPr>
          <p:cNvPr id="1037332" name="Picture 20" descr="print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67400" y="3244850"/>
            <a:ext cx="3203575" cy="2846388"/>
          </a:xfrm>
          <a:prstGeom prst="rect">
            <a:avLst/>
          </a:prstGeom>
          <a:noFill/>
        </p:spPr>
      </p:pic>
      <p:sp>
        <p:nvSpPr>
          <p:cNvPr id="1037335" name="Rectangle 23"/>
          <p:cNvSpPr>
            <a:spLocks noChangeArrowheads="1"/>
          </p:cNvSpPr>
          <p:nvPr/>
        </p:nvSpPr>
        <p:spPr bwMode="auto">
          <a:xfrm>
            <a:off x="7667625" y="6165850"/>
            <a:ext cx="1403350" cy="2270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800" b="1">
                <a:solidFill>
                  <a:srgbClr val="FFFF99"/>
                </a:solidFill>
                <a:latin typeface="Tahoma" pitchFamily="34" charset="0"/>
              </a:rPr>
              <a:t>Credit: NASA, STScI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2800" dirty="0"/>
              <a:t>DECIGO</a:t>
            </a:r>
            <a:r>
              <a:rPr lang="ja-JP" altLang="en-US" sz="2800" dirty="0"/>
              <a:t>のための根幹技術実証</a:t>
            </a:r>
          </a:p>
        </p:txBody>
      </p:sp>
      <p:sp>
        <p:nvSpPr>
          <p:cNvPr id="29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 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2010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年秋季大会 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(2010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9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13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九州工業大学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北九州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039563" name="Rectangle 203"/>
          <p:cNvSpPr>
            <a:spLocks noChangeArrowheads="1"/>
          </p:cNvSpPr>
          <p:nvPr/>
        </p:nvSpPr>
        <p:spPr bwMode="auto">
          <a:xfrm>
            <a:off x="5894427" y="928670"/>
            <a:ext cx="3106729" cy="73590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DECIGO</a:t>
            </a:r>
            <a:r>
              <a:rPr kumimoji="1" lang="ja-JP" altLang="en-US" sz="2000" b="1" kern="12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で必要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とされる主要技術</a:t>
            </a:r>
          </a:p>
        </p:txBody>
      </p:sp>
      <p:sp>
        <p:nvSpPr>
          <p:cNvPr id="1039564" name="Rectangle 204"/>
          <p:cNvSpPr>
            <a:spLocks noChangeArrowheads="1"/>
          </p:cNvSpPr>
          <p:nvPr/>
        </p:nvSpPr>
        <p:spPr bwMode="auto">
          <a:xfrm>
            <a:off x="6084888" y="1827213"/>
            <a:ext cx="2592387" cy="10255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基線長</a:t>
            </a:r>
            <a:r>
              <a:rPr kumimoji="1" lang="en-US" altLang="ja-JP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1000km</a:t>
            </a: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の</a:t>
            </a:r>
            <a:r>
              <a:rPr kumimoji="1" lang="en-US" altLang="ja-JP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FP</a:t>
            </a: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干渉計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　　</a:t>
            </a:r>
            <a:r>
              <a:rPr kumimoji="1" lang="ja-JP" altLang="en-US" sz="1400" b="1" kern="120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宇宙における干渉計制御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　　試験マスに対する外乱抑圧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    </a:t>
            </a:r>
            <a:r>
              <a:rPr kumimoji="1" lang="ja-JP" altLang="en-US" sz="1400" b="1" kern="120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大型光学系の製作・制御</a:t>
            </a:r>
          </a:p>
        </p:txBody>
      </p:sp>
      <p:sp>
        <p:nvSpPr>
          <p:cNvPr id="1039565" name="Rectangle 205"/>
          <p:cNvSpPr>
            <a:spLocks noChangeArrowheads="1"/>
          </p:cNvSpPr>
          <p:nvPr/>
        </p:nvSpPr>
        <p:spPr bwMode="auto">
          <a:xfrm>
            <a:off x="5797550" y="2924175"/>
            <a:ext cx="2951163" cy="7921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安定化レーザー光源による精密計測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1400" b="1" kern="120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光源の周波数・強度安定化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1400" b="1" kern="120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長基線長を利用した安定化制御</a:t>
            </a:r>
          </a:p>
        </p:txBody>
      </p:sp>
      <p:sp>
        <p:nvSpPr>
          <p:cNvPr id="1039567" name="AutoShape 207"/>
          <p:cNvSpPr>
            <a:spLocks noChangeArrowheads="1"/>
          </p:cNvSpPr>
          <p:nvPr/>
        </p:nvSpPr>
        <p:spPr bwMode="auto">
          <a:xfrm>
            <a:off x="6013450" y="1827213"/>
            <a:ext cx="2592388" cy="1008062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DDDDDD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68" name="Rectangle 208"/>
          <p:cNvSpPr>
            <a:spLocks noChangeArrowheads="1"/>
          </p:cNvSpPr>
          <p:nvPr/>
        </p:nvSpPr>
        <p:spPr bwMode="auto">
          <a:xfrm>
            <a:off x="5795963" y="3825875"/>
            <a:ext cx="2089150" cy="125888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フォーメーションフライト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1400" b="1" kern="120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安定な軌道の実現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宇宙機間の距離制御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1400" b="1" kern="120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ドラッグフリー制御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低雑音スラスタ</a:t>
            </a:r>
          </a:p>
        </p:txBody>
      </p:sp>
      <p:sp>
        <p:nvSpPr>
          <p:cNvPr id="1039569" name="Rectangle 209"/>
          <p:cNvSpPr>
            <a:spLocks noChangeArrowheads="1"/>
          </p:cNvSpPr>
          <p:nvPr/>
        </p:nvSpPr>
        <p:spPr bwMode="auto">
          <a:xfrm>
            <a:off x="5797550" y="5157788"/>
            <a:ext cx="2592388" cy="10255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観測運用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1400" b="1" kern="120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時系列連続データの処理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データの解析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理論予測・他の観測との比較</a:t>
            </a:r>
          </a:p>
        </p:txBody>
      </p:sp>
      <p:sp>
        <p:nvSpPr>
          <p:cNvPr id="1039574" name="AutoShape 214"/>
          <p:cNvSpPr>
            <a:spLocks noChangeArrowheads="1"/>
          </p:cNvSpPr>
          <p:nvPr/>
        </p:nvSpPr>
        <p:spPr bwMode="auto">
          <a:xfrm>
            <a:off x="5797550" y="2924175"/>
            <a:ext cx="2881313" cy="792163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DDDDDD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75" name="AutoShape 215"/>
          <p:cNvSpPr>
            <a:spLocks noChangeArrowheads="1"/>
          </p:cNvSpPr>
          <p:nvPr/>
        </p:nvSpPr>
        <p:spPr bwMode="auto">
          <a:xfrm>
            <a:off x="5795963" y="3860800"/>
            <a:ext cx="1943100" cy="1189038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DDDDDD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76" name="AutoShape 216"/>
          <p:cNvSpPr>
            <a:spLocks noChangeArrowheads="1"/>
          </p:cNvSpPr>
          <p:nvPr/>
        </p:nvSpPr>
        <p:spPr bwMode="auto">
          <a:xfrm>
            <a:off x="5797550" y="5157788"/>
            <a:ext cx="2520950" cy="1008062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DDDDDD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77" name="Rectangle 217"/>
          <p:cNvSpPr>
            <a:spLocks noChangeArrowheads="1"/>
          </p:cNvSpPr>
          <p:nvPr/>
        </p:nvSpPr>
        <p:spPr bwMode="auto">
          <a:xfrm>
            <a:off x="714348" y="1000108"/>
            <a:ext cx="3173408" cy="3973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DPF</a:t>
            </a:r>
            <a:r>
              <a:rPr kumimoji="1" lang="ja-JP" altLang="en-US" sz="20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で実証される技術</a:t>
            </a:r>
          </a:p>
        </p:txBody>
      </p:sp>
      <p:sp>
        <p:nvSpPr>
          <p:cNvPr id="1039578" name="Line 218"/>
          <p:cNvSpPr>
            <a:spLocks noChangeShapeType="1"/>
          </p:cNvSpPr>
          <p:nvPr/>
        </p:nvSpPr>
        <p:spPr bwMode="auto">
          <a:xfrm flipV="1">
            <a:off x="3563938" y="5661025"/>
            <a:ext cx="2160587" cy="144463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79" name="Rectangle 219"/>
          <p:cNvSpPr>
            <a:spLocks noChangeArrowheads="1"/>
          </p:cNvSpPr>
          <p:nvPr/>
        </p:nvSpPr>
        <p:spPr bwMode="auto">
          <a:xfrm>
            <a:off x="3563938" y="4149725"/>
            <a:ext cx="1871662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衛星変動安定度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en-US" altLang="ja-JP" sz="1200" b="1" kern="12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kumimoji="1" lang="en-US" altLang="ja-JP" sz="1200" b="1" kern="1200" baseline="300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-9</a:t>
            </a:r>
            <a:r>
              <a:rPr kumimoji="1" lang="en-US" altLang="ja-JP" sz="1200" b="1" kern="12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m/Hz</a:t>
            </a:r>
            <a:r>
              <a:rPr kumimoji="1" lang="en-US" altLang="ja-JP" sz="1200" b="1" kern="1200" baseline="300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200" b="1" kern="1200" baseline="300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endParaRPr kumimoji="1" lang="en-US" altLang="ja-JP" sz="12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80" name="Line 220"/>
          <p:cNvSpPr>
            <a:spLocks noChangeShapeType="1"/>
          </p:cNvSpPr>
          <p:nvPr/>
        </p:nvSpPr>
        <p:spPr bwMode="auto">
          <a:xfrm>
            <a:off x="3563938" y="4581525"/>
            <a:ext cx="2376487" cy="142875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81" name="Line 221"/>
          <p:cNvSpPr>
            <a:spLocks noChangeShapeType="1"/>
          </p:cNvSpPr>
          <p:nvPr/>
        </p:nvSpPr>
        <p:spPr bwMode="auto">
          <a:xfrm>
            <a:off x="3563938" y="3284538"/>
            <a:ext cx="2376487" cy="73025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82" name="Rectangle 222"/>
          <p:cNvSpPr>
            <a:spLocks noChangeArrowheads="1"/>
          </p:cNvSpPr>
          <p:nvPr/>
        </p:nvSpPr>
        <p:spPr bwMode="auto">
          <a:xfrm>
            <a:off x="3635375" y="3332163"/>
            <a:ext cx="1439863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0.5 Hz/Hz</a:t>
            </a:r>
            <a:r>
              <a:rPr kumimoji="1" lang="en-US" altLang="ja-JP" sz="1200" b="1" kern="1200" baseline="300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200" b="1" kern="1200" baseline="300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の周波数安定度</a:t>
            </a:r>
          </a:p>
        </p:txBody>
      </p:sp>
      <p:sp>
        <p:nvSpPr>
          <p:cNvPr id="1039583" name="Rectangle 223"/>
          <p:cNvSpPr>
            <a:spLocks noChangeArrowheads="1"/>
          </p:cNvSpPr>
          <p:nvPr/>
        </p:nvSpPr>
        <p:spPr bwMode="auto">
          <a:xfrm>
            <a:off x="3346450" y="1484313"/>
            <a:ext cx="1511300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6x10</a:t>
            </a:r>
            <a:r>
              <a:rPr kumimoji="1" lang="en-US" altLang="ja-JP" sz="12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-16</a:t>
            </a:r>
            <a:r>
              <a:rPr kumimoji="1" lang="en-US" altLang="ja-JP" sz="12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m/Hz</a:t>
            </a:r>
            <a:r>
              <a:rPr kumimoji="1" lang="en-US" altLang="ja-JP" sz="12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200" b="1" kern="1200" baseline="300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　の変位感度</a:t>
            </a:r>
          </a:p>
        </p:txBody>
      </p:sp>
      <p:sp>
        <p:nvSpPr>
          <p:cNvPr id="1039584" name="Line 224"/>
          <p:cNvSpPr>
            <a:spLocks noChangeShapeType="1"/>
          </p:cNvSpPr>
          <p:nvPr/>
        </p:nvSpPr>
        <p:spPr bwMode="auto">
          <a:xfrm>
            <a:off x="3419475" y="2060575"/>
            <a:ext cx="2663825" cy="215900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86" name="Rectangle 226"/>
          <p:cNvSpPr>
            <a:spLocks noChangeArrowheads="1"/>
          </p:cNvSpPr>
          <p:nvPr/>
        </p:nvSpPr>
        <p:spPr bwMode="auto">
          <a:xfrm>
            <a:off x="4643438" y="1638300"/>
            <a:ext cx="1655762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4x10</a:t>
            </a:r>
            <a:r>
              <a:rPr kumimoji="1" lang="en-US" altLang="ja-JP" sz="1200" b="1" kern="1200" baseline="3000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-18</a:t>
            </a:r>
            <a:r>
              <a:rPr kumimoji="1" lang="en-US" altLang="ja-JP" sz="1200" b="1" kern="120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m/Hz</a:t>
            </a:r>
            <a:r>
              <a:rPr kumimoji="1" lang="en-US" altLang="ja-JP" sz="1200" b="1" kern="1200" baseline="3000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baseline="300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</a:t>
            </a:r>
            <a:r>
              <a:rPr kumimoji="1" lang="ja-JP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の変位感度</a:t>
            </a:r>
          </a:p>
        </p:txBody>
      </p:sp>
      <p:sp>
        <p:nvSpPr>
          <p:cNvPr id="1039587" name="Rectangle 227"/>
          <p:cNvSpPr>
            <a:spLocks noChangeArrowheads="1"/>
          </p:cNvSpPr>
          <p:nvPr/>
        </p:nvSpPr>
        <p:spPr bwMode="auto">
          <a:xfrm>
            <a:off x="3344863" y="2205038"/>
            <a:ext cx="1511300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kumimoji="1" lang="en-US" altLang="ja-JP" sz="1200" b="1" kern="1200" baseline="300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-14</a:t>
            </a:r>
            <a:r>
              <a:rPr kumimoji="1" lang="en-US" altLang="ja-JP" sz="1200" b="1" kern="12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N/Hz</a:t>
            </a:r>
            <a:r>
              <a:rPr kumimoji="1" lang="en-US" altLang="ja-JP" sz="1200" b="1" kern="1200" baseline="300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200" b="1" kern="1200" baseline="300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の外力雑音</a:t>
            </a:r>
          </a:p>
        </p:txBody>
      </p:sp>
      <p:sp>
        <p:nvSpPr>
          <p:cNvPr id="1039588" name="Rectangle 228"/>
          <p:cNvSpPr>
            <a:spLocks noChangeArrowheads="1"/>
          </p:cNvSpPr>
          <p:nvPr/>
        </p:nvSpPr>
        <p:spPr bwMode="auto">
          <a:xfrm>
            <a:off x="4786313" y="2349500"/>
            <a:ext cx="1223962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kumimoji="1" lang="en-US" altLang="ja-JP" sz="1200" b="1" kern="1200" baseline="3000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-17</a:t>
            </a:r>
            <a:r>
              <a:rPr kumimoji="1" lang="en-US" altLang="ja-JP" sz="1200" b="1" kern="120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N/Hz</a:t>
            </a:r>
            <a:r>
              <a:rPr kumimoji="1" lang="en-US" altLang="ja-JP" sz="1200" b="1" kern="1200" baseline="3000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baseline="300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</a:t>
            </a:r>
            <a:r>
              <a:rPr kumimoji="1" lang="ja-JP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の外力雑音</a:t>
            </a:r>
          </a:p>
        </p:txBody>
      </p:sp>
      <p:sp>
        <p:nvSpPr>
          <p:cNvPr id="1039589" name="Rectangle 229"/>
          <p:cNvSpPr>
            <a:spLocks noChangeArrowheads="1"/>
          </p:cNvSpPr>
          <p:nvPr/>
        </p:nvSpPr>
        <p:spPr bwMode="auto">
          <a:xfrm>
            <a:off x="3563938" y="4662488"/>
            <a:ext cx="1871662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スラスタ雑音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en-US" altLang="ja-JP" sz="1200" b="1" kern="12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kumimoji="1" lang="en-US" altLang="ja-JP" sz="1200" b="1" kern="1200" baseline="300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-7</a:t>
            </a:r>
            <a:r>
              <a:rPr kumimoji="1" lang="en-US" altLang="ja-JP" sz="1200" b="1" kern="12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N/Hz</a:t>
            </a:r>
            <a:r>
              <a:rPr kumimoji="1" lang="en-US" altLang="ja-JP" sz="1200" b="1" kern="1200" baseline="300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200" b="1" kern="1200" baseline="300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endParaRPr kumimoji="1" lang="en-US" altLang="ja-JP" sz="12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90" name="Rectangle 230"/>
          <p:cNvSpPr>
            <a:spLocks noChangeArrowheads="1"/>
          </p:cNvSpPr>
          <p:nvPr/>
        </p:nvSpPr>
        <p:spPr bwMode="auto">
          <a:xfrm>
            <a:off x="3492500" y="5813425"/>
            <a:ext cx="1871663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0.1 Hz</a:t>
            </a:r>
            <a:r>
              <a:rPr kumimoji="1" lang="ja-JP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帯の連続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観測とデータ解析</a:t>
            </a:r>
          </a:p>
        </p:txBody>
      </p:sp>
      <p:pic>
        <p:nvPicPr>
          <p:cNvPr id="87347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84" y="1595929"/>
            <a:ext cx="747094" cy="90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Rectangle 217"/>
          <p:cNvSpPr>
            <a:spLocks noChangeArrowheads="1"/>
          </p:cNvSpPr>
          <p:nvPr/>
        </p:nvSpPr>
        <p:spPr bwMode="auto">
          <a:xfrm>
            <a:off x="1000100" y="1595451"/>
            <a:ext cx="3173408" cy="9048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宇宙干渉計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  　による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　精密計測</a:t>
            </a:r>
            <a:endParaRPr kumimoji="1" lang="ja-JP" altLang="en-US" sz="1600" b="1" kern="1200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4" name="角丸四角形 33"/>
          <p:cNvSpPr/>
          <p:nvPr/>
        </p:nvSpPr>
        <p:spPr bwMode="auto">
          <a:xfrm>
            <a:off x="1000100" y="1500174"/>
            <a:ext cx="2143140" cy="1071570"/>
          </a:xfrm>
          <a:prstGeom prst="roundRect">
            <a:avLst>
              <a:gd name="adj" fmla="val 11640"/>
            </a:avLst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87347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14546" y="2857496"/>
            <a:ext cx="120967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" name="Rectangle 217"/>
          <p:cNvSpPr>
            <a:spLocks noChangeArrowheads="1"/>
          </p:cNvSpPr>
          <p:nvPr/>
        </p:nvSpPr>
        <p:spPr bwMode="auto">
          <a:xfrm>
            <a:off x="684212" y="2937856"/>
            <a:ext cx="3173408" cy="6340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安定化レーザー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  の宇宙実証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7" name="角丸四角形 36"/>
          <p:cNvSpPr/>
          <p:nvPr/>
        </p:nvSpPr>
        <p:spPr bwMode="auto">
          <a:xfrm>
            <a:off x="714348" y="2714620"/>
            <a:ext cx="2786082" cy="1071570"/>
          </a:xfrm>
          <a:prstGeom prst="roundRect">
            <a:avLst>
              <a:gd name="adj" fmla="val 11640"/>
            </a:avLst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8" name="Rectangle 217"/>
          <p:cNvSpPr>
            <a:spLocks noChangeArrowheads="1"/>
          </p:cNvSpPr>
          <p:nvPr/>
        </p:nvSpPr>
        <p:spPr bwMode="auto">
          <a:xfrm>
            <a:off x="714348" y="4071942"/>
            <a:ext cx="1785950" cy="6340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ドラッグフリー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 制御の実現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873480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71670" y="4000504"/>
            <a:ext cx="129540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" name="角丸四角形 39"/>
          <p:cNvSpPr/>
          <p:nvPr/>
        </p:nvSpPr>
        <p:spPr bwMode="auto">
          <a:xfrm>
            <a:off x="642910" y="3929066"/>
            <a:ext cx="2786082" cy="1000132"/>
          </a:xfrm>
          <a:prstGeom prst="roundRect">
            <a:avLst>
              <a:gd name="adj" fmla="val 11640"/>
            </a:avLst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1" name="Rectangle 217"/>
          <p:cNvSpPr>
            <a:spLocks noChangeArrowheads="1"/>
          </p:cNvSpPr>
          <p:nvPr/>
        </p:nvSpPr>
        <p:spPr bwMode="auto">
          <a:xfrm>
            <a:off x="755650" y="5572140"/>
            <a:ext cx="3173408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 smtClean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重力波観測</a:t>
            </a:r>
            <a:endParaRPr kumimoji="1" lang="ja-JP" altLang="en-US" sz="1800" b="1" kern="1200" dirty="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873481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3108" y="5286388"/>
            <a:ext cx="11430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3" name="角丸四角形 42"/>
          <p:cNvSpPr/>
          <p:nvPr/>
        </p:nvSpPr>
        <p:spPr bwMode="auto">
          <a:xfrm>
            <a:off x="714348" y="5214950"/>
            <a:ext cx="2786082" cy="1071570"/>
          </a:xfrm>
          <a:prstGeom prst="roundRect">
            <a:avLst>
              <a:gd name="adj" fmla="val 11640"/>
            </a:avLst>
          </a:prstGeom>
          <a:noFill/>
          <a:ln w="6350">
            <a:solidFill>
              <a:srgbClr val="99CCFF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Tahoma" pitchFamily="34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宇宙干渉計による精密計測</a:t>
            </a:r>
          </a:p>
        </p:txBody>
      </p:sp>
      <p:sp>
        <p:nvSpPr>
          <p:cNvPr id="21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日本物理学会 </a:t>
            </a:r>
            <a:r>
              <a:rPr lang="en-US" altLang="zh-CN" smtClean="0"/>
              <a:t>2010</a:t>
            </a:r>
            <a:r>
              <a:rPr lang="zh-CN" altLang="en-US" smtClean="0"/>
              <a:t>年秋季大会 </a:t>
            </a:r>
            <a:r>
              <a:rPr lang="en-US" altLang="zh-CN" smtClean="0"/>
              <a:t>(2010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13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九州工業大学</a:t>
            </a:r>
            <a:r>
              <a:rPr lang="en-US" altLang="zh-CN" smtClean="0"/>
              <a:t>, </a:t>
            </a:r>
            <a:r>
              <a:rPr lang="zh-CN" altLang="en-US" smtClean="0"/>
              <a:t>北九州</a:t>
            </a:r>
            <a:r>
              <a:rPr lang="en-US" altLang="zh-CN" smtClean="0"/>
              <a:t>)</a:t>
            </a:r>
            <a:endParaRPr lang="en-US" altLang="ja-JP"/>
          </a:p>
        </p:txBody>
      </p:sp>
      <p:sp>
        <p:nvSpPr>
          <p:cNvPr id="1035275" name="Rectangle 11"/>
          <p:cNvSpPr>
            <a:spLocks noChangeArrowheads="1"/>
          </p:cNvSpPr>
          <p:nvPr/>
        </p:nvSpPr>
        <p:spPr bwMode="auto">
          <a:xfrm>
            <a:off x="900113" y="947738"/>
            <a:ext cx="1152525" cy="3937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>
                <a:solidFill>
                  <a:srgbClr val="CCECFF"/>
                </a:solidFill>
                <a:latin typeface="Tahoma" pitchFamily="34" charset="0"/>
              </a:rPr>
              <a:t>背景</a:t>
            </a:r>
          </a:p>
        </p:txBody>
      </p:sp>
      <p:sp>
        <p:nvSpPr>
          <p:cNvPr id="1035276" name="Rectangle 12"/>
          <p:cNvSpPr>
            <a:spLocks noChangeArrowheads="1"/>
          </p:cNvSpPr>
          <p:nvPr/>
        </p:nvSpPr>
        <p:spPr bwMode="auto">
          <a:xfrm>
            <a:off x="6011863" y="1163638"/>
            <a:ext cx="1944687" cy="3937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>
                <a:solidFill>
                  <a:srgbClr val="CCCCFF"/>
                </a:solidFill>
                <a:latin typeface="Tahoma" pitchFamily="34" charset="0"/>
              </a:rPr>
              <a:t>意義・波及効果</a:t>
            </a:r>
          </a:p>
        </p:txBody>
      </p:sp>
      <p:sp>
        <p:nvSpPr>
          <p:cNvPr id="1035277" name="Rectangle 13"/>
          <p:cNvSpPr>
            <a:spLocks noChangeArrowheads="1"/>
          </p:cNvSpPr>
          <p:nvPr/>
        </p:nvSpPr>
        <p:spPr bwMode="auto">
          <a:xfrm>
            <a:off x="395288" y="1412875"/>
            <a:ext cx="3024187" cy="6286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地上干渉計では豊富な実績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    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(</a:t>
            </a:r>
            <a:r>
              <a:rPr lang="en-US" altLang="ja-JP" sz="1600" b="1">
                <a:solidFill>
                  <a:srgbClr val="CCECFF"/>
                </a:solidFill>
                <a:latin typeface="Tahoma" pitchFamily="34" charset="0"/>
              </a:rPr>
              <a:t>10</a:t>
            </a:r>
            <a:r>
              <a:rPr lang="en-US" altLang="ja-JP" sz="1600" b="1" baseline="30000">
                <a:solidFill>
                  <a:srgbClr val="CCECFF"/>
                </a:solidFill>
                <a:latin typeface="Tahoma" pitchFamily="34" charset="0"/>
              </a:rPr>
              <a:t>-19</a:t>
            </a:r>
            <a:r>
              <a:rPr lang="en-US" altLang="ja-JP" sz="1600" b="1">
                <a:solidFill>
                  <a:srgbClr val="CCECFF"/>
                </a:solidFill>
                <a:latin typeface="Tahoma" pitchFamily="34" charset="0"/>
              </a:rPr>
              <a:t> m/Hz</a:t>
            </a:r>
            <a:r>
              <a:rPr lang="en-US" altLang="ja-JP" sz="1600" b="1" baseline="30000">
                <a:solidFill>
                  <a:srgbClr val="CCECFF"/>
                </a:solidFill>
                <a:latin typeface="Tahoma" pitchFamily="34" charset="0"/>
              </a:rPr>
              <a:t>1/2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の変動測定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)</a:t>
            </a:r>
          </a:p>
        </p:txBody>
      </p:sp>
      <p:sp>
        <p:nvSpPr>
          <p:cNvPr id="1035278" name="Rectangle 14"/>
          <p:cNvSpPr>
            <a:spLocks noChangeArrowheads="1"/>
          </p:cNvSpPr>
          <p:nvPr/>
        </p:nvSpPr>
        <p:spPr bwMode="auto">
          <a:xfrm>
            <a:off x="395288" y="2133600"/>
            <a:ext cx="3816350" cy="8969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宇宙では、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FP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干渉計は実現されていない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    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(LPF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では 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MZ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干渉計を使用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      </a:t>
            </a:r>
            <a:r>
              <a:rPr lang="en-US" altLang="ja-JP" sz="1600" b="1">
                <a:solidFill>
                  <a:srgbClr val="CCECFF"/>
                </a:solidFill>
                <a:latin typeface="Tahoma" pitchFamily="34" charset="0"/>
              </a:rPr>
              <a:t>10</a:t>
            </a:r>
            <a:r>
              <a:rPr lang="en-US" altLang="ja-JP" sz="1600" b="1" baseline="30000">
                <a:solidFill>
                  <a:srgbClr val="CCECFF"/>
                </a:solidFill>
                <a:latin typeface="Tahoma" pitchFamily="34" charset="0"/>
              </a:rPr>
              <a:t>-12</a:t>
            </a:r>
            <a:r>
              <a:rPr lang="en-US" altLang="ja-JP" sz="1600" b="1">
                <a:solidFill>
                  <a:srgbClr val="CCECFF"/>
                </a:solidFill>
                <a:latin typeface="Tahoma" pitchFamily="34" charset="0"/>
              </a:rPr>
              <a:t> m/Hz</a:t>
            </a:r>
            <a:r>
              <a:rPr lang="en-US" altLang="ja-JP" sz="1600" b="1" baseline="30000">
                <a:solidFill>
                  <a:srgbClr val="CCECFF"/>
                </a:solidFill>
                <a:latin typeface="Tahoma" pitchFamily="34" charset="0"/>
              </a:rPr>
              <a:t>1/2</a:t>
            </a:r>
            <a:r>
              <a:rPr lang="en-US" altLang="ja-JP" sz="1600" b="1" baseline="30000">
                <a:solidFill>
                  <a:srgbClr val="EAEAEA"/>
                </a:solidFill>
                <a:latin typeface="Tahoma" pitchFamily="34" charset="0"/>
              </a:rPr>
              <a:t> 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程度の変位感度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)</a:t>
            </a:r>
          </a:p>
        </p:txBody>
      </p:sp>
      <p:sp>
        <p:nvSpPr>
          <p:cNvPr id="1035279" name="Rectangle 15"/>
          <p:cNvSpPr>
            <a:spLocks noChangeArrowheads="1"/>
          </p:cNvSpPr>
          <p:nvPr/>
        </p:nvSpPr>
        <p:spPr bwMode="auto">
          <a:xfrm>
            <a:off x="2339975" y="5013325"/>
            <a:ext cx="3311525" cy="6286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FP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干渉計による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     </a:t>
            </a:r>
            <a:r>
              <a:rPr lang="en-US" altLang="ja-JP" sz="1600" b="1">
                <a:solidFill>
                  <a:srgbClr val="CCCCFF"/>
                </a:solidFill>
                <a:latin typeface="Tahoma" pitchFamily="34" charset="0"/>
              </a:rPr>
              <a:t>6x10</a:t>
            </a:r>
            <a:r>
              <a:rPr lang="en-US" altLang="ja-JP" sz="1600" b="1" baseline="30000">
                <a:solidFill>
                  <a:srgbClr val="CCCCFF"/>
                </a:solidFill>
                <a:latin typeface="Tahoma" pitchFamily="34" charset="0"/>
              </a:rPr>
              <a:t>-16</a:t>
            </a:r>
            <a:r>
              <a:rPr lang="en-US" altLang="ja-JP" sz="1600" b="1">
                <a:solidFill>
                  <a:srgbClr val="CCCCFF"/>
                </a:solidFill>
                <a:latin typeface="Tahoma" pitchFamily="34" charset="0"/>
              </a:rPr>
              <a:t> m/Hz</a:t>
            </a:r>
            <a:r>
              <a:rPr lang="en-US" altLang="ja-JP" sz="1600" b="1" baseline="30000">
                <a:solidFill>
                  <a:srgbClr val="CCCCFF"/>
                </a:solidFill>
                <a:latin typeface="Tahoma" pitchFamily="34" charset="0"/>
              </a:rPr>
              <a:t>1/2</a:t>
            </a:r>
            <a:r>
              <a:rPr lang="en-US" altLang="ja-JP" sz="1600" b="1" baseline="30000">
                <a:solidFill>
                  <a:srgbClr val="EAEAEA"/>
                </a:solidFill>
                <a:latin typeface="Tahoma" pitchFamily="34" charset="0"/>
              </a:rPr>
              <a:t> 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の変位感度</a:t>
            </a:r>
          </a:p>
        </p:txBody>
      </p:sp>
      <p:sp>
        <p:nvSpPr>
          <p:cNvPr id="1035280" name="Rectangle 16"/>
          <p:cNvSpPr>
            <a:spLocks noChangeArrowheads="1"/>
          </p:cNvSpPr>
          <p:nvPr/>
        </p:nvSpPr>
        <p:spPr bwMode="auto">
          <a:xfrm>
            <a:off x="2339975" y="5589588"/>
            <a:ext cx="3311525" cy="36036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試験マスへの外乱除去技術の確立</a:t>
            </a:r>
          </a:p>
        </p:txBody>
      </p:sp>
      <p:sp>
        <p:nvSpPr>
          <p:cNvPr id="1035281" name="AutoShape 17"/>
          <p:cNvSpPr>
            <a:spLocks noChangeArrowheads="1"/>
          </p:cNvSpPr>
          <p:nvPr/>
        </p:nvSpPr>
        <p:spPr bwMode="auto">
          <a:xfrm flipV="1">
            <a:off x="1403350" y="3141663"/>
            <a:ext cx="792163" cy="86042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CCCCFF">
              <a:alpha val="50000"/>
            </a:srgbClr>
          </a:solidFill>
          <a:ln w="15875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35282" name="AutoShape 18"/>
          <p:cNvSpPr>
            <a:spLocks noChangeArrowheads="1"/>
          </p:cNvSpPr>
          <p:nvPr/>
        </p:nvSpPr>
        <p:spPr bwMode="auto">
          <a:xfrm rot="16200000" flipV="1">
            <a:off x="5974557" y="3034506"/>
            <a:ext cx="792162" cy="86042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CCCCFF">
              <a:alpha val="50000"/>
            </a:srgbClr>
          </a:solidFill>
          <a:ln w="15875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35283" name="Rectangle 19"/>
          <p:cNvSpPr>
            <a:spLocks noChangeArrowheads="1"/>
          </p:cNvSpPr>
          <p:nvPr/>
        </p:nvSpPr>
        <p:spPr bwMode="auto">
          <a:xfrm>
            <a:off x="5724525" y="1595438"/>
            <a:ext cx="3024188" cy="8969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宇宙空間での精密計測技術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  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 基礎物理学実験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       無重力環境下での精密計測</a:t>
            </a:r>
            <a:endParaRPr lang="ja-JP" altLang="en-US" sz="1600" b="1">
              <a:solidFill>
                <a:srgbClr val="EAEAEA"/>
              </a:solidFill>
              <a:latin typeface="Tahoma" pitchFamily="34" charset="0"/>
            </a:endParaRPr>
          </a:p>
        </p:txBody>
      </p:sp>
      <p:sp>
        <p:nvSpPr>
          <p:cNvPr id="1035284" name="Rectangle 20"/>
          <p:cNvSpPr>
            <a:spLocks noChangeArrowheads="1"/>
          </p:cNvSpPr>
          <p:nvPr/>
        </p:nvSpPr>
        <p:spPr bwMode="auto">
          <a:xfrm>
            <a:off x="5724525" y="2565400"/>
            <a:ext cx="3240088" cy="3603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宇宙・衛星内環境のより深い理解</a:t>
            </a:r>
          </a:p>
        </p:txBody>
      </p:sp>
      <p:graphicFrame>
        <p:nvGraphicFramePr>
          <p:cNvPr id="1035271" name="Object 7"/>
          <p:cNvGraphicFramePr>
            <a:graphicFrameLocks noChangeAspect="1"/>
          </p:cNvGraphicFramePr>
          <p:nvPr/>
        </p:nvGraphicFramePr>
        <p:xfrm>
          <a:off x="2339975" y="3427413"/>
          <a:ext cx="3429000" cy="1514475"/>
        </p:xfrm>
        <a:graphic>
          <a:graphicData uri="http://schemas.openxmlformats.org/presentationml/2006/ole">
            <p:oleObj spid="_x0000_s1035271" name="Drawing" r:id="rId4" imgW="3510000" imgH="1550160" progId="Canvas.Drawing.X">
              <p:embed/>
            </p:oleObj>
          </a:graphicData>
        </a:graphic>
      </p:graphicFrame>
      <p:sp>
        <p:nvSpPr>
          <p:cNvPr id="1035285" name="Rectangle 21"/>
          <p:cNvSpPr>
            <a:spLocks noChangeArrowheads="1"/>
          </p:cNvSpPr>
          <p:nvPr/>
        </p:nvSpPr>
        <p:spPr bwMode="auto">
          <a:xfrm>
            <a:off x="971550" y="4005263"/>
            <a:ext cx="1512888" cy="6953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>
                <a:solidFill>
                  <a:srgbClr val="CCCCFF"/>
                </a:solidFill>
                <a:latin typeface="Tahoma" pitchFamily="34" charset="0"/>
              </a:rPr>
              <a:t>DPF</a:t>
            </a:r>
            <a:r>
              <a:rPr lang="ja-JP" altLang="en-US" sz="1800" b="1">
                <a:solidFill>
                  <a:srgbClr val="CCCCFF"/>
                </a:solidFill>
                <a:latin typeface="Tahoma" pitchFamily="34" charset="0"/>
              </a:rPr>
              <a:t>で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>
                <a:solidFill>
                  <a:srgbClr val="CCCCFF"/>
                </a:solidFill>
                <a:latin typeface="Tahoma" pitchFamily="34" charset="0"/>
              </a:rPr>
              <a:t>目指す成果</a:t>
            </a:r>
          </a:p>
        </p:txBody>
      </p:sp>
      <p:sp>
        <p:nvSpPr>
          <p:cNvPr id="1035286" name="AutoShape 22"/>
          <p:cNvSpPr>
            <a:spLocks noChangeArrowheads="1"/>
          </p:cNvSpPr>
          <p:nvPr/>
        </p:nvSpPr>
        <p:spPr bwMode="auto">
          <a:xfrm rot="-16200000">
            <a:off x="5974557" y="4187031"/>
            <a:ext cx="792162" cy="86042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CCCCFF">
              <a:alpha val="50000"/>
            </a:srgbClr>
          </a:solidFill>
          <a:ln w="15875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35287" name="Rectangle 23"/>
          <p:cNvSpPr>
            <a:spLocks noChangeArrowheads="1"/>
          </p:cNvSpPr>
          <p:nvPr/>
        </p:nvSpPr>
        <p:spPr bwMode="auto">
          <a:xfrm>
            <a:off x="6264275" y="5051425"/>
            <a:ext cx="2339975" cy="3937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>
                <a:solidFill>
                  <a:srgbClr val="FFCCCC"/>
                </a:solidFill>
                <a:latin typeface="Tahoma" pitchFamily="34" charset="0"/>
              </a:rPr>
              <a:t>DECIGO</a:t>
            </a:r>
            <a:r>
              <a:rPr lang="ja-JP" altLang="en-US" sz="1800" b="1">
                <a:solidFill>
                  <a:srgbClr val="FFCCCC"/>
                </a:solidFill>
                <a:latin typeface="Tahoma" pitchFamily="34" charset="0"/>
              </a:rPr>
              <a:t>の根幹技術</a:t>
            </a:r>
          </a:p>
        </p:txBody>
      </p:sp>
      <p:sp>
        <p:nvSpPr>
          <p:cNvPr id="1035288" name="Rectangle 24"/>
          <p:cNvSpPr>
            <a:spLocks noChangeArrowheads="1"/>
          </p:cNvSpPr>
          <p:nvPr/>
        </p:nvSpPr>
        <p:spPr bwMode="auto">
          <a:xfrm>
            <a:off x="6516688" y="5373688"/>
            <a:ext cx="2230437" cy="8969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FP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干渉計による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      </a:t>
            </a:r>
            <a:r>
              <a:rPr lang="en-US" altLang="ja-JP" sz="1600" b="1">
                <a:solidFill>
                  <a:srgbClr val="FFCCCC"/>
                </a:solidFill>
                <a:latin typeface="Tahoma" pitchFamily="34" charset="0"/>
              </a:rPr>
              <a:t>4x10</a:t>
            </a:r>
            <a:r>
              <a:rPr lang="en-US" altLang="ja-JP" sz="1600" b="1" baseline="30000">
                <a:solidFill>
                  <a:srgbClr val="FFCCCC"/>
                </a:solidFill>
                <a:latin typeface="Tahoma" pitchFamily="34" charset="0"/>
              </a:rPr>
              <a:t>-18</a:t>
            </a:r>
            <a:r>
              <a:rPr lang="en-US" altLang="ja-JP" sz="1600" b="1">
                <a:solidFill>
                  <a:srgbClr val="FFCCCC"/>
                </a:solidFill>
                <a:latin typeface="Tahoma" pitchFamily="34" charset="0"/>
              </a:rPr>
              <a:t> m/Hz</a:t>
            </a:r>
            <a:r>
              <a:rPr lang="en-US" altLang="ja-JP" sz="1600" b="1" baseline="30000">
                <a:solidFill>
                  <a:srgbClr val="FFCCCC"/>
                </a:solidFill>
                <a:latin typeface="Tahoma" pitchFamily="34" charset="0"/>
              </a:rPr>
              <a:t>1/2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baseline="30000">
                <a:solidFill>
                  <a:srgbClr val="EAEAEA"/>
                </a:solidFill>
                <a:latin typeface="Tahoma" pitchFamily="34" charset="0"/>
              </a:rPr>
              <a:t>                 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の変位感度</a:t>
            </a:r>
          </a:p>
        </p:txBody>
      </p:sp>
      <p:sp>
        <p:nvSpPr>
          <p:cNvPr id="1035289" name="AutoShape 25"/>
          <p:cNvSpPr>
            <a:spLocks noChangeArrowheads="1"/>
          </p:cNvSpPr>
          <p:nvPr/>
        </p:nvSpPr>
        <p:spPr bwMode="auto">
          <a:xfrm>
            <a:off x="395288" y="981075"/>
            <a:ext cx="3671887" cy="2087563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CCFF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35290" name="AutoShape 26"/>
          <p:cNvSpPr>
            <a:spLocks noChangeArrowheads="1"/>
          </p:cNvSpPr>
          <p:nvPr/>
        </p:nvSpPr>
        <p:spPr bwMode="auto">
          <a:xfrm>
            <a:off x="5724525" y="1196975"/>
            <a:ext cx="3024188" cy="1800225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CCCC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35291" name="AutoShape 27"/>
          <p:cNvSpPr>
            <a:spLocks noChangeArrowheads="1"/>
          </p:cNvSpPr>
          <p:nvPr/>
        </p:nvSpPr>
        <p:spPr bwMode="auto">
          <a:xfrm>
            <a:off x="6300788" y="5084763"/>
            <a:ext cx="2374900" cy="1223962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FFCCCC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安定化レーザー光源の実現</a:t>
            </a:r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日本物理学会 </a:t>
            </a:r>
            <a:r>
              <a:rPr lang="en-US" altLang="zh-CN" smtClean="0"/>
              <a:t>2010</a:t>
            </a:r>
            <a:r>
              <a:rPr lang="zh-CN" altLang="en-US" smtClean="0"/>
              <a:t>年秋季大会 </a:t>
            </a:r>
            <a:r>
              <a:rPr lang="en-US" altLang="zh-CN" smtClean="0"/>
              <a:t>(2010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13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九州工業大学</a:t>
            </a:r>
            <a:r>
              <a:rPr lang="en-US" altLang="zh-CN" smtClean="0"/>
              <a:t>, </a:t>
            </a:r>
            <a:r>
              <a:rPr lang="zh-CN" altLang="en-US" smtClean="0"/>
              <a:t>北九州</a:t>
            </a:r>
            <a:r>
              <a:rPr lang="en-US" altLang="zh-CN" smtClean="0"/>
              <a:t>)</a:t>
            </a:r>
            <a:endParaRPr lang="en-US" altLang="ja-JP"/>
          </a:p>
        </p:txBody>
      </p:sp>
      <p:sp>
        <p:nvSpPr>
          <p:cNvPr id="1041413" name="Rectangle 5"/>
          <p:cNvSpPr>
            <a:spLocks noChangeArrowheads="1"/>
          </p:cNvSpPr>
          <p:nvPr/>
        </p:nvSpPr>
        <p:spPr bwMode="auto">
          <a:xfrm>
            <a:off x="827088" y="981075"/>
            <a:ext cx="1152525" cy="3937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>
                <a:solidFill>
                  <a:srgbClr val="CCECFF"/>
                </a:solidFill>
                <a:latin typeface="Tahoma" pitchFamily="34" charset="0"/>
              </a:rPr>
              <a:t>背景</a:t>
            </a:r>
          </a:p>
        </p:txBody>
      </p:sp>
      <p:sp>
        <p:nvSpPr>
          <p:cNvPr id="1041414" name="Rectangle 6"/>
          <p:cNvSpPr>
            <a:spLocks noChangeArrowheads="1"/>
          </p:cNvSpPr>
          <p:nvPr/>
        </p:nvSpPr>
        <p:spPr bwMode="auto">
          <a:xfrm>
            <a:off x="5578475" y="1116013"/>
            <a:ext cx="1944688" cy="3937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>
                <a:solidFill>
                  <a:srgbClr val="CCCCFF"/>
                </a:solidFill>
                <a:latin typeface="Tahoma" pitchFamily="34" charset="0"/>
              </a:rPr>
              <a:t>意義・波及効果</a:t>
            </a:r>
          </a:p>
        </p:txBody>
      </p:sp>
      <p:sp>
        <p:nvSpPr>
          <p:cNvPr id="1041415" name="Rectangle 7"/>
          <p:cNvSpPr>
            <a:spLocks noChangeArrowheads="1"/>
          </p:cNvSpPr>
          <p:nvPr/>
        </p:nvSpPr>
        <p:spPr bwMode="auto">
          <a:xfrm>
            <a:off x="817563" y="2393950"/>
            <a:ext cx="3889375" cy="5588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</a:rPr>
              <a:t>重力波検出器での実績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</a:rPr>
              <a:t>    </a:t>
            </a:r>
            <a:r>
              <a:rPr lang="en-US" altLang="ja-JP" sz="1400" b="1">
                <a:solidFill>
                  <a:srgbClr val="EAEAEA"/>
                </a:solidFill>
                <a:latin typeface="Tahoma" pitchFamily="34" charset="0"/>
              </a:rPr>
              <a:t>(</a:t>
            </a:r>
            <a:r>
              <a:rPr lang="en-US" altLang="ja-JP" sz="1400" b="1">
                <a:solidFill>
                  <a:srgbClr val="CCECFF"/>
                </a:solidFill>
                <a:latin typeface="Tahoma" pitchFamily="34" charset="0"/>
              </a:rPr>
              <a:t>10</a:t>
            </a:r>
            <a:r>
              <a:rPr lang="en-US" altLang="ja-JP" sz="1400" b="1" baseline="30000">
                <a:solidFill>
                  <a:srgbClr val="CCECFF"/>
                </a:solidFill>
                <a:latin typeface="Tahoma" pitchFamily="34" charset="0"/>
              </a:rPr>
              <a:t>-6</a:t>
            </a:r>
            <a:r>
              <a:rPr lang="en-US" altLang="ja-JP" sz="1400" b="1">
                <a:solidFill>
                  <a:srgbClr val="CCECFF"/>
                </a:solidFill>
                <a:latin typeface="Tahoma" pitchFamily="34" charset="0"/>
              </a:rPr>
              <a:t> Hz/Hz</a:t>
            </a:r>
            <a:r>
              <a:rPr lang="en-US" altLang="ja-JP" sz="1400" b="1" baseline="30000">
                <a:solidFill>
                  <a:srgbClr val="CCECFF"/>
                </a:solidFill>
                <a:latin typeface="Tahoma" pitchFamily="34" charset="0"/>
              </a:rPr>
              <a:t>1/2</a:t>
            </a: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</a:rPr>
              <a:t>の相対安定度</a:t>
            </a:r>
            <a:r>
              <a:rPr lang="en-US" altLang="ja-JP" sz="1400" b="1">
                <a:solidFill>
                  <a:srgbClr val="EAEAEA"/>
                </a:solidFill>
                <a:latin typeface="Tahoma" pitchFamily="34" charset="0"/>
              </a:rPr>
              <a:t>)</a:t>
            </a:r>
          </a:p>
        </p:txBody>
      </p:sp>
      <p:sp>
        <p:nvSpPr>
          <p:cNvPr id="1041417" name="Rectangle 9"/>
          <p:cNvSpPr>
            <a:spLocks noChangeArrowheads="1"/>
          </p:cNvSpPr>
          <p:nvPr/>
        </p:nvSpPr>
        <p:spPr bwMode="auto">
          <a:xfrm>
            <a:off x="2268538" y="5562600"/>
            <a:ext cx="3816350" cy="3603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CCCCFF"/>
                </a:solidFill>
                <a:latin typeface="Tahoma" pitchFamily="34" charset="0"/>
              </a:rPr>
              <a:t>0.5 Hz/Hz</a:t>
            </a:r>
            <a:r>
              <a:rPr lang="en-US" altLang="ja-JP" sz="1600" b="1" baseline="30000">
                <a:solidFill>
                  <a:srgbClr val="CCCCFF"/>
                </a:solidFill>
                <a:latin typeface="Tahoma" pitchFamily="34" charset="0"/>
              </a:rPr>
              <a:t>1/2</a:t>
            </a:r>
            <a:r>
              <a:rPr lang="en-US" altLang="ja-JP" sz="1600" b="1" baseline="30000">
                <a:solidFill>
                  <a:srgbClr val="EAEAEA"/>
                </a:solidFill>
                <a:latin typeface="Tahoma" pitchFamily="34" charset="0"/>
              </a:rPr>
              <a:t> 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の周波数安定度</a:t>
            </a:r>
          </a:p>
        </p:txBody>
      </p:sp>
      <p:sp>
        <p:nvSpPr>
          <p:cNvPr id="1041418" name="Rectangle 10"/>
          <p:cNvSpPr>
            <a:spLocks noChangeArrowheads="1"/>
          </p:cNvSpPr>
          <p:nvPr/>
        </p:nvSpPr>
        <p:spPr bwMode="auto">
          <a:xfrm>
            <a:off x="2268538" y="5851525"/>
            <a:ext cx="3816350" cy="3603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飽和吸収分光による安定化の宇宙実証</a:t>
            </a:r>
          </a:p>
        </p:txBody>
      </p:sp>
      <p:sp>
        <p:nvSpPr>
          <p:cNvPr id="1041419" name="AutoShape 11"/>
          <p:cNvSpPr>
            <a:spLocks noChangeArrowheads="1"/>
          </p:cNvSpPr>
          <p:nvPr/>
        </p:nvSpPr>
        <p:spPr bwMode="auto">
          <a:xfrm flipV="1">
            <a:off x="1403350" y="3792538"/>
            <a:ext cx="792163" cy="86042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CCCCFF">
              <a:alpha val="50000"/>
            </a:srgbClr>
          </a:solidFill>
          <a:ln w="15875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41420" name="AutoShape 12"/>
          <p:cNvSpPr>
            <a:spLocks noChangeArrowheads="1"/>
          </p:cNvSpPr>
          <p:nvPr/>
        </p:nvSpPr>
        <p:spPr bwMode="auto">
          <a:xfrm rot="16200000" flipV="1">
            <a:off x="6406357" y="3755231"/>
            <a:ext cx="792162" cy="86042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CCCCFF">
              <a:alpha val="50000"/>
            </a:srgbClr>
          </a:solidFill>
          <a:ln w="15875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41421" name="Rectangle 13"/>
          <p:cNvSpPr>
            <a:spLocks noChangeArrowheads="1"/>
          </p:cNvSpPr>
          <p:nvPr/>
        </p:nvSpPr>
        <p:spPr bwMode="auto">
          <a:xfrm>
            <a:off x="5435600" y="1528763"/>
            <a:ext cx="3024188" cy="6286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宇宙空間での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     これまでに無い安定度の実現</a:t>
            </a:r>
          </a:p>
        </p:txBody>
      </p:sp>
      <p:sp>
        <p:nvSpPr>
          <p:cNvPr id="1041422" name="Rectangle 14"/>
          <p:cNvSpPr>
            <a:spLocks noChangeArrowheads="1"/>
          </p:cNvSpPr>
          <p:nvPr/>
        </p:nvSpPr>
        <p:spPr bwMode="auto">
          <a:xfrm>
            <a:off x="5435600" y="2084388"/>
            <a:ext cx="3600450" cy="16319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5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さまざまな応用</a:t>
            </a:r>
          </a:p>
          <a:p>
            <a:pPr algn="l">
              <a:lnSpc>
                <a:spcPct val="115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  </a:t>
            </a: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</a:rPr>
              <a:t>地球環境観測 </a:t>
            </a:r>
            <a:r>
              <a:rPr lang="en-US" altLang="ja-JP" sz="1400" b="1">
                <a:solidFill>
                  <a:srgbClr val="EAEAEA"/>
                </a:solidFill>
                <a:latin typeface="Tahoma" pitchFamily="34" charset="0"/>
              </a:rPr>
              <a:t>(</a:t>
            </a:r>
            <a:r>
              <a:rPr lang="en-US" altLang="ja-JP" sz="1400" b="1">
                <a:solidFill>
                  <a:srgbClr val="FFFFCC"/>
                </a:solidFill>
                <a:latin typeface="Tahoma" pitchFamily="34" charset="0"/>
              </a:rPr>
              <a:t>ADM-Aeolus</a:t>
            </a:r>
            <a:r>
              <a:rPr lang="en-US" altLang="ja-JP" sz="1400" b="1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en-US" altLang="ja-JP" sz="1400" b="1">
                <a:solidFill>
                  <a:srgbClr val="FFFFCC"/>
                </a:solidFill>
                <a:latin typeface="Tahoma" pitchFamily="34" charset="0"/>
              </a:rPr>
              <a:t>GIFTS</a:t>
            </a:r>
            <a:r>
              <a:rPr lang="en-US" altLang="ja-JP" sz="1400" b="1">
                <a:solidFill>
                  <a:srgbClr val="EAEAEA"/>
                </a:solidFill>
                <a:latin typeface="Tahoma" pitchFamily="34" charset="0"/>
              </a:rPr>
              <a:t>),</a:t>
            </a:r>
          </a:p>
          <a:p>
            <a:pPr algn="l">
              <a:lnSpc>
                <a:spcPct val="115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EAEAEA"/>
                </a:solidFill>
                <a:latin typeface="Tahoma" pitchFamily="34" charset="0"/>
              </a:rPr>
              <a:t>  </a:t>
            </a: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</a:rPr>
              <a:t>基礎物理実験</a:t>
            </a:r>
            <a:r>
              <a:rPr lang="en-US" altLang="ja-JP" sz="1400" b="1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</a:rPr>
              <a:t>マイクロ波標準</a:t>
            </a:r>
            <a:r>
              <a:rPr lang="en-US" altLang="ja-JP" sz="1400" b="1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</a:rPr>
              <a:t>通信 </a:t>
            </a:r>
          </a:p>
          <a:p>
            <a:pPr algn="l">
              <a:lnSpc>
                <a:spcPct val="115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</a:rPr>
              <a:t>  </a:t>
            </a:r>
            <a:r>
              <a:rPr lang="en-US" altLang="ja-JP" sz="1400" b="1">
                <a:solidFill>
                  <a:srgbClr val="EAEAEA"/>
                </a:solidFill>
                <a:latin typeface="Tahoma" pitchFamily="34" charset="0"/>
              </a:rPr>
              <a:t>(</a:t>
            </a:r>
            <a:r>
              <a:rPr lang="en-US" altLang="ja-JP" sz="1400" b="1">
                <a:solidFill>
                  <a:srgbClr val="FFFFCC"/>
                </a:solidFill>
                <a:latin typeface="Tahoma" pitchFamily="34" charset="0"/>
              </a:rPr>
              <a:t>ACES</a:t>
            </a:r>
            <a:r>
              <a:rPr lang="en-US" altLang="ja-JP" sz="1400" b="1">
                <a:solidFill>
                  <a:srgbClr val="EAEAEA"/>
                </a:solidFill>
                <a:latin typeface="Tahoma" pitchFamily="34" charset="0"/>
              </a:rPr>
              <a:t>), </a:t>
            </a: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</a:rPr>
              <a:t>惑星探査 </a:t>
            </a:r>
            <a:r>
              <a:rPr lang="en-US" altLang="ja-JP" sz="1400" b="1">
                <a:solidFill>
                  <a:srgbClr val="EAEAEA"/>
                </a:solidFill>
                <a:latin typeface="Tahoma" pitchFamily="34" charset="0"/>
              </a:rPr>
              <a:t>(</a:t>
            </a:r>
            <a:r>
              <a:rPr lang="en-US" altLang="ja-JP" sz="1400" b="1">
                <a:solidFill>
                  <a:srgbClr val="FFFFCC"/>
                </a:solidFill>
                <a:latin typeface="Tahoma" pitchFamily="34" charset="0"/>
              </a:rPr>
              <a:t>TPF-C</a:t>
            </a:r>
            <a:r>
              <a:rPr lang="en-US" altLang="ja-JP" sz="1400" b="1">
                <a:solidFill>
                  <a:srgbClr val="EAEAEA"/>
                </a:solidFill>
                <a:latin typeface="Tahoma" pitchFamily="34" charset="0"/>
              </a:rPr>
              <a:t>), X</a:t>
            </a: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</a:rPr>
              <a:t>線観測 </a:t>
            </a:r>
          </a:p>
          <a:p>
            <a:pPr algn="l">
              <a:lnSpc>
                <a:spcPct val="115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</a:rPr>
              <a:t>  </a:t>
            </a:r>
            <a:r>
              <a:rPr lang="en-US" altLang="ja-JP" sz="1400" b="1">
                <a:solidFill>
                  <a:srgbClr val="EAEAEA"/>
                </a:solidFill>
                <a:latin typeface="Tahoma" pitchFamily="34" charset="0"/>
              </a:rPr>
              <a:t>(</a:t>
            </a:r>
            <a:r>
              <a:rPr lang="en-US" altLang="ja-JP" sz="1400" b="1">
                <a:solidFill>
                  <a:srgbClr val="FFFFCC"/>
                </a:solidFill>
                <a:latin typeface="Tahoma" pitchFamily="34" charset="0"/>
              </a:rPr>
              <a:t>MAXIM</a:t>
            </a:r>
            <a:r>
              <a:rPr lang="en-US" altLang="ja-JP" sz="1400" b="1">
                <a:solidFill>
                  <a:srgbClr val="EAEAEA"/>
                </a:solidFill>
                <a:latin typeface="Tahoma" pitchFamily="34" charset="0"/>
              </a:rPr>
              <a:t>), </a:t>
            </a: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</a:rPr>
              <a:t>フォーメーションフライト </a:t>
            </a:r>
            <a:r>
              <a:rPr lang="en-US" altLang="ja-JP" sz="1400" b="1">
                <a:solidFill>
                  <a:srgbClr val="EAEAEA"/>
                </a:solidFill>
                <a:latin typeface="Tahoma" pitchFamily="34" charset="0"/>
              </a:rPr>
              <a:t>(</a:t>
            </a:r>
            <a:r>
              <a:rPr lang="en-US" altLang="ja-JP" sz="1400" b="1">
                <a:solidFill>
                  <a:srgbClr val="FFFFCC"/>
                </a:solidFill>
                <a:latin typeface="Tahoma" pitchFamily="34" charset="0"/>
              </a:rPr>
              <a:t>LISA</a:t>
            </a:r>
            <a:r>
              <a:rPr lang="en-US" altLang="ja-JP" sz="1400" b="1">
                <a:solidFill>
                  <a:srgbClr val="EAEAEA"/>
                </a:solidFill>
                <a:latin typeface="Tahoma" pitchFamily="34" charset="0"/>
              </a:rPr>
              <a:t>, </a:t>
            </a:r>
          </a:p>
          <a:p>
            <a:pPr algn="l">
              <a:lnSpc>
                <a:spcPct val="115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EAEAEA"/>
                </a:solidFill>
                <a:latin typeface="Tahoma" pitchFamily="34" charset="0"/>
              </a:rPr>
              <a:t>   </a:t>
            </a:r>
            <a:r>
              <a:rPr lang="en-US" altLang="ja-JP" sz="1400" b="1">
                <a:solidFill>
                  <a:srgbClr val="FFFFCC"/>
                </a:solidFill>
                <a:latin typeface="Tahoma" pitchFamily="34" charset="0"/>
              </a:rPr>
              <a:t>GRACE-follow-on</a:t>
            </a:r>
            <a:r>
              <a:rPr lang="en-US" altLang="ja-JP" sz="1400" b="1">
                <a:solidFill>
                  <a:srgbClr val="EAEAEA"/>
                </a:solidFill>
                <a:latin typeface="Tahoma" pitchFamily="34" charset="0"/>
              </a:rPr>
              <a:t>)</a:t>
            </a:r>
          </a:p>
        </p:txBody>
      </p:sp>
      <p:sp>
        <p:nvSpPr>
          <p:cNvPr id="1041424" name="Rectangle 16"/>
          <p:cNvSpPr>
            <a:spLocks noChangeArrowheads="1"/>
          </p:cNvSpPr>
          <p:nvPr/>
        </p:nvSpPr>
        <p:spPr bwMode="auto">
          <a:xfrm>
            <a:off x="395288" y="1341438"/>
            <a:ext cx="4392612" cy="1130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広い応用範囲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   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 多くの地上研究 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(</a:t>
            </a:r>
            <a:r>
              <a:rPr lang="ja-JP" altLang="en-US" sz="1600" b="1">
                <a:solidFill>
                  <a:srgbClr val="CCECFF"/>
                </a:solidFill>
                <a:latin typeface="Tahoma" pitchFamily="34" charset="0"/>
              </a:rPr>
              <a:t>数 </a:t>
            </a:r>
            <a:r>
              <a:rPr lang="en-US" altLang="ja-JP" sz="1600" b="1">
                <a:solidFill>
                  <a:srgbClr val="CCECFF"/>
                </a:solidFill>
                <a:latin typeface="Tahoma" pitchFamily="34" charset="0"/>
              </a:rPr>
              <a:t>Hz/Hz</a:t>
            </a:r>
            <a:r>
              <a:rPr lang="en-US" altLang="ja-JP" sz="1600" b="1" baseline="30000">
                <a:solidFill>
                  <a:srgbClr val="CCECFF"/>
                </a:solidFill>
                <a:latin typeface="Tahoma" pitchFamily="34" charset="0"/>
              </a:rPr>
              <a:t>1/2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の安定度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)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       </a:t>
            </a: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</a:rPr>
              <a:t>光周波数標準</a:t>
            </a:r>
            <a:r>
              <a:rPr lang="en-US" altLang="ja-JP" sz="1400" b="1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</a:rPr>
              <a:t>原子・分子の精密分光</a:t>
            </a:r>
            <a:r>
              <a:rPr lang="en-US" altLang="ja-JP" sz="1400" b="1">
                <a:solidFill>
                  <a:srgbClr val="EAEAEA"/>
                </a:solidFill>
                <a:latin typeface="Tahoma" pitchFamily="34" charset="0"/>
              </a:rPr>
              <a:t>,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EAEAEA"/>
                </a:solidFill>
                <a:latin typeface="Tahoma" pitchFamily="34" charset="0"/>
              </a:rPr>
              <a:t>        </a:t>
            </a: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</a:rPr>
              <a:t>光通信</a:t>
            </a:r>
            <a:r>
              <a:rPr lang="en-US" altLang="ja-JP" sz="1400" b="1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</a:rPr>
              <a:t>量子情報・コンピュータ</a:t>
            </a:r>
          </a:p>
        </p:txBody>
      </p:sp>
      <p:sp>
        <p:nvSpPr>
          <p:cNvPr id="1041426" name="Rectangle 18"/>
          <p:cNvSpPr>
            <a:spLocks noChangeArrowheads="1"/>
          </p:cNvSpPr>
          <p:nvPr/>
        </p:nvSpPr>
        <p:spPr bwMode="auto">
          <a:xfrm>
            <a:off x="395288" y="2944813"/>
            <a:ext cx="4321175" cy="6286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宇宙では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高安定レーザーの実績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  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 外部基準による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高安定化はない</a:t>
            </a:r>
          </a:p>
        </p:txBody>
      </p:sp>
      <p:graphicFrame>
        <p:nvGraphicFramePr>
          <p:cNvPr id="1041423" name="Object 15"/>
          <p:cNvGraphicFramePr>
            <a:graphicFrameLocks noChangeAspect="1"/>
          </p:cNvGraphicFramePr>
          <p:nvPr/>
        </p:nvGraphicFramePr>
        <p:xfrm>
          <a:off x="2266950" y="4005263"/>
          <a:ext cx="3933825" cy="1485900"/>
        </p:xfrm>
        <a:graphic>
          <a:graphicData uri="http://schemas.openxmlformats.org/presentationml/2006/ole">
            <p:oleObj spid="_x0000_s1041423" name="Drawing" r:id="rId4" imgW="4026600" imgH="1521000" progId="Canvas.Drawing.X">
              <p:embed/>
            </p:oleObj>
          </a:graphicData>
        </a:graphic>
      </p:graphicFrame>
      <p:sp>
        <p:nvSpPr>
          <p:cNvPr id="1041427" name="Rectangle 19"/>
          <p:cNvSpPr>
            <a:spLocks noChangeArrowheads="1"/>
          </p:cNvSpPr>
          <p:nvPr/>
        </p:nvSpPr>
        <p:spPr bwMode="auto">
          <a:xfrm>
            <a:off x="898525" y="4605338"/>
            <a:ext cx="1512888" cy="6953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>
                <a:solidFill>
                  <a:srgbClr val="CCCCFF"/>
                </a:solidFill>
                <a:latin typeface="Tahoma" pitchFamily="34" charset="0"/>
              </a:rPr>
              <a:t>DPF</a:t>
            </a:r>
            <a:r>
              <a:rPr lang="ja-JP" altLang="en-US" sz="1800" b="1">
                <a:solidFill>
                  <a:srgbClr val="CCCCFF"/>
                </a:solidFill>
                <a:latin typeface="Tahoma" pitchFamily="34" charset="0"/>
              </a:rPr>
              <a:t>で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>
                <a:solidFill>
                  <a:srgbClr val="CCCCFF"/>
                </a:solidFill>
                <a:latin typeface="Tahoma" pitchFamily="34" charset="0"/>
              </a:rPr>
              <a:t>目指す成果</a:t>
            </a:r>
          </a:p>
        </p:txBody>
      </p:sp>
      <p:sp>
        <p:nvSpPr>
          <p:cNvPr id="1041428" name="AutoShape 20"/>
          <p:cNvSpPr>
            <a:spLocks noChangeArrowheads="1"/>
          </p:cNvSpPr>
          <p:nvPr/>
        </p:nvSpPr>
        <p:spPr bwMode="auto">
          <a:xfrm rot="-16200000">
            <a:off x="6406356" y="4690269"/>
            <a:ext cx="792163" cy="86042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CCCCFF">
              <a:alpha val="50000"/>
            </a:srgbClr>
          </a:solidFill>
          <a:ln w="15875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41429" name="Rectangle 21"/>
          <p:cNvSpPr>
            <a:spLocks noChangeArrowheads="1"/>
          </p:cNvSpPr>
          <p:nvPr/>
        </p:nvSpPr>
        <p:spPr bwMode="auto">
          <a:xfrm>
            <a:off x="6553200" y="5556250"/>
            <a:ext cx="2339975" cy="3937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>
                <a:solidFill>
                  <a:srgbClr val="FFCCCC"/>
                </a:solidFill>
                <a:latin typeface="Tahoma" pitchFamily="34" charset="0"/>
              </a:rPr>
              <a:t>DECIGO</a:t>
            </a:r>
            <a:r>
              <a:rPr lang="ja-JP" altLang="en-US" sz="1800" b="1">
                <a:solidFill>
                  <a:srgbClr val="FFCCCC"/>
                </a:solidFill>
                <a:latin typeface="Tahoma" pitchFamily="34" charset="0"/>
              </a:rPr>
              <a:t>の根幹技術</a:t>
            </a:r>
          </a:p>
        </p:txBody>
      </p:sp>
      <p:sp>
        <p:nvSpPr>
          <p:cNvPr id="1041430" name="Rectangle 22"/>
          <p:cNvSpPr>
            <a:spLocks noChangeArrowheads="1"/>
          </p:cNvSpPr>
          <p:nvPr/>
        </p:nvSpPr>
        <p:spPr bwMode="auto">
          <a:xfrm>
            <a:off x="6661150" y="5876925"/>
            <a:ext cx="2230438" cy="3603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要求値を満たす安定度</a:t>
            </a:r>
          </a:p>
        </p:txBody>
      </p:sp>
      <p:sp>
        <p:nvSpPr>
          <p:cNvPr id="1041431" name="AutoShape 23"/>
          <p:cNvSpPr>
            <a:spLocks noChangeArrowheads="1"/>
          </p:cNvSpPr>
          <p:nvPr/>
        </p:nvSpPr>
        <p:spPr bwMode="auto">
          <a:xfrm>
            <a:off x="395288" y="981075"/>
            <a:ext cx="4176712" cy="2663825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CCFF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41432" name="AutoShape 24"/>
          <p:cNvSpPr>
            <a:spLocks noChangeArrowheads="1"/>
          </p:cNvSpPr>
          <p:nvPr/>
        </p:nvSpPr>
        <p:spPr bwMode="auto">
          <a:xfrm>
            <a:off x="5435600" y="1125538"/>
            <a:ext cx="3455988" cy="2590800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CCCC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41433" name="AutoShape 25"/>
          <p:cNvSpPr>
            <a:spLocks noChangeArrowheads="1"/>
          </p:cNvSpPr>
          <p:nvPr/>
        </p:nvSpPr>
        <p:spPr bwMode="auto">
          <a:xfrm>
            <a:off x="6588125" y="5516563"/>
            <a:ext cx="2232025" cy="792162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FFCCCC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ドラッグフリー制御の実現</a:t>
            </a:r>
          </a:p>
        </p:txBody>
      </p:sp>
      <p:sp>
        <p:nvSpPr>
          <p:cNvPr id="23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日本物理学会 </a:t>
            </a:r>
            <a:r>
              <a:rPr lang="en-US" altLang="zh-CN" smtClean="0"/>
              <a:t>2010</a:t>
            </a:r>
            <a:r>
              <a:rPr lang="zh-CN" altLang="en-US" smtClean="0"/>
              <a:t>年秋季大会 </a:t>
            </a:r>
            <a:r>
              <a:rPr lang="en-US" altLang="zh-CN" smtClean="0"/>
              <a:t>(2010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13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九州工業大学</a:t>
            </a:r>
            <a:r>
              <a:rPr lang="en-US" altLang="zh-CN" smtClean="0"/>
              <a:t>, </a:t>
            </a:r>
            <a:r>
              <a:rPr lang="zh-CN" altLang="en-US" smtClean="0"/>
              <a:t>北九州</a:t>
            </a:r>
            <a:r>
              <a:rPr lang="en-US" altLang="zh-CN" smtClean="0"/>
              <a:t>)</a:t>
            </a:r>
            <a:endParaRPr lang="en-US" altLang="ja-JP"/>
          </a:p>
        </p:txBody>
      </p:sp>
      <p:sp>
        <p:nvSpPr>
          <p:cNvPr id="1043460" name="Rectangle 4"/>
          <p:cNvSpPr>
            <a:spLocks noChangeArrowheads="1"/>
          </p:cNvSpPr>
          <p:nvPr/>
        </p:nvSpPr>
        <p:spPr bwMode="auto">
          <a:xfrm>
            <a:off x="755650" y="4389438"/>
            <a:ext cx="1512888" cy="6953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>
                <a:solidFill>
                  <a:srgbClr val="CCCCFF"/>
                </a:solidFill>
                <a:latin typeface="Tahoma" pitchFamily="34" charset="0"/>
              </a:rPr>
              <a:t>DPF</a:t>
            </a:r>
            <a:r>
              <a:rPr lang="ja-JP" altLang="en-US" sz="1800" b="1">
                <a:solidFill>
                  <a:srgbClr val="CCCCFF"/>
                </a:solidFill>
                <a:latin typeface="Tahoma" pitchFamily="34" charset="0"/>
              </a:rPr>
              <a:t>で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>
                <a:solidFill>
                  <a:srgbClr val="CCCCFF"/>
                </a:solidFill>
                <a:latin typeface="Tahoma" pitchFamily="34" charset="0"/>
              </a:rPr>
              <a:t>目指す成果</a:t>
            </a:r>
          </a:p>
        </p:txBody>
      </p:sp>
      <p:sp>
        <p:nvSpPr>
          <p:cNvPr id="1043461" name="Rectangle 5"/>
          <p:cNvSpPr>
            <a:spLocks noChangeArrowheads="1"/>
          </p:cNvSpPr>
          <p:nvPr/>
        </p:nvSpPr>
        <p:spPr bwMode="auto">
          <a:xfrm>
            <a:off x="827088" y="1052513"/>
            <a:ext cx="1152525" cy="3937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>
                <a:solidFill>
                  <a:srgbClr val="CCECFF"/>
                </a:solidFill>
                <a:latin typeface="Tahoma" pitchFamily="34" charset="0"/>
              </a:rPr>
              <a:t>背景</a:t>
            </a:r>
          </a:p>
        </p:txBody>
      </p:sp>
      <p:sp>
        <p:nvSpPr>
          <p:cNvPr id="1043462" name="Rectangle 6"/>
          <p:cNvSpPr>
            <a:spLocks noChangeArrowheads="1"/>
          </p:cNvSpPr>
          <p:nvPr/>
        </p:nvSpPr>
        <p:spPr bwMode="auto">
          <a:xfrm>
            <a:off x="6372225" y="981075"/>
            <a:ext cx="1944688" cy="3937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>
                <a:solidFill>
                  <a:srgbClr val="CCCCFF"/>
                </a:solidFill>
                <a:latin typeface="Tahoma" pitchFamily="34" charset="0"/>
              </a:rPr>
              <a:t>意義・波及効果</a:t>
            </a:r>
          </a:p>
        </p:txBody>
      </p:sp>
      <p:sp>
        <p:nvSpPr>
          <p:cNvPr id="1043463" name="Rectangle 7"/>
          <p:cNvSpPr>
            <a:spLocks noChangeArrowheads="1"/>
          </p:cNvSpPr>
          <p:nvPr/>
        </p:nvSpPr>
        <p:spPr bwMode="auto">
          <a:xfrm>
            <a:off x="395288" y="1412875"/>
            <a:ext cx="3455987" cy="11652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sz="1600" b="1">
                <a:solidFill>
                  <a:srgbClr val="EAEAEA"/>
                </a:solidFill>
                <a:latin typeface="Tahoma" pitchFamily="34" charset="0"/>
              </a:rPr>
              <a:t>ナビゲーションシステムの開発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sz="1600" b="1">
                <a:solidFill>
                  <a:srgbClr val="EAEAEA"/>
                </a:solidFill>
                <a:latin typeface="Tahoma" pitchFamily="34" charset="0"/>
              </a:rPr>
              <a:t>  </a:t>
            </a:r>
            <a:r>
              <a:rPr kumimoji="0" lang="ja-JP" altLang="en-US" sz="1600" b="1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 </a:t>
            </a:r>
            <a:r>
              <a:rPr kumimoji="0" lang="en-US" altLang="ja-JP" sz="1600" b="1">
                <a:solidFill>
                  <a:srgbClr val="EAEAEA"/>
                </a:solidFill>
                <a:latin typeface="Tahoma" pitchFamily="34" charset="0"/>
              </a:rPr>
              <a:t>1972</a:t>
            </a:r>
            <a:r>
              <a:rPr kumimoji="0" lang="ja-JP" altLang="en-US" sz="1600" b="1">
                <a:solidFill>
                  <a:srgbClr val="EAEAEA"/>
                </a:solidFill>
                <a:latin typeface="Tahoma" pitchFamily="34" charset="0"/>
              </a:rPr>
              <a:t>年 </a:t>
            </a:r>
            <a:r>
              <a:rPr kumimoji="0" lang="en-US" altLang="ja-JP" sz="1600" b="1">
                <a:solidFill>
                  <a:srgbClr val="FFFFCC"/>
                </a:solidFill>
                <a:latin typeface="Tahoma" pitchFamily="34" charset="0"/>
              </a:rPr>
              <a:t>TRAID-1</a:t>
            </a:r>
            <a:r>
              <a:rPr kumimoji="0" lang="en-US" altLang="ja-JP" sz="1600" b="1">
                <a:solidFill>
                  <a:srgbClr val="EAEAEA"/>
                </a:solidFill>
                <a:latin typeface="Tahoma" pitchFamily="34" charset="0"/>
              </a:rPr>
              <a:t> </a:t>
            </a:r>
            <a:r>
              <a:rPr kumimoji="0" lang="ja-JP" altLang="en-US" sz="1600" b="1">
                <a:solidFill>
                  <a:srgbClr val="EAEAEA"/>
                </a:solidFill>
                <a:latin typeface="Tahoma" pitchFamily="34" charset="0"/>
              </a:rPr>
              <a:t>で初実証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sz="1600" b="1">
                <a:solidFill>
                  <a:srgbClr val="EAEAEA"/>
                </a:solidFill>
                <a:latin typeface="Tahoma" pitchFamily="34" charset="0"/>
              </a:rPr>
              <a:t>精密基礎物理実験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sz="1600" b="1">
                <a:solidFill>
                  <a:srgbClr val="EAEAEA"/>
                </a:solidFill>
                <a:latin typeface="Tahoma" pitchFamily="34" charset="0"/>
              </a:rPr>
              <a:t>  </a:t>
            </a:r>
            <a:r>
              <a:rPr kumimoji="0" lang="ja-JP" altLang="en-US" sz="1600" b="1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 </a:t>
            </a:r>
            <a:r>
              <a:rPr kumimoji="0" lang="en-US" altLang="ja-JP" sz="1600" b="1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2004</a:t>
            </a:r>
            <a:r>
              <a:rPr kumimoji="0" lang="ja-JP" altLang="en-US" sz="1600" b="1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年 </a:t>
            </a:r>
            <a:r>
              <a:rPr kumimoji="0" lang="en-US" altLang="ja-JP" sz="1600" b="1">
                <a:solidFill>
                  <a:srgbClr val="FFFFCC"/>
                </a:solidFill>
                <a:latin typeface="Tahoma" pitchFamily="34" charset="0"/>
                <a:sym typeface="Wingdings" pitchFamily="2" charset="2"/>
              </a:rPr>
              <a:t>Gravity Probe-B</a:t>
            </a:r>
            <a:endParaRPr lang="en-US" altLang="ja-JP" sz="1600" b="1">
              <a:solidFill>
                <a:srgbClr val="FFFFCC"/>
              </a:solidFill>
              <a:latin typeface="Tahoma" pitchFamily="34" charset="0"/>
            </a:endParaRPr>
          </a:p>
        </p:txBody>
      </p:sp>
      <p:sp>
        <p:nvSpPr>
          <p:cNvPr id="1043464" name="Rectangle 8"/>
          <p:cNvSpPr>
            <a:spLocks noChangeArrowheads="1"/>
          </p:cNvSpPr>
          <p:nvPr/>
        </p:nvSpPr>
        <p:spPr bwMode="auto">
          <a:xfrm>
            <a:off x="395288" y="2563813"/>
            <a:ext cx="3816350" cy="36036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FFFFCC"/>
                </a:solidFill>
                <a:latin typeface="Tahoma" pitchFamily="34" charset="0"/>
              </a:rPr>
              <a:t>LPF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 (2010/11) L1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点で実証</a:t>
            </a:r>
          </a:p>
        </p:txBody>
      </p:sp>
      <p:sp>
        <p:nvSpPr>
          <p:cNvPr id="1043465" name="Rectangle 9"/>
          <p:cNvSpPr>
            <a:spLocks noChangeArrowheads="1"/>
          </p:cNvSpPr>
          <p:nvPr/>
        </p:nvSpPr>
        <p:spPr bwMode="auto">
          <a:xfrm>
            <a:off x="2268538" y="5608638"/>
            <a:ext cx="3816350" cy="6286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太陽輻射圧雑音以下への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    衛星変動安定化  </a:t>
            </a:r>
            <a:r>
              <a:rPr lang="en-US" altLang="ja-JP" sz="1600" b="1">
                <a:solidFill>
                  <a:srgbClr val="CCCCFF"/>
                </a:solidFill>
                <a:latin typeface="Tahoma" pitchFamily="34" charset="0"/>
              </a:rPr>
              <a:t>10</a:t>
            </a:r>
            <a:r>
              <a:rPr lang="en-US" altLang="ja-JP" sz="1600" b="1" baseline="30000">
                <a:solidFill>
                  <a:srgbClr val="CCCCFF"/>
                </a:solidFill>
                <a:latin typeface="Tahoma" pitchFamily="34" charset="0"/>
              </a:rPr>
              <a:t>-9</a:t>
            </a:r>
            <a:r>
              <a:rPr lang="en-US" altLang="ja-JP" sz="1600" b="1">
                <a:solidFill>
                  <a:srgbClr val="CCCCFF"/>
                </a:solidFill>
                <a:latin typeface="Tahoma" pitchFamily="34" charset="0"/>
              </a:rPr>
              <a:t> m/Hz</a:t>
            </a:r>
            <a:r>
              <a:rPr lang="en-US" altLang="ja-JP" sz="1600" b="1" baseline="30000">
                <a:solidFill>
                  <a:srgbClr val="CCCCFF"/>
                </a:solidFill>
                <a:latin typeface="Tahoma" pitchFamily="34" charset="0"/>
              </a:rPr>
              <a:t>1/2</a:t>
            </a:r>
            <a:r>
              <a:rPr lang="en-US" altLang="ja-JP" sz="1600" b="1" baseline="30000">
                <a:solidFill>
                  <a:srgbClr val="EAEAEA"/>
                </a:solidFill>
                <a:latin typeface="Tahoma" pitchFamily="34" charset="0"/>
              </a:rPr>
              <a:t> </a:t>
            </a:r>
            <a:endParaRPr lang="en-US" altLang="ja-JP" sz="1600" b="1">
              <a:solidFill>
                <a:srgbClr val="EAEAEA"/>
              </a:solidFill>
              <a:latin typeface="Tahoma" pitchFamily="34" charset="0"/>
            </a:endParaRPr>
          </a:p>
        </p:txBody>
      </p:sp>
      <p:sp>
        <p:nvSpPr>
          <p:cNvPr id="1043466" name="Rectangle 10"/>
          <p:cNvSpPr>
            <a:spLocks noChangeArrowheads="1"/>
          </p:cNvSpPr>
          <p:nvPr/>
        </p:nvSpPr>
        <p:spPr bwMode="auto">
          <a:xfrm>
            <a:off x="2268538" y="5300663"/>
            <a:ext cx="3816350" cy="36036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重力傾度安定との併用による低雑音制御</a:t>
            </a:r>
          </a:p>
        </p:txBody>
      </p:sp>
      <p:sp>
        <p:nvSpPr>
          <p:cNvPr id="1043467" name="AutoShape 11"/>
          <p:cNvSpPr>
            <a:spLocks noChangeArrowheads="1"/>
          </p:cNvSpPr>
          <p:nvPr/>
        </p:nvSpPr>
        <p:spPr bwMode="auto">
          <a:xfrm flipV="1">
            <a:off x="1258888" y="3648075"/>
            <a:ext cx="792162" cy="86042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CCCCFF">
              <a:alpha val="50000"/>
            </a:srgbClr>
          </a:solidFill>
          <a:ln w="15875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43468" name="AutoShape 12"/>
          <p:cNvSpPr>
            <a:spLocks noChangeArrowheads="1"/>
          </p:cNvSpPr>
          <p:nvPr/>
        </p:nvSpPr>
        <p:spPr bwMode="auto">
          <a:xfrm rot="16200000" flipV="1">
            <a:off x="6409532" y="3539331"/>
            <a:ext cx="792162" cy="86042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CCCCFF">
              <a:alpha val="50000"/>
            </a:srgbClr>
          </a:solidFill>
          <a:ln w="15875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43469" name="Rectangle 13"/>
          <p:cNvSpPr>
            <a:spLocks noChangeArrowheads="1"/>
          </p:cNvSpPr>
          <p:nvPr/>
        </p:nvSpPr>
        <p:spPr bwMode="auto">
          <a:xfrm>
            <a:off x="5867400" y="1412875"/>
            <a:ext cx="3240088" cy="8969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長時間安定な無重力環境</a:t>
            </a:r>
            <a:endParaRPr lang="ja-JP" altLang="en-US" sz="1600" b="1">
              <a:solidFill>
                <a:srgbClr val="EAEAEA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 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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宇宙環境利用の新しい可能性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  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    </a:t>
            </a: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基礎物理学実験</a:t>
            </a:r>
            <a:r>
              <a:rPr lang="en-US" altLang="ja-JP" sz="1400" b="1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, </a:t>
            </a: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材料工学</a:t>
            </a:r>
          </a:p>
        </p:txBody>
      </p:sp>
      <p:sp>
        <p:nvSpPr>
          <p:cNvPr id="1043470" name="Rectangle 14"/>
          <p:cNvSpPr>
            <a:spLocks noChangeArrowheads="1"/>
          </p:cNvSpPr>
          <p:nvPr/>
        </p:nvSpPr>
        <p:spPr bwMode="auto">
          <a:xfrm>
            <a:off x="5867400" y="2279650"/>
            <a:ext cx="3168650" cy="8620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フォーメーションフライト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                   のための基礎技術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EAEAEA"/>
                </a:solidFill>
                <a:latin typeface="Tahoma" pitchFamily="34" charset="0"/>
              </a:rPr>
              <a:t>(</a:t>
            </a:r>
            <a:r>
              <a:rPr lang="en-US" altLang="ja-JP" sz="1400" b="1">
                <a:solidFill>
                  <a:srgbClr val="FFFFCC"/>
                </a:solidFill>
                <a:latin typeface="Tahoma" pitchFamily="34" charset="0"/>
              </a:rPr>
              <a:t>TPF-C, LISA, GRACE follow-on</a:t>
            </a:r>
            <a:r>
              <a:rPr lang="en-US" altLang="ja-JP" sz="1400" b="1">
                <a:solidFill>
                  <a:srgbClr val="EAEAEA"/>
                </a:solidFill>
                <a:latin typeface="Tahoma" pitchFamily="34" charset="0"/>
              </a:rPr>
              <a:t>)</a:t>
            </a:r>
          </a:p>
        </p:txBody>
      </p:sp>
      <p:graphicFrame>
        <p:nvGraphicFramePr>
          <p:cNvPr id="1043471" name="Object 15"/>
          <p:cNvGraphicFramePr>
            <a:graphicFrameLocks noChangeAspect="1"/>
          </p:cNvGraphicFramePr>
          <p:nvPr/>
        </p:nvGraphicFramePr>
        <p:xfrm>
          <a:off x="2124075" y="3789363"/>
          <a:ext cx="4114800" cy="1485900"/>
        </p:xfrm>
        <a:graphic>
          <a:graphicData uri="http://schemas.openxmlformats.org/presentationml/2006/ole">
            <p:oleObj spid="_x0000_s1043471" name="Drawing" r:id="rId4" imgW="4212000" imgH="1521000" progId="Canvas.Drawing.X">
              <p:embed/>
            </p:oleObj>
          </a:graphicData>
        </a:graphic>
      </p:graphicFrame>
      <p:sp>
        <p:nvSpPr>
          <p:cNvPr id="1043472" name="Rectangle 16"/>
          <p:cNvSpPr>
            <a:spLocks noChangeArrowheads="1"/>
          </p:cNvSpPr>
          <p:nvPr/>
        </p:nvSpPr>
        <p:spPr bwMode="auto">
          <a:xfrm>
            <a:off x="395288" y="2924175"/>
            <a:ext cx="3816350" cy="6286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国内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: 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高高度気球からの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    自由落下 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(</a:t>
            </a:r>
            <a:r>
              <a:rPr lang="en-US" altLang="ja-JP" sz="1600" b="1">
                <a:solidFill>
                  <a:srgbClr val="FFFFCC"/>
                </a:solidFill>
                <a:latin typeface="Tahoma" pitchFamily="34" charset="0"/>
              </a:rPr>
              <a:t>BOV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) 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で実証</a:t>
            </a:r>
          </a:p>
        </p:txBody>
      </p:sp>
      <p:sp>
        <p:nvSpPr>
          <p:cNvPr id="1043473" name="Rectangle 17"/>
          <p:cNvSpPr>
            <a:spLocks noChangeArrowheads="1"/>
          </p:cNvSpPr>
          <p:nvPr/>
        </p:nvSpPr>
        <p:spPr bwMode="auto">
          <a:xfrm>
            <a:off x="5867400" y="3140075"/>
            <a:ext cx="3025775" cy="3603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小型低雑音スラスタの宇宙実証</a:t>
            </a:r>
          </a:p>
        </p:txBody>
      </p:sp>
      <p:sp>
        <p:nvSpPr>
          <p:cNvPr id="1043474" name="AutoShape 18"/>
          <p:cNvSpPr>
            <a:spLocks noChangeArrowheads="1"/>
          </p:cNvSpPr>
          <p:nvPr/>
        </p:nvSpPr>
        <p:spPr bwMode="auto">
          <a:xfrm rot="-16200000">
            <a:off x="6406356" y="4690269"/>
            <a:ext cx="792163" cy="86042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CCCCFF">
              <a:alpha val="50000"/>
            </a:srgbClr>
          </a:solidFill>
          <a:ln w="15875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43475" name="Rectangle 19"/>
          <p:cNvSpPr>
            <a:spLocks noChangeArrowheads="1"/>
          </p:cNvSpPr>
          <p:nvPr/>
        </p:nvSpPr>
        <p:spPr bwMode="auto">
          <a:xfrm>
            <a:off x="6408738" y="5556250"/>
            <a:ext cx="2339975" cy="3937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>
                <a:solidFill>
                  <a:srgbClr val="FFCCCC"/>
                </a:solidFill>
                <a:latin typeface="Tahoma" pitchFamily="34" charset="0"/>
              </a:rPr>
              <a:t>DECIGO</a:t>
            </a:r>
            <a:r>
              <a:rPr lang="ja-JP" altLang="en-US" sz="1800" b="1">
                <a:solidFill>
                  <a:srgbClr val="FFCCCC"/>
                </a:solidFill>
                <a:latin typeface="Tahoma" pitchFamily="34" charset="0"/>
              </a:rPr>
              <a:t>の根幹技術</a:t>
            </a:r>
          </a:p>
        </p:txBody>
      </p:sp>
      <p:sp>
        <p:nvSpPr>
          <p:cNvPr id="1043476" name="Rectangle 20"/>
          <p:cNvSpPr>
            <a:spLocks noChangeArrowheads="1"/>
          </p:cNvSpPr>
          <p:nvPr/>
        </p:nvSpPr>
        <p:spPr bwMode="auto">
          <a:xfrm>
            <a:off x="6588125" y="5876925"/>
            <a:ext cx="2447925" cy="3603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要求値と同程度の安定度</a:t>
            </a:r>
          </a:p>
        </p:txBody>
      </p:sp>
      <p:sp>
        <p:nvSpPr>
          <p:cNvPr id="1043477" name="AutoShape 21"/>
          <p:cNvSpPr>
            <a:spLocks noChangeArrowheads="1"/>
          </p:cNvSpPr>
          <p:nvPr/>
        </p:nvSpPr>
        <p:spPr bwMode="auto">
          <a:xfrm>
            <a:off x="395288" y="1052513"/>
            <a:ext cx="3097212" cy="2520950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CCFF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43478" name="AutoShape 22"/>
          <p:cNvSpPr>
            <a:spLocks noChangeArrowheads="1"/>
          </p:cNvSpPr>
          <p:nvPr/>
        </p:nvSpPr>
        <p:spPr bwMode="auto">
          <a:xfrm>
            <a:off x="5724525" y="981075"/>
            <a:ext cx="3168650" cy="2519363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CCCC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43479" name="AutoShape 23"/>
          <p:cNvSpPr>
            <a:spLocks noChangeArrowheads="1"/>
          </p:cNvSpPr>
          <p:nvPr/>
        </p:nvSpPr>
        <p:spPr bwMode="auto">
          <a:xfrm>
            <a:off x="6443663" y="5589588"/>
            <a:ext cx="2520950" cy="719137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FFCCCC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DECIGO</a:t>
            </a:r>
            <a:r>
              <a:rPr lang="ja-JP" altLang="en-US"/>
              <a:t>のための根幹技術実証</a:t>
            </a:r>
          </a:p>
        </p:txBody>
      </p:sp>
      <p:sp>
        <p:nvSpPr>
          <p:cNvPr id="29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日本物理学会 </a:t>
            </a:r>
            <a:r>
              <a:rPr lang="en-US" altLang="zh-CN" smtClean="0"/>
              <a:t>2010</a:t>
            </a:r>
            <a:r>
              <a:rPr lang="zh-CN" altLang="en-US" smtClean="0"/>
              <a:t>年秋季大会 </a:t>
            </a:r>
            <a:r>
              <a:rPr lang="en-US" altLang="zh-CN" smtClean="0"/>
              <a:t>(2010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13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九州工業大学</a:t>
            </a:r>
            <a:r>
              <a:rPr lang="en-US" altLang="zh-CN" smtClean="0"/>
              <a:t>, </a:t>
            </a:r>
            <a:r>
              <a:rPr lang="zh-CN" altLang="en-US" smtClean="0"/>
              <a:t>北九州</a:t>
            </a:r>
            <a:r>
              <a:rPr lang="en-US" altLang="zh-CN" smtClean="0"/>
              <a:t>)</a:t>
            </a:r>
            <a:endParaRPr lang="en-US" altLang="ja-JP"/>
          </a:p>
        </p:txBody>
      </p:sp>
      <p:sp>
        <p:nvSpPr>
          <p:cNvPr id="1039563" name="Rectangle 203"/>
          <p:cNvSpPr>
            <a:spLocks noChangeArrowheads="1"/>
          </p:cNvSpPr>
          <p:nvPr/>
        </p:nvSpPr>
        <p:spPr bwMode="auto">
          <a:xfrm>
            <a:off x="6084888" y="1077913"/>
            <a:ext cx="2879725" cy="6953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800" b="1">
                <a:solidFill>
                  <a:srgbClr val="FFCCCC"/>
                </a:solidFill>
                <a:latin typeface="Tahoma" pitchFamily="34" charset="0"/>
              </a:rPr>
              <a:t>DECIGO</a:t>
            </a:r>
            <a:r>
              <a:rPr kumimoji="0" lang="ja-JP" altLang="en-US" sz="1800" b="1">
                <a:solidFill>
                  <a:srgbClr val="FFCCCC"/>
                </a:solidFill>
                <a:latin typeface="Tahoma" pitchFamily="34" charset="0"/>
              </a:rPr>
              <a:t>で必要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sz="1800" b="1">
                <a:solidFill>
                  <a:srgbClr val="FFCCCC"/>
                </a:solidFill>
                <a:latin typeface="Tahoma" pitchFamily="34" charset="0"/>
              </a:rPr>
              <a:t>     とされる主要技術</a:t>
            </a:r>
            <a:endParaRPr lang="ja-JP" altLang="en-US" sz="1800" b="1">
              <a:solidFill>
                <a:srgbClr val="FFCCCC"/>
              </a:solidFill>
              <a:latin typeface="Tahoma" pitchFamily="34" charset="0"/>
            </a:endParaRPr>
          </a:p>
        </p:txBody>
      </p:sp>
      <p:sp>
        <p:nvSpPr>
          <p:cNvPr id="1039564" name="Rectangle 204"/>
          <p:cNvSpPr>
            <a:spLocks noChangeArrowheads="1"/>
          </p:cNvSpPr>
          <p:nvPr/>
        </p:nvSpPr>
        <p:spPr bwMode="auto">
          <a:xfrm>
            <a:off x="6084888" y="1827213"/>
            <a:ext cx="2592387" cy="10255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基線長</a:t>
            </a:r>
            <a:r>
              <a:rPr lang="en-US" altLang="ja-JP" sz="1400" b="1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1000km</a:t>
            </a:r>
            <a:r>
              <a:rPr lang="ja-JP" altLang="en-US" sz="1400" b="1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の</a:t>
            </a:r>
            <a:r>
              <a:rPr lang="en-US" altLang="ja-JP" sz="1400" b="1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FP</a:t>
            </a:r>
            <a:r>
              <a:rPr lang="ja-JP" altLang="en-US" sz="1400" b="1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干渉計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　　</a:t>
            </a:r>
            <a:r>
              <a:rPr lang="ja-JP" altLang="en-US" sz="1400" b="1">
                <a:solidFill>
                  <a:srgbClr val="CCFFCC"/>
                </a:solidFill>
                <a:latin typeface="Tahoma" pitchFamily="34" charset="0"/>
                <a:sym typeface="Wingdings" pitchFamily="2" charset="2"/>
              </a:rPr>
              <a:t>宇宙における干渉計制御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>
                <a:solidFill>
                  <a:srgbClr val="CCFFCC"/>
                </a:solidFill>
                <a:latin typeface="Tahoma" pitchFamily="34" charset="0"/>
                <a:sym typeface="Wingdings" pitchFamily="2" charset="2"/>
              </a:rPr>
              <a:t>　　試験マスに対する外乱抑圧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     </a:t>
            </a:r>
            <a:r>
              <a:rPr lang="ja-JP" altLang="en-US" sz="1400" b="1">
                <a:solidFill>
                  <a:srgbClr val="808080"/>
                </a:solidFill>
                <a:latin typeface="Tahoma" pitchFamily="34" charset="0"/>
                <a:sym typeface="Wingdings" pitchFamily="2" charset="2"/>
              </a:rPr>
              <a:t>大型光学系の製作・制御</a:t>
            </a:r>
          </a:p>
        </p:txBody>
      </p:sp>
      <p:sp>
        <p:nvSpPr>
          <p:cNvPr id="1039565" name="Rectangle 205"/>
          <p:cNvSpPr>
            <a:spLocks noChangeArrowheads="1"/>
          </p:cNvSpPr>
          <p:nvPr/>
        </p:nvSpPr>
        <p:spPr bwMode="auto">
          <a:xfrm>
            <a:off x="5797550" y="2924175"/>
            <a:ext cx="2951163" cy="7921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sz="1400" b="1">
                <a:solidFill>
                  <a:srgbClr val="DDDDDD"/>
                </a:solidFill>
                <a:latin typeface="Tahoma" pitchFamily="34" charset="0"/>
              </a:rPr>
              <a:t>安定化レーザー光源による精密計測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</a:rPr>
              <a:t>   </a:t>
            </a:r>
            <a:r>
              <a:rPr lang="ja-JP" altLang="en-US" sz="1400" b="1">
                <a:solidFill>
                  <a:srgbClr val="CCFFCC"/>
                </a:solidFill>
                <a:latin typeface="Tahoma" pitchFamily="34" charset="0"/>
              </a:rPr>
              <a:t>光源の周波数・強度安定化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</a:rPr>
              <a:t>   </a:t>
            </a:r>
            <a:r>
              <a:rPr lang="ja-JP" altLang="en-US" sz="1400" b="1">
                <a:solidFill>
                  <a:srgbClr val="808080"/>
                </a:solidFill>
                <a:latin typeface="Tahoma" pitchFamily="34" charset="0"/>
              </a:rPr>
              <a:t>長基線長を利用した安定化制御</a:t>
            </a:r>
          </a:p>
        </p:txBody>
      </p:sp>
      <p:sp>
        <p:nvSpPr>
          <p:cNvPr id="1039567" name="AutoShape 207"/>
          <p:cNvSpPr>
            <a:spLocks noChangeArrowheads="1"/>
          </p:cNvSpPr>
          <p:nvPr/>
        </p:nvSpPr>
        <p:spPr bwMode="auto">
          <a:xfrm>
            <a:off x="6013450" y="1827213"/>
            <a:ext cx="2592388" cy="1008062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DDDDDD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39568" name="Rectangle 208"/>
          <p:cNvSpPr>
            <a:spLocks noChangeArrowheads="1"/>
          </p:cNvSpPr>
          <p:nvPr/>
        </p:nvSpPr>
        <p:spPr bwMode="auto">
          <a:xfrm>
            <a:off x="5795963" y="3825875"/>
            <a:ext cx="2089150" cy="125888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>
                <a:solidFill>
                  <a:srgbClr val="DDDDDD"/>
                </a:solidFill>
                <a:latin typeface="Tahoma" pitchFamily="34" charset="0"/>
              </a:rPr>
              <a:t>フォーメーションフライト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</a:rPr>
              <a:t>   </a:t>
            </a:r>
            <a:r>
              <a:rPr lang="ja-JP" altLang="en-US" sz="1400" b="1">
                <a:solidFill>
                  <a:srgbClr val="808080"/>
                </a:solidFill>
                <a:latin typeface="Tahoma" pitchFamily="34" charset="0"/>
              </a:rPr>
              <a:t>安定な軌道の実現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>
                <a:solidFill>
                  <a:srgbClr val="808080"/>
                </a:solidFill>
                <a:latin typeface="Tahoma" pitchFamily="34" charset="0"/>
              </a:rPr>
              <a:t>   宇宙機間の距離制御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</a:rPr>
              <a:t>   </a:t>
            </a:r>
            <a:r>
              <a:rPr lang="ja-JP" altLang="en-US" sz="1400" b="1">
                <a:solidFill>
                  <a:srgbClr val="CCFFCC"/>
                </a:solidFill>
                <a:latin typeface="Tahoma" pitchFamily="34" charset="0"/>
              </a:rPr>
              <a:t>ドラッグフリー制御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>
                <a:solidFill>
                  <a:srgbClr val="CCFFCC"/>
                </a:solidFill>
                <a:latin typeface="Tahoma" pitchFamily="34" charset="0"/>
              </a:rPr>
              <a:t>   低雑音スラスタ</a:t>
            </a:r>
          </a:p>
        </p:txBody>
      </p:sp>
      <p:sp>
        <p:nvSpPr>
          <p:cNvPr id="1039569" name="Rectangle 209"/>
          <p:cNvSpPr>
            <a:spLocks noChangeArrowheads="1"/>
          </p:cNvSpPr>
          <p:nvPr/>
        </p:nvSpPr>
        <p:spPr bwMode="auto">
          <a:xfrm>
            <a:off x="5797550" y="5157788"/>
            <a:ext cx="2592388" cy="10255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sz="1400" b="1">
                <a:solidFill>
                  <a:srgbClr val="DDDDDD"/>
                </a:solidFill>
                <a:latin typeface="Tahoma" pitchFamily="34" charset="0"/>
              </a:rPr>
              <a:t>観測運用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</a:rPr>
              <a:t>   </a:t>
            </a:r>
            <a:r>
              <a:rPr lang="ja-JP" altLang="en-US" sz="1400" b="1">
                <a:solidFill>
                  <a:srgbClr val="CCFFCC"/>
                </a:solidFill>
                <a:latin typeface="Tahoma" pitchFamily="34" charset="0"/>
              </a:rPr>
              <a:t>時系列連続データの処理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>
                <a:solidFill>
                  <a:srgbClr val="CCFFCC"/>
                </a:solidFill>
                <a:latin typeface="Tahoma" pitchFamily="34" charset="0"/>
              </a:rPr>
              <a:t>   データの解析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>
                <a:solidFill>
                  <a:srgbClr val="CCFFCC"/>
                </a:solidFill>
                <a:latin typeface="Tahoma" pitchFamily="34" charset="0"/>
              </a:rPr>
              <a:t>   理論予測・他の観測との比較</a:t>
            </a:r>
          </a:p>
        </p:txBody>
      </p:sp>
      <p:graphicFrame>
        <p:nvGraphicFramePr>
          <p:cNvPr id="1039570" name="Object 210"/>
          <p:cNvGraphicFramePr>
            <a:graphicFrameLocks noChangeAspect="1"/>
          </p:cNvGraphicFramePr>
          <p:nvPr/>
        </p:nvGraphicFramePr>
        <p:xfrm>
          <a:off x="611188" y="3933825"/>
          <a:ext cx="2879725" cy="1039813"/>
        </p:xfrm>
        <a:graphic>
          <a:graphicData uri="http://schemas.openxmlformats.org/presentationml/2006/ole">
            <p:oleObj spid="_x0000_s1039570" name="Drawing" r:id="rId4" imgW="4212000" imgH="1521000" progId="Canvas.Drawing.X">
              <p:embed/>
            </p:oleObj>
          </a:graphicData>
        </a:graphic>
      </p:graphicFrame>
      <p:graphicFrame>
        <p:nvGraphicFramePr>
          <p:cNvPr id="1039571" name="Object 211"/>
          <p:cNvGraphicFramePr>
            <a:graphicFrameLocks noChangeAspect="1"/>
          </p:cNvGraphicFramePr>
          <p:nvPr/>
        </p:nvGraphicFramePr>
        <p:xfrm>
          <a:off x="755650" y="2781300"/>
          <a:ext cx="2752725" cy="1039813"/>
        </p:xfrm>
        <a:graphic>
          <a:graphicData uri="http://schemas.openxmlformats.org/presentationml/2006/ole">
            <p:oleObj spid="_x0000_s1039571" name="Drawing" r:id="rId5" imgW="4026600" imgH="1521000" progId="Canvas.Drawing.X">
              <p:embed/>
            </p:oleObj>
          </a:graphicData>
        </a:graphic>
      </p:graphicFrame>
      <p:graphicFrame>
        <p:nvGraphicFramePr>
          <p:cNvPr id="1039572" name="Object 212"/>
          <p:cNvGraphicFramePr>
            <a:graphicFrameLocks noChangeAspect="1"/>
          </p:cNvGraphicFramePr>
          <p:nvPr/>
        </p:nvGraphicFramePr>
        <p:xfrm>
          <a:off x="954088" y="1557338"/>
          <a:ext cx="2403475" cy="1062037"/>
        </p:xfrm>
        <a:graphic>
          <a:graphicData uri="http://schemas.openxmlformats.org/presentationml/2006/ole">
            <p:oleObj spid="_x0000_s1039572" name="Drawing" r:id="rId6" imgW="3510000" imgH="1550160" progId="Canvas.Drawing.X">
              <p:embed/>
            </p:oleObj>
          </a:graphicData>
        </a:graphic>
      </p:graphicFrame>
      <p:graphicFrame>
        <p:nvGraphicFramePr>
          <p:cNvPr id="1039573" name="Object 213"/>
          <p:cNvGraphicFramePr>
            <a:graphicFrameLocks noChangeAspect="1"/>
          </p:cNvGraphicFramePr>
          <p:nvPr/>
        </p:nvGraphicFramePr>
        <p:xfrm>
          <a:off x="1044575" y="5121275"/>
          <a:ext cx="2447925" cy="1187450"/>
        </p:xfrm>
        <a:graphic>
          <a:graphicData uri="http://schemas.openxmlformats.org/presentationml/2006/ole">
            <p:oleObj spid="_x0000_s1039573" name="Drawing" r:id="rId7" imgW="3578040" imgH="1735200" progId="Canvas.Drawing.X">
              <p:embed/>
            </p:oleObj>
          </a:graphicData>
        </a:graphic>
      </p:graphicFrame>
      <p:sp>
        <p:nvSpPr>
          <p:cNvPr id="1039574" name="AutoShape 214"/>
          <p:cNvSpPr>
            <a:spLocks noChangeArrowheads="1"/>
          </p:cNvSpPr>
          <p:nvPr/>
        </p:nvSpPr>
        <p:spPr bwMode="auto">
          <a:xfrm>
            <a:off x="5797550" y="2924175"/>
            <a:ext cx="2881313" cy="792163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DDDDDD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39575" name="AutoShape 215"/>
          <p:cNvSpPr>
            <a:spLocks noChangeArrowheads="1"/>
          </p:cNvSpPr>
          <p:nvPr/>
        </p:nvSpPr>
        <p:spPr bwMode="auto">
          <a:xfrm>
            <a:off x="5795963" y="3860800"/>
            <a:ext cx="1943100" cy="1189038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DDDDDD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39576" name="AutoShape 216"/>
          <p:cNvSpPr>
            <a:spLocks noChangeArrowheads="1"/>
          </p:cNvSpPr>
          <p:nvPr/>
        </p:nvSpPr>
        <p:spPr bwMode="auto">
          <a:xfrm>
            <a:off x="5797550" y="5157788"/>
            <a:ext cx="2520950" cy="1008062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DDDDDD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39577" name="Rectangle 217"/>
          <p:cNvSpPr>
            <a:spLocks noChangeArrowheads="1"/>
          </p:cNvSpPr>
          <p:nvPr/>
        </p:nvSpPr>
        <p:spPr bwMode="auto">
          <a:xfrm>
            <a:off x="827088" y="1077913"/>
            <a:ext cx="2879725" cy="3937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800" b="1">
                <a:solidFill>
                  <a:srgbClr val="CCFFCC"/>
                </a:solidFill>
                <a:latin typeface="Tahoma" pitchFamily="34" charset="0"/>
              </a:rPr>
              <a:t>DPF</a:t>
            </a:r>
            <a:r>
              <a:rPr kumimoji="0" lang="ja-JP" altLang="en-US" sz="1800" b="1">
                <a:solidFill>
                  <a:srgbClr val="CCFFCC"/>
                </a:solidFill>
                <a:latin typeface="Tahoma" pitchFamily="34" charset="0"/>
              </a:rPr>
              <a:t>で実証される技術</a:t>
            </a:r>
            <a:endParaRPr lang="ja-JP" altLang="en-US" sz="1800" b="1">
              <a:solidFill>
                <a:srgbClr val="CCFFCC"/>
              </a:solidFill>
              <a:latin typeface="Tahoma" pitchFamily="34" charset="0"/>
            </a:endParaRPr>
          </a:p>
        </p:txBody>
      </p:sp>
      <p:sp>
        <p:nvSpPr>
          <p:cNvPr id="1039578" name="Line 218"/>
          <p:cNvSpPr>
            <a:spLocks noChangeShapeType="1"/>
          </p:cNvSpPr>
          <p:nvPr/>
        </p:nvSpPr>
        <p:spPr bwMode="auto">
          <a:xfrm flipV="1">
            <a:off x="3563938" y="5661025"/>
            <a:ext cx="2160587" cy="144463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39579" name="Rectangle 219"/>
          <p:cNvSpPr>
            <a:spLocks noChangeArrowheads="1"/>
          </p:cNvSpPr>
          <p:nvPr/>
        </p:nvSpPr>
        <p:spPr bwMode="auto">
          <a:xfrm>
            <a:off x="3563938" y="4149725"/>
            <a:ext cx="1871662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200" b="1">
                <a:solidFill>
                  <a:srgbClr val="EAEAEA"/>
                </a:solidFill>
                <a:latin typeface="Tahoma" pitchFamily="34" charset="0"/>
              </a:rPr>
              <a:t>衛星変動安定度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200" b="1">
                <a:solidFill>
                  <a:srgbClr val="EAEAEA"/>
                </a:solidFill>
                <a:latin typeface="Tahoma" pitchFamily="34" charset="0"/>
              </a:rPr>
              <a:t>  </a:t>
            </a:r>
            <a:r>
              <a:rPr lang="en-US" altLang="ja-JP" sz="1200" b="1">
                <a:solidFill>
                  <a:srgbClr val="CCCCFF"/>
                </a:solidFill>
                <a:latin typeface="Tahoma" pitchFamily="34" charset="0"/>
              </a:rPr>
              <a:t>10</a:t>
            </a:r>
            <a:r>
              <a:rPr lang="en-US" altLang="ja-JP" sz="1200" b="1" baseline="30000">
                <a:solidFill>
                  <a:srgbClr val="CCCCFF"/>
                </a:solidFill>
                <a:latin typeface="Tahoma" pitchFamily="34" charset="0"/>
              </a:rPr>
              <a:t>-9</a:t>
            </a:r>
            <a:r>
              <a:rPr lang="en-US" altLang="ja-JP" sz="1200" b="1">
                <a:solidFill>
                  <a:srgbClr val="CCCCFF"/>
                </a:solidFill>
                <a:latin typeface="Tahoma" pitchFamily="34" charset="0"/>
              </a:rPr>
              <a:t> m/Hz</a:t>
            </a:r>
            <a:r>
              <a:rPr lang="en-US" altLang="ja-JP" sz="1200" b="1" baseline="30000">
                <a:solidFill>
                  <a:srgbClr val="CCCCFF"/>
                </a:solidFill>
                <a:latin typeface="Tahoma" pitchFamily="34" charset="0"/>
              </a:rPr>
              <a:t>1/2</a:t>
            </a:r>
            <a:r>
              <a:rPr lang="en-US" altLang="ja-JP" sz="1200" b="1" baseline="30000">
                <a:solidFill>
                  <a:srgbClr val="EAEAEA"/>
                </a:solidFill>
                <a:latin typeface="Tahoma" pitchFamily="34" charset="0"/>
              </a:rPr>
              <a:t> </a:t>
            </a:r>
            <a:endParaRPr lang="en-US" altLang="ja-JP" sz="1200" b="1">
              <a:solidFill>
                <a:srgbClr val="EAEAEA"/>
              </a:solidFill>
              <a:latin typeface="Tahoma" pitchFamily="34" charset="0"/>
            </a:endParaRPr>
          </a:p>
        </p:txBody>
      </p:sp>
      <p:sp>
        <p:nvSpPr>
          <p:cNvPr id="1039580" name="Line 220"/>
          <p:cNvSpPr>
            <a:spLocks noChangeShapeType="1"/>
          </p:cNvSpPr>
          <p:nvPr/>
        </p:nvSpPr>
        <p:spPr bwMode="auto">
          <a:xfrm>
            <a:off x="3563938" y="4581525"/>
            <a:ext cx="2376487" cy="142875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39581" name="Line 221"/>
          <p:cNvSpPr>
            <a:spLocks noChangeShapeType="1"/>
          </p:cNvSpPr>
          <p:nvPr/>
        </p:nvSpPr>
        <p:spPr bwMode="auto">
          <a:xfrm>
            <a:off x="3563938" y="3284538"/>
            <a:ext cx="2376487" cy="73025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39582" name="Rectangle 222"/>
          <p:cNvSpPr>
            <a:spLocks noChangeArrowheads="1"/>
          </p:cNvSpPr>
          <p:nvPr/>
        </p:nvSpPr>
        <p:spPr bwMode="auto">
          <a:xfrm>
            <a:off x="3635375" y="3332163"/>
            <a:ext cx="1439863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b="1">
                <a:solidFill>
                  <a:srgbClr val="CCCCFF"/>
                </a:solidFill>
                <a:latin typeface="Tahoma" pitchFamily="34" charset="0"/>
              </a:rPr>
              <a:t>0.5 Hz/Hz</a:t>
            </a:r>
            <a:r>
              <a:rPr lang="en-US" altLang="ja-JP" sz="1200" b="1" baseline="30000">
                <a:solidFill>
                  <a:srgbClr val="CCCCFF"/>
                </a:solidFill>
                <a:latin typeface="Tahoma" pitchFamily="34" charset="0"/>
              </a:rPr>
              <a:t>1/2</a:t>
            </a:r>
            <a:r>
              <a:rPr lang="en-US" altLang="ja-JP" sz="1200" b="1" baseline="30000">
                <a:solidFill>
                  <a:srgbClr val="EAEAEA"/>
                </a:solidFill>
                <a:latin typeface="Tahoma" pitchFamily="34" charset="0"/>
              </a:rPr>
              <a:t>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200" b="1">
                <a:solidFill>
                  <a:srgbClr val="EAEAEA"/>
                </a:solidFill>
                <a:latin typeface="Tahoma" pitchFamily="34" charset="0"/>
              </a:rPr>
              <a:t>の周波数安定度</a:t>
            </a:r>
          </a:p>
        </p:txBody>
      </p:sp>
      <p:sp>
        <p:nvSpPr>
          <p:cNvPr id="1039583" name="Rectangle 223"/>
          <p:cNvSpPr>
            <a:spLocks noChangeArrowheads="1"/>
          </p:cNvSpPr>
          <p:nvPr/>
        </p:nvSpPr>
        <p:spPr bwMode="auto">
          <a:xfrm>
            <a:off x="3346450" y="1484313"/>
            <a:ext cx="1511300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b="1">
                <a:solidFill>
                  <a:srgbClr val="CCCCFF"/>
                </a:solidFill>
                <a:latin typeface="Tahoma" pitchFamily="34" charset="0"/>
              </a:rPr>
              <a:t>6x10</a:t>
            </a:r>
            <a:r>
              <a:rPr lang="en-US" altLang="ja-JP" sz="1200" b="1" baseline="30000">
                <a:solidFill>
                  <a:srgbClr val="CCCCFF"/>
                </a:solidFill>
                <a:latin typeface="Tahoma" pitchFamily="34" charset="0"/>
              </a:rPr>
              <a:t>-16</a:t>
            </a:r>
            <a:r>
              <a:rPr lang="en-US" altLang="ja-JP" sz="1200" b="1">
                <a:solidFill>
                  <a:srgbClr val="CCCCFF"/>
                </a:solidFill>
                <a:latin typeface="Tahoma" pitchFamily="34" charset="0"/>
              </a:rPr>
              <a:t> m/Hz</a:t>
            </a:r>
            <a:r>
              <a:rPr lang="en-US" altLang="ja-JP" sz="1200" b="1" baseline="30000">
                <a:solidFill>
                  <a:srgbClr val="CCCCFF"/>
                </a:solidFill>
                <a:latin typeface="Tahoma" pitchFamily="34" charset="0"/>
              </a:rPr>
              <a:t>1/2</a:t>
            </a:r>
            <a:r>
              <a:rPr lang="en-US" altLang="ja-JP" sz="1200" b="1" baseline="30000">
                <a:solidFill>
                  <a:srgbClr val="EAEAEA"/>
                </a:solidFill>
                <a:latin typeface="Tahoma" pitchFamily="34" charset="0"/>
              </a:rPr>
              <a:t>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200" b="1">
                <a:solidFill>
                  <a:srgbClr val="EAEAEA"/>
                </a:solidFill>
                <a:latin typeface="Tahoma" pitchFamily="34" charset="0"/>
              </a:rPr>
              <a:t>　　　の変位感度</a:t>
            </a:r>
          </a:p>
        </p:txBody>
      </p:sp>
      <p:sp>
        <p:nvSpPr>
          <p:cNvPr id="1039584" name="Line 224"/>
          <p:cNvSpPr>
            <a:spLocks noChangeShapeType="1"/>
          </p:cNvSpPr>
          <p:nvPr/>
        </p:nvSpPr>
        <p:spPr bwMode="auto">
          <a:xfrm>
            <a:off x="3419475" y="2060575"/>
            <a:ext cx="2663825" cy="215900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39586" name="Rectangle 226"/>
          <p:cNvSpPr>
            <a:spLocks noChangeArrowheads="1"/>
          </p:cNvSpPr>
          <p:nvPr/>
        </p:nvSpPr>
        <p:spPr bwMode="auto">
          <a:xfrm>
            <a:off x="4643438" y="1638300"/>
            <a:ext cx="1655762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b="1">
                <a:solidFill>
                  <a:srgbClr val="FFCCCC"/>
                </a:solidFill>
                <a:latin typeface="Tahoma" pitchFamily="34" charset="0"/>
              </a:rPr>
              <a:t>4x10</a:t>
            </a:r>
            <a:r>
              <a:rPr lang="en-US" altLang="ja-JP" sz="1200" b="1" baseline="30000">
                <a:solidFill>
                  <a:srgbClr val="FFCCCC"/>
                </a:solidFill>
                <a:latin typeface="Tahoma" pitchFamily="34" charset="0"/>
              </a:rPr>
              <a:t>-18</a:t>
            </a:r>
            <a:r>
              <a:rPr lang="en-US" altLang="ja-JP" sz="1200" b="1">
                <a:solidFill>
                  <a:srgbClr val="FFCCCC"/>
                </a:solidFill>
                <a:latin typeface="Tahoma" pitchFamily="34" charset="0"/>
              </a:rPr>
              <a:t> m/Hz</a:t>
            </a:r>
            <a:r>
              <a:rPr lang="en-US" altLang="ja-JP" sz="1200" b="1" baseline="30000">
                <a:solidFill>
                  <a:srgbClr val="FFCCCC"/>
                </a:solidFill>
                <a:latin typeface="Tahoma" pitchFamily="34" charset="0"/>
              </a:rPr>
              <a:t>1/2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b="1" baseline="30000">
                <a:solidFill>
                  <a:srgbClr val="EAEAEA"/>
                </a:solidFill>
                <a:latin typeface="Tahoma" pitchFamily="34" charset="0"/>
              </a:rPr>
              <a:t>         </a:t>
            </a:r>
            <a:r>
              <a:rPr lang="ja-JP" altLang="en-US" sz="1200" b="1">
                <a:solidFill>
                  <a:srgbClr val="EAEAEA"/>
                </a:solidFill>
                <a:latin typeface="Tahoma" pitchFamily="34" charset="0"/>
              </a:rPr>
              <a:t>の変位感度</a:t>
            </a:r>
          </a:p>
        </p:txBody>
      </p:sp>
      <p:sp>
        <p:nvSpPr>
          <p:cNvPr id="1039587" name="Rectangle 227"/>
          <p:cNvSpPr>
            <a:spLocks noChangeArrowheads="1"/>
          </p:cNvSpPr>
          <p:nvPr/>
        </p:nvSpPr>
        <p:spPr bwMode="auto">
          <a:xfrm>
            <a:off x="3344863" y="2205038"/>
            <a:ext cx="1511300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b="1">
                <a:solidFill>
                  <a:srgbClr val="CCCCFF"/>
                </a:solidFill>
                <a:latin typeface="Tahoma" pitchFamily="34" charset="0"/>
              </a:rPr>
              <a:t>10</a:t>
            </a:r>
            <a:r>
              <a:rPr lang="en-US" altLang="ja-JP" sz="1200" b="1" baseline="30000">
                <a:solidFill>
                  <a:srgbClr val="CCCCFF"/>
                </a:solidFill>
                <a:latin typeface="Tahoma" pitchFamily="34" charset="0"/>
              </a:rPr>
              <a:t>-14</a:t>
            </a:r>
            <a:r>
              <a:rPr lang="en-US" altLang="ja-JP" sz="1200" b="1">
                <a:solidFill>
                  <a:srgbClr val="CCCCFF"/>
                </a:solidFill>
                <a:latin typeface="Tahoma" pitchFamily="34" charset="0"/>
              </a:rPr>
              <a:t> N/Hz</a:t>
            </a:r>
            <a:r>
              <a:rPr lang="en-US" altLang="ja-JP" sz="1200" b="1" baseline="30000">
                <a:solidFill>
                  <a:srgbClr val="CCCCFF"/>
                </a:solidFill>
                <a:latin typeface="Tahoma" pitchFamily="34" charset="0"/>
              </a:rPr>
              <a:t>1/2</a:t>
            </a:r>
            <a:r>
              <a:rPr lang="en-US" altLang="ja-JP" sz="1200" b="1" baseline="30000">
                <a:solidFill>
                  <a:srgbClr val="EAEAEA"/>
                </a:solidFill>
                <a:latin typeface="Tahoma" pitchFamily="34" charset="0"/>
              </a:rPr>
              <a:t>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200" b="1">
                <a:solidFill>
                  <a:srgbClr val="EAEAEA"/>
                </a:solidFill>
                <a:latin typeface="Tahoma" pitchFamily="34" charset="0"/>
              </a:rPr>
              <a:t>　　の外力雑音</a:t>
            </a:r>
          </a:p>
        </p:txBody>
      </p:sp>
      <p:sp>
        <p:nvSpPr>
          <p:cNvPr id="1039588" name="Rectangle 228"/>
          <p:cNvSpPr>
            <a:spLocks noChangeArrowheads="1"/>
          </p:cNvSpPr>
          <p:nvPr/>
        </p:nvSpPr>
        <p:spPr bwMode="auto">
          <a:xfrm>
            <a:off x="4786313" y="2349500"/>
            <a:ext cx="1223962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b="1">
                <a:solidFill>
                  <a:srgbClr val="FFCCCC"/>
                </a:solidFill>
                <a:latin typeface="Tahoma" pitchFamily="34" charset="0"/>
              </a:rPr>
              <a:t>10</a:t>
            </a:r>
            <a:r>
              <a:rPr lang="en-US" altLang="ja-JP" sz="1200" b="1" baseline="30000">
                <a:solidFill>
                  <a:srgbClr val="FFCCCC"/>
                </a:solidFill>
                <a:latin typeface="Tahoma" pitchFamily="34" charset="0"/>
              </a:rPr>
              <a:t>-17</a:t>
            </a:r>
            <a:r>
              <a:rPr lang="en-US" altLang="ja-JP" sz="1200" b="1">
                <a:solidFill>
                  <a:srgbClr val="FFCCCC"/>
                </a:solidFill>
                <a:latin typeface="Tahoma" pitchFamily="34" charset="0"/>
              </a:rPr>
              <a:t> N/Hz</a:t>
            </a:r>
            <a:r>
              <a:rPr lang="en-US" altLang="ja-JP" sz="1200" b="1" baseline="30000">
                <a:solidFill>
                  <a:srgbClr val="FFCCCC"/>
                </a:solidFill>
                <a:latin typeface="Tahoma" pitchFamily="34" charset="0"/>
              </a:rPr>
              <a:t>1/2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b="1" baseline="30000">
                <a:solidFill>
                  <a:srgbClr val="EAEAEA"/>
                </a:solidFill>
                <a:latin typeface="Tahoma" pitchFamily="34" charset="0"/>
              </a:rPr>
              <a:t>     </a:t>
            </a:r>
            <a:r>
              <a:rPr lang="ja-JP" altLang="en-US" sz="1200" b="1">
                <a:solidFill>
                  <a:srgbClr val="EAEAEA"/>
                </a:solidFill>
                <a:latin typeface="Tahoma" pitchFamily="34" charset="0"/>
              </a:rPr>
              <a:t>の外力雑音</a:t>
            </a:r>
          </a:p>
        </p:txBody>
      </p:sp>
      <p:sp>
        <p:nvSpPr>
          <p:cNvPr id="1039589" name="Rectangle 229"/>
          <p:cNvSpPr>
            <a:spLocks noChangeArrowheads="1"/>
          </p:cNvSpPr>
          <p:nvPr/>
        </p:nvSpPr>
        <p:spPr bwMode="auto">
          <a:xfrm>
            <a:off x="3563938" y="4662488"/>
            <a:ext cx="1871662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200" b="1">
                <a:solidFill>
                  <a:srgbClr val="EAEAEA"/>
                </a:solidFill>
                <a:latin typeface="Tahoma" pitchFamily="34" charset="0"/>
              </a:rPr>
              <a:t>スラスタ雑音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200" b="1">
                <a:solidFill>
                  <a:srgbClr val="EAEAEA"/>
                </a:solidFill>
                <a:latin typeface="Tahoma" pitchFamily="34" charset="0"/>
              </a:rPr>
              <a:t>  </a:t>
            </a:r>
            <a:r>
              <a:rPr lang="en-US" altLang="ja-JP" sz="1200" b="1">
                <a:solidFill>
                  <a:srgbClr val="CCCCFF"/>
                </a:solidFill>
                <a:latin typeface="Tahoma" pitchFamily="34" charset="0"/>
              </a:rPr>
              <a:t>10</a:t>
            </a:r>
            <a:r>
              <a:rPr lang="en-US" altLang="ja-JP" sz="1200" b="1" baseline="30000">
                <a:solidFill>
                  <a:srgbClr val="CCCCFF"/>
                </a:solidFill>
                <a:latin typeface="Tahoma" pitchFamily="34" charset="0"/>
              </a:rPr>
              <a:t>-7</a:t>
            </a:r>
            <a:r>
              <a:rPr lang="en-US" altLang="ja-JP" sz="1200" b="1">
                <a:solidFill>
                  <a:srgbClr val="CCCCFF"/>
                </a:solidFill>
                <a:latin typeface="Tahoma" pitchFamily="34" charset="0"/>
              </a:rPr>
              <a:t> N/Hz</a:t>
            </a:r>
            <a:r>
              <a:rPr lang="en-US" altLang="ja-JP" sz="1200" b="1" baseline="30000">
                <a:solidFill>
                  <a:srgbClr val="CCCCFF"/>
                </a:solidFill>
                <a:latin typeface="Tahoma" pitchFamily="34" charset="0"/>
              </a:rPr>
              <a:t>1/2</a:t>
            </a:r>
            <a:r>
              <a:rPr lang="en-US" altLang="ja-JP" sz="1200" b="1" baseline="30000">
                <a:solidFill>
                  <a:srgbClr val="EAEAEA"/>
                </a:solidFill>
                <a:latin typeface="Tahoma" pitchFamily="34" charset="0"/>
              </a:rPr>
              <a:t> </a:t>
            </a:r>
            <a:endParaRPr lang="en-US" altLang="ja-JP" sz="1200" b="1">
              <a:solidFill>
                <a:srgbClr val="EAEAEA"/>
              </a:solidFill>
              <a:latin typeface="Tahoma" pitchFamily="34" charset="0"/>
            </a:endParaRPr>
          </a:p>
        </p:txBody>
      </p:sp>
      <p:sp>
        <p:nvSpPr>
          <p:cNvPr id="1039590" name="Rectangle 230"/>
          <p:cNvSpPr>
            <a:spLocks noChangeArrowheads="1"/>
          </p:cNvSpPr>
          <p:nvPr/>
        </p:nvSpPr>
        <p:spPr bwMode="auto">
          <a:xfrm>
            <a:off x="3492500" y="5813425"/>
            <a:ext cx="1871663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b="1">
                <a:solidFill>
                  <a:srgbClr val="CCCCFF"/>
                </a:solidFill>
                <a:latin typeface="Tahoma" pitchFamily="34" charset="0"/>
              </a:rPr>
              <a:t>0.1 Hz</a:t>
            </a:r>
            <a:r>
              <a:rPr lang="ja-JP" altLang="en-US" sz="1200" b="1">
                <a:solidFill>
                  <a:srgbClr val="EAEAEA"/>
                </a:solidFill>
                <a:latin typeface="Tahoma" pitchFamily="34" charset="0"/>
              </a:rPr>
              <a:t>帯の連続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200" b="1">
                <a:solidFill>
                  <a:srgbClr val="EAEAEA"/>
                </a:solidFill>
                <a:latin typeface="Tahoma" pitchFamily="34" charset="0"/>
              </a:rPr>
              <a:t>観測とデータ解析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074" name="AutoShape 2"/>
          <p:cNvSpPr>
            <a:spLocks noChangeArrowheads="1"/>
          </p:cNvSpPr>
          <p:nvPr/>
        </p:nvSpPr>
        <p:spPr bwMode="auto">
          <a:xfrm>
            <a:off x="715935" y="2285993"/>
            <a:ext cx="4141817" cy="2643205"/>
          </a:xfrm>
          <a:prstGeom prst="roundRect">
            <a:avLst>
              <a:gd name="adj" fmla="val 6731"/>
            </a:avLst>
          </a:prstGeom>
          <a:solidFill>
            <a:srgbClr val="99CCFF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/>
          </a:p>
        </p:txBody>
      </p:sp>
      <p:sp>
        <p:nvSpPr>
          <p:cNvPr id="7710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DPF</a:t>
            </a:r>
            <a:r>
              <a:rPr lang="ja-JP" altLang="en-US"/>
              <a:t>の観測対象</a:t>
            </a:r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日本物理学会 </a:t>
            </a:r>
            <a:r>
              <a:rPr lang="en-US" altLang="zh-CN" smtClean="0"/>
              <a:t>2010</a:t>
            </a:r>
            <a:r>
              <a:rPr lang="zh-CN" altLang="en-US" smtClean="0"/>
              <a:t>年秋季大会 </a:t>
            </a:r>
            <a:r>
              <a:rPr lang="en-US" altLang="zh-CN" smtClean="0"/>
              <a:t>(2010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13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九州工業大学</a:t>
            </a:r>
            <a:r>
              <a:rPr lang="en-US" altLang="zh-CN" smtClean="0"/>
              <a:t>, </a:t>
            </a:r>
            <a:r>
              <a:rPr lang="zh-CN" altLang="en-US" smtClean="0"/>
              <a:t>北九州</a:t>
            </a:r>
            <a:r>
              <a:rPr lang="en-US" altLang="zh-CN" smtClean="0"/>
              <a:t>)</a:t>
            </a:r>
            <a:endParaRPr lang="en-US" altLang="ja-JP"/>
          </a:p>
        </p:txBody>
      </p:sp>
      <p:sp>
        <p:nvSpPr>
          <p:cNvPr id="771080" name="Rectangle 8"/>
          <p:cNvSpPr>
            <a:spLocks noChangeArrowheads="1"/>
          </p:cNvSpPr>
          <p:nvPr/>
        </p:nvSpPr>
        <p:spPr bwMode="auto">
          <a:xfrm>
            <a:off x="714348" y="2285992"/>
            <a:ext cx="3657600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DPF</a:t>
            </a: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の観測周波数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(0.1-1Hz)</a:t>
            </a:r>
            <a:endParaRPr lang="ja-JP" altLang="en-US" sz="1800" b="1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771092" name="Rectangle 20"/>
          <p:cNvSpPr>
            <a:spLocks noChangeArrowheads="1"/>
          </p:cNvSpPr>
          <p:nvPr/>
        </p:nvSpPr>
        <p:spPr bwMode="auto">
          <a:xfrm>
            <a:off x="1187450" y="3071810"/>
            <a:ext cx="3384550" cy="33855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(</a:t>
            </a:r>
            <a:r>
              <a:rPr lang="ja-JP" altLang="en-US" sz="16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質量</a:t>
            </a:r>
            <a:r>
              <a:rPr lang="en-US" altLang="ja-JP" sz="16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  </a:t>
            </a:r>
            <a:r>
              <a:rPr lang="en-US" altLang="ja-JP" sz="1600" b="1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10</a:t>
            </a:r>
            <a:r>
              <a:rPr lang="en-US" altLang="ja-JP" sz="1600" b="1" baseline="300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3 </a:t>
            </a:r>
            <a:r>
              <a:rPr lang="en-US" altLang="ja-JP" sz="1600" b="1" dirty="0" smtClean="0">
                <a:solidFill>
                  <a:srgbClr val="CCECFF"/>
                </a:solidFill>
                <a:latin typeface="Tahoma" pitchFamily="34" charset="0"/>
              </a:rPr>
              <a:t>- 4x10</a:t>
            </a:r>
            <a:r>
              <a:rPr lang="en-US" altLang="ja-JP" sz="1600" b="1" baseline="30000" dirty="0" smtClean="0">
                <a:solidFill>
                  <a:srgbClr val="CCECFF"/>
                </a:solidFill>
                <a:latin typeface="Tahoma" pitchFamily="34" charset="0"/>
              </a:rPr>
              <a:t>5 </a:t>
            </a:r>
            <a:r>
              <a:rPr lang="en-US" altLang="ja-JP" sz="1600" b="1" i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M</a:t>
            </a:r>
            <a:r>
              <a:rPr lang="en-US" altLang="ja-JP" sz="1600" b="1" baseline="-140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sun </a:t>
            </a:r>
            <a:r>
              <a:rPr lang="en-US" altLang="ja-JP" sz="1600" b="1" dirty="0" smtClean="0">
                <a:solidFill>
                  <a:srgbClr val="CCECFF"/>
                </a:solidFill>
                <a:latin typeface="Tahoma" pitchFamily="34" charset="0"/>
              </a:rPr>
              <a:t>)</a:t>
            </a:r>
            <a:endParaRPr lang="en-US" altLang="ja-JP" sz="1600" b="1" baseline="-140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784391" name="Picture 1031" descr="bh-bh2"/>
          <p:cNvPicPr>
            <a:picLocks noChangeAspect="1" noChangeArrowheads="1"/>
          </p:cNvPicPr>
          <p:nvPr/>
        </p:nvPicPr>
        <p:blipFill>
          <a:blip r:embed="rId4" cstate="print"/>
          <a:srcRect b="16933"/>
          <a:stretch>
            <a:fillRect/>
          </a:stretch>
        </p:blipFill>
        <p:spPr bwMode="auto">
          <a:xfrm>
            <a:off x="5075239" y="1020164"/>
            <a:ext cx="3711603" cy="2237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4392" name="Rectangle 1032"/>
          <p:cNvSpPr>
            <a:spLocks noChangeArrowheads="1"/>
          </p:cNvSpPr>
          <p:nvPr/>
        </p:nvSpPr>
        <p:spPr bwMode="auto">
          <a:xfrm>
            <a:off x="8072462" y="1000108"/>
            <a:ext cx="792163" cy="2444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000" b="1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KAGAYA</a:t>
            </a:r>
          </a:p>
        </p:txBody>
      </p:sp>
      <p:sp>
        <p:nvSpPr>
          <p:cNvPr id="2905" name="Rectangle 10"/>
          <p:cNvSpPr>
            <a:spLocks noChangeArrowheads="1"/>
          </p:cNvSpPr>
          <p:nvPr/>
        </p:nvSpPr>
        <p:spPr bwMode="auto">
          <a:xfrm>
            <a:off x="500034" y="1357298"/>
            <a:ext cx="4462463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我々の</a:t>
            </a:r>
            <a:r>
              <a:rPr kumimoji="1" lang="ja-JP" altLang="en-US" sz="20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銀河</a:t>
            </a:r>
            <a:r>
              <a:rPr lang="ja-JP" altLang="en-US" sz="2000" b="1" dirty="0" smtClean="0">
                <a:solidFill>
                  <a:srgbClr val="EAEAEA"/>
                </a:solidFill>
                <a:latin typeface="Tahoma" pitchFamily="34" charset="0"/>
              </a:rPr>
              <a:t>系内</a:t>
            </a:r>
            <a:r>
              <a:rPr kumimoji="1" lang="ja-JP" altLang="en-US" sz="20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</a:t>
            </a:r>
            <a:endParaRPr kumimoji="1" lang="en-US" altLang="ja-JP" sz="2000" b="1" kern="1200" dirty="0" smtClean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EAEAEA"/>
                </a:solidFill>
                <a:latin typeface="Tahoma" pitchFamily="34" charset="0"/>
              </a:rPr>
              <a:t>  </a:t>
            </a:r>
            <a:r>
              <a:rPr kumimoji="1" lang="ja-JP" altLang="en-US" sz="20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ブラックホール</a:t>
            </a:r>
            <a:r>
              <a:rPr lang="en-US" altLang="ja-JP" sz="2000" b="1" dirty="0" smtClean="0">
                <a:solidFill>
                  <a:srgbClr val="CCECFF"/>
                </a:solidFill>
                <a:latin typeface="Tahoma" pitchFamily="34" charset="0"/>
              </a:rPr>
              <a:t> </a:t>
            </a:r>
            <a:r>
              <a:rPr lang="ja-JP" altLang="en-US" sz="2000" b="1" dirty="0" smtClean="0">
                <a:solidFill>
                  <a:srgbClr val="EAEAEA"/>
                </a:solidFill>
                <a:latin typeface="Tahoma" pitchFamily="34" charset="0"/>
              </a:rPr>
              <a:t>合体</a:t>
            </a:r>
            <a:r>
              <a:rPr lang="ja-JP" altLang="en-US" sz="20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現象からの重力波</a:t>
            </a:r>
            <a:endParaRPr kumimoji="1" lang="ja-JP" altLang="en-US" sz="20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907" name="Rectangle 14"/>
          <p:cNvSpPr>
            <a:spLocks noChangeArrowheads="1"/>
          </p:cNvSpPr>
          <p:nvPr/>
        </p:nvSpPr>
        <p:spPr bwMode="auto">
          <a:xfrm>
            <a:off x="714348" y="5214950"/>
            <a:ext cx="4429156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他の手段では観測が</a:t>
            </a:r>
            <a:r>
              <a:rPr kumimoji="1" lang="ja-JP" altLang="en-US" sz="20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困難</a:t>
            </a:r>
            <a:endParaRPr kumimoji="1" lang="ja-JP" altLang="en-US" sz="20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20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kumimoji="1" lang="ja-JP" altLang="en-US" sz="2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これまでにない観測結果</a:t>
            </a:r>
            <a:r>
              <a:rPr kumimoji="1" lang="ja-JP" altLang="en-US" sz="20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となる</a:t>
            </a:r>
            <a:endParaRPr kumimoji="1" lang="ja-JP" altLang="en-US" sz="20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090563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72066" y="3307615"/>
            <a:ext cx="3786214" cy="3121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0"/>
          <p:cNvSpPr>
            <a:spLocks noChangeArrowheads="1"/>
          </p:cNvSpPr>
          <p:nvPr/>
        </p:nvSpPr>
        <p:spPr bwMode="auto">
          <a:xfrm>
            <a:off x="857224" y="2712361"/>
            <a:ext cx="3462331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中間質量ブラックホール</a:t>
            </a:r>
            <a:endParaRPr kumimoji="1" lang="ja-JP" altLang="en-US" sz="20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" name="Rectangle 10"/>
          <p:cNvSpPr>
            <a:spLocks noChangeArrowheads="1"/>
          </p:cNvSpPr>
          <p:nvPr/>
        </p:nvSpPr>
        <p:spPr bwMode="auto">
          <a:xfrm>
            <a:off x="3571868" y="3069551"/>
            <a:ext cx="1000132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CCECFF"/>
                </a:solidFill>
                <a:latin typeface="Tahoma" pitchFamily="34" charset="0"/>
              </a:rPr>
              <a:t>が対象</a:t>
            </a:r>
            <a:endParaRPr kumimoji="1" lang="ja-JP" altLang="en-US" sz="20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grpSp>
        <p:nvGrpSpPr>
          <p:cNvPr id="25" name="グループ化 24"/>
          <p:cNvGrpSpPr/>
          <p:nvPr/>
        </p:nvGrpSpPr>
        <p:grpSpPr>
          <a:xfrm>
            <a:off x="928662" y="4149874"/>
            <a:ext cx="4157666" cy="707886"/>
            <a:chOff x="928662" y="4149874"/>
            <a:chExt cx="4157666" cy="707886"/>
          </a:xfrm>
        </p:grpSpPr>
        <p:sp>
          <p:nvSpPr>
            <p:cNvPr id="20" name="AutoShape 49"/>
            <p:cNvSpPr>
              <a:spLocks noChangeArrowheads="1"/>
            </p:cNvSpPr>
            <p:nvPr/>
          </p:nvSpPr>
          <p:spPr bwMode="auto">
            <a:xfrm>
              <a:off x="928662" y="4227900"/>
              <a:ext cx="214314" cy="250646"/>
            </a:xfrm>
            <a:custGeom>
              <a:avLst/>
              <a:gdLst>
                <a:gd name="G0" fmla="+- 11249 0 0"/>
                <a:gd name="G1" fmla="+- 5118 0 0"/>
                <a:gd name="G2" fmla="+- 21600 0 5118"/>
                <a:gd name="G3" fmla="+- 10800 0 5118"/>
                <a:gd name="G4" fmla="+- 21600 0 11249"/>
                <a:gd name="G5" fmla="*/ G4 G3 10800"/>
                <a:gd name="G6" fmla="+- 21600 0 G5"/>
                <a:gd name="T0" fmla="*/ 11249 w 21600"/>
                <a:gd name="T1" fmla="*/ 0 h 21600"/>
                <a:gd name="T2" fmla="*/ 0 w 21600"/>
                <a:gd name="T3" fmla="*/ 10800 h 21600"/>
                <a:gd name="T4" fmla="*/ 11249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1249" y="0"/>
                  </a:moveTo>
                  <a:lnTo>
                    <a:pt x="11249" y="5118"/>
                  </a:lnTo>
                  <a:lnTo>
                    <a:pt x="3375" y="5118"/>
                  </a:lnTo>
                  <a:lnTo>
                    <a:pt x="3375" y="16482"/>
                  </a:lnTo>
                  <a:lnTo>
                    <a:pt x="11249" y="16482"/>
                  </a:lnTo>
                  <a:lnTo>
                    <a:pt x="11249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118"/>
                  </a:moveTo>
                  <a:lnTo>
                    <a:pt x="1350" y="16482"/>
                  </a:lnTo>
                  <a:lnTo>
                    <a:pt x="2700" y="16482"/>
                  </a:lnTo>
                  <a:lnTo>
                    <a:pt x="2700" y="5118"/>
                  </a:lnTo>
                  <a:close/>
                </a:path>
                <a:path w="21600" h="21600">
                  <a:moveTo>
                    <a:pt x="0" y="5118"/>
                  </a:moveTo>
                  <a:lnTo>
                    <a:pt x="0" y="16482"/>
                  </a:lnTo>
                  <a:lnTo>
                    <a:pt x="675" y="16482"/>
                  </a:lnTo>
                  <a:lnTo>
                    <a:pt x="675" y="5118"/>
                  </a:lnTo>
                  <a:close/>
                </a:path>
              </a:pathLst>
            </a:custGeom>
            <a:solidFill>
              <a:srgbClr val="CCCCFF">
                <a:alpha val="20000"/>
              </a:srgbClr>
            </a:solidFill>
            <a:ln w="3175">
              <a:solidFill>
                <a:srgbClr val="CCCCFF"/>
              </a:solidFill>
              <a:miter lim="800000"/>
              <a:headEnd/>
              <a:tailEnd/>
            </a:ln>
            <a:effectLst/>
          </p:spPr>
          <p:txBody>
            <a:bodyPr anchor="ctr">
              <a:no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1" name="Rectangle 18"/>
            <p:cNvSpPr>
              <a:spLocks noChangeArrowheads="1"/>
            </p:cNvSpPr>
            <p:nvPr/>
          </p:nvSpPr>
          <p:spPr bwMode="auto">
            <a:xfrm>
              <a:off x="1142976" y="4149874"/>
              <a:ext cx="3943352" cy="707886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2000" b="1" dirty="0" smtClean="0">
                  <a:solidFill>
                    <a:srgbClr val="DDDDDD"/>
                  </a:solidFill>
                  <a:latin typeface="Tahoma" pitchFamily="34" charset="0"/>
                </a:rPr>
                <a:t>銀河中心</a:t>
              </a:r>
              <a:r>
                <a:rPr lang="en-US" altLang="ja-JP" sz="2000" b="1" dirty="0" smtClean="0">
                  <a:solidFill>
                    <a:srgbClr val="DDDDDD"/>
                  </a:solidFill>
                  <a:latin typeface="Tahoma" pitchFamily="34" charset="0"/>
                </a:rPr>
                <a:t>BH, </a:t>
              </a:r>
              <a:r>
                <a:rPr lang="ja-JP" altLang="en-US" sz="2000" b="1" dirty="0" smtClean="0">
                  <a:solidFill>
                    <a:srgbClr val="DDDDDD"/>
                  </a:solidFill>
                  <a:latin typeface="Tahoma" pitchFamily="34" charset="0"/>
                </a:rPr>
                <a:t>球状星団中の</a:t>
              </a:r>
              <a:r>
                <a:rPr lang="en-US" altLang="ja-JP" sz="2000" b="1" dirty="0" smtClean="0">
                  <a:solidFill>
                    <a:srgbClr val="DDDDDD"/>
                  </a:solidFill>
                  <a:latin typeface="Tahoma" pitchFamily="34" charset="0"/>
                </a:rPr>
                <a:t>BH</a:t>
              </a:r>
            </a:p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2000" b="1" dirty="0" smtClean="0">
                  <a:solidFill>
                    <a:srgbClr val="DDDDDD"/>
                  </a:solidFill>
                  <a:latin typeface="Tahoma" pitchFamily="34" charset="0"/>
                </a:rPr>
                <a:t>  </a:t>
              </a:r>
              <a:r>
                <a:rPr lang="ja-JP" altLang="en-US" sz="2000" b="1" dirty="0" smtClean="0">
                  <a:solidFill>
                    <a:srgbClr val="DDDDDD"/>
                  </a:solidFill>
                  <a:latin typeface="Tahoma" pitchFamily="34" charset="0"/>
                </a:rPr>
                <a:t>の形成メカニズムに対する知見</a:t>
              </a:r>
              <a:r>
                <a:rPr lang="en-US" altLang="ja-JP" sz="2000" b="1" dirty="0" smtClean="0">
                  <a:solidFill>
                    <a:srgbClr val="DDDDDD"/>
                  </a:solidFill>
                  <a:latin typeface="Tahoma" pitchFamily="34" charset="0"/>
                </a:rPr>
                <a:t> </a:t>
              </a:r>
              <a:endParaRPr lang="ja-JP" altLang="en-US" sz="18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endParaRPr>
            </a:p>
          </p:txBody>
        </p:sp>
      </p:grpSp>
      <p:sp>
        <p:nvSpPr>
          <p:cNvPr id="24" name="Rectangle 14"/>
          <p:cNvSpPr>
            <a:spLocks noChangeArrowheads="1"/>
          </p:cNvSpPr>
          <p:nvPr/>
        </p:nvSpPr>
        <p:spPr bwMode="auto">
          <a:xfrm>
            <a:off x="928662" y="3490724"/>
            <a:ext cx="3571900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ja-JP" altLang="en-US" sz="18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最大</a:t>
            </a:r>
            <a:r>
              <a:rPr kumimoji="1" lang="en-US" altLang="ja-JP" sz="18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100kpc</a:t>
            </a:r>
            <a:r>
              <a:rPr kumimoji="1" lang="ja-JP" altLang="en-US" sz="18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の距離まで観測可能</a:t>
            </a:r>
            <a:endParaRPr kumimoji="1" lang="ja-JP" altLang="en-US" sz="18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07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DPF</a:t>
            </a:r>
            <a:r>
              <a:rPr lang="ja-JP" altLang="en-US"/>
              <a:t>コスト検討</a:t>
            </a:r>
          </a:p>
        </p:txBody>
      </p:sp>
      <p:sp>
        <p:nvSpPr>
          <p:cNvPr id="1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日本物理学会 </a:t>
            </a:r>
            <a:r>
              <a:rPr lang="en-US" altLang="zh-CN" smtClean="0"/>
              <a:t>2010</a:t>
            </a:r>
            <a:r>
              <a:rPr lang="zh-CN" altLang="en-US" smtClean="0"/>
              <a:t>年秋季大会 </a:t>
            </a:r>
            <a:r>
              <a:rPr lang="en-US" altLang="zh-CN" smtClean="0"/>
              <a:t>(2010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13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九州工業大学</a:t>
            </a:r>
            <a:r>
              <a:rPr lang="en-US" altLang="zh-CN" smtClean="0"/>
              <a:t>, </a:t>
            </a:r>
            <a:r>
              <a:rPr lang="zh-CN" altLang="en-US" smtClean="0"/>
              <a:t>北九州</a:t>
            </a:r>
            <a:r>
              <a:rPr lang="en-US" altLang="zh-CN" smtClean="0"/>
              <a:t>)</a:t>
            </a:r>
            <a:endParaRPr lang="en-US" altLang="ja-JP"/>
          </a:p>
        </p:txBody>
      </p:sp>
      <p:pic>
        <p:nvPicPr>
          <p:cNvPr id="1056662" name="Picture 918" descr="DPF_co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3211513"/>
            <a:ext cx="5041900" cy="3241675"/>
          </a:xfrm>
          <a:prstGeom prst="rect">
            <a:avLst/>
          </a:prstGeom>
          <a:noFill/>
        </p:spPr>
      </p:pic>
      <p:pic>
        <p:nvPicPr>
          <p:cNvPr id="1056660" name="Picture 916" descr="cos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163" y="3467100"/>
            <a:ext cx="3671887" cy="2947988"/>
          </a:xfrm>
          <a:prstGeom prst="rect">
            <a:avLst/>
          </a:prstGeom>
          <a:noFill/>
        </p:spPr>
      </p:pic>
      <p:sp>
        <p:nvSpPr>
          <p:cNvPr id="1056663" name="Rectangle 919"/>
          <p:cNvSpPr>
            <a:spLocks noChangeArrowheads="1"/>
          </p:cNvSpPr>
          <p:nvPr/>
        </p:nvSpPr>
        <p:spPr bwMode="auto">
          <a:xfrm>
            <a:off x="3276600" y="3535363"/>
            <a:ext cx="431800" cy="142875"/>
          </a:xfrm>
          <a:prstGeom prst="rect">
            <a:avLst/>
          </a:prstGeom>
          <a:noFill/>
          <a:ln w="25400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56664" name="Rectangle 920"/>
          <p:cNvSpPr>
            <a:spLocks noChangeArrowheads="1"/>
          </p:cNvSpPr>
          <p:nvPr/>
        </p:nvSpPr>
        <p:spPr bwMode="auto">
          <a:xfrm>
            <a:off x="3276600" y="4327525"/>
            <a:ext cx="431800" cy="142875"/>
          </a:xfrm>
          <a:prstGeom prst="rect">
            <a:avLst/>
          </a:prstGeom>
          <a:noFill/>
          <a:ln w="25400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56665" name="Line 921"/>
          <p:cNvSpPr>
            <a:spLocks noChangeShapeType="1"/>
          </p:cNvSpPr>
          <p:nvPr/>
        </p:nvSpPr>
        <p:spPr bwMode="auto">
          <a:xfrm>
            <a:off x="3779838" y="3606800"/>
            <a:ext cx="1584325" cy="71438"/>
          </a:xfrm>
          <a:prstGeom prst="line">
            <a:avLst/>
          </a:prstGeom>
          <a:noFill/>
          <a:ln w="25400">
            <a:solidFill>
              <a:srgbClr val="3366FF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56666" name="Line 922"/>
          <p:cNvSpPr>
            <a:spLocks noChangeShapeType="1"/>
          </p:cNvSpPr>
          <p:nvPr/>
        </p:nvSpPr>
        <p:spPr bwMode="auto">
          <a:xfrm>
            <a:off x="3708400" y="4470400"/>
            <a:ext cx="1871663" cy="720725"/>
          </a:xfrm>
          <a:prstGeom prst="line">
            <a:avLst/>
          </a:prstGeom>
          <a:noFill/>
          <a:ln w="25400">
            <a:solidFill>
              <a:srgbClr val="3366FF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56667" name="Rectangle 923"/>
          <p:cNvSpPr>
            <a:spLocks noChangeArrowheads="1"/>
          </p:cNvSpPr>
          <p:nvPr/>
        </p:nvSpPr>
        <p:spPr bwMode="auto">
          <a:xfrm>
            <a:off x="468313" y="836613"/>
            <a:ext cx="4248150" cy="6953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>
                <a:solidFill>
                  <a:srgbClr val="EAEAEA"/>
                </a:solidFill>
                <a:latin typeface="Tahoma" pitchFamily="34" charset="0"/>
              </a:rPr>
              <a:t>コスト</a:t>
            </a:r>
            <a:r>
              <a:rPr lang="en-US" altLang="ja-JP" sz="1800" b="1">
                <a:solidFill>
                  <a:srgbClr val="EAEAEA"/>
                </a:solidFill>
                <a:latin typeface="Tahoma" pitchFamily="34" charset="0"/>
              </a:rPr>
              <a:t>: </a:t>
            </a:r>
            <a:r>
              <a:rPr lang="ja-JP" altLang="en-US" sz="1800" b="1">
                <a:solidFill>
                  <a:srgbClr val="EAEAEA"/>
                </a:solidFill>
                <a:latin typeface="Tahoma" pitchFamily="34" charset="0"/>
              </a:rPr>
              <a:t>上限値の制約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>
                <a:solidFill>
                  <a:srgbClr val="EAEAEA"/>
                </a:solidFill>
                <a:latin typeface="Tahoma" pitchFamily="34" charset="0"/>
              </a:rPr>
              <a:t>  </a:t>
            </a:r>
            <a:r>
              <a:rPr lang="ja-JP" altLang="en-US" sz="1800" b="1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 </a:t>
            </a:r>
            <a:r>
              <a:rPr lang="ja-JP" altLang="en-US" sz="1800" b="1">
                <a:solidFill>
                  <a:srgbClr val="CCFFCC"/>
                </a:solidFill>
                <a:latin typeface="Tahoma" pitchFamily="34" charset="0"/>
              </a:rPr>
              <a:t>信頼性確保とのトレードオフ</a:t>
            </a:r>
            <a:r>
              <a:rPr lang="ja-JP" altLang="en-US" sz="1800" b="1">
                <a:solidFill>
                  <a:srgbClr val="EAEAEA"/>
                </a:solidFill>
                <a:latin typeface="Tahoma" pitchFamily="34" charset="0"/>
              </a:rPr>
              <a:t>として検討</a:t>
            </a:r>
          </a:p>
        </p:txBody>
      </p:sp>
      <p:sp>
        <p:nvSpPr>
          <p:cNvPr id="1056668" name="Rectangle 924"/>
          <p:cNvSpPr>
            <a:spLocks noChangeArrowheads="1"/>
          </p:cNvSpPr>
          <p:nvPr/>
        </p:nvSpPr>
        <p:spPr bwMode="auto">
          <a:xfrm>
            <a:off x="5651500" y="1431925"/>
            <a:ext cx="3386138" cy="5588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sz="1400" b="1">
                <a:solidFill>
                  <a:srgbClr val="EAEAEA"/>
                </a:solidFill>
                <a:latin typeface="Tahoma" pitchFamily="34" charset="0"/>
              </a:rPr>
              <a:t>基幹部 </a:t>
            </a:r>
            <a:r>
              <a:rPr kumimoji="0" lang="en-US" altLang="ja-JP" sz="1400" b="1">
                <a:solidFill>
                  <a:srgbClr val="EAEAEA"/>
                </a:solidFill>
                <a:latin typeface="Tahoma" pitchFamily="34" charset="0"/>
              </a:rPr>
              <a:t>(</a:t>
            </a:r>
            <a:r>
              <a:rPr kumimoji="0" lang="ja-JP" altLang="en-US" sz="1400" b="1">
                <a:solidFill>
                  <a:srgbClr val="EAEAEA"/>
                </a:solidFill>
                <a:latin typeface="Tahoma" pitchFamily="34" charset="0"/>
              </a:rPr>
              <a:t>電源系</a:t>
            </a:r>
            <a:r>
              <a:rPr kumimoji="0" lang="en-US" altLang="ja-JP" sz="1400" b="1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kumimoji="0" lang="ja-JP" altLang="en-US" sz="1400" b="1">
                <a:solidFill>
                  <a:srgbClr val="EAEAEA"/>
                </a:solidFill>
                <a:latin typeface="Tahoma" pitchFamily="34" charset="0"/>
              </a:rPr>
              <a:t>信号処理系</a:t>
            </a:r>
            <a:r>
              <a:rPr kumimoji="0" lang="en-US" altLang="ja-JP" sz="1400" b="1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kumimoji="0" lang="ja-JP" altLang="en-US" sz="1400" b="1">
                <a:solidFill>
                  <a:srgbClr val="EAEAEA"/>
                </a:solidFill>
                <a:latin typeface="Tahoma" pitchFamily="34" charset="0"/>
              </a:rPr>
              <a:t>熱制御系</a:t>
            </a:r>
            <a:r>
              <a:rPr kumimoji="0" lang="en-US" altLang="ja-JP" sz="1400" b="1">
                <a:solidFill>
                  <a:srgbClr val="EAEAEA"/>
                </a:solidFill>
                <a:latin typeface="Tahoma" pitchFamily="34" charset="0"/>
              </a:rPr>
              <a:t>)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400" b="1">
                <a:solidFill>
                  <a:srgbClr val="EAEAEA"/>
                </a:solidFill>
                <a:latin typeface="Tahoma" pitchFamily="34" charset="0"/>
              </a:rPr>
              <a:t>    </a:t>
            </a:r>
            <a:r>
              <a:rPr kumimoji="0" lang="ja-JP" altLang="en-US" sz="1400" b="1">
                <a:solidFill>
                  <a:srgbClr val="EAEAEA"/>
                </a:solidFill>
                <a:latin typeface="Tahoma" pitchFamily="34" charset="0"/>
              </a:rPr>
              <a:t>バス部に準じた冗長性・信頼性の確保</a:t>
            </a:r>
            <a:endParaRPr lang="ja-JP" altLang="en-US" sz="1400" b="1">
              <a:solidFill>
                <a:srgbClr val="EAEAEA"/>
              </a:solidFill>
              <a:latin typeface="Tahoma" pitchFamily="34" charset="0"/>
            </a:endParaRPr>
          </a:p>
        </p:txBody>
      </p:sp>
      <p:sp>
        <p:nvSpPr>
          <p:cNvPr id="1056669" name="Rectangle 925"/>
          <p:cNvSpPr>
            <a:spLocks noChangeArrowheads="1"/>
          </p:cNvSpPr>
          <p:nvPr/>
        </p:nvSpPr>
        <p:spPr bwMode="auto">
          <a:xfrm>
            <a:off x="5653088" y="1917700"/>
            <a:ext cx="3382962" cy="7921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</a:rPr>
              <a:t>ミッション機器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</a:rPr>
              <a:t>    機能冗長構成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</a:rPr>
              <a:t>    重要度に応じて民生部品の使用を検討</a:t>
            </a:r>
          </a:p>
        </p:txBody>
      </p:sp>
      <p:sp>
        <p:nvSpPr>
          <p:cNvPr id="1056670" name="Rectangle 926"/>
          <p:cNvSpPr>
            <a:spLocks noChangeArrowheads="1"/>
          </p:cNvSpPr>
          <p:nvPr/>
        </p:nvSpPr>
        <p:spPr bwMode="auto">
          <a:xfrm>
            <a:off x="862014" y="1636753"/>
            <a:ext cx="4567242" cy="131112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>
                <a:solidFill>
                  <a:srgbClr val="EAEAEA"/>
                </a:solidFill>
                <a:latin typeface="Tahoma" pitchFamily="34" charset="0"/>
              </a:rPr>
              <a:t>構造系・電気系 </a:t>
            </a:r>
            <a:r>
              <a:rPr lang="en-US" altLang="ja-JP" sz="1800" b="1" dirty="0">
                <a:solidFill>
                  <a:srgbClr val="EAEAEA"/>
                </a:solidFill>
                <a:latin typeface="Tahoma" pitchFamily="34" charset="0"/>
              </a:rPr>
              <a:t>: </a:t>
            </a:r>
            <a:r>
              <a:rPr lang="ja-JP" altLang="en-US" sz="1800" b="1" dirty="0">
                <a:solidFill>
                  <a:srgbClr val="EAEAEA"/>
                </a:solidFill>
                <a:latin typeface="Tahoma" pitchFamily="34" charset="0"/>
              </a:rPr>
              <a:t>メーカーの概算を参照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>
                <a:solidFill>
                  <a:srgbClr val="EAEAEA"/>
                </a:solidFill>
                <a:latin typeface="Tahoma" pitchFamily="34" charset="0"/>
              </a:rPr>
              <a:t>ミッション機器 </a:t>
            </a:r>
            <a:r>
              <a:rPr lang="en-US" altLang="ja-JP" sz="1800" b="1" dirty="0">
                <a:solidFill>
                  <a:srgbClr val="EAEAEA"/>
                </a:solidFill>
                <a:latin typeface="Tahoma" pitchFamily="34" charset="0"/>
              </a:rPr>
              <a:t>(</a:t>
            </a:r>
            <a:r>
              <a:rPr lang="ja-JP" altLang="en-US" sz="1800" b="1" dirty="0">
                <a:solidFill>
                  <a:srgbClr val="EAEAEA"/>
                </a:solidFill>
                <a:latin typeface="Tahoma" pitchFamily="34" charset="0"/>
              </a:rPr>
              <a:t>光学系</a:t>
            </a:r>
            <a:r>
              <a:rPr lang="en-US" altLang="ja-JP" sz="1800" b="1" dirty="0">
                <a:solidFill>
                  <a:srgbClr val="EAEAEA"/>
                </a:solidFill>
                <a:latin typeface="Tahoma" pitchFamily="34" charset="0"/>
              </a:rPr>
              <a:t>)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>
                <a:solidFill>
                  <a:srgbClr val="EAEAEA"/>
                </a:solidFill>
                <a:latin typeface="Tahoma" pitchFamily="34" charset="0"/>
              </a:rPr>
              <a:t>   </a:t>
            </a:r>
            <a:r>
              <a:rPr lang="ja-JP" altLang="en-US" sz="1800" b="1" dirty="0" smtClean="0">
                <a:solidFill>
                  <a:srgbClr val="EAEAEA"/>
                </a:solidFill>
                <a:latin typeface="Tahoma" pitchFamily="34" charset="0"/>
              </a:rPr>
              <a:t>民生部品　　</a:t>
            </a:r>
            <a:r>
              <a:rPr lang="en-US" altLang="ja-JP" sz="1800" b="1" dirty="0" smtClean="0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   </a:t>
            </a:r>
            <a:r>
              <a:rPr lang="ja-JP" altLang="en-US" sz="1800" b="1" dirty="0" smtClean="0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宇宙仕様部品　の間</a:t>
            </a:r>
            <a:endParaRPr lang="en-US" altLang="ja-JP" sz="1800" b="1" dirty="0" smtClean="0">
              <a:solidFill>
                <a:srgbClr val="EAEAEA"/>
              </a:solidFill>
              <a:latin typeface="Tahoma" pitchFamily="34" charset="0"/>
              <a:sym typeface="Wingdings" pitchFamily="2" charset="2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     (</a:t>
            </a:r>
            <a:r>
              <a:rPr lang="ja-JP" altLang="en-US" sz="1800" b="1" dirty="0" smtClean="0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リスク</a:t>
            </a:r>
            <a:r>
              <a:rPr lang="en-US" altLang="ja-JP" sz="1800" b="1" dirty="0" smtClean="0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)</a:t>
            </a:r>
            <a:r>
              <a:rPr lang="ja-JP" altLang="en-US" sz="1800" b="1" dirty="0" smtClean="0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                    </a:t>
            </a:r>
            <a:r>
              <a:rPr lang="en-US" altLang="ja-JP" sz="1800" b="1" dirty="0" smtClean="0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(</a:t>
            </a:r>
            <a:r>
              <a:rPr lang="ja-JP" altLang="en-US" sz="1800" b="1" dirty="0" smtClean="0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コスト</a:t>
            </a:r>
            <a:r>
              <a:rPr lang="en-US" altLang="ja-JP" sz="1800" b="1" dirty="0" smtClean="0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)</a:t>
            </a:r>
            <a:endParaRPr lang="ja-JP" altLang="en-US" sz="1800" b="1" dirty="0">
              <a:solidFill>
                <a:srgbClr val="EAEAEA"/>
              </a:solidFill>
              <a:latin typeface="Tahoma" pitchFamily="34" charset="0"/>
            </a:endParaRPr>
          </a:p>
        </p:txBody>
      </p:sp>
      <p:sp>
        <p:nvSpPr>
          <p:cNvPr id="1056671" name="Rectangle 927"/>
          <p:cNvSpPr>
            <a:spLocks noChangeArrowheads="1"/>
          </p:cNvSpPr>
          <p:nvPr/>
        </p:nvSpPr>
        <p:spPr bwMode="auto">
          <a:xfrm>
            <a:off x="5508625" y="1125538"/>
            <a:ext cx="3024188" cy="36036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信頼性確保の考え方</a:t>
            </a:r>
          </a:p>
        </p:txBody>
      </p:sp>
      <p:sp>
        <p:nvSpPr>
          <p:cNvPr id="1056672" name="AutoShape 928"/>
          <p:cNvSpPr>
            <a:spLocks noChangeArrowheads="1"/>
          </p:cNvSpPr>
          <p:nvPr/>
        </p:nvSpPr>
        <p:spPr bwMode="auto">
          <a:xfrm>
            <a:off x="5508625" y="1125538"/>
            <a:ext cx="3455988" cy="1655762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CCCC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0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DPF</a:t>
            </a:r>
            <a:r>
              <a:rPr lang="ja-JP" altLang="en-US" dirty="0" smtClean="0"/>
              <a:t>で期待できる成果</a:t>
            </a:r>
            <a:endParaRPr lang="ja-JP" altLang="en-US" dirty="0"/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日本物理学会 </a:t>
            </a:r>
            <a:r>
              <a:rPr lang="en-US" altLang="zh-CN" smtClean="0"/>
              <a:t>2010</a:t>
            </a:r>
            <a:r>
              <a:rPr lang="zh-CN" altLang="en-US" smtClean="0"/>
              <a:t>年秋季大会 </a:t>
            </a:r>
            <a:r>
              <a:rPr lang="en-US" altLang="zh-CN" smtClean="0"/>
              <a:t>(2010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13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九州工業大学</a:t>
            </a:r>
            <a:r>
              <a:rPr lang="en-US" altLang="zh-CN" smtClean="0"/>
              <a:t>, </a:t>
            </a:r>
            <a:r>
              <a:rPr lang="zh-CN" altLang="en-US" smtClean="0"/>
              <a:t>北九州</a:t>
            </a:r>
            <a:r>
              <a:rPr lang="en-US" altLang="zh-CN" smtClean="0"/>
              <a:t>)</a:t>
            </a:r>
            <a:endParaRPr lang="en-US" altLang="ja-JP"/>
          </a:p>
        </p:txBody>
      </p:sp>
      <p:pic>
        <p:nvPicPr>
          <p:cNvPr id="784391" name="Picture 1031" descr="bh-bh2"/>
          <p:cNvPicPr>
            <a:picLocks noChangeAspect="1" noChangeArrowheads="1"/>
          </p:cNvPicPr>
          <p:nvPr/>
        </p:nvPicPr>
        <p:blipFill>
          <a:blip r:embed="rId4" cstate="print"/>
          <a:srcRect b="16933"/>
          <a:stretch>
            <a:fillRect/>
          </a:stretch>
        </p:blipFill>
        <p:spPr bwMode="auto">
          <a:xfrm>
            <a:off x="5656297" y="2309388"/>
            <a:ext cx="3059107" cy="2119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4392" name="Rectangle 1032"/>
          <p:cNvSpPr>
            <a:spLocks noChangeArrowheads="1"/>
          </p:cNvSpPr>
          <p:nvPr/>
        </p:nvSpPr>
        <p:spPr bwMode="auto">
          <a:xfrm>
            <a:off x="8066117" y="4398971"/>
            <a:ext cx="792163" cy="2444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000" b="1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KAGAYA</a:t>
            </a:r>
          </a:p>
        </p:txBody>
      </p:sp>
      <p:sp>
        <p:nvSpPr>
          <p:cNvPr id="2905" name="Rectangle 10"/>
          <p:cNvSpPr>
            <a:spLocks noChangeArrowheads="1"/>
          </p:cNvSpPr>
          <p:nvPr/>
        </p:nvSpPr>
        <p:spPr bwMode="auto">
          <a:xfrm>
            <a:off x="857224" y="2903690"/>
            <a:ext cx="5248281" cy="131112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DPF</a:t>
            </a:r>
            <a:r>
              <a:rPr kumimoji="1" lang="ja-JP" altLang="en-US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では</a:t>
            </a:r>
            <a:r>
              <a:rPr kumimoji="1" lang="en-US" altLang="ja-JP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ja-JP" altLang="en-US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我々</a:t>
            </a:r>
            <a:r>
              <a:rPr kumimoji="1" lang="ja-JP" altLang="en-US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の銀河</a:t>
            </a:r>
            <a:r>
              <a:rPr kumimoji="1" lang="ja-JP" altLang="en-US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中心付近の</a:t>
            </a:r>
            <a:endParaRPr kumimoji="1" lang="ja-JP" altLang="en-US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ja-JP" altLang="en-US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</a:t>
            </a:r>
            <a:r>
              <a:rPr kumimoji="1" lang="ja-JP" altLang="en-US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ブラックホール</a:t>
            </a:r>
            <a:r>
              <a:rPr lang="ja-JP" altLang="en-US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に関連する現象</a:t>
            </a:r>
            <a:endParaRPr lang="en-US" altLang="ja-JP" b="1" dirty="0" smtClean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b="1" kern="1200" dirty="0" smtClean="0">
                <a:solidFill>
                  <a:srgbClr val="EAEAEA"/>
                </a:solidFill>
                <a:latin typeface="Tahoma" pitchFamily="34" charset="0"/>
                <a:cs typeface="+mn-cs"/>
              </a:rPr>
              <a:t>     </a:t>
            </a:r>
            <a:r>
              <a:rPr lang="ja-JP" altLang="en-US" b="1" dirty="0" smtClean="0">
                <a:solidFill>
                  <a:srgbClr val="EAEAEA"/>
                </a:solidFill>
                <a:latin typeface="Tahoma" pitchFamily="34" charset="0"/>
              </a:rPr>
              <a:t>を観測可能</a:t>
            </a:r>
            <a:endParaRPr kumimoji="1" lang="ja-JP" altLang="en-US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928662" y="1571612"/>
            <a:ext cx="4786346" cy="49859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b="1" dirty="0" smtClean="0">
                <a:solidFill>
                  <a:srgbClr val="EAEAEA"/>
                </a:solidFill>
                <a:latin typeface="Tahoma" pitchFamily="34" charset="0"/>
              </a:rPr>
              <a:t>重力波</a:t>
            </a:r>
            <a:r>
              <a:rPr lang="en-US" altLang="ja-JP" b="1" dirty="0" smtClean="0">
                <a:solidFill>
                  <a:srgbClr val="EAEAEA"/>
                </a:solidFill>
                <a:latin typeface="Tahoma" pitchFamily="34" charset="0"/>
              </a:rPr>
              <a:t>: </a:t>
            </a:r>
            <a:r>
              <a:rPr lang="ja-JP" altLang="en-US" b="1" dirty="0" smtClean="0">
                <a:solidFill>
                  <a:srgbClr val="EAEAEA"/>
                </a:solidFill>
                <a:latin typeface="Tahoma" pitchFamily="34" charset="0"/>
              </a:rPr>
              <a:t>直接検出されたことがない</a:t>
            </a:r>
            <a:endParaRPr kumimoji="1" lang="ja-JP" altLang="en-US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8" name="Rectangle 10"/>
          <p:cNvSpPr>
            <a:spLocks noChangeArrowheads="1"/>
          </p:cNvSpPr>
          <p:nvPr/>
        </p:nvSpPr>
        <p:spPr bwMode="auto">
          <a:xfrm>
            <a:off x="1000100" y="4930666"/>
            <a:ext cx="5429288" cy="49859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b="1" dirty="0" smtClean="0">
                <a:solidFill>
                  <a:srgbClr val="EAEAEA"/>
                </a:solidFill>
                <a:latin typeface="Tahoma" pitchFamily="34" charset="0"/>
              </a:rPr>
              <a:t>検出できれば</a:t>
            </a:r>
            <a:r>
              <a:rPr lang="en-US" altLang="ja-JP" b="1" dirty="0" smtClean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ja-JP" altLang="en-US" b="1" dirty="0" smtClean="0">
                <a:solidFill>
                  <a:srgbClr val="CCFFCC"/>
                </a:solidFill>
                <a:latin typeface="Tahoma" pitchFamily="34" charset="0"/>
              </a:rPr>
              <a:t>ノーベル賞</a:t>
            </a:r>
            <a:r>
              <a:rPr lang="ja-JP" altLang="en-US" b="1" dirty="0" smtClean="0">
                <a:solidFill>
                  <a:srgbClr val="EAEAEA"/>
                </a:solidFill>
                <a:latin typeface="Tahoma" pitchFamily="34" charset="0"/>
              </a:rPr>
              <a:t>は間違いない</a:t>
            </a:r>
            <a:endParaRPr kumimoji="1" lang="ja-JP" altLang="en-US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" name="AutoShape 71"/>
          <p:cNvSpPr>
            <a:spLocks noChangeArrowheads="1"/>
          </p:cNvSpPr>
          <p:nvPr/>
        </p:nvSpPr>
        <p:spPr bwMode="auto">
          <a:xfrm rot="5400000">
            <a:off x="2678300" y="2235391"/>
            <a:ext cx="342899" cy="586979"/>
          </a:xfrm>
          <a:custGeom>
            <a:avLst/>
            <a:gdLst>
              <a:gd name="G0" fmla="+- 11249 0 0"/>
              <a:gd name="G1" fmla="+- 4427 0 0"/>
              <a:gd name="G2" fmla="+- 21600 0 4427"/>
              <a:gd name="G3" fmla="+- 10800 0 4427"/>
              <a:gd name="G4" fmla="+- 21600 0 11249"/>
              <a:gd name="G5" fmla="*/ G4 G3 10800"/>
              <a:gd name="G6" fmla="+- 21600 0 G5"/>
              <a:gd name="T0" fmla="*/ 11249 w 21600"/>
              <a:gd name="T1" fmla="*/ 0 h 21600"/>
              <a:gd name="T2" fmla="*/ 0 w 21600"/>
              <a:gd name="T3" fmla="*/ 10800 h 21600"/>
              <a:gd name="T4" fmla="*/ 1124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49" y="0"/>
                </a:moveTo>
                <a:lnTo>
                  <a:pt x="11249" y="4427"/>
                </a:lnTo>
                <a:lnTo>
                  <a:pt x="3375" y="4427"/>
                </a:lnTo>
                <a:lnTo>
                  <a:pt x="3375" y="17173"/>
                </a:lnTo>
                <a:lnTo>
                  <a:pt x="11249" y="17173"/>
                </a:lnTo>
                <a:lnTo>
                  <a:pt x="1124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427"/>
                </a:moveTo>
                <a:lnTo>
                  <a:pt x="1350" y="17173"/>
                </a:lnTo>
                <a:lnTo>
                  <a:pt x="2700" y="17173"/>
                </a:lnTo>
                <a:lnTo>
                  <a:pt x="2700" y="4427"/>
                </a:lnTo>
                <a:close/>
              </a:path>
              <a:path w="21600" h="21600">
                <a:moveTo>
                  <a:pt x="0" y="4427"/>
                </a:moveTo>
                <a:lnTo>
                  <a:pt x="0" y="17173"/>
                </a:lnTo>
                <a:lnTo>
                  <a:pt x="675" y="17173"/>
                </a:lnTo>
                <a:lnTo>
                  <a:pt x="675" y="4427"/>
                </a:lnTo>
                <a:close/>
              </a:path>
            </a:pathLst>
          </a:custGeom>
          <a:solidFill>
            <a:srgbClr val="99CCFF">
              <a:alpha val="10000"/>
            </a:srgbClr>
          </a:solidFill>
          <a:ln w="3175">
            <a:solidFill>
              <a:srgbClr val="CCECFF"/>
            </a:solidFill>
            <a:miter lim="800000"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20" name="AutoShape 71"/>
          <p:cNvSpPr>
            <a:spLocks noChangeArrowheads="1"/>
          </p:cNvSpPr>
          <p:nvPr/>
        </p:nvSpPr>
        <p:spPr bwMode="auto">
          <a:xfrm rot="5400000">
            <a:off x="2622338" y="4249945"/>
            <a:ext cx="342899" cy="586979"/>
          </a:xfrm>
          <a:custGeom>
            <a:avLst/>
            <a:gdLst>
              <a:gd name="G0" fmla="+- 11249 0 0"/>
              <a:gd name="G1" fmla="+- 4427 0 0"/>
              <a:gd name="G2" fmla="+- 21600 0 4427"/>
              <a:gd name="G3" fmla="+- 10800 0 4427"/>
              <a:gd name="G4" fmla="+- 21600 0 11249"/>
              <a:gd name="G5" fmla="*/ G4 G3 10800"/>
              <a:gd name="G6" fmla="+- 21600 0 G5"/>
              <a:gd name="T0" fmla="*/ 11249 w 21600"/>
              <a:gd name="T1" fmla="*/ 0 h 21600"/>
              <a:gd name="T2" fmla="*/ 0 w 21600"/>
              <a:gd name="T3" fmla="*/ 10800 h 21600"/>
              <a:gd name="T4" fmla="*/ 1124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49" y="0"/>
                </a:moveTo>
                <a:lnTo>
                  <a:pt x="11249" y="4427"/>
                </a:lnTo>
                <a:lnTo>
                  <a:pt x="3375" y="4427"/>
                </a:lnTo>
                <a:lnTo>
                  <a:pt x="3375" y="17173"/>
                </a:lnTo>
                <a:lnTo>
                  <a:pt x="11249" y="17173"/>
                </a:lnTo>
                <a:lnTo>
                  <a:pt x="1124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427"/>
                </a:moveTo>
                <a:lnTo>
                  <a:pt x="1350" y="17173"/>
                </a:lnTo>
                <a:lnTo>
                  <a:pt x="2700" y="17173"/>
                </a:lnTo>
                <a:lnTo>
                  <a:pt x="2700" y="4427"/>
                </a:lnTo>
                <a:close/>
              </a:path>
              <a:path w="21600" h="21600">
                <a:moveTo>
                  <a:pt x="0" y="4427"/>
                </a:moveTo>
                <a:lnTo>
                  <a:pt x="0" y="17173"/>
                </a:lnTo>
                <a:lnTo>
                  <a:pt x="675" y="17173"/>
                </a:lnTo>
                <a:lnTo>
                  <a:pt x="675" y="4427"/>
                </a:lnTo>
                <a:close/>
              </a:path>
            </a:pathLst>
          </a:custGeom>
          <a:solidFill>
            <a:srgbClr val="99CCFF">
              <a:alpha val="10000"/>
            </a:srgbClr>
          </a:solidFill>
          <a:ln w="3175">
            <a:solidFill>
              <a:srgbClr val="CCECFF"/>
            </a:solidFill>
            <a:miter lim="800000"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utoShape 90"/>
          <p:cNvSpPr>
            <a:spLocks noChangeArrowheads="1"/>
          </p:cNvSpPr>
          <p:nvPr/>
        </p:nvSpPr>
        <p:spPr bwMode="auto">
          <a:xfrm>
            <a:off x="1428728" y="2500306"/>
            <a:ext cx="4929222" cy="1928826"/>
          </a:xfrm>
          <a:prstGeom prst="roundRect">
            <a:avLst>
              <a:gd name="adj" fmla="val 4412"/>
            </a:avLst>
          </a:prstGeom>
          <a:solidFill>
            <a:srgbClr val="CCECFF">
              <a:alpha val="15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103322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DPF</a:t>
            </a:r>
            <a:r>
              <a:rPr lang="ja-JP" altLang="en-US" dirty="0" smtClean="0"/>
              <a:t>の意義</a:t>
            </a:r>
            <a:endParaRPr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日本物理学会 </a:t>
            </a:r>
            <a:r>
              <a:rPr lang="en-US" altLang="zh-CN" smtClean="0"/>
              <a:t>2010</a:t>
            </a:r>
            <a:r>
              <a:rPr lang="zh-CN" altLang="en-US" smtClean="0"/>
              <a:t>年秋季大会 </a:t>
            </a:r>
            <a:r>
              <a:rPr lang="en-US" altLang="zh-CN" smtClean="0"/>
              <a:t>(2010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13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九州工業大学</a:t>
            </a:r>
            <a:r>
              <a:rPr lang="en-US" altLang="zh-CN" smtClean="0"/>
              <a:t>, </a:t>
            </a:r>
            <a:r>
              <a:rPr lang="zh-CN" altLang="en-US" smtClean="0"/>
              <a:t>北九州</a:t>
            </a:r>
            <a:r>
              <a:rPr lang="en-US" altLang="zh-CN" smtClean="0"/>
              <a:t>)</a:t>
            </a:r>
            <a:endParaRPr lang="en-US" altLang="ja-JP"/>
          </a:p>
        </p:txBody>
      </p:sp>
      <p:sp>
        <p:nvSpPr>
          <p:cNvPr id="45" name="Rectangle 16"/>
          <p:cNvSpPr>
            <a:spLocks noChangeArrowheads="1"/>
          </p:cNvSpPr>
          <p:nvPr/>
        </p:nvSpPr>
        <p:spPr bwMode="auto">
          <a:xfrm>
            <a:off x="1000127" y="1140725"/>
            <a:ext cx="7072335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</a:rPr>
              <a:t>今回の内容</a:t>
            </a: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</a:rPr>
              <a:t> </a:t>
            </a: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</a:t>
            </a: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</a:rPr>
              <a:t>  </a:t>
            </a: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</a:rPr>
              <a:t>「</a:t>
            </a: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</a:rPr>
              <a:t>DPF</a:t>
            </a: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</a:rPr>
              <a:t>単体での科学的成果」 が中心</a:t>
            </a:r>
            <a:endParaRPr kumimoji="1" lang="ja-JP" altLang="en-US" sz="2000" b="1" kern="1200" baseline="300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7" name="Rectangle 16"/>
          <p:cNvSpPr>
            <a:spLocks noChangeArrowheads="1"/>
          </p:cNvSpPr>
          <p:nvPr/>
        </p:nvSpPr>
        <p:spPr bwMode="auto">
          <a:xfrm>
            <a:off x="1500166" y="1643050"/>
            <a:ext cx="6858048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</a:rPr>
              <a:t>しかし</a:t>
            </a: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</a:rPr>
              <a:t>, DPF</a:t>
            </a: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</a:rPr>
              <a:t>の意義は、単体だけの意義に限られない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</a:endParaRPr>
          </a:p>
        </p:txBody>
      </p:sp>
      <p:sp>
        <p:nvSpPr>
          <p:cNvPr id="19" name="Rectangle 16"/>
          <p:cNvSpPr>
            <a:spLocks noChangeArrowheads="1"/>
          </p:cNvSpPr>
          <p:nvPr/>
        </p:nvSpPr>
        <p:spPr bwMode="auto">
          <a:xfrm>
            <a:off x="1500166" y="2551695"/>
            <a:ext cx="5357850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CCECFF"/>
                </a:solidFill>
                <a:latin typeface="Tahoma" pitchFamily="34" charset="0"/>
              </a:rPr>
              <a:t>科学</a:t>
            </a: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</a:rPr>
              <a:t>の目標  </a:t>
            </a: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</a:rPr>
              <a:t>: </a:t>
            </a: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</a:rPr>
              <a:t>真理を知ること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</a:rPr>
              <a:t>   </a:t>
            </a: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</a:rPr>
              <a:t>我々の成り立ち</a:t>
            </a: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</a:rPr>
              <a:t>, </a:t>
            </a: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</a:rPr>
              <a:t>宇宙の始まり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</a:endParaRPr>
          </a:p>
        </p:txBody>
      </p:sp>
      <p:sp>
        <p:nvSpPr>
          <p:cNvPr id="14" name="Rectangle 16"/>
          <p:cNvSpPr>
            <a:spLocks noChangeArrowheads="1"/>
          </p:cNvSpPr>
          <p:nvPr/>
        </p:nvSpPr>
        <p:spPr bwMode="auto">
          <a:xfrm>
            <a:off x="1500166" y="3535450"/>
            <a:ext cx="4929222" cy="110799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CCECFF"/>
                </a:solidFill>
                <a:latin typeface="Tahoma" pitchFamily="34" charset="0"/>
              </a:rPr>
              <a:t>宇宙開発</a:t>
            </a: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</a:rPr>
              <a:t>の目標  </a:t>
            </a: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</a:rPr>
              <a:t>: </a:t>
            </a: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</a:rPr>
              <a:t>人類のフロンティア・夢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</a:rPr>
              <a:t>    </a:t>
            </a: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</a:rPr>
              <a:t>人類の可能性を広げる</a:t>
            </a: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</a:rPr>
              <a:t>     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</a:rPr>
              <a:t>     </a:t>
            </a:r>
          </a:p>
        </p:txBody>
      </p:sp>
      <p:sp>
        <p:nvSpPr>
          <p:cNvPr id="15" name="Rectangle 16"/>
          <p:cNvSpPr>
            <a:spLocks noChangeArrowheads="1"/>
          </p:cNvSpPr>
          <p:nvPr/>
        </p:nvSpPr>
        <p:spPr bwMode="auto">
          <a:xfrm>
            <a:off x="1428728" y="4786322"/>
            <a:ext cx="6643734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 DECIGO : </a:t>
            </a:r>
            <a:r>
              <a:rPr lang="ja-JP" altLang="en-US" sz="2000" b="1" dirty="0" smtClean="0">
                <a:solidFill>
                  <a:srgbClr val="CCFFCC"/>
                </a:solidFill>
                <a:latin typeface="Tahoma" pitchFamily="34" charset="0"/>
                <a:sym typeface="Wingdings" pitchFamily="2" charset="2"/>
              </a:rPr>
              <a:t>宇宙の始まりに最も肉薄</a:t>
            </a: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する可能性を持つ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  <a:sym typeface="Wingdings" pitchFamily="2" charset="2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     DPF</a:t>
            </a: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はその重要なステップ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/>
        </p:nvSpPr>
        <p:spPr bwMode="auto">
          <a:xfrm>
            <a:off x="1428728" y="5641319"/>
            <a:ext cx="6643734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 DPF</a:t>
            </a: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は</a:t>
            </a: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, </a:t>
            </a:r>
            <a:r>
              <a:rPr lang="ja-JP" altLang="en-US" sz="2000" b="1" dirty="0" smtClean="0">
                <a:solidFill>
                  <a:srgbClr val="CCFFCC"/>
                </a:solidFill>
                <a:latin typeface="Tahoma" pitchFamily="34" charset="0"/>
                <a:sym typeface="Wingdings" pitchFamily="2" charset="2"/>
              </a:rPr>
              <a:t>宇宙環境利用の新しい可能性</a:t>
            </a: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を切り拓く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utoShape 90"/>
          <p:cNvSpPr>
            <a:spLocks noChangeArrowheads="1"/>
          </p:cNvSpPr>
          <p:nvPr/>
        </p:nvSpPr>
        <p:spPr bwMode="auto">
          <a:xfrm>
            <a:off x="1357290" y="2000240"/>
            <a:ext cx="5500726" cy="1785950"/>
          </a:xfrm>
          <a:prstGeom prst="roundRect">
            <a:avLst>
              <a:gd name="adj" fmla="val 4412"/>
            </a:avLst>
          </a:prstGeom>
          <a:solidFill>
            <a:srgbClr val="CCECFF">
              <a:alpha val="15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103322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日本物理学会声明</a:t>
            </a:r>
            <a:endParaRPr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日本物理学会 </a:t>
            </a:r>
            <a:r>
              <a:rPr lang="en-US" altLang="zh-CN" smtClean="0"/>
              <a:t>2010</a:t>
            </a:r>
            <a:r>
              <a:rPr lang="zh-CN" altLang="en-US" smtClean="0"/>
              <a:t>年秋季大会 </a:t>
            </a:r>
            <a:r>
              <a:rPr lang="en-US" altLang="zh-CN" smtClean="0"/>
              <a:t>(2010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13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九州工業大学</a:t>
            </a:r>
            <a:r>
              <a:rPr lang="en-US" altLang="zh-CN" smtClean="0"/>
              <a:t>, </a:t>
            </a:r>
            <a:r>
              <a:rPr lang="zh-CN" altLang="en-US" smtClean="0"/>
              <a:t>北九州</a:t>
            </a:r>
            <a:r>
              <a:rPr lang="en-US" altLang="zh-CN" smtClean="0"/>
              <a:t>)</a:t>
            </a:r>
            <a:endParaRPr lang="en-US" altLang="ja-JP"/>
          </a:p>
        </p:txBody>
      </p:sp>
      <p:sp>
        <p:nvSpPr>
          <p:cNvPr id="45" name="Rectangle 16"/>
          <p:cNvSpPr>
            <a:spLocks noChangeArrowheads="1"/>
          </p:cNvSpPr>
          <p:nvPr/>
        </p:nvSpPr>
        <p:spPr bwMode="auto">
          <a:xfrm>
            <a:off x="1000127" y="1142984"/>
            <a:ext cx="7072335" cy="38953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</a:rPr>
              <a:t>宇宙基本法施行に関する声明</a:t>
            </a:r>
            <a:endParaRPr kumimoji="1" lang="ja-JP" altLang="en-US" sz="2000" b="1" kern="1200" baseline="300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7" name="Rectangle 16"/>
          <p:cNvSpPr>
            <a:spLocks noChangeArrowheads="1"/>
          </p:cNvSpPr>
          <p:nvPr/>
        </p:nvSpPr>
        <p:spPr bwMode="auto">
          <a:xfrm>
            <a:off x="4786314" y="1214422"/>
            <a:ext cx="2571768" cy="33637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</a:rPr>
              <a:t>2008 </a:t>
            </a:r>
            <a:r>
              <a:rPr lang="ja-JP" altLang="en-US" sz="1600" b="1" dirty="0" smtClean="0">
                <a:solidFill>
                  <a:srgbClr val="F8F8F8"/>
                </a:solidFill>
                <a:latin typeface="Tahoma" pitchFamily="34" charset="0"/>
              </a:rPr>
              <a:t>年</a:t>
            </a: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</a:rPr>
              <a:t>12 </a:t>
            </a:r>
            <a:r>
              <a:rPr lang="ja-JP" altLang="en-US" sz="1600" b="1" dirty="0" smtClean="0">
                <a:solidFill>
                  <a:srgbClr val="F8F8F8"/>
                </a:solidFill>
                <a:latin typeface="Tahoma" pitchFamily="34" charset="0"/>
              </a:rPr>
              <a:t>月</a:t>
            </a: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</a:rPr>
              <a:t>8 </a:t>
            </a:r>
            <a:r>
              <a:rPr lang="ja-JP" altLang="en-US" sz="1600" b="1" dirty="0" smtClean="0">
                <a:solidFill>
                  <a:srgbClr val="F8F8F8"/>
                </a:solidFill>
                <a:latin typeface="Tahoma" pitchFamily="34" charset="0"/>
              </a:rPr>
              <a:t>日</a:t>
            </a:r>
            <a:endParaRPr lang="en-US" altLang="ja-JP" sz="1600" b="1" dirty="0" smtClean="0">
              <a:solidFill>
                <a:srgbClr val="F8F8F8"/>
              </a:solidFill>
              <a:latin typeface="Tahoma" pitchFamily="34" charset="0"/>
            </a:endParaRPr>
          </a:p>
        </p:txBody>
      </p:sp>
      <p:sp>
        <p:nvSpPr>
          <p:cNvPr id="19" name="Rectangle 16"/>
          <p:cNvSpPr>
            <a:spLocks noChangeArrowheads="1"/>
          </p:cNvSpPr>
          <p:nvPr/>
        </p:nvSpPr>
        <p:spPr bwMode="auto">
          <a:xfrm>
            <a:off x="1428728" y="2000240"/>
            <a:ext cx="5643602" cy="178510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2000" b="1" dirty="0" smtClean="0">
                <a:solidFill>
                  <a:srgbClr val="FFFFFF"/>
                </a:solidFill>
                <a:latin typeface="Tahoma" pitchFamily="34" charset="0"/>
              </a:rPr>
              <a:t>１ 自由な発想に基づいた意思決定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2000" b="1" dirty="0" smtClean="0">
                <a:solidFill>
                  <a:srgbClr val="FFFFFF"/>
                </a:solidFill>
                <a:latin typeface="Tahoma" pitchFamily="34" charset="0"/>
              </a:rPr>
              <a:t>２ 情報公開と透明性の確保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2000" b="1" dirty="0" smtClean="0">
                <a:solidFill>
                  <a:srgbClr val="CCFFCC"/>
                </a:solidFill>
                <a:latin typeface="Tahoma" pitchFamily="34" charset="0"/>
              </a:rPr>
              <a:t>３ 長期的視野に立った運営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2000" b="1" dirty="0" smtClean="0">
                <a:solidFill>
                  <a:srgbClr val="FFFFFF"/>
                </a:solidFill>
                <a:latin typeface="Tahoma" pitchFamily="34" charset="0"/>
              </a:rPr>
              <a:t>４ 宇宙活動の先導役としての宇宙物理学の推進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2000" b="1" dirty="0" smtClean="0">
                <a:solidFill>
                  <a:srgbClr val="FFFFFF"/>
                </a:solidFill>
                <a:latin typeface="Tahoma" pitchFamily="34" charset="0"/>
              </a:rPr>
              <a:t>５ 学問の府としての推進体制の整備・強化</a:t>
            </a:r>
          </a:p>
        </p:txBody>
      </p:sp>
      <p:pic>
        <p:nvPicPr>
          <p:cNvPr id="12" name="図 11" descr="statement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4201110"/>
            <a:ext cx="8454172" cy="16567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403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829DC4"/>
              </a:clrFrom>
              <a:clrTo>
                <a:srgbClr val="829DC4">
                  <a:alpha val="0"/>
                </a:srgbClr>
              </a:clrTo>
            </a:clrChange>
            <a:lum bright="-50000" contrast="-40000"/>
          </a:blip>
          <a:srcRect/>
          <a:stretch>
            <a:fillRect/>
          </a:stretch>
        </p:blipFill>
        <p:spPr bwMode="auto">
          <a:xfrm>
            <a:off x="2124075" y="873125"/>
            <a:ext cx="6732588" cy="5508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日本物理学会 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2010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年秋季大会 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(2010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9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13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九州工業大学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北九州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4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57238" y="765175"/>
            <a:ext cx="8386762" cy="5711825"/>
          </a:xfrm>
        </p:spPr>
        <p:txBody>
          <a:bodyPr/>
          <a:lstStyle/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/>
              <a:t>   </a:t>
            </a:r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 dirty="0"/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 dirty="0" smtClean="0"/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 dirty="0"/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/>
              <a:t>         </a:t>
            </a:r>
            <a:r>
              <a:rPr lang="en-US" altLang="ja-JP" sz="2800" b="1" dirty="0" smtClean="0"/>
              <a:t>  </a:t>
            </a:r>
            <a:r>
              <a:rPr lang="ja-JP" altLang="en-US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イントロダクション</a:t>
            </a:r>
            <a:endParaRPr lang="en-US" altLang="ja-JP" sz="3600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         - DECIGO</a:t>
            </a:r>
            <a:r>
              <a:rPr lang="ja-JP" altLang="en-US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計画 </a:t>
            </a:r>
            <a:r>
              <a:rPr lang="en-US" altLang="ja-JP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-</a:t>
            </a:r>
            <a:endParaRPr lang="ja-JP" altLang="en-US" sz="36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　            </a:t>
            </a: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28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</a:t>
            </a:r>
            <a:endParaRPr lang="ja-JP" altLang="en-US" sz="2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3200" dirty="0"/>
              <a:t>DECIGO</a:t>
            </a:r>
          </a:p>
        </p:txBody>
      </p:sp>
      <p:sp>
        <p:nvSpPr>
          <p:cNvPr id="16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日本物理学会 </a:t>
            </a:r>
            <a:r>
              <a:rPr lang="en-US" altLang="zh-CN" smtClean="0"/>
              <a:t>2010</a:t>
            </a:r>
            <a:r>
              <a:rPr lang="zh-CN" altLang="en-US" smtClean="0"/>
              <a:t>年秋季大会 </a:t>
            </a:r>
            <a:r>
              <a:rPr lang="en-US" altLang="zh-CN" smtClean="0"/>
              <a:t>(2010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13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九州工業大学</a:t>
            </a:r>
            <a:r>
              <a:rPr lang="en-US" altLang="zh-CN" smtClean="0"/>
              <a:t>, </a:t>
            </a:r>
            <a:r>
              <a:rPr lang="zh-CN" altLang="en-US" smtClean="0"/>
              <a:t>北九州</a:t>
            </a:r>
            <a:r>
              <a:rPr lang="en-US" altLang="zh-CN" smtClean="0"/>
              <a:t>)</a:t>
            </a:r>
            <a:endParaRPr lang="en-US" altLang="ja-JP"/>
          </a:p>
        </p:txBody>
      </p:sp>
      <p:sp>
        <p:nvSpPr>
          <p:cNvPr id="1131559" name="Rectangle 39"/>
          <p:cNvSpPr>
            <a:spLocks noGrp="1" noChangeArrowheads="1"/>
          </p:cNvSpPr>
          <p:nvPr>
            <p:ph type="body" idx="4294967295"/>
          </p:nvPr>
        </p:nvSpPr>
        <p:spPr>
          <a:xfrm>
            <a:off x="857240" y="1142984"/>
            <a:ext cx="2286000" cy="530225"/>
          </a:xfrm>
          <a:noFill/>
          <a:ln/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altLang="ja-JP" sz="2200" b="1" dirty="0">
                <a:solidFill>
                  <a:srgbClr val="FFCCCC"/>
                </a:solidFill>
              </a:rPr>
              <a:t>DECIGO</a:t>
            </a:r>
            <a:r>
              <a:rPr lang="ja-JP" altLang="en-US" sz="2600" b="1" dirty="0">
                <a:solidFill>
                  <a:srgbClr val="FFCCCC"/>
                </a:solidFill>
              </a:rPr>
              <a:t>　</a:t>
            </a:r>
            <a:endParaRPr lang="ja-JP" altLang="en-US" b="1" dirty="0">
              <a:solidFill>
                <a:srgbClr val="FFCCCC"/>
              </a:solidFill>
            </a:endParaRPr>
          </a:p>
        </p:txBody>
      </p:sp>
      <p:sp>
        <p:nvSpPr>
          <p:cNvPr id="1131554" name="Text Box 34"/>
          <p:cNvSpPr txBox="1">
            <a:spLocks noChangeArrowheads="1"/>
          </p:cNvSpPr>
          <p:nvPr/>
        </p:nvSpPr>
        <p:spPr bwMode="auto">
          <a:xfrm>
            <a:off x="6715140" y="928670"/>
            <a:ext cx="216058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SzPct val="70000"/>
              <a:buFont typeface="Wingdings" pitchFamily="2" charset="2"/>
              <a:buNone/>
            </a:pPr>
            <a:r>
              <a:rPr lang="en-US" altLang="ja-JP" sz="1200" b="1" dirty="0">
                <a:solidFill>
                  <a:srgbClr val="CCFFCC"/>
                </a:solidFill>
                <a:latin typeface="Tahoma" pitchFamily="34" charset="0"/>
              </a:rPr>
              <a:t> </a:t>
            </a:r>
            <a:r>
              <a:rPr lang="ja-JP" altLang="en-US" sz="1200" b="1" dirty="0">
                <a:solidFill>
                  <a:srgbClr val="CCFFCC"/>
                </a:solidFill>
                <a:latin typeface="Tahoma" pitchFamily="34" charset="0"/>
              </a:rPr>
              <a:t>光共振型マイケルソン干渉計</a:t>
            </a:r>
          </a:p>
          <a:p>
            <a:pPr algn="l">
              <a:buSzPct val="70000"/>
              <a:buFont typeface="Wingdings" pitchFamily="2" charset="2"/>
              <a:buNone/>
            </a:pPr>
            <a:r>
              <a:rPr lang="ja-JP" altLang="en-US" sz="1200" b="1" dirty="0">
                <a:solidFill>
                  <a:srgbClr val="CCFFCC"/>
                </a:solidFill>
                <a:latin typeface="Tahoma" pitchFamily="34" charset="0"/>
              </a:rPr>
              <a:t> 　　　アーム長： </a:t>
            </a:r>
            <a:r>
              <a:rPr lang="en-US" altLang="ja-JP" sz="1200" b="1" dirty="0">
                <a:solidFill>
                  <a:srgbClr val="CCFFCC"/>
                </a:solidFill>
                <a:latin typeface="Tahoma" pitchFamily="34" charset="0"/>
              </a:rPr>
              <a:t>1000 km</a:t>
            </a:r>
          </a:p>
          <a:p>
            <a:pPr algn="l">
              <a:buSzPct val="70000"/>
              <a:buFont typeface="Wingdings" pitchFamily="2" charset="2"/>
              <a:buNone/>
            </a:pPr>
            <a:r>
              <a:rPr lang="en-US" altLang="ja-JP" sz="1200" b="1" dirty="0">
                <a:solidFill>
                  <a:srgbClr val="CCFFCC"/>
                </a:solidFill>
                <a:latin typeface="Tahoma" pitchFamily="34" charset="0"/>
              </a:rPr>
              <a:t> </a:t>
            </a:r>
            <a:r>
              <a:rPr lang="ja-JP" altLang="en-US" sz="1200" b="1" dirty="0">
                <a:solidFill>
                  <a:srgbClr val="CCFFCC"/>
                </a:solidFill>
                <a:latin typeface="Tahoma" pitchFamily="34" charset="0"/>
              </a:rPr>
              <a:t>　　　レーザーパワー： </a:t>
            </a:r>
            <a:r>
              <a:rPr lang="en-US" altLang="ja-JP" sz="1200" b="1" dirty="0">
                <a:solidFill>
                  <a:srgbClr val="CCFFCC"/>
                </a:solidFill>
                <a:latin typeface="Tahoma" pitchFamily="34" charset="0"/>
              </a:rPr>
              <a:t>10 </a:t>
            </a:r>
            <a:r>
              <a:rPr lang="en-US" altLang="ja-JP" sz="1200" b="1" dirty="0" smtClean="0">
                <a:solidFill>
                  <a:srgbClr val="CCFFCC"/>
                </a:solidFill>
                <a:latin typeface="Tahoma" pitchFamily="34" charset="0"/>
              </a:rPr>
              <a:t>W </a:t>
            </a:r>
            <a:endParaRPr lang="en-US" altLang="ja-JP" sz="1200" b="1" dirty="0">
              <a:solidFill>
                <a:srgbClr val="CCFFCC"/>
              </a:solidFill>
              <a:latin typeface="Tahoma" pitchFamily="34" charset="0"/>
            </a:endParaRPr>
          </a:p>
          <a:p>
            <a:pPr algn="l">
              <a:buSzPct val="70000"/>
              <a:buFont typeface="Wingdings" pitchFamily="2" charset="2"/>
              <a:buNone/>
            </a:pPr>
            <a:r>
              <a:rPr lang="en-US" altLang="ja-JP" sz="1200" b="1" dirty="0">
                <a:solidFill>
                  <a:srgbClr val="CCFFCC"/>
                </a:solidFill>
                <a:latin typeface="Tahoma" pitchFamily="34" charset="0"/>
              </a:rPr>
              <a:t>        </a:t>
            </a:r>
            <a:r>
              <a:rPr lang="ja-JP" altLang="en-US" sz="1200" b="1" dirty="0">
                <a:solidFill>
                  <a:srgbClr val="CCFFCC"/>
                </a:solidFill>
                <a:latin typeface="Tahoma" pitchFamily="34" charset="0"/>
              </a:rPr>
              <a:t>レーザー波長： </a:t>
            </a:r>
            <a:r>
              <a:rPr lang="en-US" altLang="ja-JP" sz="1200" b="1" dirty="0">
                <a:solidFill>
                  <a:srgbClr val="CCFFCC"/>
                </a:solidFill>
                <a:latin typeface="Tahoma" pitchFamily="34" charset="0"/>
              </a:rPr>
              <a:t>532 nm</a:t>
            </a:r>
          </a:p>
          <a:p>
            <a:pPr algn="l">
              <a:buSzPct val="70000"/>
              <a:buFont typeface="Wingdings" pitchFamily="2" charset="2"/>
              <a:buNone/>
            </a:pPr>
            <a:r>
              <a:rPr lang="en-US" altLang="ja-JP" sz="1200" b="1" dirty="0">
                <a:solidFill>
                  <a:srgbClr val="CCFFCC"/>
                </a:solidFill>
                <a:latin typeface="Tahoma" pitchFamily="34" charset="0"/>
              </a:rPr>
              <a:t> </a:t>
            </a:r>
            <a:r>
              <a:rPr lang="ja-JP" altLang="en-US" sz="1200" b="1" dirty="0">
                <a:solidFill>
                  <a:srgbClr val="CCFFCC"/>
                </a:solidFill>
                <a:latin typeface="Tahoma" pitchFamily="34" charset="0"/>
              </a:rPr>
              <a:t>　　　ミラー直径： </a:t>
            </a:r>
            <a:r>
              <a:rPr lang="en-US" altLang="ja-JP" sz="1200" b="1" dirty="0">
                <a:solidFill>
                  <a:srgbClr val="CCFFCC"/>
                </a:solidFill>
                <a:latin typeface="Tahoma" pitchFamily="34" charset="0"/>
              </a:rPr>
              <a:t>1 m</a:t>
            </a:r>
          </a:p>
        </p:txBody>
      </p:sp>
      <p:sp>
        <p:nvSpPr>
          <p:cNvPr id="1131555" name="Rectangle 35"/>
          <p:cNvSpPr>
            <a:spLocks noChangeArrowheads="1"/>
          </p:cNvSpPr>
          <p:nvPr/>
        </p:nvSpPr>
        <p:spPr bwMode="auto">
          <a:xfrm>
            <a:off x="2166966" y="1191268"/>
            <a:ext cx="4405298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tx1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DDDDDD"/>
                </a:solidFill>
                <a:latin typeface="Tahoma" pitchFamily="34" charset="0"/>
              </a:rPr>
              <a:t>(DECI-hertz interferometer </a:t>
            </a:r>
            <a:endParaRPr lang="en-US" altLang="ja-JP" sz="1400" b="1" dirty="0" smtClean="0">
              <a:solidFill>
                <a:srgbClr val="DDDDDD"/>
              </a:solidFill>
              <a:latin typeface="Tahoma" pitchFamily="34" charset="0"/>
            </a:endParaRPr>
          </a:p>
          <a:p>
            <a:pPr algn="l">
              <a:buClr>
                <a:schemeClr val="tx1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</a:rPr>
              <a:t>        Gravitational </a:t>
            </a:r>
            <a:r>
              <a:rPr lang="en-US" altLang="ja-JP" sz="1400" b="1" dirty="0">
                <a:solidFill>
                  <a:srgbClr val="DDDDDD"/>
                </a:solidFill>
                <a:latin typeface="Tahoma" pitchFamily="34" charset="0"/>
              </a:rPr>
              <a:t>wave Observatory)</a:t>
            </a:r>
          </a:p>
        </p:txBody>
      </p:sp>
      <p:sp>
        <p:nvSpPr>
          <p:cNvPr id="1131557" name="Rectangle 37"/>
          <p:cNvSpPr>
            <a:spLocks noChangeArrowheads="1"/>
          </p:cNvSpPr>
          <p:nvPr/>
        </p:nvSpPr>
        <p:spPr bwMode="auto">
          <a:xfrm>
            <a:off x="928662" y="1928802"/>
            <a:ext cx="4643470" cy="75713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tx1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FFFFF"/>
                </a:solidFill>
                <a:latin typeface="Tahoma" pitchFamily="34" charset="0"/>
              </a:rPr>
              <a:t>宇宙重力波望遠鏡   </a:t>
            </a:r>
            <a:r>
              <a:rPr lang="en-US" altLang="ja-JP" sz="1800" b="1" dirty="0" smtClean="0">
                <a:solidFill>
                  <a:srgbClr val="FFFFFF"/>
                </a:solidFill>
                <a:latin typeface="Tahoma" pitchFamily="34" charset="0"/>
              </a:rPr>
              <a:t>(~2027)</a:t>
            </a:r>
          </a:p>
          <a:p>
            <a:pPr algn="l">
              <a:lnSpc>
                <a:spcPct val="120000"/>
              </a:lnSpc>
              <a:buClr>
                <a:schemeClr val="tx1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FFFFF"/>
                </a:solidFill>
                <a:latin typeface="Tahoma" pitchFamily="34" charset="0"/>
              </a:rPr>
              <a:t>  </a:t>
            </a:r>
            <a:r>
              <a:rPr lang="en-US" altLang="ja-JP" sz="1800" b="1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 </a:t>
            </a:r>
            <a:r>
              <a:rPr lang="ja-JP" altLang="en-US" sz="1800" b="1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他では得られない豊富なサイエンス</a:t>
            </a:r>
            <a:endParaRPr lang="ja-JP" altLang="en-US" sz="1800" b="1" dirty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131558" name="Rectangle 38"/>
          <p:cNvSpPr>
            <a:spLocks noChangeArrowheads="1"/>
          </p:cNvSpPr>
          <p:nvPr/>
        </p:nvSpPr>
        <p:spPr bwMode="auto">
          <a:xfrm>
            <a:off x="1387478" y="5072074"/>
            <a:ext cx="3613150" cy="80329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tx1"/>
              </a:buClr>
              <a:buSzPct val="70000"/>
              <a:buFont typeface="Wingdings" pitchFamily="2" charset="2"/>
              <a:buNone/>
            </a:pPr>
            <a:r>
              <a:rPr lang="ja-JP" altLang="en-US" sz="1400" b="1" dirty="0">
                <a:solidFill>
                  <a:srgbClr val="B2B2B2"/>
                </a:solidFill>
                <a:latin typeface="Tahoma" pitchFamily="34" charset="0"/>
              </a:rPr>
              <a:t>互いに</a:t>
            </a:r>
            <a:r>
              <a:rPr lang="en-US" altLang="ja-JP" sz="1400" b="1" dirty="0">
                <a:solidFill>
                  <a:srgbClr val="33CC33"/>
                </a:solidFill>
                <a:latin typeface="Tahoma" pitchFamily="34" charset="0"/>
              </a:rPr>
              <a:t>1000km</a:t>
            </a:r>
            <a:r>
              <a:rPr lang="ja-JP" altLang="en-US" sz="1400" b="1" dirty="0">
                <a:solidFill>
                  <a:srgbClr val="33CC33"/>
                </a:solidFill>
                <a:latin typeface="Tahoma" pitchFamily="34" charset="0"/>
              </a:rPr>
              <a:t>離れた</a:t>
            </a:r>
            <a:r>
              <a:rPr lang="en-US" altLang="ja-JP" sz="1400" b="1" dirty="0">
                <a:solidFill>
                  <a:srgbClr val="33CC33"/>
                </a:solidFill>
                <a:latin typeface="Tahoma" pitchFamily="34" charset="0"/>
              </a:rPr>
              <a:t>3</a:t>
            </a:r>
            <a:r>
              <a:rPr lang="ja-JP" altLang="en-US" sz="1400" b="1" dirty="0">
                <a:solidFill>
                  <a:srgbClr val="33CC33"/>
                </a:solidFill>
                <a:latin typeface="Tahoma" pitchFamily="34" charset="0"/>
              </a:rPr>
              <a:t>機の</a:t>
            </a:r>
            <a:r>
              <a:rPr lang="en-US" altLang="ja-JP" sz="1400" b="1" dirty="0">
                <a:solidFill>
                  <a:srgbClr val="33CC33"/>
                </a:solidFill>
                <a:latin typeface="Tahoma" pitchFamily="34" charset="0"/>
              </a:rPr>
              <a:t>S/C</a:t>
            </a:r>
          </a:p>
          <a:p>
            <a:pPr algn="l">
              <a:lnSpc>
                <a:spcPct val="110000"/>
              </a:lnSpc>
              <a:buClr>
                <a:schemeClr val="tx1"/>
              </a:buClr>
              <a:buSzPct val="70000"/>
              <a:buFont typeface="Wingdings" pitchFamily="2" charset="2"/>
              <a:buNone/>
            </a:pPr>
            <a:r>
              <a:rPr lang="ja-JP" altLang="en-US" sz="1400" b="1" dirty="0">
                <a:solidFill>
                  <a:srgbClr val="B2B2B2"/>
                </a:solidFill>
                <a:latin typeface="Tahoma" pitchFamily="34" charset="0"/>
              </a:rPr>
              <a:t>非接触保持された鏡間距離を</a:t>
            </a:r>
          </a:p>
          <a:p>
            <a:pPr algn="l">
              <a:lnSpc>
                <a:spcPct val="110000"/>
              </a:lnSpc>
              <a:buClr>
                <a:schemeClr val="tx1"/>
              </a:buClr>
              <a:buSzPct val="70000"/>
              <a:buFont typeface="Wingdings" pitchFamily="2" charset="2"/>
              <a:buNone/>
            </a:pPr>
            <a:r>
              <a:rPr lang="ja-JP" altLang="en-US" sz="1400" b="1" dirty="0">
                <a:solidFill>
                  <a:srgbClr val="B2B2B2"/>
                </a:solidFill>
                <a:latin typeface="Tahoma" pitchFamily="34" charset="0"/>
              </a:rPr>
              <a:t>　</a:t>
            </a:r>
            <a:r>
              <a:rPr lang="ja-JP" altLang="en-US" sz="1400" b="1" dirty="0" smtClean="0">
                <a:solidFill>
                  <a:srgbClr val="B2B2B2"/>
                </a:solidFill>
                <a:latin typeface="Tahoma" pitchFamily="34" charset="0"/>
              </a:rPr>
              <a:t>  レーザー</a:t>
            </a:r>
            <a:r>
              <a:rPr lang="ja-JP" altLang="en-US" sz="1400" b="1" dirty="0">
                <a:solidFill>
                  <a:srgbClr val="B2B2B2"/>
                </a:solidFill>
                <a:latin typeface="Tahoma" pitchFamily="34" charset="0"/>
              </a:rPr>
              <a:t>干渉計によって精密測距</a:t>
            </a:r>
          </a:p>
        </p:txBody>
      </p:sp>
      <p:sp>
        <p:nvSpPr>
          <p:cNvPr id="1131560" name="Rectangle 40"/>
          <p:cNvSpPr>
            <a:spLocks noChangeArrowheads="1"/>
          </p:cNvSpPr>
          <p:nvPr/>
        </p:nvSpPr>
        <p:spPr bwMode="auto">
          <a:xfrm>
            <a:off x="1431952" y="5786454"/>
            <a:ext cx="3384550" cy="3058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tx1"/>
              </a:buClr>
              <a:buSzPct val="70000"/>
              <a:buFont typeface="Wingdings" pitchFamily="2" charset="2"/>
              <a:buNone/>
            </a:pPr>
            <a:r>
              <a:rPr lang="ja-JP" altLang="en-US" sz="1400" b="1" dirty="0">
                <a:solidFill>
                  <a:srgbClr val="B2B2B2"/>
                </a:solidFill>
                <a:latin typeface="Tahoma" pitchFamily="34" charset="0"/>
              </a:rPr>
              <a:t>太陽公転軌道</a:t>
            </a:r>
          </a:p>
        </p:txBody>
      </p:sp>
      <p:sp>
        <p:nvSpPr>
          <p:cNvPr id="1131561" name="Rectangle 41"/>
          <p:cNvSpPr>
            <a:spLocks noChangeArrowheads="1"/>
          </p:cNvSpPr>
          <p:nvPr/>
        </p:nvSpPr>
        <p:spPr bwMode="auto">
          <a:xfrm>
            <a:off x="1458916" y="6052105"/>
            <a:ext cx="3384550" cy="3058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tx1"/>
              </a:buClr>
              <a:buSzPct val="70000"/>
              <a:buFont typeface="Wingdings" pitchFamily="2" charset="2"/>
              <a:buNone/>
            </a:pPr>
            <a:r>
              <a:rPr lang="ja-JP" altLang="en-US" sz="1400" b="1" dirty="0">
                <a:solidFill>
                  <a:srgbClr val="B2B2B2"/>
                </a:solidFill>
                <a:latin typeface="Tahoma" pitchFamily="34" charset="0"/>
              </a:rPr>
              <a:t>最大４ユニットで相関をとる</a:t>
            </a:r>
          </a:p>
        </p:txBody>
      </p:sp>
      <p:grpSp>
        <p:nvGrpSpPr>
          <p:cNvPr id="232" name="グループ化 231"/>
          <p:cNvGrpSpPr/>
          <p:nvPr/>
        </p:nvGrpSpPr>
        <p:grpSpPr>
          <a:xfrm>
            <a:off x="928662" y="2857496"/>
            <a:ext cx="3571900" cy="1928826"/>
            <a:chOff x="928662" y="2857496"/>
            <a:chExt cx="3571900" cy="1928826"/>
          </a:xfrm>
        </p:grpSpPr>
        <p:sp>
          <p:nvSpPr>
            <p:cNvPr id="231" name="角丸四角形 230"/>
            <p:cNvSpPr/>
            <p:nvPr/>
          </p:nvSpPr>
          <p:spPr bwMode="auto">
            <a:xfrm>
              <a:off x="928662" y="2857496"/>
              <a:ext cx="3429024" cy="1928826"/>
            </a:xfrm>
            <a:prstGeom prst="roundRect">
              <a:avLst>
                <a:gd name="adj" fmla="val 7392"/>
              </a:avLst>
            </a:prstGeom>
            <a:solidFill>
              <a:srgbClr val="FFCCCC">
                <a:alpha val="15000"/>
              </a:srgbClr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HGP創英角ｺﾞｼｯｸUB" pitchFamily="50" charset="-128"/>
              </a:endParaRPr>
            </a:p>
          </p:txBody>
        </p:sp>
        <p:sp>
          <p:nvSpPr>
            <p:cNvPr id="1131562" name="Rectangle 42"/>
            <p:cNvSpPr>
              <a:spLocks noChangeArrowheads="1"/>
            </p:cNvSpPr>
            <p:nvPr/>
          </p:nvSpPr>
          <p:spPr bwMode="auto">
            <a:xfrm>
              <a:off x="966787" y="2865796"/>
              <a:ext cx="3533775" cy="1920526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lnSpc>
                  <a:spcPct val="110000"/>
                </a:lnSpc>
                <a:buFontTx/>
                <a:buNone/>
              </a:pPr>
              <a:r>
                <a:rPr lang="ja-JP" altLang="en-US" sz="1800" b="1" dirty="0" smtClean="0">
                  <a:solidFill>
                    <a:srgbClr val="FFCCCC"/>
                  </a:solidFill>
                  <a:latin typeface="Tahoma" pitchFamily="34" charset="0"/>
                  <a:sym typeface="Wingdings" pitchFamily="2" charset="2"/>
                </a:rPr>
                <a:t>宇宙の成り立ち</a:t>
              </a:r>
              <a:r>
                <a:rPr lang="ja-JP" altLang="en-US" sz="1800" b="1" dirty="0" smtClean="0">
                  <a:solidFill>
                    <a:srgbClr val="F8F8F8"/>
                  </a:solidFill>
                  <a:latin typeface="Tahoma" pitchFamily="34" charset="0"/>
                  <a:sym typeface="Wingdings" pitchFamily="2" charset="2"/>
                </a:rPr>
                <a:t>に関する知見</a:t>
              </a:r>
            </a:p>
            <a:p>
              <a:pPr algn="l">
                <a:lnSpc>
                  <a:spcPct val="110000"/>
                </a:lnSpc>
                <a:buFontTx/>
                <a:buNone/>
              </a:pPr>
              <a:r>
                <a:rPr lang="ja-JP" altLang="en-US" sz="1800" b="1" dirty="0" smtClean="0">
                  <a:solidFill>
                    <a:srgbClr val="EAEAEA"/>
                  </a:solidFill>
                  <a:latin typeface="Tahoma" pitchFamily="34" charset="0"/>
                  <a:sym typeface="Wingdings" pitchFamily="2" charset="2"/>
                </a:rPr>
                <a:t>　　</a:t>
              </a:r>
              <a:r>
                <a:rPr lang="ja-JP" altLang="en-US" sz="1800" b="1" dirty="0" smtClean="0">
                  <a:solidFill>
                    <a:srgbClr val="FFFFFF"/>
                  </a:solidFill>
                  <a:latin typeface="Tahoma" pitchFamily="34" charset="0"/>
                  <a:sym typeface="Wingdings" pitchFamily="2" charset="2"/>
                </a:rPr>
                <a:t>インフレーション</a:t>
              </a:r>
              <a:r>
                <a:rPr lang="ja-JP" altLang="en-US" sz="1800" b="1" dirty="0" smtClean="0">
                  <a:solidFill>
                    <a:srgbClr val="DDDDDD"/>
                  </a:solidFill>
                  <a:latin typeface="Tahoma" pitchFamily="34" charset="0"/>
                  <a:sym typeface="Wingdings" pitchFamily="2" charset="2"/>
                </a:rPr>
                <a:t>の直接観測</a:t>
              </a:r>
              <a:endParaRPr lang="en-US" altLang="ja-JP" sz="1800" b="1" dirty="0" smtClean="0">
                <a:solidFill>
                  <a:srgbClr val="DDDDDD"/>
                </a:solidFill>
                <a:latin typeface="Tahoma" pitchFamily="34" charset="0"/>
                <a:sym typeface="Wingdings" pitchFamily="2" charset="2"/>
              </a:endParaRPr>
            </a:p>
            <a:p>
              <a:pPr algn="l">
                <a:lnSpc>
                  <a:spcPct val="110000"/>
                </a:lnSpc>
                <a:buFontTx/>
                <a:buNone/>
              </a:pPr>
              <a:r>
                <a:rPr lang="ja-JP" altLang="en-US" sz="1800" b="1" dirty="0" smtClean="0">
                  <a:solidFill>
                    <a:srgbClr val="DDDDDD"/>
                  </a:solidFill>
                  <a:latin typeface="Tahoma" pitchFamily="34" charset="0"/>
                  <a:sym typeface="Wingdings" pitchFamily="2" charset="2"/>
                </a:rPr>
                <a:t>　　</a:t>
              </a:r>
              <a:r>
                <a:rPr lang="ja-JP" altLang="en-US" sz="1800" b="1" dirty="0" smtClean="0">
                  <a:solidFill>
                    <a:srgbClr val="FFFFFF"/>
                  </a:solidFill>
                  <a:latin typeface="Tahoma" pitchFamily="34" charset="0"/>
                  <a:sym typeface="Wingdings" pitchFamily="2" charset="2"/>
                </a:rPr>
                <a:t>ダークエネルギー</a:t>
              </a:r>
              <a:r>
                <a:rPr lang="ja-JP" altLang="en-US" sz="1800" b="1" dirty="0" smtClean="0">
                  <a:solidFill>
                    <a:srgbClr val="DDDDDD"/>
                  </a:solidFill>
                  <a:latin typeface="Tahoma" pitchFamily="34" charset="0"/>
                  <a:sym typeface="Wingdings" pitchFamily="2" charset="2"/>
                </a:rPr>
                <a:t>の性質</a:t>
              </a:r>
              <a:endParaRPr lang="en-US" altLang="ja-JP" sz="1800" b="1" dirty="0" smtClean="0">
                <a:solidFill>
                  <a:srgbClr val="DDDDDD"/>
                </a:solidFill>
                <a:latin typeface="Tahoma" pitchFamily="34" charset="0"/>
                <a:sym typeface="Wingdings" pitchFamily="2" charset="2"/>
              </a:endParaRPr>
            </a:p>
            <a:p>
              <a:pPr algn="l">
                <a:lnSpc>
                  <a:spcPct val="110000"/>
                </a:lnSpc>
                <a:buFontTx/>
                <a:buNone/>
              </a:pPr>
              <a:r>
                <a:rPr lang="ja-JP" altLang="en-US" sz="1800" b="1" dirty="0" smtClean="0">
                  <a:solidFill>
                    <a:srgbClr val="FFFFFF"/>
                  </a:solidFill>
                  <a:latin typeface="Tahoma" pitchFamily="34" charset="0"/>
                  <a:sym typeface="Wingdings" pitchFamily="2" charset="2"/>
                </a:rPr>
                <a:t>　　ダークマター</a:t>
              </a:r>
              <a:r>
                <a:rPr lang="ja-JP" altLang="en-US" sz="1800" b="1" dirty="0" smtClean="0">
                  <a:solidFill>
                    <a:srgbClr val="DDDDDD"/>
                  </a:solidFill>
                  <a:latin typeface="Tahoma" pitchFamily="34" charset="0"/>
                  <a:sym typeface="Wingdings" pitchFamily="2" charset="2"/>
                </a:rPr>
                <a:t>の探査</a:t>
              </a:r>
              <a:endParaRPr lang="en-US" altLang="ja-JP" sz="1800" b="1" dirty="0" smtClean="0">
                <a:solidFill>
                  <a:srgbClr val="DDDDDD"/>
                </a:solidFill>
                <a:latin typeface="Tahoma" pitchFamily="34" charset="0"/>
                <a:sym typeface="Wingdings" pitchFamily="2" charset="2"/>
              </a:endParaRPr>
            </a:p>
            <a:p>
              <a:pPr algn="l">
                <a:lnSpc>
                  <a:spcPct val="110000"/>
                </a:lnSpc>
                <a:buNone/>
              </a:pPr>
              <a:r>
                <a:rPr lang="ja-JP" altLang="en-US" sz="1800" b="1" dirty="0" smtClean="0">
                  <a:solidFill>
                    <a:srgbClr val="FFCCCC"/>
                  </a:solidFill>
                  <a:latin typeface="Tahoma" pitchFamily="34" charset="0"/>
                  <a:sym typeface="Wingdings" pitchFamily="2" charset="2"/>
                </a:rPr>
                <a:t>銀河形成</a:t>
              </a:r>
              <a:r>
                <a:rPr lang="ja-JP" altLang="en-US" sz="1800" b="1" dirty="0" smtClean="0">
                  <a:solidFill>
                    <a:srgbClr val="F8F8F8"/>
                  </a:solidFill>
                  <a:latin typeface="Tahoma" pitchFamily="34" charset="0"/>
                  <a:sym typeface="Wingdings" pitchFamily="2" charset="2"/>
                </a:rPr>
                <a:t>に関する知見</a:t>
              </a:r>
            </a:p>
            <a:p>
              <a:pPr algn="l">
                <a:lnSpc>
                  <a:spcPct val="110000"/>
                </a:lnSpc>
                <a:buFontTx/>
                <a:buNone/>
              </a:pPr>
              <a:r>
                <a:rPr lang="ja-JP" altLang="en-US" sz="1800" b="1" dirty="0" smtClean="0">
                  <a:solidFill>
                    <a:srgbClr val="FFFFFF"/>
                  </a:solidFill>
                  <a:latin typeface="Tahoma" pitchFamily="34" charset="0"/>
                  <a:sym typeface="Wingdings" pitchFamily="2" charset="2"/>
                </a:rPr>
                <a:t>     ブラックホール連星</a:t>
              </a:r>
              <a:r>
                <a:rPr lang="ja-JP" altLang="en-US" sz="1800" b="1" dirty="0" smtClean="0">
                  <a:solidFill>
                    <a:srgbClr val="DDDDDD"/>
                  </a:solidFill>
                  <a:latin typeface="Tahoma" pitchFamily="34" charset="0"/>
                  <a:sym typeface="Wingdings" pitchFamily="2" charset="2"/>
                </a:rPr>
                <a:t>の観測</a:t>
              </a:r>
              <a:endParaRPr lang="ja-JP" altLang="en-US" sz="1800" b="1" dirty="0">
                <a:solidFill>
                  <a:srgbClr val="DDDDDD"/>
                </a:solidFill>
                <a:latin typeface="Tahoma" pitchFamily="34" charset="0"/>
                <a:sym typeface="Wingdings" pitchFamily="2" charset="2"/>
              </a:endParaRPr>
            </a:p>
          </p:txBody>
        </p:sp>
      </p:grpSp>
      <p:grpSp>
        <p:nvGrpSpPr>
          <p:cNvPr id="18" name="グループ化 235"/>
          <p:cNvGrpSpPr/>
          <p:nvPr/>
        </p:nvGrpSpPr>
        <p:grpSpPr>
          <a:xfrm>
            <a:off x="4286248" y="1785926"/>
            <a:ext cx="4624383" cy="4232303"/>
            <a:chOff x="3590955" y="1196961"/>
            <a:chExt cx="5338763" cy="5018121"/>
          </a:xfrm>
        </p:grpSpPr>
        <p:sp>
          <p:nvSpPr>
            <p:cNvPr id="19" name="Oval 137"/>
            <p:cNvSpPr>
              <a:spLocks noChangeArrowheads="1"/>
            </p:cNvSpPr>
            <p:nvPr/>
          </p:nvSpPr>
          <p:spPr bwMode="auto">
            <a:xfrm>
              <a:off x="3590955" y="4259249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0" name="Oval 209"/>
            <p:cNvSpPr>
              <a:spLocks noChangeArrowheads="1"/>
            </p:cNvSpPr>
            <p:nvPr/>
          </p:nvSpPr>
          <p:spPr bwMode="auto">
            <a:xfrm>
              <a:off x="5354668" y="1196961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1" name="Oval 210"/>
            <p:cNvSpPr>
              <a:spLocks noChangeArrowheads="1"/>
            </p:cNvSpPr>
            <p:nvPr/>
          </p:nvSpPr>
          <p:spPr bwMode="auto">
            <a:xfrm>
              <a:off x="7124730" y="4259249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2" name="Freeform 5"/>
            <p:cNvSpPr>
              <a:spLocks/>
            </p:cNvSpPr>
            <p:nvPr/>
          </p:nvSpPr>
          <p:spPr bwMode="auto">
            <a:xfrm rot="14397729">
              <a:off x="6053168" y="3727436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3" name="Freeform 6"/>
            <p:cNvSpPr>
              <a:spLocks/>
            </p:cNvSpPr>
            <p:nvPr/>
          </p:nvSpPr>
          <p:spPr bwMode="auto">
            <a:xfrm rot="14397729" flipV="1">
              <a:off x="6184930" y="3654411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4" name="Freeform 7"/>
            <p:cNvSpPr>
              <a:spLocks/>
            </p:cNvSpPr>
            <p:nvPr/>
          </p:nvSpPr>
          <p:spPr bwMode="auto">
            <a:xfrm rot="14397729">
              <a:off x="6137305" y="3506773"/>
              <a:ext cx="2006600" cy="190500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50000"/>
                <a:alpha val="5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5" name="Rectangle 8"/>
            <p:cNvSpPr>
              <a:spLocks noChangeArrowheads="1"/>
            </p:cNvSpPr>
            <p:nvPr/>
          </p:nvSpPr>
          <p:spPr bwMode="auto">
            <a:xfrm rot="11744560">
              <a:off x="6373843" y="2201849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" name="Rectangle 9"/>
            <p:cNvSpPr>
              <a:spLocks noChangeArrowheads="1"/>
            </p:cNvSpPr>
            <p:nvPr/>
          </p:nvSpPr>
          <p:spPr bwMode="auto">
            <a:xfrm rot="9888311">
              <a:off x="6130955" y="2193911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" name="Rectangle 10"/>
            <p:cNvSpPr>
              <a:spLocks noChangeArrowheads="1"/>
            </p:cNvSpPr>
            <p:nvPr/>
          </p:nvSpPr>
          <p:spPr bwMode="auto">
            <a:xfrm rot="10780961">
              <a:off x="6227793" y="1901811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" name="Line 11"/>
            <p:cNvSpPr>
              <a:spLocks noChangeShapeType="1"/>
            </p:cNvSpPr>
            <p:nvPr/>
          </p:nvSpPr>
          <p:spPr bwMode="auto">
            <a:xfrm rot="7209001" flipV="1">
              <a:off x="5557868" y="2105011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" name="Rectangle 12"/>
            <p:cNvSpPr>
              <a:spLocks noChangeArrowheads="1"/>
            </p:cNvSpPr>
            <p:nvPr/>
          </p:nvSpPr>
          <p:spPr bwMode="auto">
            <a:xfrm rot="7209001">
              <a:off x="6364318" y="1533511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" name="Freeform 13"/>
            <p:cNvSpPr>
              <a:spLocks/>
            </p:cNvSpPr>
            <p:nvPr/>
          </p:nvSpPr>
          <p:spPr bwMode="auto">
            <a:xfrm rot="7209001">
              <a:off x="6024593" y="236853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" name="Line 14"/>
            <p:cNvSpPr>
              <a:spLocks noChangeShapeType="1"/>
            </p:cNvSpPr>
            <p:nvPr/>
          </p:nvSpPr>
          <p:spPr bwMode="auto">
            <a:xfrm rot="7209001">
              <a:off x="6083330" y="2471724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" name="Line 15"/>
            <p:cNvSpPr>
              <a:spLocks noChangeShapeType="1"/>
            </p:cNvSpPr>
            <p:nvPr/>
          </p:nvSpPr>
          <p:spPr bwMode="auto">
            <a:xfrm rot="7209001">
              <a:off x="5970618" y="2411399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3" name="Group 16"/>
            <p:cNvGrpSpPr>
              <a:grpSpLocks/>
            </p:cNvGrpSpPr>
            <p:nvPr/>
          </p:nvGrpSpPr>
          <p:grpSpPr bwMode="auto">
            <a:xfrm rot="7209001">
              <a:off x="5538795" y="2690832"/>
              <a:ext cx="600081" cy="495300"/>
              <a:chOff x="4785" y="11039"/>
              <a:chExt cx="829" cy="688"/>
            </a:xfrm>
          </p:grpSpPr>
          <p:sp>
            <p:nvSpPr>
              <p:cNvPr id="226" name="Freeform 1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7" name="Line 1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8" name="Line 1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9" name="Line 2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30" name="Arc 2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4" name="Freeform 22"/>
            <p:cNvSpPr>
              <a:spLocks/>
            </p:cNvSpPr>
            <p:nvPr/>
          </p:nvSpPr>
          <p:spPr bwMode="auto">
            <a:xfrm rot="9872463">
              <a:off x="5869018" y="2471724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" name="Freeform 23"/>
            <p:cNvSpPr>
              <a:spLocks/>
            </p:cNvSpPr>
            <p:nvPr/>
          </p:nvSpPr>
          <p:spPr bwMode="auto">
            <a:xfrm rot="7209001">
              <a:off x="5748368" y="2481248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" name="Arc 24"/>
            <p:cNvSpPr>
              <a:spLocks/>
            </p:cNvSpPr>
            <p:nvPr/>
          </p:nvSpPr>
          <p:spPr bwMode="auto">
            <a:xfrm rot="14146499">
              <a:off x="6054755" y="2360598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" name="Arc 25"/>
            <p:cNvSpPr>
              <a:spLocks/>
            </p:cNvSpPr>
            <p:nvPr/>
          </p:nvSpPr>
          <p:spPr bwMode="auto">
            <a:xfrm rot="271502" flipV="1">
              <a:off x="5770593" y="2198674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8" name="Group 26"/>
            <p:cNvGrpSpPr>
              <a:grpSpLocks/>
            </p:cNvGrpSpPr>
            <p:nvPr/>
          </p:nvGrpSpPr>
          <p:grpSpPr bwMode="auto">
            <a:xfrm rot="7209001">
              <a:off x="5492757" y="2660668"/>
              <a:ext cx="600081" cy="500063"/>
              <a:chOff x="4785" y="11039"/>
              <a:chExt cx="829" cy="688"/>
            </a:xfrm>
          </p:grpSpPr>
          <p:sp>
            <p:nvSpPr>
              <p:cNvPr id="221" name="Freeform 2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2" name="Line 2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3" name="Line 2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4" name="Line 3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5" name="Arc 3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9" name="Arc 32"/>
            <p:cNvSpPr>
              <a:spLocks/>
            </p:cNvSpPr>
            <p:nvPr/>
          </p:nvSpPr>
          <p:spPr bwMode="auto">
            <a:xfrm rot="9872463" flipH="1" flipV="1">
              <a:off x="5767418" y="2468549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" name="Arc 33"/>
            <p:cNvSpPr>
              <a:spLocks/>
            </p:cNvSpPr>
            <p:nvPr/>
          </p:nvSpPr>
          <p:spPr bwMode="auto">
            <a:xfrm rot="9872463">
              <a:off x="5840443" y="233043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1" name="Arc 34"/>
            <p:cNvSpPr>
              <a:spLocks/>
            </p:cNvSpPr>
            <p:nvPr/>
          </p:nvSpPr>
          <p:spPr bwMode="auto">
            <a:xfrm rot="9872463">
              <a:off x="6024593" y="2311386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2" name="Arc 35"/>
            <p:cNvSpPr>
              <a:spLocks/>
            </p:cNvSpPr>
            <p:nvPr/>
          </p:nvSpPr>
          <p:spPr bwMode="auto">
            <a:xfrm rot="9872463" flipH="1" flipV="1">
              <a:off x="5957918" y="2428861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3" name="Line 36"/>
            <p:cNvSpPr>
              <a:spLocks noChangeShapeType="1"/>
            </p:cNvSpPr>
            <p:nvPr/>
          </p:nvSpPr>
          <p:spPr bwMode="auto">
            <a:xfrm rot="9016332" flipV="1">
              <a:off x="6453218" y="2035161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4" name="Freeform 37"/>
            <p:cNvSpPr>
              <a:spLocks/>
            </p:cNvSpPr>
            <p:nvPr/>
          </p:nvSpPr>
          <p:spPr bwMode="auto">
            <a:xfrm rot="3616332">
              <a:off x="6429405" y="2368536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5" name="Line 38"/>
            <p:cNvSpPr>
              <a:spLocks noChangeShapeType="1"/>
            </p:cNvSpPr>
            <p:nvPr/>
          </p:nvSpPr>
          <p:spPr bwMode="auto">
            <a:xfrm rot="3616332">
              <a:off x="6491318" y="2408224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6" name="Line 39"/>
            <p:cNvSpPr>
              <a:spLocks noChangeShapeType="1"/>
            </p:cNvSpPr>
            <p:nvPr/>
          </p:nvSpPr>
          <p:spPr bwMode="auto">
            <a:xfrm rot="3616332">
              <a:off x="6380193" y="2476486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7" name="Freeform 40"/>
            <p:cNvSpPr>
              <a:spLocks/>
            </p:cNvSpPr>
            <p:nvPr/>
          </p:nvSpPr>
          <p:spPr bwMode="auto">
            <a:xfrm rot="3616332">
              <a:off x="6553230" y="2549511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8" name="Line 41"/>
            <p:cNvSpPr>
              <a:spLocks noChangeShapeType="1"/>
            </p:cNvSpPr>
            <p:nvPr/>
          </p:nvSpPr>
          <p:spPr bwMode="auto">
            <a:xfrm rot="3616332">
              <a:off x="6594505" y="2462198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9" name="Line 42"/>
            <p:cNvSpPr>
              <a:spLocks noChangeShapeType="1"/>
            </p:cNvSpPr>
            <p:nvPr/>
          </p:nvSpPr>
          <p:spPr bwMode="auto">
            <a:xfrm rot="3616332">
              <a:off x="6707218" y="2638411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0" name="Line 43"/>
            <p:cNvSpPr>
              <a:spLocks noChangeShapeType="1"/>
            </p:cNvSpPr>
            <p:nvPr/>
          </p:nvSpPr>
          <p:spPr bwMode="auto">
            <a:xfrm rot="3616332">
              <a:off x="6380193" y="2825736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1" name="Arc 44"/>
            <p:cNvSpPr>
              <a:spLocks/>
            </p:cNvSpPr>
            <p:nvPr/>
          </p:nvSpPr>
          <p:spPr bwMode="auto">
            <a:xfrm rot="17144832">
              <a:off x="6511955" y="2695561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2" name="Freeform 45"/>
            <p:cNvSpPr>
              <a:spLocks/>
            </p:cNvSpPr>
            <p:nvPr/>
          </p:nvSpPr>
          <p:spPr bwMode="auto">
            <a:xfrm rot="6279794">
              <a:off x="6440518" y="2478073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3" name="Freeform 46"/>
            <p:cNvSpPr>
              <a:spLocks/>
            </p:cNvSpPr>
            <p:nvPr/>
          </p:nvSpPr>
          <p:spPr bwMode="auto">
            <a:xfrm rot="3616332">
              <a:off x="6332568" y="2482836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4" name="Arc 47"/>
            <p:cNvSpPr>
              <a:spLocks/>
            </p:cNvSpPr>
            <p:nvPr/>
          </p:nvSpPr>
          <p:spPr bwMode="auto">
            <a:xfrm rot="10553830">
              <a:off x="6470680" y="2198674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5" name="Arc 48"/>
            <p:cNvSpPr>
              <a:spLocks/>
            </p:cNvSpPr>
            <p:nvPr/>
          </p:nvSpPr>
          <p:spPr bwMode="auto">
            <a:xfrm rot="18278834" flipV="1">
              <a:off x="6186518" y="2365361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56" name="Group 49"/>
            <p:cNvGrpSpPr>
              <a:grpSpLocks/>
            </p:cNvGrpSpPr>
            <p:nvPr/>
          </p:nvGrpSpPr>
          <p:grpSpPr bwMode="auto">
            <a:xfrm rot="3616332">
              <a:off x="6419896" y="2673369"/>
              <a:ext cx="600081" cy="503238"/>
              <a:chOff x="4785" y="11039"/>
              <a:chExt cx="829" cy="688"/>
            </a:xfrm>
          </p:grpSpPr>
          <p:sp>
            <p:nvSpPr>
              <p:cNvPr id="216" name="Freeform 50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7" name="Line 51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8" name="Line 52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9" name="Line 53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0" name="Arc 54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57" name="Arc 55"/>
            <p:cNvSpPr>
              <a:spLocks/>
            </p:cNvSpPr>
            <p:nvPr/>
          </p:nvSpPr>
          <p:spPr bwMode="auto">
            <a:xfrm rot="6279794" flipH="1" flipV="1">
              <a:off x="6413530" y="2471723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8" name="Arc 56"/>
            <p:cNvSpPr>
              <a:spLocks/>
            </p:cNvSpPr>
            <p:nvPr/>
          </p:nvSpPr>
          <p:spPr bwMode="auto">
            <a:xfrm rot="6279794">
              <a:off x="6330980" y="233996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9" name="Arc 57"/>
            <p:cNvSpPr>
              <a:spLocks/>
            </p:cNvSpPr>
            <p:nvPr/>
          </p:nvSpPr>
          <p:spPr bwMode="auto">
            <a:xfrm rot="6279794">
              <a:off x="6369080" y="2314561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0" name="Arc 58"/>
            <p:cNvSpPr>
              <a:spLocks/>
            </p:cNvSpPr>
            <p:nvPr/>
          </p:nvSpPr>
          <p:spPr bwMode="auto">
            <a:xfrm rot="6279794" flipH="1" flipV="1">
              <a:off x="6434168" y="2428861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1" name="Line 59"/>
            <p:cNvSpPr>
              <a:spLocks noChangeShapeType="1"/>
            </p:cNvSpPr>
            <p:nvPr/>
          </p:nvSpPr>
          <p:spPr bwMode="auto">
            <a:xfrm rot="7209001">
              <a:off x="5934105" y="1924036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2" name="Line 60"/>
            <p:cNvSpPr>
              <a:spLocks noChangeShapeType="1"/>
            </p:cNvSpPr>
            <p:nvPr/>
          </p:nvSpPr>
          <p:spPr bwMode="auto">
            <a:xfrm rot="14429284">
              <a:off x="6605618" y="1931973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63" name="Group 61"/>
            <p:cNvGrpSpPr>
              <a:grpSpLocks/>
            </p:cNvGrpSpPr>
            <p:nvPr/>
          </p:nvGrpSpPr>
          <p:grpSpPr bwMode="auto">
            <a:xfrm rot="14462297">
              <a:off x="6792953" y="1941515"/>
              <a:ext cx="223837" cy="180975"/>
              <a:chOff x="5504" y="8144"/>
              <a:chExt cx="291" cy="236"/>
            </a:xfrm>
          </p:grpSpPr>
          <p:sp>
            <p:nvSpPr>
              <p:cNvPr id="214" name="Rectangle 6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5" name="Rectangle 6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64" name="Group 64"/>
            <p:cNvGrpSpPr>
              <a:grpSpLocks/>
            </p:cNvGrpSpPr>
            <p:nvPr/>
          </p:nvGrpSpPr>
          <p:grpSpPr bwMode="auto">
            <a:xfrm rot="7209001">
              <a:off x="5526107" y="1951040"/>
              <a:ext cx="227014" cy="180975"/>
              <a:chOff x="5504" y="8144"/>
              <a:chExt cx="291" cy="236"/>
            </a:xfrm>
          </p:grpSpPr>
          <p:sp>
            <p:nvSpPr>
              <p:cNvPr id="212" name="Rectangle 6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3" name="Rectangle 6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65" name="Rectangle 67"/>
            <p:cNvSpPr>
              <a:spLocks noChangeArrowheads="1"/>
            </p:cNvSpPr>
            <p:nvPr/>
          </p:nvSpPr>
          <p:spPr bwMode="auto">
            <a:xfrm rot="10780961">
              <a:off x="6224618" y="1900224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6" name="Rectangle 68"/>
            <p:cNvSpPr>
              <a:spLocks noChangeArrowheads="1"/>
            </p:cNvSpPr>
            <p:nvPr/>
          </p:nvSpPr>
          <p:spPr bwMode="auto">
            <a:xfrm rot="9888311">
              <a:off x="6130955" y="2193911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7" name="Rectangle 69"/>
            <p:cNvSpPr>
              <a:spLocks noChangeArrowheads="1"/>
            </p:cNvSpPr>
            <p:nvPr/>
          </p:nvSpPr>
          <p:spPr bwMode="auto">
            <a:xfrm rot="11744560">
              <a:off x="6373843" y="2201849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8" name="Rectangle 70"/>
            <p:cNvSpPr>
              <a:spLocks noChangeArrowheads="1"/>
            </p:cNvSpPr>
            <p:nvPr/>
          </p:nvSpPr>
          <p:spPr bwMode="auto">
            <a:xfrm rot="17064441" flipH="1">
              <a:off x="7912130" y="4856148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9" name="Rectangle 71"/>
            <p:cNvSpPr>
              <a:spLocks noChangeArrowheads="1"/>
            </p:cNvSpPr>
            <p:nvPr/>
          </p:nvSpPr>
          <p:spPr bwMode="auto">
            <a:xfrm rot="18920690" flipH="1">
              <a:off x="7797830" y="5068874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0" name="Rectangle 72"/>
            <p:cNvSpPr>
              <a:spLocks noChangeArrowheads="1"/>
            </p:cNvSpPr>
            <p:nvPr/>
          </p:nvSpPr>
          <p:spPr bwMode="auto">
            <a:xfrm rot="18028040" flipH="1">
              <a:off x="8023255" y="5000611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1" name="Line 73"/>
            <p:cNvSpPr>
              <a:spLocks noChangeShapeType="1"/>
            </p:cNvSpPr>
            <p:nvPr/>
          </p:nvSpPr>
          <p:spPr bwMode="auto">
            <a:xfrm flipH="1" flipV="1">
              <a:off x="7323168" y="5154599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2" name="Rectangle 74"/>
            <p:cNvSpPr>
              <a:spLocks noChangeArrowheads="1"/>
            </p:cNvSpPr>
            <p:nvPr/>
          </p:nvSpPr>
          <p:spPr bwMode="auto">
            <a:xfrm flipH="1">
              <a:off x="8405843" y="5059349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3" name="Freeform 75"/>
            <p:cNvSpPr>
              <a:spLocks/>
            </p:cNvSpPr>
            <p:nvPr/>
          </p:nvSpPr>
          <p:spPr bwMode="auto">
            <a:xfrm flipH="1">
              <a:off x="7597805" y="508316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4" name="Line 76"/>
            <p:cNvSpPr>
              <a:spLocks noChangeShapeType="1"/>
            </p:cNvSpPr>
            <p:nvPr/>
          </p:nvSpPr>
          <p:spPr bwMode="auto">
            <a:xfrm flipH="1">
              <a:off x="7600980" y="509109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5" name="Line 77"/>
            <p:cNvSpPr>
              <a:spLocks noChangeShapeType="1"/>
            </p:cNvSpPr>
            <p:nvPr/>
          </p:nvSpPr>
          <p:spPr bwMode="auto">
            <a:xfrm flipH="1">
              <a:off x="7599393" y="5219686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76" name="Group 78"/>
            <p:cNvGrpSpPr>
              <a:grpSpLocks/>
            </p:cNvGrpSpPr>
            <p:nvPr/>
          </p:nvGrpSpPr>
          <p:grpSpPr bwMode="auto">
            <a:xfrm flipH="1">
              <a:off x="6792903" y="4854561"/>
              <a:ext cx="600081" cy="495300"/>
              <a:chOff x="4785" y="11039"/>
              <a:chExt cx="829" cy="688"/>
            </a:xfrm>
          </p:grpSpPr>
          <p:sp>
            <p:nvSpPr>
              <p:cNvPr id="207" name="Freeform 7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8" name="Line 8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9" name="Line 8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0" name="Line 8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1" name="Arc 8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77" name="Freeform 84"/>
            <p:cNvSpPr>
              <a:spLocks/>
            </p:cNvSpPr>
            <p:nvPr/>
          </p:nvSpPr>
          <p:spPr bwMode="auto">
            <a:xfrm rot="18936538" flipH="1">
              <a:off x="7364443" y="5049824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8" name="Freeform 85"/>
            <p:cNvSpPr>
              <a:spLocks/>
            </p:cNvSpPr>
            <p:nvPr/>
          </p:nvSpPr>
          <p:spPr bwMode="auto">
            <a:xfrm flipH="1">
              <a:off x="7231093" y="5040299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9" name="Arc 86"/>
            <p:cNvSpPr>
              <a:spLocks/>
            </p:cNvSpPr>
            <p:nvPr/>
          </p:nvSpPr>
          <p:spPr bwMode="auto">
            <a:xfrm rot="14662502" flipH="1">
              <a:off x="7483505" y="4824398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0" name="Arc 87"/>
            <p:cNvSpPr>
              <a:spLocks/>
            </p:cNvSpPr>
            <p:nvPr/>
          </p:nvSpPr>
          <p:spPr bwMode="auto">
            <a:xfrm rot="6937498" flipH="1" flipV="1">
              <a:off x="7481918" y="5149836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81" name="Group 88"/>
            <p:cNvGrpSpPr>
              <a:grpSpLocks/>
            </p:cNvGrpSpPr>
            <p:nvPr/>
          </p:nvGrpSpPr>
          <p:grpSpPr bwMode="auto">
            <a:xfrm flipH="1">
              <a:off x="6792903" y="4899011"/>
              <a:ext cx="600081" cy="500063"/>
              <a:chOff x="4785" y="11039"/>
              <a:chExt cx="829" cy="688"/>
            </a:xfrm>
          </p:grpSpPr>
          <p:sp>
            <p:nvSpPr>
              <p:cNvPr id="202" name="Freeform 8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3" name="Line 9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4" name="Line 9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5" name="Line 9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6" name="Arc 9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82" name="Arc 94"/>
            <p:cNvSpPr>
              <a:spLocks/>
            </p:cNvSpPr>
            <p:nvPr/>
          </p:nvSpPr>
          <p:spPr bwMode="auto">
            <a:xfrm rot="18936538" flipV="1">
              <a:off x="7221568" y="4976799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3" name="Arc 95"/>
            <p:cNvSpPr>
              <a:spLocks/>
            </p:cNvSpPr>
            <p:nvPr/>
          </p:nvSpPr>
          <p:spPr bwMode="auto">
            <a:xfrm rot="18936538" flipH="1">
              <a:off x="7378730" y="498473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4" name="Arc 96"/>
            <p:cNvSpPr>
              <a:spLocks/>
            </p:cNvSpPr>
            <p:nvPr/>
          </p:nvSpPr>
          <p:spPr bwMode="auto">
            <a:xfrm rot="18936538" flipH="1">
              <a:off x="7631143" y="5084749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5" name="Arc 97"/>
            <p:cNvSpPr>
              <a:spLocks/>
            </p:cNvSpPr>
            <p:nvPr/>
          </p:nvSpPr>
          <p:spPr bwMode="auto">
            <a:xfrm rot="18936538" flipV="1">
              <a:off x="7497793" y="5083161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6" name="Line 98"/>
            <p:cNvSpPr>
              <a:spLocks noChangeShapeType="1"/>
            </p:cNvSpPr>
            <p:nvPr/>
          </p:nvSpPr>
          <p:spPr bwMode="auto">
            <a:xfrm rot="19792668" flipH="1" flipV="1">
              <a:off x="7864505" y="4470386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7" name="Freeform 99"/>
            <p:cNvSpPr>
              <a:spLocks/>
            </p:cNvSpPr>
            <p:nvPr/>
          </p:nvSpPr>
          <p:spPr bwMode="auto">
            <a:xfrm rot="3592668" flipH="1">
              <a:off x="7802593" y="4732323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8" name="Line 100"/>
            <p:cNvSpPr>
              <a:spLocks noChangeShapeType="1"/>
            </p:cNvSpPr>
            <p:nvPr/>
          </p:nvSpPr>
          <p:spPr bwMode="auto">
            <a:xfrm rot="3592668" flipH="1">
              <a:off x="7861330" y="4770424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9" name="Line 101"/>
            <p:cNvSpPr>
              <a:spLocks noChangeShapeType="1"/>
            </p:cNvSpPr>
            <p:nvPr/>
          </p:nvSpPr>
          <p:spPr bwMode="auto">
            <a:xfrm rot="3592668" flipH="1">
              <a:off x="7747030" y="4830748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0" name="Freeform 102"/>
            <p:cNvSpPr>
              <a:spLocks/>
            </p:cNvSpPr>
            <p:nvPr/>
          </p:nvSpPr>
          <p:spPr bwMode="auto">
            <a:xfrm rot="3592668" flipH="1">
              <a:off x="7585105" y="4322748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1" name="Line 103"/>
            <p:cNvSpPr>
              <a:spLocks noChangeShapeType="1"/>
            </p:cNvSpPr>
            <p:nvPr/>
          </p:nvSpPr>
          <p:spPr bwMode="auto">
            <a:xfrm rot="3592668" flipH="1">
              <a:off x="7712105" y="4383073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2" name="Line 104"/>
            <p:cNvSpPr>
              <a:spLocks noChangeShapeType="1"/>
            </p:cNvSpPr>
            <p:nvPr/>
          </p:nvSpPr>
          <p:spPr bwMode="auto">
            <a:xfrm rot="3592668" flipH="1">
              <a:off x="7742268" y="4416411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3" name="Line 105"/>
            <p:cNvSpPr>
              <a:spLocks noChangeShapeType="1"/>
            </p:cNvSpPr>
            <p:nvPr/>
          </p:nvSpPr>
          <p:spPr bwMode="auto">
            <a:xfrm rot="3592668" flipH="1">
              <a:off x="7413655" y="4602148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4" name="Arc 106"/>
            <p:cNvSpPr>
              <a:spLocks/>
            </p:cNvSpPr>
            <p:nvPr/>
          </p:nvSpPr>
          <p:spPr bwMode="auto">
            <a:xfrm rot="11664170" flipH="1">
              <a:off x="7294593" y="4035411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5" name="Freeform 107"/>
            <p:cNvSpPr>
              <a:spLocks/>
            </p:cNvSpPr>
            <p:nvPr/>
          </p:nvSpPr>
          <p:spPr bwMode="auto">
            <a:xfrm rot="929206" flipH="1">
              <a:off x="7647018" y="4552936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6" name="Freeform 108"/>
            <p:cNvSpPr>
              <a:spLocks/>
            </p:cNvSpPr>
            <p:nvPr/>
          </p:nvSpPr>
          <p:spPr bwMode="auto">
            <a:xfrm rot="3592668" flipH="1">
              <a:off x="7523193" y="4532298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7" name="Arc 109"/>
            <p:cNvSpPr>
              <a:spLocks/>
            </p:cNvSpPr>
            <p:nvPr/>
          </p:nvSpPr>
          <p:spPr bwMode="auto">
            <a:xfrm rot="18255170" flipH="1">
              <a:off x="7831168" y="4544998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8" name="Arc 110"/>
            <p:cNvSpPr>
              <a:spLocks/>
            </p:cNvSpPr>
            <p:nvPr/>
          </p:nvSpPr>
          <p:spPr bwMode="auto">
            <a:xfrm rot="10530167" flipH="1" flipV="1">
              <a:off x="7547005" y="4708511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99" name="Group 111"/>
            <p:cNvGrpSpPr>
              <a:grpSpLocks/>
            </p:cNvGrpSpPr>
            <p:nvPr/>
          </p:nvGrpSpPr>
          <p:grpSpPr bwMode="auto">
            <a:xfrm rot="3592668" flipH="1">
              <a:off x="7243772" y="4094116"/>
              <a:ext cx="600081" cy="503238"/>
              <a:chOff x="4785" y="11039"/>
              <a:chExt cx="829" cy="688"/>
            </a:xfrm>
          </p:grpSpPr>
          <p:sp>
            <p:nvSpPr>
              <p:cNvPr id="197" name="Freeform 11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8" name="Line 11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9" name="Line 11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0" name="Line 11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1" name="Arc 11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00" name="Arc 117"/>
            <p:cNvSpPr>
              <a:spLocks/>
            </p:cNvSpPr>
            <p:nvPr/>
          </p:nvSpPr>
          <p:spPr bwMode="auto">
            <a:xfrm rot="929206" flipV="1">
              <a:off x="7545418" y="4416411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1" name="Arc 118"/>
            <p:cNvSpPr>
              <a:spLocks/>
            </p:cNvSpPr>
            <p:nvPr/>
          </p:nvSpPr>
          <p:spPr bwMode="auto">
            <a:xfrm rot="929206" flipH="1">
              <a:off x="7616855" y="455611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2" name="Arc 119"/>
            <p:cNvSpPr>
              <a:spLocks/>
            </p:cNvSpPr>
            <p:nvPr/>
          </p:nvSpPr>
          <p:spPr bwMode="auto">
            <a:xfrm rot="929206" flipH="1">
              <a:off x="7801005" y="4786299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3" name="Arc 120"/>
            <p:cNvSpPr>
              <a:spLocks/>
            </p:cNvSpPr>
            <p:nvPr/>
          </p:nvSpPr>
          <p:spPr bwMode="auto">
            <a:xfrm rot="929206" flipV="1">
              <a:off x="7735918" y="4670411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4" name="Line 121"/>
            <p:cNvSpPr>
              <a:spLocks noChangeShapeType="1"/>
            </p:cNvSpPr>
            <p:nvPr/>
          </p:nvSpPr>
          <p:spPr bwMode="auto">
            <a:xfrm flipH="1">
              <a:off x="7793068" y="5133961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5" name="Line 122"/>
            <p:cNvSpPr>
              <a:spLocks noChangeShapeType="1"/>
            </p:cNvSpPr>
            <p:nvPr/>
          </p:nvSpPr>
          <p:spPr bwMode="auto">
            <a:xfrm rot="14379716" flipH="1">
              <a:off x="8124855" y="4549761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06" name="Group 123"/>
            <p:cNvGrpSpPr>
              <a:grpSpLocks/>
            </p:cNvGrpSpPr>
            <p:nvPr/>
          </p:nvGrpSpPr>
          <p:grpSpPr bwMode="auto">
            <a:xfrm rot="14346703" flipH="1">
              <a:off x="8299470" y="4541806"/>
              <a:ext cx="223837" cy="180975"/>
              <a:chOff x="5504" y="8144"/>
              <a:chExt cx="291" cy="236"/>
            </a:xfrm>
          </p:grpSpPr>
          <p:sp>
            <p:nvSpPr>
              <p:cNvPr id="195" name="Rectangle 12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6" name="Rectangle 12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107" name="Group 126"/>
            <p:cNvGrpSpPr>
              <a:grpSpLocks/>
            </p:cNvGrpSpPr>
            <p:nvPr/>
          </p:nvGrpSpPr>
          <p:grpSpPr bwMode="auto">
            <a:xfrm flipH="1">
              <a:off x="7654936" y="5632436"/>
              <a:ext cx="227014" cy="180975"/>
              <a:chOff x="5504" y="8144"/>
              <a:chExt cx="291" cy="236"/>
            </a:xfrm>
          </p:grpSpPr>
          <p:sp>
            <p:nvSpPr>
              <p:cNvPr id="193" name="Rectangle 127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4" name="Rectangle 128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08" name="Rectangle 129"/>
            <p:cNvSpPr>
              <a:spLocks noChangeArrowheads="1"/>
            </p:cNvSpPr>
            <p:nvPr/>
          </p:nvSpPr>
          <p:spPr bwMode="auto">
            <a:xfrm rot="18028040" flipH="1">
              <a:off x="8021668" y="5002198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9" name="Rectangle 130"/>
            <p:cNvSpPr>
              <a:spLocks noChangeArrowheads="1"/>
            </p:cNvSpPr>
            <p:nvPr/>
          </p:nvSpPr>
          <p:spPr bwMode="auto">
            <a:xfrm rot="18920690" flipH="1">
              <a:off x="7797830" y="5068874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0" name="Rectangle 131"/>
            <p:cNvSpPr>
              <a:spLocks noChangeArrowheads="1"/>
            </p:cNvSpPr>
            <p:nvPr/>
          </p:nvSpPr>
          <p:spPr bwMode="auto">
            <a:xfrm rot="17064441" flipH="1">
              <a:off x="7912130" y="4856148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1" name="Rectangle 132"/>
            <p:cNvSpPr>
              <a:spLocks noChangeArrowheads="1"/>
            </p:cNvSpPr>
            <p:nvPr/>
          </p:nvSpPr>
          <p:spPr bwMode="auto">
            <a:xfrm rot="4535559">
              <a:off x="4584730" y="4862498"/>
              <a:ext cx="38100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2" name="Rectangle 133"/>
            <p:cNvSpPr>
              <a:spLocks noChangeArrowheads="1"/>
            </p:cNvSpPr>
            <p:nvPr/>
          </p:nvSpPr>
          <p:spPr bwMode="auto">
            <a:xfrm rot="2679310">
              <a:off x="4697443" y="5073636"/>
              <a:ext cx="39688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3" name="Rectangle 134"/>
            <p:cNvSpPr>
              <a:spLocks noChangeArrowheads="1"/>
            </p:cNvSpPr>
            <p:nvPr/>
          </p:nvSpPr>
          <p:spPr bwMode="auto">
            <a:xfrm rot="3571960">
              <a:off x="4472018" y="5006961"/>
              <a:ext cx="41275" cy="350838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4" name="Line 135"/>
            <p:cNvSpPr>
              <a:spLocks noChangeShapeType="1"/>
            </p:cNvSpPr>
            <p:nvPr/>
          </p:nvSpPr>
          <p:spPr bwMode="auto">
            <a:xfrm flipV="1">
              <a:off x="3871268" y="5153690"/>
              <a:ext cx="1500198" cy="45719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5" name="Rectangle 136"/>
            <p:cNvSpPr>
              <a:spLocks noChangeArrowheads="1"/>
            </p:cNvSpPr>
            <p:nvPr/>
          </p:nvSpPr>
          <p:spPr bwMode="auto">
            <a:xfrm>
              <a:off x="3778280" y="5106643"/>
              <a:ext cx="350838" cy="18415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6" name="Freeform 138"/>
            <p:cNvSpPr>
              <a:spLocks/>
            </p:cNvSpPr>
            <p:nvPr/>
          </p:nvSpPr>
          <p:spPr bwMode="auto">
            <a:xfrm>
              <a:off x="4857780" y="508951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7" name="Line 139"/>
            <p:cNvSpPr>
              <a:spLocks noChangeShapeType="1"/>
            </p:cNvSpPr>
            <p:nvPr/>
          </p:nvSpPr>
          <p:spPr bwMode="auto">
            <a:xfrm>
              <a:off x="4864130" y="5095861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8" name="Line 140"/>
            <p:cNvSpPr>
              <a:spLocks noChangeShapeType="1"/>
            </p:cNvSpPr>
            <p:nvPr/>
          </p:nvSpPr>
          <p:spPr bwMode="auto">
            <a:xfrm>
              <a:off x="4867305" y="5226036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19" name="Group 141"/>
            <p:cNvGrpSpPr>
              <a:grpSpLocks/>
            </p:cNvGrpSpPr>
            <p:nvPr/>
          </p:nvGrpSpPr>
          <p:grpSpPr bwMode="auto">
            <a:xfrm>
              <a:off x="5141977" y="4906949"/>
              <a:ext cx="600081" cy="500063"/>
              <a:chOff x="4785" y="11039"/>
              <a:chExt cx="829" cy="688"/>
            </a:xfrm>
          </p:grpSpPr>
          <p:sp>
            <p:nvSpPr>
              <p:cNvPr id="188" name="Freeform 14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9" name="Line 14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0" name="Line 14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1" name="Line 14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2" name="Arc 14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20" name="Freeform 147"/>
            <p:cNvSpPr>
              <a:spLocks/>
            </p:cNvSpPr>
            <p:nvPr/>
          </p:nvSpPr>
          <p:spPr bwMode="auto">
            <a:xfrm>
              <a:off x="5059393" y="5065699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1" name="Freeform 148"/>
            <p:cNvSpPr>
              <a:spLocks/>
            </p:cNvSpPr>
            <p:nvPr/>
          </p:nvSpPr>
          <p:spPr bwMode="auto">
            <a:xfrm flipV="1">
              <a:off x="5057805" y="5219686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2" name="Freeform 149"/>
            <p:cNvSpPr>
              <a:spLocks/>
            </p:cNvSpPr>
            <p:nvPr/>
          </p:nvSpPr>
          <p:spPr bwMode="auto">
            <a:xfrm rot="2663462">
              <a:off x="4953030" y="5056174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3" name="Freeform 150"/>
            <p:cNvSpPr>
              <a:spLocks/>
            </p:cNvSpPr>
            <p:nvPr/>
          </p:nvSpPr>
          <p:spPr bwMode="auto">
            <a:xfrm>
              <a:off x="5251480" y="5065699"/>
              <a:ext cx="2008188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4" name="Freeform 151"/>
            <p:cNvSpPr>
              <a:spLocks/>
            </p:cNvSpPr>
            <p:nvPr/>
          </p:nvSpPr>
          <p:spPr bwMode="auto">
            <a:xfrm>
              <a:off x="4853018" y="5046649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5" name="Arc 152"/>
            <p:cNvSpPr>
              <a:spLocks/>
            </p:cNvSpPr>
            <p:nvPr/>
          </p:nvSpPr>
          <p:spPr bwMode="auto">
            <a:xfrm rot="6937498">
              <a:off x="4760943" y="4830748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6" name="Arc 153"/>
            <p:cNvSpPr>
              <a:spLocks/>
            </p:cNvSpPr>
            <p:nvPr/>
          </p:nvSpPr>
          <p:spPr bwMode="auto">
            <a:xfrm rot="14662502" flipV="1">
              <a:off x="4760943" y="5156186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7" name="Freeform 154"/>
            <p:cNvSpPr>
              <a:spLocks/>
            </p:cNvSpPr>
            <p:nvPr/>
          </p:nvSpPr>
          <p:spPr bwMode="auto">
            <a:xfrm flipH="1">
              <a:off x="7213630" y="4970449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8" name="Line 155"/>
            <p:cNvSpPr>
              <a:spLocks noChangeShapeType="1"/>
            </p:cNvSpPr>
            <p:nvPr/>
          </p:nvSpPr>
          <p:spPr bwMode="auto">
            <a:xfrm flipH="1">
              <a:off x="7383493" y="4956161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9" name="Line 156"/>
            <p:cNvSpPr>
              <a:spLocks noChangeShapeType="1"/>
            </p:cNvSpPr>
            <p:nvPr/>
          </p:nvSpPr>
          <p:spPr bwMode="auto">
            <a:xfrm flipH="1">
              <a:off x="7210455" y="4967274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0" name="Line 157"/>
            <p:cNvSpPr>
              <a:spLocks noChangeShapeType="1"/>
            </p:cNvSpPr>
            <p:nvPr/>
          </p:nvSpPr>
          <p:spPr bwMode="auto">
            <a:xfrm flipH="1">
              <a:off x="7205693" y="5341924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1" name="Arc 158"/>
            <p:cNvSpPr>
              <a:spLocks/>
            </p:cNvSpPr>
            <p:nvPr/>
          </p:nvSpPr>
          <p:spPr bwMode="auto">
            <a:xfrm rot="8071501" flipH="1">
              <a:off x="6797705" y="4897423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2" name="Freeform 159"/>
            <p:cNvSpPr>
              <a:spLocks/>
            </p:cNvSpPr>
            <p:nvPr/>
          </p:nvSpPr>
          <p:spPr bwMode="auto">
            <a:xfrm>
              <a:off x="5153055" y="4976799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3" name="Line 160"/>
            <p:cNvSpPr>
              <a:spLocks noChangeShapeType="1"/>
            </p:cNvSpPr>
            <p:nvPr/>
          </p:nvSpPr>
          <p:spPr bwMode="auto">
            <a:xfrm>
              <a:off x="5151468" y="4962511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4" name="Line 161"/>
            <p:cNvSpPr>
              <a:spLocks noChangeShapeType="1"/>
            </p:cNvSpPr>
            <p:nvPr/>
          </p:nvSpPr>
          <p:spPr bwMode="auto">
            <a:xfrm>
              <a:off x="5141943" y="5348274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5" name="Arc 162"/>
            <p:cNvSpPr>
              <a:spLocks/>
            </p:cNvSpPr>
            <p:nvPr/>
          </p:nvSpPr>
          <p:spPr bwMode="auto">
            <a:xfrm rot="13528499">
              <a:off x="5235605" y="4903773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6" name="Arc 163"/>
            <p:cNvSpPr>
              <a:spLocks/>
            </p:cNvSpPr>
            <p:nvPr/>
          </p:nvSpPr>
          <p:spPr bwMode="auto">
            <a:xfrm rot="2663462" flipH="1" flipV="1">
              <a:off x="4960968" y="4981561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7" name="Arc 164"/>
            <p:cNvSpPr>
              <a:spLocks/>
            </p:cNvSpPr>
            <p:nvPr/>
          </p:nvSpPr>
          <p:spPr bwMode="auto">
            <a:xfrm rot="2663462">
              <a:off x="4805393" y="4991086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8" name="Arc 165"/>
            <p:cNvSpPr>
              <a:spLocks/>
            </p:cNvSpPr>
            <p:nvPr/>
          </p:nvSpPr>
          <p:spPr bwMode="auto">
            <a:xfrm rot="2663462">
              <a:off x="4764118" y="5091099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9" name="Arc 166"/>
            <p:cNvSpPr>
              <a:spLocks/>
            </p:cNvSpPr>
            <p:nvPr/>
          </p:nvSpPr>
          <p:spPr bwMode="auto">
            <a:xfrm rot="2663462" flipH="1" flipV="1">
              <a:off x="4895880" y="5089511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0" name="Line 167"/>
            <p:cNvSpPr>
              <a:spLocks noChangeShapeType="1"/>
            </p:cNvSpPr>
            <p:nvPr/>
          </p:nvSpPr>
          <p:spPr bwMode="auto">
            <a:xfrm rot="1807332" flipH="1" flipV="1">
              <a:off x="4623135" y="4709470"/>
              <a:ext cx="45720" cy="48041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1" name="Freeform 168"/>
            <p:cNvSpPr>
              <a:spLocks/>
            </p:cNvSpPr>
            <p:nvPr/>
          </p:nvSpPr>
          <p:spPr bwMode="auto">
            <a:xfrm rot="18007332">
              <a:off x="4654580" y="473708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2" name="Line 169"/>
            <p:cNvSpPr>
              <a:spLocks noChangeShapeType="1"/>
            </p:cNvSpPr>
            <p:nvPr/>
          </p:nvSpPr>
          <p:spPr bwMode="auto">
            <a:xfrm rot="18007332">
              <a:off x="4605368" y="4773598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3" name="Line 170"/>
            <p:cNvSpPr>
              <a:spLocks noChangeShapeType="1"/>
            </p:cNvSpPr>
            <p:nvPr/>
          </p:nvSpPr>
          <p:spPr bwMode="auto">
            <a:xfrm rot="18007332">
              <a:off x="4719668" y="4835511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44" name="Group 171"/>
            <p:cNvGrpSpPr>
              <a:grpSpLocks/>
            </p:cNvGrpSpPr>
            <p:nvPr/>
          </p:nvGrpSpPr>
          <p:grpSpPr bwMode="auto">
            <a:xfrm rot="18007332">
              <a:off x="4667295" y="4086178"/>
              <a:ext cx="600081" cy="500063"/>
              <a:chOff x="4785" y="11039"/>
              <a:chExt cx="829" cy="688"/>
            </a:xfrm>
          </p:grpSpPr>
          <p:sp>
            <p:nvSpPr>
              <p:cNvPr id="183" name="Freeform 17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4" name="Line 17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5" name="Line 17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6" name="Line 17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7" name="Arc 17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45" name="Freeform 177"/>
            <p:cNvSpPr>
              <a:spLocks/>
            </p:cNvSpPr>
            <p:nvPr/>
          </p:nvSpPr>
          <p:spPr bwMode="auto">
            <a:xfrm rot="18007332">
              <a:off x="4171980" y="3673461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6" name="Freeform 178"/>
            <p:cNvSpPr>
              <a:spLocks/>
            </p:cNvSpPr>
            <p:nvPr/>
          </p:nvSpPr>
          <p:spPr bwMode="auto">
            <a:xfrm rot="18007332" flipV="1">
              <a:off x="4302155" y="3751248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7" name="Freeform 179"/>
            <p:cNvSpPr>
              <a:spLocks/>
            </p:cNvSpPr>
            <p:nvPr/>
          </p:nvSpPr>
          <p:spPr bwMode="auto">
            <a:xfrm rot="20670794">
              <a:off x="4670455" y="4559286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8" name="Freeform 180"/>
            <p:cNvSpPr>
              <a:spLocks/>
            </p:cNvSpPr>
            <p:nvPr/>
          </p:nvSpPr>
          <p:spPr bwMode="auto">
            <a:xfrm rot="18007332">
              <a:off x="4379943" y="3519473"/>
              <a:ext cx="2006600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9" name="Freeform 181"/>
            <p:cNvSpPr>
              <a:spLocks/>
            </p:cNvSpPr>
            <p:nvPr/>
          </p:nvSpPr>
          <p:spPr bwMode="auto">
            <a:xfrm rot="18007332">
              <a:off x="4559330" y="4537061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0" name="Arc 182"/>
            <p:cNvSpPr>
              <a:spLocks/>
            </p:cNvSpPr>
            <p:nvPr/>
          </p:nvSpPr>
          <p:spPr bwMode="auto">
            <a:xfrm rot="3344830">
              <a:off x="4413280" y="4549761"/>
              <a:ext cx="290513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1" name="Arc 183"/>
            <p:cNvSpPr>
              <a:spLocks/>
            </p:cNvSpPr>
            <p:nvPr/>
          </p:nvSpPr>
          <p:spPr bwMode="auto">
            <a:xfrm rot="11069833" flipV="1">
              <a:off x="4694268" y="4711686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2" name="Freeform 184"/>
            <p:cNvSpPr>
              <a:spLocks/>
            </p:cNvSpPr>
            <p:nvPr/>
          </p:nvSpPr>
          <p:spPr bwMode="auto">
            <a:xfrm rot="18007332" flipH="1">
              <a:off x="5810280" y="2544748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3" name="Line 185"/>
            <p:cNvSpPr>
              <a:spLocks noChangeShapeType="1"/>
            </p:cNvSpPr>
            <p:nvPr/>
          </p:nvSpPr>
          <p:spPr bwMode="auto">
            <a:xfrm rot="18007332" flipH="1">
              <a:off x="5937280" y="2455848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4" name="Line 186"/>
            <p:cNvSpPr>
              <a:spLocks noChangeShapeType="1"/>
            </p:cNvSpPr>
            <p:nvPr/>
          </p:nvSpPr>
          <p:spPr bwMode="auto">
            <a:xfrm rot="18007332" flipH="1">
              <a:off x="5643593" y="2632061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5" name="Line 187"/>
            <p:cNvSpPr>
              <a:spLocks noChangeShapeType="1"/>
            </p:cNvSpPr>
            <p:nvPr/>
          </p:nvSpPr>
          <p:spPr bwMode="auto">
            <a:xfrm rot="18007332" flipH="1">
              <a:off x="5964268" y="2820973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6" name="Arc 188"/>
            <p:cNvSpPr>
              <a:spLocks/>
            </p:cNvSpPr>
            <p:nvPr/>
          </p:nvSpPr>
          <p:spPr bwMode="auto">
            <a:xfrm rot="4478833" flipH="1">
              <a:off x="5515005" y="2689211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7" name="Freeform 189"/>
            <p:cNvSpPr>
              <a:spLocks/>
            </p:cNvSpPr>
            <p:nvPr/>
          </p:nvSpPr>
          <p:spPr bwMode="auto">
            <a:xfrm rot="18007332">
              <a:off x="4781580" y="4327511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8" name="Line 190"/>
            <p:cNvSpPr>
              <a:spLocks noChangeShapeType="1"/>
            </p:cNvSpPr>
            <p:nvPr/>
          </p:nvSpPr>
          <p:spPr bwMode="auto">
            <a:xfrm rot="18007332">
              <a:off x="4822855" y="4387836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9" name="Line 191"/>
            <p:cNvSpPr>
              <a:spLocks noChangeShapeType="1"/>
            </p:cNvSpPr>
            <p:nvPr/>
          </p:nvSpPr>
          <p:spPr bwMode="auto">
            <a:xfrm rot="18007332">
              <a:off x="4540280" y="4635423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0" name="Line 192"/>
            <p:cNvSpPr>
              <a:spLocks noChangeShapeType="1"/>
            </p:cNvSpPr>
            <p:nvPr/>
          </p:nvSpPr>
          <p:spPr bwMode="auto">
            <a:xfrm rot="18007332">
              <a:off x="4933980" y="4606911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1" name="Arc 193"/>
            <p:cNvSpPr>
              <a:spLocks/>
            </p:cNvSpPr>
            <p:nvPr/>
          </p:nvSpPr>
          <p:spPr bwMode="auto">
            <a:xfrm rot="9935830">
              <a:off x="4738718" y="4040174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2" name="Arc 194"/>
            <p:cNvSpPr>
              <a:spLocks/>
            </p:cNvSpPr>
            <p:nvPr/>
          </p:nvSpPr>
          <p:spPr bwMode="auto">
            <a:xfrm rot="20670794" flipH="1" flipV="1">
              <a:off x="4638705" y="4421174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3" name="Arc 195"/>
            <p:cNvSpPr>
              <a:spLocks/>
            </p:cNvSpPr>
            <p:nvPr/>
          </p:nvSpPr>
          <p:spPr bwMode="auto">
            <a:xfrm rot="20670794">
              <a:off x="4567268" y="4560874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" name="Arc 196"/>
            <p:cNvSpPr>
              <a:spLocks/>
            </p:cNvSpPr>
            <p:nvPr/>
          </p:nvSpPr>
          <p:spPr bwMode="auto">
            <a:xfrm rot="20670794">
              <a:off x="4594255" y="4792649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5" name="Arc 197"/>
            <p:cNvSpPr>
              <a:spLocks/>
            </p:cNvSpPr>
            <p:nvPr/>
          </p:nvSpPr>
          <p:spPr bwMode="auto">
            <a:xfrm rot="20670794" flipH="1" flipV="1">
              <a:off x="4657755" y="4676761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6" name="Line 198"/>
            <p:cNvSpPr>
              <a:spLocks noChangeShapeType="1"/>
            </p:cNvSpPr>
            <p:nvPr/>
          </p:nvSpPr>
          <p:spPr bwMode="auto">
            <a:xfrm>
              <a:off x="4740305" y="5140311"/>
              <a:ext cx="1588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7" name="Line 199"/>
            <p:cNvSpPr>
              <a:spLocks noChangeShapeType="1"/>
            </p:cNvSpPr>
            <p:nvPr/>
          </p:nvSpPr>
          <p:spPr bwMode="auto">
            <a:xfrm rot="7220284">
              <a:off x="4411693" y="4556111"/>
              <a:ext cx="0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68" name="Group 200"/>
            <p:cNvGrpSpPr>
              <a:grpSpLocks/>
            </p:cNvGrpSpPr>
            <p:nvPr/>
          </p:nvGrpSpPr>
          <p:grpSpPr bwMode="auto">
            <a:xfrm rot="7253297">
              <a:off x="3994169" y="4572002"/>
              <a:ext cx="227014" cy="180975"/>
              <a:chOff x="5504" y="8144"/>
              <a:chExt cx="291" cy="236"/>
            </a:xfrm>
          </p:grpSpPr>
          <p:sp>
            <p:nvSpPr>
              <p:cNvPr id="181" name="Rectangle 201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2" name="Rectangle 202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169" name="Group 203"/>
            <p:cNvGrpSpPr>
              <a:grpSpLocks/>
            </p:cNvGrpSpPr>
            <p:nvPr/>
          </p:nvGrpSpPr>
          <p:grpSpPr bwMode="auto">
            <a:xfrm>
              <a:off x="4624399" y="5638786"/>
              <a:ext cx="223837" cy="180975"/>
              <a:chOff x="5504" y="8144"/>
              <a:chExt cx="291" cy="236"/>
            </a:xfrm>
          </p:grpSpPr>
          <p:sp>
            <p:nvSpPr>
              <p:cNvPr id="179" name="Rectangle 20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0" name="Rectangle 20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70" name="Rectangle 206"/>
            <p:cNvSpPr>
              <a:spLocks noChangeArrowheads="1"/>
            </p:cNvSpPr>
            <p:nvPr/>
          </p:nvSpPr>
          <p:spPr bwMode="auto">
            <a:xfrm rot="3571960">
              <a:off x="4470430" y="5006961"/>
              <a:ext cx="42863" cy="350838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1" name="Rectangle 207"/>
            <p:cNvSpPr>
              <a:spLocks noChangeArrowheads="1"/>
            </p:cNvSpPr>
            <p:nvPr/>
          </p:nvSpPr>
          <p:spPr bwMode="auto">
            <a:xfrm rot="2679310">
              <a:off x="4697443" y="5073636"/>
              <a:ext cx="39688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2" name="Rectangle 208"/>
            <p:cNvSpPr>
              <a:spLocks noChangeArrowheads="1"/>
            </p:cNvSpPr>
            <p:nvPr/>
          </p:nvSpPr>
          <p:spPr bwMode="auto">
            <a:xfrm rot="4535559">
              <a:off x="4584730" y="4860911"/>
              <a:ext cx="38100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3" name="Text Box 211"/>
            <p:cNvSpPr txBox="1">
              <a:spLocks noChangeArrowheads="1"/>
            </p:cNvSpPr>
            <p:nvPr/>
          </p:nvSpPr>
          <p:spPr bwMode="auto">
            <a:xfrm>
              <a:off x="3636993" y="5264136"/>
              <a:ext cx="957262" cy="285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100" b="1" kern="1200" dirty="0">
                  <a:solidFill>
                    <a:srgbClr val="FFFFFF"/>
                  </a:solidFill>
                  <a:latin typeface="Arial" charset="0"/>
                  <a:ea typeface="ＭＳ Ｐゴシック" pitchFamily="50" charset="-128"/>
                  <a:cs typeface="+mn-cs"/>
                </a:rPr>
                <a:t>Laser</a:t>
              </a:r>
            </a:p>
          </p:txBody>
        </p:sp>
        <p:sp>
          <p:nvSpPr>
            <p:cNvPr id="174" name="Text Box 212"/>
            <p:cNvSpPr txBox="1">
              <a:spLocks noChangeArrowheads="1"/>
            </p:cNvSpPr>
            <p:nvPr/>
          </p:nvSpPr>
          <p:spPr bwMode="auto">
            <a:xfrm>
              <a:off x="3838376" y="5489561"/>
              <a:ext cx="890817" cy="423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100" b="1" kern="1200" dirty="0">
                  <a:solidFill>
                    <a:srgbClr val="FFFFFF"/>
                  </a:solidFill>
                  <a:latin typeface="Arial" charset="0"/>
                  <a:ea typeface="ＭＳ Ｐゴシック" pitchFamily="50" charset="-128"/>
                  <a:cs typeface="+mn-cs"/>
                </a:rPr>
                <a:t>Photo-</a:t>
              </a:r>
            </a:p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100" b="1" kern="1200" dirty="0">
                  <a:solidFill>
                    <a:srgbClr val="FFFFFF"/>
                  </a:solidFill>
                  <a:latin typeface="Arial" charset="0"/>
                  <a:ea typeface="ＭＳ Ｐゴシック" pitchFamily="50" charset="-128"/>
                  <a:cs typeface="+mn-cs"/>
                </a:rPr>
                <a:t>detector</a:t>
              </a:r>
            </a:p>
          </p:txBody>
        </p:sp>
        <p:sp>
          <p:nvSpPr>
            <p:cNvPr id="175" name="Text Box 214"/>
            <p:cNvSpPr txBox="1">
              <a:spLocks noChangeArrowheads="1"/>
            </p:cNvSpPr>
            <p:nvPr/>
          </p:nvSpPr>
          <p:spPr bwMode="auto">
            <a:xfrm>
              <a:off x="5632468" y="4740287"/>
              <a:ext cx="1582738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600" b="1" kern="1200" dirty="0">
                  <a:solidFill>
                    <a:srgbClr val="CCFFCC"/>
                  </a:solidFill>
                  <a:latin typeface="+mj-lt"/>
                  <a:ea typeface="ＭＳ Ｐゴシック" pitchFamily="50" charset="-128"/>
                  <a:cs typeface="+mn-cs"/>
                </a:rPr>
                <a:t>Arm cavity</a:t>
              </a:r>
            </a:p>
          </p:txBody>
        </p:sp>
        <p:sp>
          <p:nvSpPr>
            <p:cNvPr id="176" name="Text Box 215"/>
            <p:cNvSpPr txBox="1">
              <a:spLocks noChangeArrowheads="1"/>
            </p:cNvSpPr>
            <p:nvPr/>
          </p:nvSpPr>
          <p:spPr bwMode="auto">
            <a:xfrm>
              <a:off x="5200668" y="5811857"/>
              <a:ext cx="1943100" cy="403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600" b="1" kern="1200" dirty="0">
                  <a:solidFill>
                    <a:srgbClr val="FFCCFF"/>
                  </a:solidFill>
                  <a:latin typeface="+mj-lt"/>
                  <a:ea typeface="ＭＳ Ｐゴシック" pitchFamily="50" charset="-128"/>
                  <a:cs typeface="+mn-cs"/>
                </a:rPr>
                <a:t>Drag-free S/C</a:t>
              </a:r>
            </a:p>
          </p:txBody>
        </p:sp>
        <p:sp>
          <p:nvSpPr>
            <p:cNvPr id="177" name="Text Box 216"/>
            <p:cNvSpPr txBox="1">
              <a:spLocks noChangeArrowheads="1"/>
            </p:cNvSpPr>
            <p:nvPr/>
          </p:nvSpPr>
          <p:spPr bwMode="auto">
            <a:xfrm rot="17950394">
              <a:off x="4408785" y="3176419"/>
              <a:ext cx="1543050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600" b="1" kern="1200" dirty="0">
                  <a:solidFill>
                    <a:srgbClr val="CCFFCC"/>
                  </a:solidFill>
                  <a:latin typeface="+mj-lt"/>
                  <a:ea typeface="ＭＳ Ｐゴシック" pitchFamily="50" charset="-128"/>
                  <a:cs typeface="+mn-cs"/>
                </a:rPr>
                <a:t>Arm cavity</a:t>
              </a:r>
            </a:p>
          </p:txBody>
        </p:sp>
        <p:sp>
          <p:nvSpPr>
            <p:cNvPr id="178" name="Text Box 218"/>
            <p:cNvSpPr txBox="1">
              <a:spLocks noChangeArrowheads="1"/>
            </p:cNvSpPr>
            <p:nvPr/>
          </p:nvSpPr>
          <p:spPr bwMode="auto">
            <a:xfrm>
              <a:off x="4760943" y="5314936"/>
              <a:ext cx="722312" cy="319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100" b="1" kern="1200" dirty="0">
                  <a:solidFill>
                    <a:srgbClr val="FFFFFF"/>
                  </a:solidFill>
                  <a:latin typeface="Arial" charset="0"/>
                  <a:ea typeface="ＭＳ Ｐゴシック" pitchFamily="50" charset="-128"/>
                  <a:cs typeface="+mn-cs"/>
                </a:rPr>
                <a:t>Mirror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2850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5075" y="768542"/>
            <a:ext cx="8513205" cy="5708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63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初期宇宙の観測</a:t>
            </a:r>
            <a:endParaRPr lang="ja-JP" altLang="en-US" dirty="0"/>
          </a:p>
        </p:txBody>
      </p:sp>
      <p:sp>
        <p:nvSpPr>
          <p:cNvPr id="16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日本物理学会 </a:t>
            </a:r>
            <a:r>
              <a:rPr lang="en-US" altLang="zh-CN" smtClean="0"/>
              <a:t>2010</a:t>
            </a:r>
            <a:r>
              <a:rPr lang="zh-CN" altLang="en-US" smtClean="0"/>
              <a:t>年秋季大会 </a:t>
            </a:r>
            <a:r>
              <a:rPr lang="en-US" altLang="zh-CN" smtClean="0"/>
              <a:t>(2010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13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九州工業大学</a:t>
            </a:r>
            <a:r>
              <a:rPr lang="en-US" altLang="zh-CN" smtClean="0"/>
              <a:t>, </a:t>
            </a:r>
            <a:r>
              <a:rPr lang="zh-CN" altLang="en-US" smtClean="0"/>
              <a:t>北九州</a:t>
            </a:r>
            <a:r>
              <a:rPr lang="en-US" altLang="zh-CN" smtClean="0"/>
              <a:t>)</a:t>
            </a:r>
            <a:endParaRPr lang="en-US" altLang="ja-JP"/>
          </a:p>
        </p:txBody>
      </p:sp>
      <p:sp>
        <p:nvSpPr>
          <p:cNvPr id="6" name="正方形/長方形 5"/>
          <p:cNvSpPr/>
          <p:nvPr/>
        </p:nvSpPr>
        <p:spPr>
          <a:xfrm>
            <a:off x="142844" y="5929330"/>
            <a:ext cx="278603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altLang="ja-JP" sz="900" b="1" dirty="0" smtClean="0">
                <a:solidFill>
                  <a:srgbClr val="F8F8F8"/>
                </a:solidFill>
                <a:latin typeface="+mn-lt"/>
              </a:rPr>
              <a:t>Background:</a:t>
            </a:r>
          </a:p>
          <a:p>
            <a:pPr algn="l">
              <a:buNone/>
            </a:pPr>
            <a:r>
              <a:rPr lang="en-US" altLang="ja-JP" sz="900" b="1" dirty="0" smtClean="0">
                <a:solidFill>
                  <a:srgbClr val="F8F8F8"/>
                </a:solidFill>
                <a:latin typeface="+mn-lt"/>
              </a:rPr>
              <a:t>original figure by </a:t>
            </a:r>
          </a:p>
          <a:p>
            <a:pPr algn="l">
              <a:buNone/>
            </a:pPr>
            <a:r>
              <a:rPr lang="en-US" altLang="ja-JP" sz="900" b="1" dirty="0" smtClean="0">
                <a:solidFill>
                  <a:srgbClr val="F8F8F8"/>
                </a:solidFill>
                <a:latin typeface="+mn-lt"/>
              </a:rPr>
              <a:t>NASA/WMAP Science Team</a:t>
            </a:r>
            <a:endParaRPr lang="ja-JP" altLang="en-US" sz="900" b="1" dirty="0">
              <a:solidFill>
                <a:srgbClr val="F8F8F8"/>
              </a:solidFill>
              <a:latin typeface="+mn-lt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42976" y="2071678"/>
            <a:ext cx="6549822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710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DPF</a:t>
            </a:r>
            <a:r>
              <a:rPr lang="ja-JP" altLang="en-US" dirty="0"/>
              <a:t>の</a:t>
            </a:r>
            <a:r>
              <a:rPr lang="ja-JP" altLang="en-US" dirty="0" smtClean="0"/>
              <a:t>観測距離</a:t>
            </a:r>
            <a:endParaRPr lang="ja-JP" altLang="en-US" dirty="0"/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日本物理学会 </a:t>
            </a:r>
            <a:r>
              <a:rPr lang="en-US" altLang="zh-CN" smtClean="0"/>
              <a:t>2010</a:t>
            </a:r>
            <a:r>
              <a:rPr lang="zh-CN" altLang="en-US" smtClean="0"/>
              <a:t>年秋季大会 </a:t>
            </a:r>
            <a:r>
              <a:rPr lang="en-US" altLang="zh-CN" smtClean="0"/>
              <a:t>(2010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13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九州工業大学</a:t>
            </a:r>
            <a:r>
              <a:rPr lang="en-US" altLang="zh-CN" smtClean="0"/>
              <a:t>, </a:t>
            </a:r>
            <a:r>
              <a:rPr lang="zh-CN" altLang="en-US" smtClean="0"/>
              <a:t>北九州</a:t>
            </a:r>
            <a:r>
              <a:rPr lang="en-US" altLang="zh-CN" smtClean="0"/>
              <a:t>)</a:t>
            </a:r>
            <a:endParaRPr lang="en-US" altLang="ja-JP"/>
          </a:p>
        </p:txBody>
      </p:sp>
      <p:sp>
        <p:nvSpPr>
          <p:cNvPr id="771090" name="Rectangle 18"/>
          <p:cNvSpPr>
            <a:spLocks noChangeArrowheads="1"/>
          </p:cNvSpPr>
          <p:nvPr/>
        </p:nvSpPr>
        <p:spPr bwMode="auto">
          <a:xfrm>
            <a:off x="5429256" y="1000108"/>
            <a:ext cx="3228972" cy="98488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DPF</a:t>
            </a:r>
            <a:r>
              <a:rPr lang="ja-JP" altLang="en-US" sz="20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の観測可能距離</a:t>
            </a:r>
            <a:endParaRPr lang="en-US" altLang="ja-JP" sz="2000" b="1" dirty="0" smtClean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DDDDDD"/>
                </a:solidFill>
                <a:latin typeface="Tahoma" pitchFamily="34" charset="0"/>
              </a:rPr>
              <a:t>   ~ </a:t>
            </a:r>
            <a:r>
              <a:rPr lang="ja-JP" altLang="en-US" sz="20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銀河中心をカバー 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  <a:endParaRPr lang="en-US" altLang="ja-JP" sz="1800" b="1" dirty="0" smtClean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</a:rPr>
              <a:t>　　　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(100kpc, SNR&gt;5)</a:t>
            </a:r>
            <a:endParaRPr lang="ja-JP" altLang="en-US" sz="18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784391" name="Picture 1031" descr="bh-bh2"/>
          <p:cNvPicPr>
            <a:picLocks noChangeAspect="1" noChangeArrowheads="1"/>
          </p:cNvPicPr>
          <p:nvPr/>
        </p:nvPicPr>
        <p:blipFill>
          <a:blip r:embed="rId5" cstate="print"/>
          <a:srcRect b="16933"/>
          <a:stretch>
            <a:fillRect/>
          </a:stretch>
        </p:blipFill>
        <p:spPr bwMode="auto">
          <a:xfrm>
            <a:off x="5429256" y="4328316"/>
            <a:ext cx="1944876" cy="1172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4392" name="Rectangle 1032"/>
          <p:cNvSpPr>
            <a:spLocks noChangeArrowheads="1"/>
          </p:cNvSpPr>
          <p:nvPr/>
        </p:nvSpPr>
        <p:spPr bwMode="auto">
          <a:xfrm>
            <a:off x="6708795" y="5256227"/>
            <a:ext cx="792163" cy="2444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000" b="1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KAGAYA</a:t>
            </a:r>
          </a:p>
        </p:txBody>
      </p:sp>
      <p:sp>
        <p:nvSpPr>
          <p:cNvPr id="2905" name="Rectangle 10"/>
          <p:cNvSpPr>
            <a:spLocks noChangeArrowheads="1"/>
          </p:cNvSpPr>
          <p:nvPr/>
        </p:nvSpPr>
        <p:spPr bwMode="auto">
          <a:xfrm>
            <a:off x="823917" y="1159361"/>
            <a:ext cx="3962397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EAEAEA"/>
                </a:solidFill>
                <a:latin typeface="Tahoma" pitchFamily="34" charset="0"/>
              </a:rPr>
              <a:t>DPF</a:t>
            </a:r>
            <a:r>
              <a:rPr kumimoji="1" lang="ja-JP" altLang="en-US" sz="20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</a:t>
            </a:r>
            <a:r>
              <a:rPr kumimoji="1" lang="ja-JP" altLang="en-US" sz="20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ブラックホール</a:t>
            </a:r>
            <a:endParaRPr kumimoji="1" lang="en-US" altLang="ja-JP" sz="2000" b="1" kern="1200" dirty="0" smtClean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CCECFF"/>
                </a:solidFill>
                <a:latin typeface="Tahoma" pitchFamily="34" charset="0"/>
              </a:rPr>
              <a:t>   </a:t>
            </a:r>
            <a:r>
              <a:rPr lang="ja-JP" altLang="en-US" sz="2000" b="1" dirty="0" smtClean="0">
                <a:solidFill>
                  <a:srgbClr val="EAEAEA"/>
                </a:solidFill>
                <a:latin typeface="Tahoma" pitchFamily="34" charset="0"/>
              </a:rPr>
              <a:t>合体</a:t>
            </a:r>
            <a:r>
              <a:rPr lang="ja-JP" altLang="en-US" sz="20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現象 への観測可能距離</a:t>
            </a:r>
            <a:endParaRPr kumimoji="1" lang="ja-JP" altLang="en-US" sz="20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8" name="右矢印 17"/>
          <p:cNvSpPr/>
          <p:nvPr/>
        </p:nvSpPr>
        <p:spPr bwMode="auto">
          <a:xfrm>
            <a:off x="4714876" y="1285860"/>
            <a:ext cx="406904" cy="557980"/>
          </a:xfrm>
          <a:prstGeom prst="rightArrow">
            <a:avLst/>
          </a:prstGeom>
          <a:solidFill>
            <a:srgbClr val="FFFFFF">
              <a:alpha val="10000"/>
            </a:srgbClr>
          </a:solidFill>
          <a:ln w="635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" name="Rectangle 14"/>
          <p:cNvSpPr>
            <a:spLocks noChangeArrowheads="1"/>
          </p:cNvSpPr>
          <p:nvPr/>
        </p:nvSpPr>
        <p:spPr bwMode="auto">
          <a:xfrm>
            <a:off x="928662" y="6000768"/>
            <a:ext cx="2071702" cy="29546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200" b="1" dirty="0" smtClean="0">
                <a:solidFill>
                  <a:srgbClr val="B2B2B2"/>
                </a:solidFill>
                <a:latin typeface="Tahoma" pitchFamily="34" charset="0"/>
                <a:sym typeface="Wingdings" pitchFamily="2" charset="2"/>
              </a:rPr>
              <a:t>八木  </a:t>
            </a:r>
            <a:r>
              <a:rPr lang="en-US" altLang="ja-JP" sz="1200" b="1" dirty="0" smtClean="0">
                <a:solidFill>
                  <a:srgbClr val="B2B2B2"/>
                </a:solidFill>
                <a:latin typeface="Tahoma" pitchFamily="34" charset="0"/>
                <a:sym typeface="Wingdings" pitchFamily="2" charset="2"/>
              </a:rPr>
              <a:t>(</a:t>
            </a:r>
            <a:r>
              <a:rPr lang="ja-JP" altLang="en-US" sz="1200" b="1" dirty="0" smtClean="0">
                <a:solidFill>
                  <a:srgbClr val="B2B2B2"/>
                </a:solidFill>
                <a:latin typeface="Tahoma" pitchFamily="34" charset="0"/>
                <a:sym typeface="Wingdings" pitchFamily="2" charset="2"/>
              </a:rPr>
              <a:t>京大理</a:t>
            </a:r>
            <a:r>
              <a:rPr lang="en-US" altLang="zh-TW" sz="1200" b="1" dirty="0" smtClean="0">
                <a:solidFill>
                  <a:srgbClr val="B2B2B2"/>
                </a:solidFill>
                <a:latin typeface="Tahoma" pitchFamily="34" charset="0"/>
                <a:sym typeface="Wingdings" pitchFamily="2" charset="2"/>
              </a:rPr>
              <a:t>)</a:t>
            </a:r>
            <a:endParaRPr kumimoji="1" lang="ja-JP" altLang="en-US" sz="1200" b="1" kern="1200" dirty="0">
              <a:solidFill>
                <a:srgbClr val="B2B2B2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&#10; U(r,\lambda,\phi)&#10;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85"/>
  <p:tag name="PICTUREFILESIZE" val="404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&#10; G,\ M,\ R&#10;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88.75"/>
  <p:tag name="PICTUREFILESIZE" val="385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&#10; r,\ \lambda,\ \phi&#10;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68.875"/>
  <p:tag name="PICTUREFILESIZE" val="290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&#10;   \times \left[{&#10;    C_{lm}\cos(m\lambda) + S_{lm}\sin(m\lambda)&#10;     }\right]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296.8806"/>
  <p:tag name="PICTUREFILESIZE" val="1363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&#10; P_{lm} 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33.84008"/>
  <p:tag name="PICTUREFILESIZE" val="164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&#10; ={GM\over r}&#10;      \sum_{l=0}^\infty \sum_{m=0}^l&#10;     \left({R\over r}\right)^l P_{lm} (\sin\phi) 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298.8006"/>
  <p:tag name="PICTUREFILESIZE" val="3765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 $$ \overline{x^2(t)}= \int^\infty_{0}{G(f) df} 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86"/>
  <p:tag name="PICTUREFILESIZE" val="17562"/>
</p:tagLst>
</file>

<file path=ppt/theme/theme1.xml><?xml version="1.0" encoding="utf-8"?>
<a:theme xmlns:a="http://schemas.openxmlformats.org/drawingml/2006/main" name="1_Straight Edge">
  <a:themeElements>
    <a:clrScheme name="">
      <a:dk1>
        <a:srgbClr val="003366"/>
      </a:dk1>
      <a:lt1>
        <a:srgbClr val="CCFFCC"/>
      </a:lt1>
      <a:dk2>
        <a:srgbClr val="003366"/>
      </a:dk2>
      <a:lt2>
        <a:srgbClr val="E3E2C7"/>
      </a:lt2>
      <a:accent1>
        <a:srgbClr val="CCCC99"/>
      </a:accent1>
      <a:accent2>
        <a:srgbClr val="003366"/>
      </a:accent2>
      <a:accent3>
        <a:srgbClr val="E2FFE2"/>
      </a:accent3>
      <a:accent4>
        <a:srgbClr val="002A56"/>
      </a:accent4>
      <a:accent5>
        <a:srgbClr val="E2E2CA"/>
      </a:accent5>
      <a:accent6>
        <a:srgbClr val="002D5C"/>
      </a:accent6>
      <a:hlink>
        <a:srgbClr val="003366"/>
      </a:hlink>
      <a:folHlink>
        <a:srgbClr val="800000"/>
      </a:folHlink>
    </a:clrScheme>
    <a:fontScheme name="1_Straight Edge">
      <a:majorFont>
        <a:latin typeface="Tahoma"/>
        <a:ea typeface="HGP創英角ｺﾞｼｯｸUB"/>
        <a:cs typeface=""/>
      </a:majorFont>
      <a:minorFont>
        <a:latin typeface="Tahoma"/>
        <a:ea typeface="HGP創英角ｺﾞｼｯｸUB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>
            <a:alpha val="10000"/>
          </a:schemeClr>
        </a:solidFill>
        <a:ln w="6350">
          <a:solidFill>
            <a:schemeClr val="bg1"/>
          </a:solidFill>
          <a:miter lim="800000"/>
          <a:headEnd/>
          <a:tailEnd/>
        </a:ln>
        <a:effectLst/>
      </a:spPr>
      <a:bodyPr wrap="square" rtlCol="0" anchor="ctr">
        <a:noAutofit/>
      </a:bodyPr>
      <a:lstStyle>
        <a:defPPr algn="l" rtl="0" fontAlgn="base">
          <a:lnSpc>
            <a:spcPct val="120000"/>
          </a:lnSpc>
          <a:spcBef>
            <a:spcPct val="0"/>
          </a:spcBef>
          <a:spcAft>
            <a:spcPct val="0"/>
          </a:spcAft>
          <a:buClr>
            <a:srgbClr val="003366"/>
          </a:buClr>
          <a:buSzPct val="70000"/>
          <a:buFont typeface="Wingdings" pitchFamily="2" charset="2"/>
          <a:buNone/>
          <a:defRPr kumimoji="1" sz="2000" b="1" kern="1200" dirty="0">
            <a:solidFill>
              <a:srgbClr val="FFFFFF"/>
            </a:solidFill>
            <a:latin typeface="Tahoma" pitchFamily="34" charset="0"/>
            <a:ea typeface="HGP創英角ｺﾞｼｯｸUB" pitchFamily="50" charset="-128"/>
            <a:cs typeface="+mn-c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AFFC9">
            <a:alpha val="50000"/>
          </a:srgbClr>
        </a:solidFill>
        <a:ln w="15875" cap="flat" cmpd="sng" algn="ctr">
          <a:solidFill>
            <a:srgbClr val="9696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1" lang="ja-JP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HGP創英角ｺﾞｼｯｸUB" pitchFamily="50" charset="-128"/>
          </a:defRPr>
        </a:defPPr>
      </a:lstStyle>
    </a:lnDef>
    <a:txDef>
      <a:spPr bwMode="auto">
        <a:noFill/>
        <a:ln w="9525">
          <a:noFill/>
          <a:miter lim="800000"/>
          <a:headEnd/>
          <a:tailEnd/>
        </a:ln>
      </a:spPr>
      <a:bodyPr/>
      <a:lstStyle>
        <a:defPPr algn="just" rtl="0" fontAlgn="base">
          <a:spcBef>
            <a:spcPct val="0"/>
          </a:spcBef>
          <a:spcAft>
            <a:spcPct val="0"/>
          </a:spcAft>
          <a:buNone/>
          <a:defRPr kumimoji="1" sz="1100" b="1" kern="1200" dirty="0" smtClean="0">
            <a:solidFill>
              <a:srgbClr val="FFFFFF"/>
            </a:solidFill>
            <a:latin typeface="Tahoma" pitchFamily="34" charset="0"/>
            <a:ea typeface="HGP創英角ｺﾞｼｯｸUB" pitchFamily="50" charset="-128"/>
            <a:cs typeface="+mn-cs"/>
          </a:defRPr>
        </a:defPPr>
      </a:lstStyle>
    </a:txDef>
  </a:objectDefaults>
  <a:extraClrSchemeLst>
    <a:extraClrScheme>
      <a:clrScheme name="1_Straight Edge 1">
        <a:dk1>
          <a:srgbClr val="008080"/>
        </a:dk1>
        <a:lt1>
          <a:srgbClr val="FFFFCC"/>
        </a:lt1>
        <a:dk2>
          <a:srgbClr val="009999"/>
        </a:dk2>
        <a:lt2>
          <a:srgbClr val="FFFF99"/>
        </a:lt2>
        <a:accent1>
          <a:srgbClr val="336699"/>
        </a:accent1>
        <a:accent2>
          <a:srgbClr val="FFFF99"/>
        </a:accent2>
        <a:accent3>
          <a:srgbClr val="AACACA"/>
        </a:accent3>
        <a:accent4>
          <a:srgbClr val="DADAAE"/>
        </a:accent4>
        <a:accent5>
          <a:srgbClr val="ADB8CA"/>
        </a:accent5>
        <a:accent6>
          <a:srgbClr val="E7E78A"/>
        </a:accent6>
        <a:hlink>
          <a:srgbClr val="FFFFCC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aight Edge 2">
        <a:dk1>
          <a:srgbClr val="003366"/>
        </a:dk1>
        <a:lt1>
          <a:srgbClr val="FFFFFF"/>
        </a:lt1>
        <a:dk2>
          <a:srgbClr val="003366"/>
        </a:dk2>
        <a:lt2>
          <a:srgbClr val="E3E2C7"/>
        </a:lt2>
        <a:accent1>
          <a:srgbClr val="CCCC99"/>
        </a:accent1>
        <a:accent2>
          <a:srgbClr val="003366"/>
        </a:accent2>
        <a:accent3>
          <a:srgbClr val="FFFFFF"/>
        </a:accent3>
        <a:accent4>
          <a:srgbClr val="002A56"/>
        </a:accent4>
        <a:accent5>
          <a:srgbClr val="E2E2CA"/>
        </a:accent5>
        <a:accent6>
          <a:srgbClr val="002D5C"/>
        </a:accent6>
        <a:hlink>
          <a:srgbClr val="003366"/>
        </a:hlink>
        <a:folHlink>
          <a:srgbClr val="8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aight Edge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DDDDDD"/>
        </a:accent1>
        <a:accent2>
          <a:srgbClr val="333333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2D2D2D"/>
        </a:accent6>
        <a:hlink>
          <a:srgbClr val="80808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aight Edge 4">
        <a:dk1>
          <a:srgbClr val="5F5F5F"/>
        </a:dk1>
        <a:lt1>
          <a:srgbClr val="FFFFFF"/>
        </a:lt1>
        <a:dk2>
          <a:srgbClr val="003366"/>
        </a:dk2>
        <a:lt2>
          <a:srgbClr val="FFFFFF"/>
        </a:lt2>
        <a:accent1>
          <a:srgbClr val="7E003F"/>
        </a:accent1>
        <a:accent2>
          <a:srgbClr val="DDDDDD"/>
        </a:accent2>
        <a:accent3>
          <a:srgbClr val="AAADB8"/>
        </a:accent3>
        <a:accent4>
          <a:srgbClr val="DADADA"/>
        </a:accent4>
        <a:accent5>
          <a:srgbClr val="C0AAAF"/>
        </a:accent5>
        <a:accent6>
          <a:srgbClr val="C8C8C8"/>
        </a:accent6>
        <a:hlink>
          <a:srgbClr val="969696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Straight Edge">
  <a:themeElements>
    <a:clrScheme name="">
      <a:dk1>
        <a:srgbClr val="003366"/>
      </a:dk1>
      <a:lt1>
        <a:srgbClr val="CCFFCC"/>
      </a:lt1>
      <a:dk2>
        <a:srgbClr val="003366"/>
      </a:dk2>
      <a:lt2>
        <a:srgbClr val="E3E2C7"/>
      </a:lt2>
      <a:accent1>
        <a:srgbClr val="CCCC99"/>
      </a:accent1>
      <a:accent2>
        <a:srgbClr val="003366"/>
      </a:accent2>
      <a:accent3>
        <a:srgbClr val="E2FFE2"/>
      </a:accent3>
      <a:accent4>
        <a:srgbClr val="002A56"/>
      </a:accent4>
      <a:accent5>
        <a:srgbClr val="E2E2CA"/>
      </a:accent5>
      <a:accent6>
        <a:srgbClr val="002D5C"/>
      </a:accent6>
      <a:hlink>
        <a:srgbClr val="003366"/>
      </a:hlink>
      <a:folHlink>
        <a:srgbClr val="800000"/>
      </a:folHlink>
    </a:clrScheme>
    <a:fontScheme name="1_Straight Edge">
      <a:majorFont>
        <a:latin typeface="Tahoma"/>
        <a:ea typeface="HGP創英角ｺﾞｼｯｸUB"/>
        <a:cs typeface=""/>
      </a:majorFont>
      <a:minorFont>
        <a:latin typeface="Tahoma"/>
        <a:ea typeface="HGP創英角ｺﾞｼｯｸUB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AFFC9">
            <a:alpha val="50000"/>
          </a:srgbClr>
        </a:solidFill>
        <a:ln w="15875" cap="flat" cmpd="sng" algn="ctr">
          <a:solidFill>
            <a:srgbClr val="9696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1" lang="ja-JP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AFFC9">
            <a:alpha val="50000"/>
          </a:srgbClr>
        </a:solidFill>
        <a:ln w="15875" cap="flat" cmpd="sng" algn="ctr">
          <a:solidFill>
            <a:srgbClr val="9696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1" lang="ja-JP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ＭＳ Ｐゴシック" pitchFamily="50" charset="-128"/>
          </a:defRPr>
        </a:defPPr>
      </a:lstStyle>
    </a:lnDef>
  </a:objectDefaults>
  <a:extraClrSchemeLst>
    <a:extraClrScheme>
      <a:clrScheme name="1_Straight Edge 1">
        <a:dk1>
          <a:srgbClr val="008080"/>
        </a:dk1>
        <a:lt1>
          <a:srgbClr val="FFFFCC"/>
        </a:lt1>
        <a:dk2>
          <a:srgbClr val="009999"/>
        </a:dk2>
        <a:lt2>
          <a:srgbClr val="FFFF99"/>
        </a:lt2>
        <a:accent1>
          <a:srgbClr val="336699"/>
        </a:accent1>
        <a:accent2>
          <a:srgbClr val="FFFF99"/>
        </a:accent2>
        <a:accent3>
          <a:srgbClr val="AACACA"/>
        </a:accent3>
        <a:accent4>
          <a:srgbClr val="DADAAE"/>
        </a:accent4>
        <a:accent5>
          <a:srgbClr val="ADB8CA"/>
        </a:accent5>
        <a:accent6>
          <a:srgbClr val="E7E78A"/>
        </a:accent6>
        <a:hlink>
          <a:srgbClr val="FFFFCC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aight Edge 2">
        <a:dk1>
          <a:srgbClr val="003366"/>
        </a:dk1>
        <a:lt1>
          <a:srgbClr val="FFFFFF"/>
        </a:lt1>
        <a:dk2>
          <a:srgbClr val="003366"/>
        </a:dk2>
        <a:lt2>
          <a:srgbClr val="E3E2C7"/>
        </a:lt2>
        <a:accent1>
          <a:srgbClr val="CCCC99"/>
        </a:accent1>
        <a:accent2>
          <a:srgbClr val="003366"/>
        </a:accent2>
        <a:accent3>
          <a:srgbClr val="FFFFFF"/>
        </a:accent3>
        <a:accent4>
          <a:srgbClr val="002A56"/>
        </a:accent4>
        <a:accent5>
          <a:srgbClr val="E2E2CA"/>
        </a:accent5>
        <a:accent6>
          <a:srgbClr val="002D5C"/>
        </a:accent6>
        <a:hlink>
          <a:srgbClr val="003366"/>
        </a:hlink>
        <a:folHlink>
          <a:srgbClr val="8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aight Edge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DDDDDD"/>
        </a:accent1>
        <a:accent2>
          <a:srgbClr val="333333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2D2D2D"/>
        </a:accent6>
        <a:hlink>
          <a:srgbClr val="80808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aight Edge 4">
        <a:dk1>
          <a:srgbClr val="5F5F5F"/>
        </a:dk1>
        <a:lt1>
          <a:srgbClr val="FFFFFF"/>
        </a:lt1>
        <a:dk2>
          <a:srgbClr val="003366"/>
        </a:dk2>
        <a:lt2>
          <a:srgbClr val="FFFFFF"/>
        </a:lt2>
        <a:accent1>
          <a:srgbClr val="7E003F"/>
        </a:accent1>
        <a:accent2>
          <a:srgbClr val="DDDDDD"/>
        </a:accent2>
        <a:accent3>
          <a:srgbClr val="AAADB8"/>
        </a:accent3>
        <a:accent4>
          <a:srgbClr val="DADADA"/>
        </a:accent4>
        <a:accent5>
          <a:srgbClr val="C0AAAF"/>
        </a:accent5>
        <a:accent6>
          <a:srgbClr val="C8C8C8"/>
        </a:accent6>
        <a:hlink>
          <a:srgbClr val="969696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40188</TotalTime>
  <Words>7530</Words>
  <Application>Microsoft Office PowerPoint</Application>
  <PresentationFormat>画面に合わせる (4:3)</PresentationFormat>
  <Paragraphs>1638</Paragraphs>
  <Slides>86</Slides>
  <Notes>86</Notes>
  <HiddenSlides>0</HiddenSlides>
  <MMClips>0</MMClips>
  <ScaleCrop>false</ScaleCrop>
  <HeadingPairs>
    <vt:vector size="6" baseType="variant">
      <vt:variant>
        <vt:lpstr>テーマ</vt:lpstr>
      </vt:variant>
      <vt:variant>
        <vt:i4>2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86</vt:i4>
      </vt:variant>
    </vt:vector>
  </HeadingPairs>
  <TitlesOfParts>
    <vt:vector size="89" baseType="lpstr">
      <vt:lpstr>1_Straight Edge</vt:lpstr>
      <vt:lpstr>2_Straight Edge</vt:lpstr>
      <vt:lpstr>Drawing</vt:lpstr>
      <vt:lpstr>スペース重力波アンテナDECIGO計画 (29) パスファインダー</vt:lpstr>
      <vt:lpstr>スライド 2</vt:lpstr>
      <vt:lpstr>スライド 3</vt:lpstr>
      <vt:lpstr>DECIGOのロードマップ</vt:lpstr>
      <vt:lpstr>DECIGOパスファインダー</vt:lpstr>
      <vt:lpstr>スライド 6</vt:lpstr>
      <vt:lpstr>DPFの目指す科学的成果</vt:lpstr>
      <vt:lpstr>DPFの観測対象</vt:lpstr>
      <vt:lpstr>DPFの観測距離</vt:lpstr>
      <vt:lpstr>DPFによる重力波の観測</vt:lpstr>
      <vt:lpstr>DPFの目指す科学的成果</vt:lpstr>
      <vt:lpstr>衛星による地球重力場観測</vt:lpstr>
      <vt:lpstr>衛星重力ミッション</vt:lpstr>
      <vt:lpstr>地球重力モデル</vt:lpstr>
      <vt:lpstr>観測精度</vt:lpstr>
      <vt:lpstr>GOCEとDPF</vt:lpstr>
      <vt:lpstr>DPFの観測精度</vt:lpstr>
      <vt:lpstr>地球重力場観測の現状</vt:lpstr>
      <vt:lpstr>地球重力場・重力波の観測</vt:lpstr>
      <vt:lpstr>スライド 20</vt:lpstr>
      <vt:lpstr>DPFミッション機器構成</vt:lpstr>
      <vt:lpstr>DPFシステム概要</vt:lpstr>
      <vt:lpstr>推進体制</vt:lpstr>
      <vt:lpstr>干渉計モジュール</vt:lpstr>
      <vt:lpstr>安定化レーザー光源</vt:lpstr>
      <vt:lpstr>姿勢・ドラッグフリー制御</vt:lpstr>
      <vt:lpstr>信号処理・制御システム</vt:lpstr>
      <vt:lpstr>小型科学衛星シリーズ</vt:lpstr>
      <vt:lpstr>スライド 29</vt:lpstr>
      <vt:lpstr>まとめ</vt:lpstr>
      <vt:lpstr>スライド 31</vt:lpstr>
      <vt:lpstr>スライド 32</vt:lpstr>
      <vt:lpstr>観測周波数帯と観測対象</vt:lpstr>
      <vt:lpstr>LCGT and DECIGO</vt:lpstr>
      <vt:lpstr>サポート・協力体制</vt:lpstr>
      <vt:lpstr>DPF　スケジュール</vt:lpstr>
      <vt:lpstr>衛星スケールの検討</vt:lpstr>
      <vt:lpstr>概要</vt:lpstr>
      <vt:lpstr>SWIM運用</vt:lpstr>
      <vt:lpstr>DPF構造検討</vt:lpstr>
      <vt:lpstr>DPF構造　再検討</vt:lpstr>
      <vt:lpstr>地球重力場観測</vt:lpstr>
      <vt:lpstr>地球重力場観測</vt:lpstr>
      <vt:lpstr>スライド 44</vt:lpstr>
      <vt:lpstr>衛星重力ミッション (1)</vt:lpstr>
      <vt:lpstr>衛星重力ミッション (2)</vt:lpstr>
      <vt:lpstr>衛星重力ミッション (3)</vt:lpstr>
      <vt:lpstr>地球重力場観測の観測網</vt:lpstr>
      <vt:lpstr>DPFの目指す科学的成果</vt:lpstr>
      <vt:lpstr>DPFで実証される科学技術</vt:lpstr>
      <vt:lpstr>小型科学衛星シリーズ選定</vt:lpstr>
      <vt:lpstr>今後の方針</vt:lpstr>
      <vt:lpstr>他プロジェクトとの関係</vt:lpstr>
      <vt:lpstr>DPFが目指す科学的成果</vt:lpstr>
      <vt:lpstr>DPF成功基準</vt:lpstr>
      <vt:lpstr>DPFシステム要求値</vt:lpstr>
      <vt:lpstr>球状星団のブラックホール</vt:lpstr>
      <vt:lpstr>過去の重力波観測による成果</vt:lpstr>
      <vt:lpstr>パワースペクトル</vt:lpstr>
      <vt:lpstr>衛星への要求</vt:lpstr>
      <vt:lpstr>衛星変動</vt:lpstr>
      <vt:lpstr>温度変動</vt:lpstr>
      <vt:lpstr>Stochastic Background GWs</vt:lpstr>
      <vt:lpstr>SWIMによる実証とDPF</vt:lpstr>
      <vt:lpstr>SWIMによる実証とDPF</vt:lpstr>
      <vt:lpstr>DPF技術開発</vt:lpstr>
      <vt:lpstr>DPF技術開発</vt:lpstr>
      <vt:lpstr>DPF技術開発</vt:lpstr>
      <vt:lpstr>SWIMmn　センサーモジュール</vt:lpstr>
      <vt:lpstr>SWIMmn 軌道上実証</vt:lpstr>
      <vt:lpstr>DPFミッション機器構成</vt:lpstr>
      <vt:lpstr>DPF概要</vt:lpstr>
      <vt:lpstr>Comparison with LPF</vt:lpstr>
      <vt:lpstr>DPFによる重力波の観測</vt:lpstr>
      <vt:lpstr>DECIGOのための根幹技術実証</vt:lpstr>
      <vt:lpstr>宇宙干渉計による精密計測</vt:lpstr>
      <vt:lpstr>安定化レーザー光源の実現</vt:lpstr>
      <vt:lpstr>ドラッグフリー制御の実現</vt:lpstr>
      <vt:lpstr>DECIGOのための根幹技術実証</vt:lpstr>
      <vt:lpstr>DPFコスト検討</vt:lpstr>
      <vt:lpstr>DPFで期待できる成果</vt:lpstr>
      <vt:lpstr>DPFの意義</vt:lpstr>
      <vt:lpstr>日本物理学会声明</vt:lpstr>
      <vt:lpstr>スライド 84</vt:lpstr>
      <vt:lpstr>DECIGO</vt:lpstr>
      <vt:lpstr>初期宇宙の観測</vt:lpstr>
    </vt:vector>
  </TitlesOfParts>
  <Company>東京大学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安東 正樹</dc:creator>
  <cp:lastModifiedBy>ando</cp:lastModifiedBy>
  <cp:revision>2531</cp:revision>
  <dcterms:created xsi:type="dcterms:W3CDTF">2002-03-19T09:15:24Z</dcterms:created>
  <dcterms:modified xsi:type="dcterms:W3CDTF">2010-09-13T02:10:53Z</dcterms:modified>
</cp:coreProperties>
</file>