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.xml" ContentType="application/vnd.openxmlformats-officedocument.presentationml.tags+xml"/>
  <Default Extension="wmf" ContentType="image/x-wmf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4" r:id="rId1"/>
    <p:sldMasterId id="2147483679" r:id="rId2"/>
  </p:sldMasterIdLst>
  <p:notesMasterIdLst>
    <p:notesMasterId r:id="rId68"/>
  </p:notesMasterIdLst>
  <p:handoutMasterIdLst>
    <p:handoutMasterId r:id="rId69"/>
  </p:handoutMasterIdLst>
  <p:sldIdLst>
    <p:sldId id="711" r:id="rId3"/>
    <p:sldId id="713" r:id="rId4"/>
    <p:sldId id="719" r:id="rId5"/>
    <p:sldId id="712" r:id="rId6"/>
    <p:sldId id="722" r:id="rId7"/>
    <p:sldId id="782" r:id="rId8"/>
    <p:sldId id="783" r:id="rId9"/>
    <p:sldId id="784" r:id="rId10"/>
    <p:sldId id="751" r:id="rId11"/>
    <p:sldId id="753" r:id="rId12"/>
    <p:sldId id="754" r:id="rId13"/>
    <p:sldId id="728" r:id="rId14"/>
    <p:sldId id="757" r:id="rId15"/>
    <p:sldId id="758" r:id="rId16"/>
    <p:sldId id="785" r:id="rId17"/>
    <p:sldId id="759" r:id="rId18"/>
    <p:sldId id="760" r:id="rId19"/>
    <p:sldId id="762" r:id="rId20"/>
    <p:sldId id="763" r:id="rId21"/>
    <p:sldId id="786" r:id="rId22"/>
    <p:sldId id="736" r:id="rId23"/>
    <p:sldId id="768" r:id="rId24"/>
    <p:sldId id="769" r:id="rId25"/>
    <p:sldId id="770" r:id="rId26"/>
    <p:sldId id="773" r:id="rId27"/>
    <p:sldId id="675" r:id="rId28"/>
    <p:sldId id="787" r:id="rId29"/>
    <p:sldId id="765" r:id="rId30"/>
    <p:sldId id="740" r:id="rId31"/>
    <p:sldId id="691" r:id="rId32"/>
    <p:sldId id="742" r:id="rId33"/>
    <p:sldId id="775" r:id="rId34"/>
    <p:sldId id="781" r:id="rId35"/>
    <p:sldId id="756" r:id="rId36"/>
    <p:sldId id="743" r:id="rId37"/>
    <p:sldId id="779" r:id="rId38"/>
    <p:sldId id="780" r:id="rId39"/>
    <p:sldId id="693" r:id="rId40"/>
    <p:sldId id="749" r:id="rId41"/>
    <p:sldId id="680" r:id="rId42"/>
    <p:sldId id="761" r:id="rId43"/>
    <p:sldId id="724" r:id="rId44"/>
    <p:sldId id="750" r:id="rId45"/>
    <p:sldId id="764" r:id="rId46"/>
    <p:sldId id="772" r:id="rId47"/>
    <p:sldId id="717" r:id="rId48"/>
    <p:sldId id="731" r:id="rId49"/>
    <p:sldId id="732" r:id="rId50"/>
    <p:sldId id="733" r:id="rId51"/>
    <p:sldId id="659" r:id="rId52"/>
    <p:sldId id="684" r:id="rId53"/>
    <p:sldId id="697" r:id="rId54"/>
    <p:sldId id="698" r:id="rId55"/>
    <p:sldId id="699" r:id="rId56"/>
    <p:sldId id="700" r:id="rId57"/>
    <p:sldId id="701" r:id="rId58"/>
    <p:sldId id="702" r:id="rId59"/>
    <p:sldId id="703" r:id="rId60"/>
    <p:sldId id="704" r:id="rId61"/>
    <p:sldId id="705" r:id="rId62"/>
    <p:sldId id="706" r:id="rId63"/>
    <p:sldId id="707" r:id="rId64"/>
    <p:sldId id="708" r:id="rId65"/>
    <p:sldId id="687" r:id="rId66"/>
    <p:sldId id="716" r:id="rId67"/>
  </p:sldIdLst>
  <p:sldSz cx="9144000" cy="6858000" type="screen4x3"/>
  <p:notesSz cx="6731000" cy="9856788"/>
  <p:custDataLst>
    <p:tags r:id="rId70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CCECFF"/>
    <a:srgbClr val="CCFFCC"/>
    <a:srgbClr val="FFFFFF"/>
    <a:srgbClr val="DDDDDD"/>
    <a:srgbClr val="F8F8F8"/>
    <a:srgbClr val="333333"/>
    <a:srgbClr val="99CCFF"/>
    <a:srgbClr val="99FF99"/>
    <a:srgbClr val="C0C0C0"/>
    <a:srgbClr val="FF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3" autoAdjust="0"/>
    <p:restoredTop sz="99321" autoAdjust="0"/>
  </p:normalViewPr>
  <p:slideViewPr>
    <p:cSldViewPr>
      <p:cViewPr>
        <p:scale>
          <a:sx n="70" d="100"/>
          <a:sy n="70" d="100"/>
        </p:scale>
        <p:origin x="-1344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1.xml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Relationship Id="rId4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1EACC3-3DA0-4C39-B123-9C484106C659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/>
            </a:lvl1pPr>
          </a:lstStyle>
          <a:p>
            <a:fld id="{3A201BED-0A25-4722-A1D9-719D83CB86E3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5423015C-C8AF-4826-A0A1-DF6637EEEBA0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15820A-884E-4BFD-96EA-346CF0072402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105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5787436F-060A-447B-8C85-2C2FBB845FA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8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8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B87C629-48C1-4EF3-AA7B-E1A58D034B9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B8D930E-4A2A-47E6-84DA-4ABA336AEF4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8520BF4-2B15-491E-A300-43389C7165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6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01C5D18-DD59-49D5-B6D7-2C0590DEBE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D9AD1D5-57F7-48B5-B2B2-E1B55C9FA44D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339EE-4102-481C-9AF9-FF8CE8C22FA3}" type="slidenum">
              <a:rPr lang="en-US" altLang="ja-JP"/>
              <a:pPr/>
              <a:t>32</a:t>
            </a:fld>
            <a:endParaRPr lang="en-US" altLang="ja-JP"/>
          </a:p>
        </p:txBody>
      </p:sp>
      <p:sp>
        <p:nvSpPr>
          <p:cNvPr id="105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6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33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427C48-FDA3-4938-B711-F8DFB996C0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98DA078-38DC-4207-93C0-9796AB2B05D5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FB9230-7AEA-4B81-B03D-77EB654B061F}" type="slidenum">
              <a:rPr lang="en-US" altLang="ja-JP"/>
              <a:pPr/>
              <a:t>40</a:t>
            </a:fld>
            <a:endParaRPr lang="en-US" altLang="ja-JP"/>
          </a:p>
        </p:txBody>
      </p:sp>
      <p:sp>
        <p:nvSpPr>
          <p:cNvPr id="84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41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95BDD0A-63F4-4C91-93D5-89E4F1E74C1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4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43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44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45</a:t>
            </a:fld>
            <a:endParaRPr lang="en-US" altLang="ja-JP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D9383678-688F-48D0-8265-7DDD7B7FC1DE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C168090-DD8E-456D-B1B8-19BDA5AEC4F3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2117F5C-9520-42C7-8F37-48CFF7F84CB0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559AFAC-E6A2-4FBB-8EB0-38D1634F6304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ACB34F-51C5-48F2-9889-B76E3A86261E}" type="slidenum">
              <a:rPr lang="en-US" altLang="ja-JP"/>
              <a:pPr/>
              <a:t>50</a:t>
            </a:fld>
            <a:endParaRPr lang="en-US" altLang="ja-JP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C8A00CF-0A45-4FF9-BD69-9B435EB1E19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427C48-FDA3-4938-B711-F8DFB996C0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5466545F-385D-4F87-AE0D-057BAFF385D1}" type="slidenum">
              <a:rPr kumimoji="1" lang="en-US" altLang="ja-JP" sz="1200" kern="120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53</a:t>
            </a:fld>
            <a:endParaRPr kumimoji="1" lang="en-US" altLang="ja-JP" sz="1200" kern="1200">
              <a:solidFill>
                <a:srgbClr val="000000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CA94B6D-1E2B-4AC7-AAFD-A6D2406B8B1A}" type="slidenum">
              <a:rPr kumimoji="1" lang="en-US" altLang="ja-JP" sz="1200" kern="120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54</a:t>
            </a:fld>
            <a:endParaRPr kumimoji="1" lang="en-US" altLang="ja-JP" sz="1200" kern="1200">
              <a:solidFill>
                <a:srgbClr val="000000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427C48-FDA3-4938-B711-F8DFB996C0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999C45B-D64A-4308-81C2-2090C77DADC5}" type="datetime1">
              <a:rPr kumimoji="1" lang="ja-JP" altLang="en-US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2009/9/10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9511586-A993-4C53-ABA6-232579A77932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89C8DE0-FD4B-427D-B903-98825780DD52}" type="datetime1">
              <a:rPr kumimoji="1" lang="ja-JP" altLang="en-US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2009/9/10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DF6AE4E-BAEB-4223-9D62-BE4D25053E82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508F5B6-BF27-4359-B23F-6C672FC19FB9}" type="datetime1">
              <a:rPr kumimoji="1" lang="ja-JP" altLang="en-US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2009/9/10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025F5DD-2DC1-4723-9956-8FF1CA306BED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4D1AD92-55AD-488E-BF3F-F57D1696C81F}" type="datetime1">
              <a:rPr kumimoji="1" lang="ja-JP" altLang="en-US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2009/9/10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6D1560-57EC-489F-A899-3D0B9BBABE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7644A2D-DCD2-4C1E-B4BE-07629BA3B0A7}" type="datetime1">
              <a:rPr kumimoji="1" lang="ja-JP" altLang="en-US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2009/9/10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722D4EC-B787-43C6-9F1C-F27226FEB4C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67B69B9-E9DD-4AF8-B946-85DE505B0CAA}" type="datetime1">
              <a:rPr kumimoji="1" lang="ja-JP" altLang="en-US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2009/9/10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A6712C9-92E2-45BB-BD42-881158B95FE4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4563A56-F40C-4811-957D-CA8189731FE6}" type="slidenum">
              <a:rPr kumimoji="1" lang="en-US" altLang="ja-JP" sz="1200" kern="120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62</a:t>
            </a:fld>
            <a:endParaRPr kumimoji="1" lang="en-US" altLang="ja-JP" sz="1200" kern="1200">
              <a:solidFill>
                <a:srgbClr val="000000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F6D0174-C2AD-49EA-9302-3C5620DD0A3A}" type="slidenum">
              <a:rPr kumimoji="1" lang="en-US" altLang="ja-JP" sz="1200" kern="120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63</a:t>
            </a:fld>
            <a:endParaRPr kumimoji="1" lang="en-US" altLang="ja-JP" sz="1200" kern="1200">
              <a:solidFill>
                <a:srgbClr val="000000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E03D6F5-4A9C-45C2-9DBD-7F057F9D64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51242DA-E89A-4D65-947D-545643EA0ACD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1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4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132"/>
          <p:cNvPicPr preferRelativeResize="0"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5" name="Rectangle 512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ja-JP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512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ja-JP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Rectangle 512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91555" name="Rectangle 5123"/>
          <p:cNvSpPr>
            <a:spLocks noGrp="1" noChangeArrowheads="1"/>
          </p:cNvSpPr>
          <p:nvPr>
            <p:ph type="ctrTitle"/>
          </p:nvPr>
        </p:nvSpPr>
        <p:spPr>
          <a:xfrm>
            <a:off x="1001713" y="542908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791556" name="Rectangle 512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8" name="Rectangle 5128"/>
          <p:cNvSpPr>
            <a:spLocks noGrp="1" noChangeArrowheads="1"/>
          </p:cNvSpPr>
          <p:nvPr>
            <p:ph type="ftr" sz="quarter" idx="10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nimBg="1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F27E5D8-7D5A-4668-B35B-B6D3C600FCF0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F375994-799D-4FD9-9B03-563410EE8E46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64" name="Picture 12"/>
          <p:cNvPicPr preferRelativeResize="0"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91557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1558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1559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9156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9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79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57" grpId="0" animBg="1" autoUpdateAnimBg="0"/>
      <p:bldP spid="791558" grpId="0" animBg="1" autoUpdateAnimBg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00186" y="22206"/>
            <a:ext cx="6629400" cy="692150"/>
          </a:xfrm>
        </p:spPr>
        <p:txBody>
          <a:bodyPr/>
          <a:lstStyle>
            <a:lvl1pPr>
              <a:defRPr sz="32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C9CF6CF-104F-4F5A-8F5E-1FC5B1C8EB37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23EF9A4-1AB2-4712-877C-C1D1EE126AE4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790531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90532" name="Rectangle 4" descr="デニム"/>
          <p:cNvSpPr>
            <a:spLocks noChangeArrowheads="1"/>
          </p:cNvSpPr>
          <p:nvPr userDrawn="1"/>
        </p:nvSpPr>
        <p:spPr bwMode="auto">
          <a:xfrm>
            <a:off x="685800" y="688975"/>
            <a:ext cx="8077200" cy="76200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90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sz="1200" b="1">
                <a:solidFill>
                  <a:srgbClr val="EAEAEA"/>
                </a:solidFill>
                <a:latin typeface="+mn-lt"/>
                <a:ea typeface="HGP創英角ｺﾞｼｯｸUB" pitchFamily="50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kern="1200" smtClean="0">
                <a:latin typeface="Tahoma"/>
                <a:cs typeface="+mn-cs"/>
              </a:rPr>
              <a:t>日本物理学会　</a:t>
            </a:r>
            <a:r>
              <a:rPr lang="en-US" altLang="ja-JP" kern="1200" smtClean="0">
                <a:latin typeface="Tahoma"/>
                <a:cs typeface="+mn-cs"/>
              </a:rPr>
              <a:t>2009</a:t>
            </a:r>
            <a:r>
              <a:rPr lang="ja-JP" altLang="en-US" kern="1200" smtClean="0">
                <a:latin typeface="Tahoma"/>
                <a:cs typeface="+mn-cs"/>
              </a:rPr>
              <a:t>年秋季大会 </a:t>
            </a:r>
            <a:r>
              <a:rPr lang="en-US" altLang="ja-JP" kern="1200" smtClean="0">
                <a:latin typeface="Tahoma"/>
                <a:cs typeface="+mn-cs"/>
              </a:rPr>
              <a:t>(2009</a:t>
            </a:r>
            <a:r>
              <a:rPr lang="ja-JP" altLang="en-US" kern="1200" smtClean="0">
                <a:latin typeface="Tahoma"/>
                <a:cs typeface="+mn-cs"/>
              </a:rPr>
              <a:t>年</a:t>
            </a:r>
            <a:r>
              <a:rPr lang="en-US" altLang="ja-JP" kern="1200" smtClean="0">
                <a:latin typeface="Tahoma"/>
                <a:cs typeface="+mn-cs"/>
              </a:rPr>
              <a:t>9</a:t>
            </a:r>
            <a:r>
              <a:rPr lang="ja-JP" altLang="en-US" kern="1200" smtClean="0">
                <a:latin typeface="Tahoma"/>
                <a:cs typeface="+mn-cs"/>
              </a:rPr>
              <a:t>月</a:t>
            </a:r>
            <a:r>
              <a:rPr lang="en-US" altLang="ja-JP" kern="1200" smtClean="0">
                <a:latin typeface="Tahoma"/>
                <a:cs typeface="+mn-cs"/>
              </a:rPr>
              <a:t>10</a:t>
            </a:r>
            <a:r>
              <a:rPr lang="ja-JP" altLang="en-US" kern="1200" smtClean="0">
                <a:latin typeface="Tahoma"/>
                <a:cs typeface="+mn-cs"/>
              </a:rPr>
              <a:t>日</a:t>
            </a:r>
            <a:r>
              <a:rPr lang="en-US" altLang="ja-JP" kern="1200" smtClean="0">
                <a:latin typeface="Tahoma"/>
                <a:cs typeface="+mn-cs"/>
              </a:rPr>
              <a:t>,  </a:t>
            </a:r>
            <a:r>
              <a:rPr lang="ja-JP" altLang="en-US" kern="1200" smtClean="0">
                <a:latin typeface="Tahoma"/>
                <a:cs typeface="+mn-cs"/>
              </a:rPr>
              <a:t>甲南大学岡本キャンパス</a:t>
            </a:r>
            <a:r>
              <a:rPr lang="en-US" altLang="ja-JP" kern="1200" smtClean="0">
                <a:latin typeface="Tahoma"/>
                <a:cs typeface="+mn-cs"/>
              </a:rPr>
              <a:t>, </a:t>
            </a:r>
            <a:r>
              <a:rPr lang="ja-JP" altLang="en-US" kern="1200" smtClean="0">
                <a:latin typeface="Tahoma"/>
                <a:cs typeface="+mn-cs"/>
              </a:rPr>
              <a:t>兵庫</a:t>
            </a:r>
            <a:r>
              <a:rPr lang="en-US" altLang="ja-JP" kern="1200" smtClean="0">
                <a:latin typeface="Tahoma"/>
                <a:cs typeface="+mn-cs"/>
              </a:rPr>
              <a:t>)</a:t>
            </a:r>
            <a:endParaRPr lang="en-US" altLang="ja-JP" kern="1200">
              <a:latin typeface="Tahoma"/>
              <a:cs typeface="+mn-cs"/>
            </a:endParaRPr>
          </a:p>
        </p:txBody>
      </p:sp>
      <p:sp>
        <p:nvSpPr>
          <p:cNvPr id="790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EAEAEA"/>
                </a:solidFill>
                <a:latin typeface="+mn-lt"/>
                <a:ea typeface="HGP創英角ｺﾞｼｯｸUB" pitchFamily="50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67B132A-E7EB-44E0-AF50-12E930FADE50}" type="slidenum">
              <a:rPr lang="en-US" altLang="ja-JP" kern="1200">
                <a:latin typeface="Tahom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kern="1200">
              <a:latin typeface="Tahoma"/>
              <a:cs typeface="+mn-cs"/>
            </a:endParaRPr>
          </a:p>
        </p:txBody>
      </p:sp>
      <p:sp>
        <p:nvSpPr>
          <p:cNvPr id="790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7" name="Picture 9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0531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90532" name="Rectangle 4" descr="デニム"/>
          <p:cNvSpPr>
            <a:spLocks noChangeArrowheads="1"/>
          </p:cNvSpPr>
          <p:nvPr userDrawn="1"/>
        </p:nvSpPr>
        <p:spPr bwMode="auto">
          <a:xfrm>
            <a:off x="685800" y="688975"/>
            <a:ext cx="8077200" cy="76200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905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90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>
                <a:solidFill>
                  <a:srgbClr val="EAEAEA"/>
                </a:solidFill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kern="1200" smtClean="0"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kern="1200" smtClean="0"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kern="1200" smtClean="0"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kern="1200" smtClean="0"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kern="1200" smtClean="0"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kern="1200" smtClean="0"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kern="1200" smtClean="0"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kern="1200" smtClean="0"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kern="1200" smtClean="0"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kern="1200" smtClean="0"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kern="1200" smtClean="0"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kern="1200" smtClean="0"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kern="1200" smtClean="0"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kern="1200" smtClean="0"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kern="1200"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790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EAEAEA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270D7B88-10BD-4AA2-9E64-552913EC040B}" type="slidenum">
              <a:rPr lang="en-US" altLang="ja-JP" kern="1200">
                <a:latin typeface="Tahoma"/>
                <a:ea typeface="HGP創英角ｺﾞｼｯｸUB" pitchFamily="50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kern="1200"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790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hyperlink" Target="http://jda.jaxa.jp/jda/p4_download_j.php?mode=level&amp;f_id=14317&amp;time=N&amp;genre=1&amp;category=903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23.jpe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1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R0016338.AVI" TargetMode="External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ando\documents\ando_talks\&#20013;&#38291;&#30330;&#34920;&#20250;090317\R0016338.AVI" TargetMode="External"/><Relationship Id="rId6" Type="http://schemas.openxmlformats.org/officeDocument/2006/relationships/image" Target="../media/image70.jpeg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hyperlink" Target="http://jda.jaxa.jp/jda/p4_download_j.php?mode=level&amp;f_id=14317&amp;time=N&amp;genre=1&amp;category=9034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jpeg"/><Relationship Id="rId4" Type="http://schemas.openxmlformats.org/officeDocument/2006/relationships/image" Target="../media/image6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9" name="Rectangle 4099"/>
          <p:cNvSpPr>
            <a:spLocks noGrp="1" noChangeArrowheads="1"/>
          </p:cNvSpPr>
          <p:nvPr>
            <p:ph type="ctrTitle"/>
          </p:nvPr>
        </p:nvSpPr>
        <p:spPr>
          <a:xfrm>
            <a:off x="1001713" y="571480"/>
            <a:ext cx="7380287" cy="45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dirty="0" smtClean="0">
                <a:ea typeface="HGS創英角ｺﾞｼｯｸUB" pitchFamily="50" charset="-128"/>
              </a:rPr>
              <a:t>スペース重力波アンテナ</a:t>
            </a:r>
            <a:r>
              <a:rPr lang="en-US" altLang="ja-JP" dirty="0" smtClean="0">
                <a:ea typeface="HGS創英角ｺﾞｼｯｸUB" pitchFamily="50" charset="-128"/>
              </a:rPr>
              <a:t>DECIGO</a:t>
            </a:r>
            <a:r>
              <a:rPr lang="ja-JP" altLang="en-US" dirty="0" smtClean="0">
                <a:ea typeface="HGS創英角ｺﾞｼｯｸUB" pitchFamily="50" charset="-128"/>
              </a:rPr>
              <a:t>計画 </a:t>
            </a:r>
            <a:r>
              <a:rPr lang="en-US" altLang="ja-JP" dirty="0" smtClean="0">
                <a:ea typeface="HGS創英角ｺﾞｼｯｸUB" pitchFamily="50" charset="-128"/>
              </a:rPr>
              <a:t>(23)</a:t>
            </a:r>
            <a:r>
              <a:rPr lang="ja-JP" altLang="en-US" dirty="0">
                <a:ea typeface="HGS創英角ｺﾞｼｯｸUB" pitchFamily="50" charset="-128"/>
              </a:rPr>
              <a:t/>
            </a:r>
            <a:br>
              <a:rPr lang="ja-JP" altLang="en-US" dirty="0">
                <a:ea typeface="HGS創英角ｺﾞｼｯｸUB" pitchFamily="50" charset="-128"/>
              </a:rPr>
            </a:br>
            <a:r>
              <a:rPr lang="en-US" altLang="ja-JP" dirty="0">
                <a:ea typeface="HGS創英角ｺﾞｼｯｸUB" pitchFamily="50" charset="-128"/>
              </a:rPr>
              <a:t>DECIGO</a:t>
            </a:r>
            <a:r>
              <a:rPr lang="ja-JP" altLang="en-US" dirty="0" smtClean="0">
                <a:ea typeface="HGS創英角ｺﾞｼｯｸUB" pitchFamily="50" charset="-128"/>
              </a:rPr>
              <a:t>パスファインダー</a:t>
            </a:r>
            <a:endParaRPr lang="en-US" altLang="ja-JP" dirty="0">
              <a:ea typeface="HGS創英角ｺﾞｼｯｸUB" pitchFamily="50" charset="-128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Rectangle 51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792590" name="Picture 41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47863"/>
            <a:ext cx="9144000" cy="4433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2581" name="Rectangle 4101"/>
          <p:cNvSpPr>
            <a:spLocks noChangeArrowheads="1"/>
          </p:cNvSpPr>
          <p:nvPr/>
        </p:nvSpPr>
        <p:spPr bwMode="auto">
          <a:xfrm>
            <a:off x="323850" y="1676400"/>
            <a:ext cx="7380288" cy="495520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安東正樹 </a:t>
            </a: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京都大学・大学院理学研究科</a:t>
            </a:r>
            <a:r>
              <a:rPr kumimoji="1" lang="en-US" altLang="ja-JP" sz="14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en-US" altLang="ja-JP" sz="16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endParaRPr kumimoji="1" lang="ja-JP" altLang="en-US" sz="16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川村静児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佐藤修一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中村卓史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坪野公夫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新谷昌人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船木一幸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井岡邦仁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神田展行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森脇成典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武者満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中澤知洋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沼田健司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坂井真一郎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瀬戸直樹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高島健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田中貴浩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en-US" altLang="ja-JP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長野重夫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我妻一博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青柳巧介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新井宏二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浅田秀樹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麻生洋一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千葉剛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戎崎俊一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江尻悠美子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榎基宏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江里口良治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藤本眞克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藤田龍一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福嶋美津広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二間瀬敏史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雁津克彦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原田知広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橋本樹明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端山和大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疋田渉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姫本宣朗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平林久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平松尚志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洪鋒雷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堀澤秀之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細川瑞彦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市來淨與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池上健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井上開輝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石徹白晃治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石原秀樹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石川毅彦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石崎秀晴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伊東宏之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伊藤洋介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河島信樹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川添史子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岸本直子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木内建太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小林史歩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郡和範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小泉宏之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小嶌康史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苔山圭以子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穀山渉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固武慶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古在由秀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工藤秀明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國森裕生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國中均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黒田和明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前田恵一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松原英雄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蓑泰志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宮川治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三代木伸二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森本睦子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森岡友子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森澤理之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向山信治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内藤勲夫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中村康二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中野寛之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中尾憲一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中須賀真一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中山宜典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西田恵里奈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西山和孝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西澤篤志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丹羽佳人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能見大河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大渕喜之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大橋正健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大石奈緒子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大河正志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岡田則夫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小野里光司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大原謙一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佐合紀親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en-US" altLang="ja-JP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西條統之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阪上雅昭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阪田紫帆里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佐々木節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佐藤孝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柴田大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真貝寿明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宗宮健太郎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祖谷元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杉山直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諏訪雄大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鈴木理恵子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田越秀行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高橋史宜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高橋走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高橋慶太郎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高橋竜太郎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高橋龍一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高橋忠幸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高橋弘毅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高森昭光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高野忠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谷口敬介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樽家篤史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田代寛之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鳥居泰男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豊嶋守生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辻川信二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常定芳基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上田暁俊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植田憲一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歌島昌由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若林野花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山川宏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山元一広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山崎利孝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横山順一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柳哲文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吉田至順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吉野泰造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の観測対象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71090" name="Rectangle 18"/>
          <p:cNvSpPr>
            <a:spLocks noChangeArrowheads="1"/>
          </p:cNvSpPr>
          <p:nvPr/>
        </p:nvSpPr>
        <p:spPr bwMode="auto">
          <a:xfrm>
            <a:off x="700086" y="4786322"/>
            <a:ext cx="3943352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の観測可能距離</a:t>
            </a: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</a:rPr>
              <a:t>   ~ 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銀河中心をカバー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(SNR&gt;5)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76" name="AutoShape 4"/>
          <p:cNvSpPr>
            <a:spLocks noChangeArrowheads="1"/>
          </p:cNvSpPr>
          <p:nvPr/>
        </p:nvSpPr>
        <p:spPr bwMode="auto">
          <a:xfrm>
            <a:off x="715935" y="3429000"/>
            <a:ext cx="3616374" cy="1143008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801712" y="3468686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BH</a:t>
            </a:r>
            <a:r>
              <a:rPr lang="ja-JP" altLang="en-US" sz="2000" b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準固有振動からの重力波</a:t>
            </a:r>
          </a:p>
        </p:txBody>
      </p:sp>
      <p:sp>
        <p:nvSpPr>
          <p:cNvPr id="771091" name="Rectangle 19"/>
          <p:cNvSpPr>
            <a:spLocks noChangeArrowheads="1"/>
          </p:cNvSpPr>
          <p:nvPr/>
        </p:nvSpPr>
        <p:spPr bwMode="auto">
          <a:xfrm>
            <a:off x="1189037" y="3919545"/>
            <a:ext cx="3170236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h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~ 10</a:t>
            </a:r>
            <a:r>
              <a:rPr lang="en-US" altLang="ja-JP" sz="1600" b="1" baseline="30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-15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, f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~  0.3 Hz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Distance 1Mpc, 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= 10</a:t>
            </a:r>
            <a:r>
              <a:rPr lang="en-US" altLang="ja-JP" sz="1600" b="1" baseline="30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5 </a:t>
            </a:r>
            <a:r>
              <a:rPr lang="en-US" altLang="ja-JP" sz="1600" b="1" i="1" dirty="0" err="1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 err="1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sun</a:t>
            </a:r>
            <a:r>
              <a:rPr lang="en-US" altLang="ja-JP" sz="1600" b="1" baseline="-14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sp>
        <p:nvSpPr>
          <p:cNvPr id="771074" name="AutoShape 2"/>
          <p:cNvSpPr>
            <a:spLocks noChangeArrowheads="1"/>
          </p:cNvSpPr>
          <p:nvPr/>
        </p:nvSpPr>
        <p:spPr bwMode="auto">
          <a:xfrm>
            <a:off x="715935" y="2071678"/>
            <a:ext cx="3671889" cy="1182689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771080" name="Rectangle 8"/>
          <p:cNvSpPr>
            <a:spLocks noChangeArrowheads="1"/>
          </p:cNvSpPr>
          <p:nvPr/>
        </p:nvSpPr>
        <p:spPr bwMode="auto">
          <a:xfrm>
            <a:off x="715935" y="2068504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中間質量ブラックホール合体</a:t>
            </a:r>
          </a:p>
        </p:txBody>
      </p:sp>
      <p:sp>
        <p:nvSpPr>
          <p:cNvPr id="771087" name="Rectangle 15"/>
          <p:cNvSpPr>
            <a:spLocks noChangeArrowheads="1"/>
          </p:cNvSpPr>
          <p:nvPr/>
        </p:nvSpPr>
        <p:spPr bwMode="auto">
          <a:xfrm>
            <a:off x="1693862" y="2949574"/>
            <a:ext cx="26638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観測時間</a:t>
            </a: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</a:t>
            </a:r>
            <a:r>
              <a:rPr lang="ja-JP" altLang="en-US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数千秒</a:t>
            </a: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</p:txBody>
      </p:sp>
      <p:sp>
        <p:nvSpPr>
          <p:cNvPr id="771092" name="Rectangle 20"/>
          <p:cNvSpPr>
            <a:spLocks noChangeArrowheads="1"/>
          </p:cNvSpPr>
          <p:nvPr/>
        </p:nvSpPr>
        <p:spPr bwMode="auto">
          <a:xfrm>
            <a:off x="1116012" y="2416174"/>
            <a:ext cx="338455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h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600" b="1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~ 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10</a:t>
            </a:r>
            <a:r>
              <a:rPr lang="en-US" altLang="ja-JP" sz="1600" b="1" baseline="30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-15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, f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~  4 Hz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Distance 10kpc, 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= 10</a:t>
            </a:r>
            <a:r>
              <a:rPr lang="en-US" altLang="ja-JP" sz="1600" b="1" baseline="30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3 </a:t>
            </a:r>
            <a:r>
              <a:rPr lang="en-US" altLang="ja-JP" sz="1600" b="1" i="1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sun</a:t>
            </a:r>
            <a:r>
              <a:rPr lang="en-US" altLang="ja-JP" sz="1600" b="1" baseline="-14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4"/>
          <a:srcRect b="16933"/>
          <a:stretch>
            <a:fillRect/>
          </a:stretch>
        </p:blipFill>
        <p:spPr bwMode="auto">
          <a:xfrm>
            <a:off x="4932363" y="1052513"/>
            <a:ext cx="38449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29575" y="3111500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752479" y="1071546"/>
            <a:ext cx="3962397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我々の銀河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中心付近の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ブラックホール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に関連する現象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07" name="Rectangle 14"/>
          <p:cNvSpPr>
            <a:spLocks noChangeArrowheads="1"/>
          </p:cNvSpPr>
          <p:nvPr/>
        </p:nvSpPr>
        <p:spPr bwMode="auto">
          <a:xfrm>
            <a:off x="500034" y="5643578"/>
            <a:ext cx="442915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他の手段では観測が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困難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これまでにない観測結果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となる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905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571876"/>
            <a:ext cx="4367208" cy="2835364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7" name="スライド番号プレースホルダ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による重力波の観測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37332" name="Picture 20" descr="prin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864" t="49313" r="33702" b="2529"/>
          <a:stretch>
            <a:fillRect/>
          </a:stretch>
        </p:blipFill>
        <p:spPr bwMode="auto">
          <a:xfrm>
            <a:off x="324334" y="3507973"/>
            <a:ext cx="2818905" cy="2064167"/>
          </a:xfrm>
          <a:prstGeom prst="rect">
            <a:avLst/>
          </a:prstGeom>
          <a:noFill/>
        </p:spPr>
      </p:pic>
      <p:sp>
        <p:nvSpPr>
          <p:cNvPr id="1037335" name="Rectangle 23"/>
          <p:cNvSpPr>
            <a:spLocks noChangeArrowheads="1"/>
          </p:cNvSpPr>
          <p:nvPr/>
        </p:nvSpPr>
        <p:spPr bwMode="auto">
          <a:xfrm>
            <a:off x="1857356" y="5715016"/>
            <a:ext cx="1403350" cy="227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 dirty="0">
                <a:solidFill>
                  <a:srgbClr val="FFFF99"/>
                </a:solidFill>
                <a:latin typeface="Tahoma" pitchFamily="34" charset="0"/>
              </a:rPr>
              <a:t>Credit: NASA, </a:t>
            </a:r>
            <a:r>
              <a:rPr lang="en-US" altLang="ja-JP" sz="800" b="1" dirty="0" err="1">
                <a:solidFill>
                  <a:srgbClr val="FFFF99"/>
                </a:solidFill>
                <a:latin typeface="Tahoma" pitchFamily="34" charset="0"/>
              </a:rPr>
              <a:t>STScI</a:t>
            </a:r>
            <a:endParaRPr lang="en-US" altLang="ja-JP" sz="800" b="1" dirty="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09603" y="928670"/>
            <a:ext cx="43910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球状星団中の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BH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928662" y="1326023"/>
            <a:ext cx="43910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中心付近の星の運動から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質量を推定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Line 221"/>
          <p:cNvSpPr>
            <a:spLocks noChangeShapeType="1"/>
          </p:cNvSpPr>
          <p:nvPr/>
        </p:nvSpPr>
        <p:spPr bwMode="auto">
          <a:xfrm flipV="1">
            <a:off x="1571604" y="3429000"/>
            <a:ext cx="1928826" cy="500066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右矢印 13"/>
          <p:cNvSpPr/>
          <p:nvPr/>
        </p:nvSpPr>
        <p:spPr bwMode="auto">
          <a:xfrm>
            <a:off x="1142976" y="1754651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395421" y="1683213"/>
            <a:ext cx="639128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同士の合体からの重力波で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期待できる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SNR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等質量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質量比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1:1/3, 100Msun 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が落下の場合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3929058" y="6171513"/>
            <a:ext cx="4391025" cy="3058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我々の銀河内に約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150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の球状星団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ja-JP" altLang="en-US" sz="1400" b="1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7" name="Picture 20" descr="prin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82189"/>
          <a:stretch>
            <a:fillRect/>
          </a:stretch>
        </p:blipFill>
        <p:spPr bwMode="auto">
          <a:xfrm>
            <a:off x="285720" y="2929784"/>
            <a:ext cx="3216104" cy="508916"/>
          </a:xfrm>
          <a:prstGeom prst="rect">
            <a:avLst/>
          </a:prstGeom>
          <a:noFill/>
        </p:spPr>
      </p:pic>
      <p:pic>
        <p:nvPicPr>
          <p:cNvPr id="18" name="図 17" descr="gc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</a:blip>
          <a:srcRect l="12700" t="3804" r="10026" b="19970"/>
          <a:stretch>
            <a:fillRect/>
          </a:stretch>
        </p:blipFill>
        <p:spPr>
          <a:xfrm>
            <a:off x="3500430" y="2401240"/>
            <a:ext cx="5500726" cy="3814052"/>
          </a:xfrm>
          <a:prstGeom prst="rect">
            <a:avLst/>
          </a:prstGeom>
        </p:spPr>
      </p:pic>
      <p:sp>
        <p:nvSpPr>
          <p:cNvPr id="19" name="スライド番号プレースホルダ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 bwMode="auto">
          <a:xfrm>
            <a:off x="500034" y="1928802"/>
            <a:ext cx="4143404" cy="4429156"/>
          </a:xfrm>
          <a:prstGeom prst="roundRect">
            <a:avLst>
              <a:gd name="adj" fmla="val 3200"/>
            </a:avLst>
          </a:prstGeom>
          <a:solidFill>
            <a:srgbClr val="99CCFF">
              <a:alpha val="2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36C8EC2-999A-4B90-A894-3027F05413AC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94658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00"/>
          <a:stretch>
            <a:fillRect/>
          </a:stretch>
        </p:blipFill>
        <p:spPr bwMode="auto">
          <a:xfrm>
            <a:off x="603250" y="2003425"/>
            <a:ext cx="396875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4659" name="Rectangle 2"/>
          <p:cNvSpPr>
            <a:spLocks noChangeArrowheads="1"/>
          </p:cNvSpPr>
          <p:nvPr/>
        </p:nvSpPr>
        <p:spPr bwMode="auto">
          <a:xfrm>
            <a:off x="4800600" y="13716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endParaRPr kumimoji="1" lang="ja-JP" altLang="ja-JP" sz="2400" kern="1200">
              <a:solidFill>
                <a:srgbClr val="003366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468313" y="1001713"/>
            <a:ext cx="7747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人工衛星の軌道から地球重力ポテンシャルを検知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軌道検知用</a:t>
            </a:r>
            <a:r>
              <a:rPr kumimoji="1" lang="ja-JP" altLang="en-US" sz="2000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ＧＰＳ受信機</a:t>
            </a:r>
            <a:r>
              <a:rPr kumimoji="1" lang="en-US" altLang="ja-JP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および</a:t>
            </a:r>
            <a:r>
              <a:rPr kumimoji="1" lang="ja-JP" altLang="en-US" sz="2000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加速度計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で構成</a:t>
            </a:r>
            <a:endParaRPr kumimoji="1" lang="ja-JP" altLang="en-US" sz="2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3" name="Rectangle 3"/>
          <p:cNvSpPr>
            <a:spLocks noChangeArrowheads="1"/>
          </p:cNvSpPr>
          <p:nvPr/>
        </p:nvSpPr>
        <p:spPr bwMode="auto">
          <a:xfrm>
            <a:off x="2627313" y="2420938"/>
            <a:ext cx="2808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FF0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2000" b="1" kern="1200">
                <a:solidFill>
                  <a:srgbClr val="FF0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4929188" y="5357826"/>
            <a:ext cx="3757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</a:t>
            </a: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の間の期間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2012-16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年を埋める可能性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独自の成果</a:t>
            </a:r>
            <a:r>
              <a:rPr kumimoji="1" lang="en-US" altLang="ja-JP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国際貢献</a:t>
            </a:r>
            <a:endParaRPr kumimoji="1" lang="ja-JP" altLang="en-US" sz="18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5" name="Rectangle 3"/>
          <p:cNvSpPr>
            <a:spLocks noChangeArrowheads="1"/>
          </p:cNvSpPr>
          <p:nvPr/>
        </p:nvSpPr>
        <p:spPr bwMode="auto">
          <a:xfrm>
            <a:off x="990601" y="5791200"/>
            <a:ext cx="3581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東京大字地震研・新谷氏、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京都大学・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福田氏の</a:t>
            </a: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</a:t>
            </a: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情報提供</a:t>
            </a:r>
          </a:p>
        </p:txBody>
      </p:sp>
      <p:sp>
        <p:nvSpPr>
          <p:cNvPr id="14" name="角丸四角形 13"/>
          <p:cNvSpPr/>
          <p:nvPr/>
        </p:nvSpPr>
        <p:spPr bwMode="auto">
          <a:xfrm>
            <a:off x="5000628" y="3214686"/>
            <a:ext cx="3429024" cy="2071702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786314" y="1928802"/>
            <a:ext cx="314327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GRACE, GOCE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が稼働中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786314" y="2357430"/>
            <a:ext cx="414340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次世代計画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GRACE-FO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と同等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マイクロ波測距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5000628" y="3214686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 ~ 220km,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ΔL ~ 5</a:t>
            </a:r>
            <a:r>
              <a:rPr lang="en-US" altLang="ja-JP" sz="18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2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L ~ 0.3m, ΔL ~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-11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3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が目指す科学的成果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33262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1284711"/>
            <a:ext cx="9072594" cy="4858933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5000628" y="1285860"/>
            <a:ext cx="4038600" cy="4800600"/>
          </a:xfrm>
          <a:prstGeom prst="roundRect">
            <a:avLst>
              <a:gd name="adj" fmla="val 7250"/>
            </a:avLst>
          </a:prstGeom>
          <a:noFill/>
          <a:ln w="5715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DPF</a:t>
            </a:r>
            <a:r>
              <a:rPr lang="ja-JP" altLang="en-US" sz="2800" dirty="0" smtClean="0"/>
              <a:t>で実証される科学技術</a:t>
            </a:r>
            <a:endParaRPr lang="ja-JP" altLang="en-US" sz="2800" dirty="0"/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278186" y="5286388"/>
            <a:ext cx="187166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278187" y="5143513"/>
            <a:ext cx="1365252" cy="7143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 flipV="1">
            <a:off x="3357555" y="3500437"/>
            <a:ext cx="1785950" cy="142876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417889" y="3714752"/>
            <a:ext cx="1439863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060698" y="1484313"/>
            <a:ext cx="193993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 flipV="1">
            <a:off x="2928927" y="2000239"/>
            <a:ext cx="2428892" cy="71438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059111" y="2148311"/>
            <a:ext cx="151130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278186" y="5862658"/>
            <a:ext cx="187166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714348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14348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357562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398460" y="3437922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428596" y="3214686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428596" y="5000636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4929198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357158" y="4857760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5984567" y="811557"/>
            <a:ext cx="194468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5546755" y="1212863"/>
            <a:ext cx="302418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基礎物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理学実験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無重力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環境下での精密計測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Rectangle 20"/>
          <p:cNvSpPr>
            <a:spLocks noChangeArrowheads="1"/>
          </p:cNvSpPr>
          <p:nvPr/>
        </p:nvSpPr>
        <p:spPr bwMode="auto">
          <a:xfrm>
            <a:off x="5546755" y="1888960"/>
            <a:ext cx="324008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宇宙・衛星内環境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の理解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5" name="AutoShape 26"/>
          <p:cNvSpPr>
            <a:spLocks noChangeArrowheads="1"/>
          </p:cNvSpPr>
          <p:nvPr/>
        </p:nvSpPr>
        <p:spPr bwMode="auto">
          <a:xfrm>
            <a:off x="5546755" y="1214422"/>
            <a:ext cx="3024188" cy="107157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5257830" y="2500306"/>
            <a:ext cx="338613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  <a:r>
              <a:rPr kumimoji="1" lang="en-US" altLang="ja-JP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高い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安定度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の実現</a:t>
            </a:r>
          </a:p>
        </p:txBody>
      </p:sp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5257830" y="2786058"/>
            <a:ext cx="3600450" cy="16850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さまざまな応用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地球環境観測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ADM-Aeolus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GIFTS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基礎物理実験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マイクロ波標準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ACES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惑星探査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X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線観測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MAXIM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49" name="AutoShape 24"/>
          <p:cNvSpPr>
            <a:spLocks noChangeArrowheads="1"/>
          </p:cNvSpPr>
          <p:nvPr/>
        </p:nvSpPr>
        <p:spPr bwMode="auto">
          <a:xfrm>
            <a:off x="5257830" y="2500306"/>
            <a:ext cx="3455988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5286380" y="4565711"/>
            <a:ext cx="3500462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長時間安定な無重力環境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宇宙環境利用の新しい可能性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基礎物理学実験</a:t>
            </a:r>
            <a:r>
              <a:rPr kumimoji="1" lang="en-US" altLang="ja-JP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材料工学</a:t>
            </a:r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5332440" y="5509624"/>
            <a:ext cx="31686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TPF-C, LISA, GRACE 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5261001" y="6072206"/>
            <a:ext cx="302577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小型低雑音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4" name="AutoShape 22"/>
          <p:cNvSpPr>
            <a:spLocks noChangeArrowheads="1"/>
          </p:cNvSpPr>
          <p:nvPr/>
        </p:nvSpPr>
        <p:spPr bwMode="auto">
          <a:xfrm>
            <a:off x="5214942" y="4500570"/>
            <a:ext cx="3382964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論点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7322" name="Rectangle 10"/>
          <p:cNvSpPr>
            <a:spLocks noChangeArrowheads="1"/>
          </p:cNvSpPr>
          <p:nvPr/>
        </p:nvSpPr>
        <p:spPr bwMode="auto">
          <a:xfrm>
            <a:off x="1539883" y="1601822"/>
            <a:ext cx="6461141" cy="39703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科学的価値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2. </a:t>
            </a:r>
            <a:r>
              <a:rPr kumimoji="1" lang="ja-JP" altLang="en-US" sz="2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衛星バスへの要求と実現可能性 </a:t>
            </a:r>
            <a:endParaRPr kumimoji="1" lang="en-US" altLang="ja-JP" sz="28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3. </a:t>
            </a:r>
            <a:r>
              <a:rPr kumimoji="1" lang="ja-JP" altLang="en-US" sz="2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衛星搭載に起因する固有の問題 </a:t>
            </a:r>
            <a:endParaRPr kumimoji="1" lang="en-US" altLang="ja-JP" sz="28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実施体制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コスト評価について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</a:p>
        </p:txBody>
      </p:sp>
      <p:sp>
        <p:nvSpPr>
          <p:cNvPr id="6" name="右矢印 5"/>
          <p:cNvSpPr/>
          <p:nvPr/>
        </p:nvSpPr>
        <p:spPr bwMode="auto">
          <a:xfrm>
            <a:off x="1214414" y="3214686"/>
            <a:ext cx="214314" cy="214314"/>
          </a:xfrm>
          <a:prstGeom prst="rightArrow">
            <a:avLst/>
          </a:prstGeom>
          <a:solidFill>
            <a:srgbClr val="FFFFFF">
              <a:alpha val="5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右矢印 6"/>
          <p:cNvSpPr/>
          <p:nvPr/>
        </p:nvSpPr>
        <p:spPr bwMode="auto">
          <a:xfrm>
            <a:off x="1214414" y="2571744"/>
            <a:ext cx="214314" cy="214314"/>
          </a:xfrm>
          <a:prstGeom prst="rightArrow">
            <a:avLst/>
          </a:prstGeom>
          <a:solidFill>
            <a:srgbClr val="FFFFFF">
              <a:alpha val="5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C9CF6CF-104F-4F5A-8F5E-1FC5B1C8EB37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システム要求値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51654" name="Rectangle 6"/>
          <p:cNvSpPr>
            <a:spLocks noChangeArrowheads="1"/>
          </p:cNvSpPr>
          <p:nvPr/>
        </p:nvSpPr>
        <p:spPr bwMode="auto">
          <a:xfrm>
            <a:off x="827088" y="836613"/>
            <a:ext cx="7848600" cy="5616575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051653" name="Picture 5" descr="req0811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908050"/>
            <a:ext cx="7561263" cy="5424488"/>
          </a:xfrm>
          <a:prstGeom prst="rect">
            <a:avLst/>
          </a:prstGeom>
          <a:noFill/>
        </p:spPr>
      </p:pic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 bwMode="auto">
          <a:xfrm>
            <a:off x="1000100" y="2214554"/>
            <a:ext cx="3714776" cy="3429024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衛星への要求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1000127" y="2214554"/>
            <a:ext cx="38576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機械的振動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500193" y="2643182"/>
            <a:ext cx="38576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1071565" y="3214686"/>
            <a:ext cx="38576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磁場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00166" y="3643314"/>
            <a:ext cx="38576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磁場変動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-7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T/Hz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500193" y="4071942"/>
            <a:ext cx="38576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磁場勾配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3 x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-6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T/m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142976" y="4643446"/>
            <a:ext cx="38576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温度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00166" y="5143512"/>
            <a:ext cx="38576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温度変動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-3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K/Hz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928662" y="1142984"/>
            <a:ext cx="650085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観測帯域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(0.1-1 Hz) </a:t>
            </a:r>
            <a:r>
              <a:rPr lang="ja-JP" altLang="en-US" sz="2000" b="1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での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 　変動成分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スペクトル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)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が重要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214942" y="2428868"/>
            <a:ext cx="371474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重力などによる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試験マス変動へのカップリング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214969" y="3655963"/>
            <a:ext cx="371474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磁場勾配途地場変動による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試験マス変動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5214942" y="4922901"/>
            <a:ext cx="3714749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熱輻射揺らぎによる試験マス変動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(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ハウジング内面での要求値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右矢印 19"/>
          <p:cNvSpPr/>
          <p:nvPr/>
        </p:nvSpPr>
        <p:spPr bwMode="auto">
          <a:xfrm flipH="1">
            <a:off x="4786314" y="2643182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1" name="右矢印 20"/>
          <p:cNvSpPr/>
          <p:nvPr/>
        </p:nvSpPr>
        <p:spPr bwMode="auto">
          <a:xfrm flipH="1">
            <a:off x="4786314" y="3786190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 flipH="1">
            <a:off x="4786314" y="5000636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スライド番号プレースホルダ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角丸四角形 59"/>
          <p:cNvSpPr/>
          <p:nvPr/>
        </p:nvSpPr>
        <p:spPr bwMode="auto">
          <a:xfrm>
            <a:off x="500034" y="4143380"/>
            <a:ext cx="3143272" cy="1428760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衛星変動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38" name="図 37" descr="seis_moriwaki200806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1640794"/>
            <a:ext cx="4933188" cy="4288536"/>
          </a:xfrm>
          <a:prstGeom prst="rect">
            <a:avLst/>
          </a:prstGeom>
        </p:spPr>
      </p:pic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428623" y="1643050"/>
            <a:ext cx="3857625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衛星の機械的変動要求値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714348" y="2500306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928689" y="2416117"/>
            <a:ext cx="264317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機械変動を排除した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 衛星で実現可能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 rot="19930504">
            <a:off x="6072198" y="2791128"/>
            <a:ext cx="164307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</a:rPr>
              <a:t>要求値</a:t>
            </a:r>
            <a:endParaRPr kumimoji="1" lang="ja-JP" altLang="en-US" sz="1800" b="1" kern="1200" baseline="30000" dirty="0">
              <a:solidFill>
                <a:schemeClr val="tx1">
                  <a:lumMod val="60000"/>
                  <a:lumOff val="4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AutoShape 90"/>
          <p:cNvSpPr>
            <a:spLocks noChangeArrowheads="1"/>
          </p:cNvSpPr>
          <p:nvPr/>
        </p:nvSpPr>
        <p:spPr bwMode="auto">
          <a:xfrm>
            <a:off x="6786578" y="3357562"/>
            <a:ext cx="1785950" cy="1000132"/>
          </a:xfrm>
          <a:prstGeom prst="roundRect">
            <a:avLst>
              <a:gd name="adj" fmla="val 2190"/>
            </a:avLst>
          </a:prstGeom>
          <a:solidFill>
            <a:srgbClr val="FFFFFF">
              <a:alpha val="9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cxnSp>
        <p:nvCxnSpPr>
          <p:cNvPr id="49" name="直線コネクタ 48"/>
          <p:cNvCxnSpPr/>
          <p:nvPr/>
        </p:nvCxnSpPr>
        <p:spPr bwMode="auto">
          <a:xfrm>
            <a:off x="7215206" y="3500438"/>
            <a:ext cx="1500198" cy="785818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chemeClr val="bg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直線コネクタ 50"/>
          <p:cNvCxnSpPr/>
          <p:nvPr/>
        </p:nvCxnSpPr>
        <p:spPr bwMode="auto">
          <a:xfrm flipV="1">
            <a:off x="6357950" y="3071810"/>
            <a:ext cx="857256" cy="500066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Rectangle 16"/>
          <p:cNvSpPr>
            <a:spLocks noChangeArrowheads="1"/>
          </p:cNvSpPr>
          <p:nvPr/>
        </p:nvSpPr>
        <p:spPr bwMode="auto">
          <a:xfrm rot="1591775">
            <a:off x="7021077" y="3857628"/>
            <a:ext cx="142876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地面振動レベル</a:t>
            </a:r>
            <a:endParaRPr lang="en-US" altLang="ja-JP" sz="1400" b="1" dirty="0" smtClean="0">
              <a:solidFill>
                <a:schemeClr val="bg1">
                  <a:lumMod val="25000"/>
                </a:schemeClr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 (</a:t>
            </a:r>
            <a:r>
              <a:rPr lang="ja-JP" altLang="en-US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地下坑道</a:t>
            </a:r>
            <a:r>
              <a:rPr lang="en-US" altLang="ja-JP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)</a:t>
            </a:r>
            <a:endParaRPr kumimoji="1" lang="ja-JP" altLang="en-US" sz="1400" b="1" kern="1200" baseline="30000" dirty="0">
              <a:solidFill>
                <a:schemeClr val="bg1">
                  <a:lumMod val="25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56" name="直線コネクタ 55"/>
          <p:cNvCxnSpPr/>
          <p:nvPr/>
        </p:nvCxnSpPr>
        <p:spPr bwMode="auto">
          <a:xfrm>
            <a:off x="7286644" y="3071810"/>
            <a:ext cx="1500198" cy="7858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16"/>
          <p:cNvSpPr>
            <a:spLocks noChangeArrowheads="1"/>
          </p:cNvSpPr>
          <p:nvPr/>
        </p:nvSpPr>
        <p:spPr bwMode="auto">
          <a:xfrm rot="1575895">
            <a:off x="7572396" y="3087733"/>
            <a:ext cx="1428760" cy="4784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 smtClean="0">
                <a:solidFill>
                  <a:srgbClr val="808080"/>
                </a:solidFill>
                <a:latin typeface="Tahoma" pitchFamily="34" charset="0"/>
              </a:rPr>
              <a:t>地面振動レベル</a:t>
            </a:r>
            <a:endParaRPr lang="en-US" altLang="ja-JP" sz="1200" b="1" dirty="0" smtClean="0">
              <a:solidFill>
                <a:srgbClr val="808080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808080"/>
                </a:solidFill>
                <a:latin typeface="Tahoma" pitchFamily="34" charset="0"/>
              </a:rPr>
              <a:t>  (</a:t>
            </a:r>
            <a:r>
              <a:rPr lang="ja-JP" altLang="en-US" sz="1200" b="1" dirty="0" smtClean="0">
                <a:solidFill>
                  <a:srgbClr val="808080"/>
                </a:solidFill>
                <a:latin typeface="Tahoma" pitchFamily="34" charset="0"/>
              </a:rPr>
              <a:t>都市部地上</a:t>
            </a:r>
            <a:r>
              <a:rPr lang="en-US" altLang="ja-JP" sz="1200" b="1" dirty="0" smtClean="0">
                <a:solidFill>
                  <a:srgbClr val="808080"/>
                </a:solidFill>
                <a:latin typeface="Tahoma" pitchFamily="34" charset="0"/>
              </a:rPr>
              <a:t>)</a:t>
            </a:r>
            <a:endParaRPr kumimoji="1" lang="ja-JP" altLang="en-US" sz="1200" b="1" kern="1200" baseline="300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8" name="Rectangle 16"/>
          <p:cNvSpPr>
            <a:spLocks noChangeArrowheads="1"/>
          </p:cNvSpPr>
          <p:nvPr/>
        </p:nvSpPr>
        <p:spPr bwMode="auto">
          <a:xfrm>
            <a:off x="500034" y="4214818"/>
            <a:ext cx="328614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構成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機械変動部は無い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785786" y="4667277"/>
            <a:ext cx="328614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モメンタムホイールは非搭載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リングレーザージャイロ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       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FOG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に変更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2" name="Rectangle 16"/>
          <p:cNvSpPr>
            <a:spLocks noChangeArrowheads="1"/>
          </p:cNvSpPr>
          <p:nvPr/>
        </p:nvSpPr>
        <p:spPr bwMode="auto">
          <a:xfrm>
            <a:off x="857224" y="3143248"/>
            <a:ext cx="292895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静寂環境での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地面振動程度の安定度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90"/>
          <p:cNvSpPr>
            <a:spLocks noChangeArrowheads="1"/>
          </p:cNvSpPr>
          <p:nvPr/>
        </p:nvSpPr>
        <p:spPr bwMode="auto">
          <a:xfrm>
            <a:off x="6500826" y="3617914"/>
            <a:ext cx="1428760" cy="2239978"/>
          </a:xfrm>
          <a:prstGeom prst="roundRect">
            <a:avLst>
              <a:gd name="adj" fmla="val 2190"/>
            </a:avLst>
          </a:prstGeom>
          <a:solidFill>
            <a:srgbClr val="FFFF00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温度変動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785786" y="1357298"/>
            <a:ext cx="3857625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試験マス周囲の温度変動要求値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-3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K/Hz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1000100" y="2239954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1214441" y="2155765"/>
            <a:ext cx="3643311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多重の輻射シールド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大きな熱浴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熱伝導の良い材質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1806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38342" y="3424211"/>
            <a:ext cx="4491376" cy="293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142984"/>
            <a:ext cx="25900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642910" y="3286124"/>
            <a:ext cx="3857625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SWIM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モジュール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(SDS-1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搭載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    </a:t>
            </a:r>
            <a:r>
              <a:rPr lang="ja-JP" altLang="en-US" sz="1800" b="1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での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温度変動実測結果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6572264" y="5500702"/>
            <a:ext cx="164307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</a:rPr>
              <a:t>要求値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23" name="直線コネクタ 22"/>
          <p:cNvCxnSpPr/>
          <p:nvPr/>
        </p:nvCxnSpPr>
        <p:spPr bwMode="auto">
          <a:xfrm>
            <a:off x="6500826" y="5429264"/>
            <a:ext cx="1428760" cy="1588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右矢印 24"/>
          <p:cNvSpPr/>
          <p:nvPr/>
        </p:nvSpPr>
        <p:spPr bwMode="auto">
          <a:xfrm>
            <a:off x="1214414" y="4987987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1441455" y="4929198"/>
            <a:ext cx="3643311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の要求値を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　ほぼ満たす結果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00073" y="4130731"/>
            <a:ext cx="3429024" cy="6072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サバイバルヒータでの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ON/OFF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制御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SWIM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では温度制御はしていない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円/楕円 28"/>
          <p:cNvSpPr/>
          <p:nvPr/>
        </p:nvSpPr>
        <p:spPr bwMode="auto">
          <a:xfrm>
            <a:off x="6786578" y="2428868"/>
            <a:ext cx="785818" cy="785818"/>
          </a:xfrm>
          <a:prstGeom prst="ellipse">
            <a:avLst/>
          </a:prstGeom>
          <a:noFill/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333025" y="3121223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</a:rPr>
              <a:t>SDS-1</a:t>
            </a:r>
            <a:endParaRPr lang="ja-JP" altLang="en-US" sz="1400" dirty="0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1584331" y="5715016"/>
            <a:ext cx="3643311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(ADC</a:t>
            </a:r>
            <a:r>
              <a:rPr lang="ja-JP" altLang="en-US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雑音による測定限界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概要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0BF84D-A803-4D04-93F5-F7912AE31583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57290" y="1420998"/>
            <a:ext cx="6715172" cy="186512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 (DECIGO Pathfinder)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DECIGO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のための前哨衛星</a:t>
            </a:r>
            <a:endParaRPr lang="en-US" altLang="ja-JP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JAXA </a:t>
            </a:r>
            <a:r>
              <a:rPr kumimoji="1" lang="ja-JP" altLang="en-US" sz="2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小型科学衛星シリーズ </a:t>
            </a:r>
            <a:r>
              <a:rPr kumimoji="1" lang="en-US" altLang="ja-JP" sz="2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2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号機の候補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endParaRPr lang="en-US" altLang="ja-JP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　　　   </a:t>
            </a:r>
            <a:r>
              <a:rPr lang="en-US" altLang="ja-JP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最終候補まで残るも 落選</a:t>
            </a:r>
            <a:endParaRPr kumimoji="1" lang="ja-JP" altLang="en-US" sz="2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1928794" y="3856722"/>
            <a:ext cx="5468941" cy="2001170"/>
            <a:chOff x="1071570" y="3642408"/>
            <a:chExt cx="5468941" cy="2001170"/>
          </a:xfrm>
        </p:grpSpPr>
        <p:sp>
          <p:nvSpPr>
            <p:cNvPr id="1088516" name="Rectangle 4"/>
            <p:cNvSpPr>
              <a:spLocks noChangeArrowheads="1"/>
            </p:cNvSpPr>
            <p:nvPr/>
          </p:nvSpPr>
          <p:spPr bwMode="auto">
            <a:xfrm>
              <a:off x="1500198" y="4221650"/>
              <a:ext cx="5040313" cy="14219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400" b="1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r>
                <a:rPr kumimoji="1" lang="ja-JP" altLang="en-US" sz="24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の</a:t>
              </a:r>
              <a:r>
                <a:rPr kumimoji="1" lang="ja-JP" altLang="en-US" sz="2400" b="1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概要</a:t>
              </a:r>
              <a:endParaRPr kumimoji="1" lang="en-US" altLang="ja-JP" sz="24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</a:rPr>
                <a:t>審査における論点</a:t>
              </a:r>
              <a:endParaRPr lang="en-US" altLang="ja-JP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endParaRP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</a:rPr>
                <a:t>結果・評価と今後の方針</a:t>
              </a:r>
              <a:endParaRPr lang="en-US" altLang="ja-JP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1071570" y="3642408"/>
              <a:ext cx="3428992" cy="5355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rgbClr val="003366"/>
                </a:buClr>
                <a:buSzPct val="70000"/>
                <a:buNone/>
              </a:pPr>
              <a:r>
                <a:rPr kumimoji="1" lang="ja-JP" altLang="en-US" sz="2400" b="1" kern="1200" dirty="0" smtClean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本講演の内容</a:t>
              </a:r>
              <a:endParaRPr kumimoji="1" lang="en-US" altLang="ja-JP" sz="2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論点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7322" name="Rectangle 10"/>
          <p:cNvSpPr>
            <a:spLocks noChangeArrowheads="1"/>
          </p:cNvSpPr>
          <p:nvPr/>
        </p:nvSpPr>
        <p:spPr bwMode="auto">
          <a:xfrm>
            <a:off x="1539883" y="1601822"/>
            <a:ext cx="6461141" cy="39703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科学的価値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衛星バスへの要求と実現可能性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衛星搭載に起因する固有の問題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4. </a:t>
            </a:r>
            <a:r>
              <a:rPr kumimoji="1" lang="ja-JP" altLang="en-US" sz="2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実施体制 </a:t>
            </a:r>
            <a:endParaRPr kumimoji="1" lang="en-US" altLang="ja-JP" sz="28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コスト評価について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</a:p>
        </p:txBody>
      </p:sp>
      <p:sp>
        <p:nvSpPr>
          <p:cNvPr id="6" name="右矢印 5"/>
          <p:cNvSpPr/>
          <p:nvPr/>
        </p:nvSpPr>
        <p:spPr bwMode="auto">
          <a:xfrm>
            <a:off x="1214414" y="3857628"/>
            <a:ext cx="214314" cy="214314"/>
          </a:xfrm>
          <a:prstGeom prst="rightArrow">
            <a:avLst/>
          </a:prstGeom>
          <a:solidFill>
            <a:srgbClr val="FFFFFF">
              <a:alpha val="5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C9CF6CF-104F-4F5A-8F5E-1FC5B1C8EB37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46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785794"/>
            <a:ext cx="758250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推進体制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4CE967-6271-473E-B79A-64D8704AF13F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53702" name="Rectangle 6"/>
          <p:cNvSpPr>
            <a:spLocks noChangeArrowheads="1"/>
          </p:cNvSpPr>
          <p:nvPr/>
        </p:nvSpPr>
        <p:spPr bwMode="auto">
          <a:xfrm>
            <a:off x="250825" y="3284538"/>
            <a:ext cx="21605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DPF-WG 84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137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 bwMode="auto">
          <a:xfrm>
            <a:off x="1571604" y="3214686"/>
            <a:ext cx="1714512" cy="428628"/>
          </a:xfrm>
          <a:prstGeom prst="roundRect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5" name="図 6" descr="DSCF5601.JPG"/>
          <p:cNvPicPr>
            <a:picLocks noChangeAspect="1"/>
          </p:cNvPicPr>
          <p:nvPr/>
        </p:nvPicPr>
        <p:blipFill>
          <a:blip r:embed="rId3" cstate="print"/>
          <a:srcRect l="17717" r="17717"/>
          <a:stretch>
            <a:fillRect/>
          </a:stretch>
        </p:blipFill>
        <p:spPr bwMode="auto">
          <a:xfrm>
            <a:off x="4500562" y="3714752"/>
            <a:ext cx="1675798" cy="194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571472" y="857232"/>
            <a:ext cx="4938713" cy="134498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800" b="1" kern="1200" dirty="0" err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(NPRO)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ヨウ素飽和吸収による安定化制御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安定度向上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パッケージ化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6" name="Rectangle 20"/>
          <p:cNvSpPr>
            <a:spLocks noChangeArrowheads="1"/>
          </p:cNvSpPr>
          <p:nvPr/>
        </p:nvSpPr>
        <p:spPr bwMode="auto">
          <a:xfrm>
            <a:off x="7467600" y="143351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武者氏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571604" y="2143116"/>
            <a:ext cx="3224201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電気通信大学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zh-TW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情報通信研究機構 </a:t>
            </a:r>
            <a:r>
              <a:rPr lang="en-US" altLang="zh-TW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(NICT)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NASA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ゴダード</a:t>
            </a:r>
          </a:p>
        </p:txBody>
      </p:sp>
      <p:pic>
        <p:nvPicPr>
          <p:cNvPr id="29" name="図 28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429132"/>
            <a:ext cx="264320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7" name="Rectangle 21"/>
          <p:cNvSpPr>
            <a:spLocks noChangeArrowheads="1"/>
          </p:cNvSpPr>
          <p:nvPr/>
        </p:nvSpPr>
        <p:spPr bwMode="auto">
          <a:xfrm>
            <a:off x="7715272" y="3905912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佐藤氏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642910" y="3708455"/>
            <a:ext cx="4000528" cy="107414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干渉計・ハウジング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プロトタイプの設計・製作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重力場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観測用センサ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の試作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8" name="Rectangle 22"/>
          <p:cNvSpPr>
            <a:spLocks noChangeArrowheads="1"/>
          </p:cNvSpPr>
          <p:nvPr/>
        </p:nvSpPr>
        <p:spPr bwMode="auto">
          <a:xfrm>
            <a:off x="4714876" y="5715016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新谷氏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497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0911" y="1285860"/>
            <a:ext cx="2438609" cy="2000264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571604" y="4857760"/>
            <a:ext cx="3224201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国立天文台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(NAOJ)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東京大学・東大地震研究所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スタンフォード大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右矢印 18"/>
          <p:cNvSpPr/>
          <p:nvPr/>
        </p:nvSpPr>
        <p:spPr bwMode="auto">
          <a:xfrm>
            <a:off x="1357290" y="2214554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1357290" y="4929198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357290" y="3212427"/>
            <a:ext cx="2286016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</a:t>
            </a:r>
            <a:r>
              <a:rPr kumimoji="1" lang="ja-JP" altLang="en-US" sz="2000" b="1" kern="12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中村氏講演</a:t>
            </a:r>
            <a:endParaRPr kumimoji="1" lang="ja-JP" altLang="en-US" sz="1800" b="1" kern="1200" dirty="0">
              <a:solidFill>
                <a:schemeClr val="tx1">
                  <a:lumMod val="40000"/>
                  <a:lumOff val="6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角丸四角形 22"/>
          <p:cNvSpPr/>
          <p:nvPr/>
        </p:nvSpPr>
        <p:spPr bwMode="auto">
          <a:xfrm>
            <a:off x="1428728" y="5860150"/>
            <a:ext cx="2500330" cy="569245"/>
          </a:xfrm>
          <a:prstGeom prst="roundRect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428728" y="5786454"/>
            <a:ext cx="285752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/>
              <a:buChar char="à"/>
            </a:pPr>
            <a:r>
              <a:rPr lang="ja-JP" altLang="en-US" sz="20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佐藤・若林・</a:t>
            </a:r>
            <a:endParaRPr lang="en-US" altLang="ja-JP" sz="2000" b="1" dirty="0" smtClean="0">
              <a:solidFill>
                <a:schemeClr val="tx1">
                  <a:lumMod val="40000"/>
                  <a:lumOff val="60000"/>
                </a:schemeClr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/>
              <a:buChar char="à"/>
            </a:pPr>
            <a:r>
              <a:rPr lang="ja-JP" altLang="en-US" sz="20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江尻・正田 </a:t>
            </a:r>
            <a:r>
              <a:rPr kumimoji="1" lang="ja-JP" altLang="en-US" sz="2000" b="1" kern="12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氏講演</a:t>
            </a:r>
            <a:endParaRPr kumimoji="1" lang="ja-JP" altLang="en-US" sz="1800" b="1" kern="1200" dirty="0">
              <a:solidFill>
                <a:schemeClr val="tx1">
                  <a:lumMod val="40000"/>
                  <a:lumOff val="6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スライド番号プレースホルダ 2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3339" name="Rectangle 11"/>
          <p:cNvSpPr>
            <a:spLocks noChangeArrowheads="1"/>
          </p:cNvSpPr>
          <p:nvPr/>
        </p:nvSpPr>
        <p:spPr bwMode="auto">
          <a:xfrm>
            <a:off x="611188" y="1142984"/>
            <a:ext cx="5183187" cy="175124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姿勢制御・ドラッグフリー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構成 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構造・制御則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の検討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　重力傾度安定による受動安定化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          衛星にマスト構造を取り付ける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　　ミッション部スラスタによるドラッグフリー制御</a:t>
            </a:r>
          </a:p>
        </p:txBody>
      </p:sp>
      <p:sp>
        <p:nvSpPr>
          <p:cNvPr id="1123338" name="Rectangle 10"/>
          <p:cNvSpPr>
            <a:spLocks noChangeArrowheads="1"/>
          </p:cNvSpPr>
          <p:nvPr/>
        </p:nvSpPr>
        <p:spPr bwMode="auto">
          <a:xfrm>
            <a:off x="642910" y="3971778"/>
            <a:ext cx="5181600" cy="164968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既存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技術のシステム化検討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推力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雑音評価装置　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スラスタスタンド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製作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スリット型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FEEP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の試作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2334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3353" y="4624416"/>
            <a:ext cx="2116365" cy="15906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23346" name="Rectangle 18"/>
          <p:cNvSpPr>
            <a:spLocks noChangeArrowheads="1"/>
          </p:cNvSpPr>
          <p:nvPr/>
        </p:nvSpPr>
        <p:spPr bwMode="auto">
          <a:xfrm>
            <a:off x="7429520" y="4000504"/>
            <a:ext cx="92551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船木氏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292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1071546"/>
            <a:ext cx="2951797" cy="278608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123347" name="Rectangle 19"/>
          <p:cNvSpPr>
            <a:spLocks noChangeArrowheads="1"/>
          </p:cNvSpPr>
          <p:nvPr/>
        </p:nvSpPr>
        <p:spPr bwMode="auto">
          <a:xfrm>
            <a:off x="7848600" y="1125525"/>
            <a:ext cx="92551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森脇氏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2930" name="Picture 2" descr="　スリットFEE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643446"/>
            <a:ext cx="2651222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633551" y="3015280"/>
            <a:ext cx="3938581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東京大学・新領域創成科学研究科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419237" y="3086718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166762" y="5584789"/>
            <a:ext cx="3938581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東海大学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防衛大学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</p:txBody>
      </p:sp>
      <p:sp>
        <p:nvSpPr>
          <p:cNvPr id="20" name="右矢印 19"/>
          <p:cNvSpPr/>
          <p:nvPr/>
        </p:nvSpPr>
        <p:spPr bwMode="auto">
          <a:xfrm>
            <a:off x="952448" y="5656227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9561" y="1000108"/>
            <a:ext cx="25900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2" name="Rectangle 16"/>
          <p:cNvSpPr>
            <a:spLocks noChangeArrowheads="1"/>
          </p:cNvSpPr>
          <p:nvPr/>
        </p:nvSpPr>
        <p:spPr bwMode="auto">
          <a:xfrm>
            <a:off x="571472" y="928670"/>
            <a:ext cx="3857625" cy="14126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信号処理・制御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SpaceWire/SpaceCube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SDS-1/SWIM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1/23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宇宙実証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試験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004205" y="111983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写真：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4500563" y="3476646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179388" y="3476646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79388" y="3773508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CPU: HR5000</a:t>
            </a: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(64bit, 33MHz)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System Memory: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2MB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Burst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Asynch.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Data Recorder: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SDRAM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SpW: 3ch</a:t>
            </a:r>
            <a:endParaRPr kumimoji="1" lang="en-US" altLang="ja-JP" sz="12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0" name="Picture 7" descr="IMG_31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613" y="3837008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IMG_31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886221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142876" y="3467121"/>
            <a:ext cx="442912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SpaceCube2: Space-qualified Computer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4716463" y="3476646"/>
            <a:ext cx="352901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  <a:r>
              <a:rPr kumimoji="1" lang="en-US" altLang="ja-JP" sz="1600" b="1" kern="1200" dirty="0" err="1">
                <a:solidFill>
                  <a:srgbClr val="99CCFF"/>
                </a:solidFill>
                <a:latin typeface="Symbol" pitchFamily="18" charset="2"/>
                <a:ea typeface="HGP創英角ｺﾞｼｯｸUB" pitchFamily="50" charset="-128"/>
                <a:cs typeface="+mn-cs"/>
              </a:rPr>
              <a:t>mn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: User Module</a:t>
            </a: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6910388" y="3692546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Processor test board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GW+Acc. sensor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FPGA board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DAC 16bit x 8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ADC 16bit x 4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32 ch by MPX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Torsion Antenna x2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~47g test mass</a:t>
            </a: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52413" y="5564208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Size: 71 x 221 x 171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1.9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7W </a:t>
            </a:r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7019925" y="5386408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 : 380kbps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Size: 124 x 224 x 174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3.5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~7W </a:t>
            </a: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6083300" y="5897583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3419475" y="5926158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1071538" y="2327367"/>
            <a:ext cx="3938581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東京大学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京都大学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857224" y="2398805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3" name="角丸四角形 22"/>
          <p:cNvSpPr/>
          <p:nvPr/>
        </p:nvSpPr>
        <p:spPr bwMode="auto">
          <a:xfrm>
            <a:off x="1571604" y="3002631"/>
            <a:ext cx="1714512" cy="428628"/>
          </a:xfrm>
          <a:prstGeom prst="roundRect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357290" y="3000372"/>
            <a:ext cx="2286016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</a:t>
            </a:r>
            <a:r>
              <a:rPr lang="ja-JP" altLang="en-US" sz="20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穀山</a:t>
            </a:r>
            <a:r>
              <a:rPr kumimoji="1" lang="ja-JP" altLang="en-US" sz="2000" b="1" kern="12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氏講演</a:t>
            </a:r>
            <a:endParaRPr kumimoji="1" lang="ja-JP" altLang="en-US" sz="1800" b="1" kern="1200" dirty="0">
              <a:solidFill>
                <a:schemeClr val="tx1">
                  <a:lumMod val="40000"/>
                  <a:lumOff val="6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協力・サポート体制</a:t>
            </a:r>
            <a:endParaRPr lang="ja-JP" altLang="en-US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857224" y="1211115"/>
            <a:ext cx="7929618" cy="471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との協力関係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LISA/LPF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の技術情報や経験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サポートレターの提供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    LISA-DECIGO workshop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(2008.11)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7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スタンフォード大グループ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     Dan Debra: 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ドラッグフリー衛星の創始者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，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Gravity Probe B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の副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PI</a:t>
            </a:r>
            <a:endParaRPr lang="ja-JP" altLang="en-US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の帯電制御， </a:t>
            </a: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ドラッグフリーへの協力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7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研究開発本部・誘導制御グループ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のフォーメーションフライト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,  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のドラッグフリー制御への協力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7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・東京大学ビッグバンセンター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  (RESCEU)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を主要プロジェクトとしてサポート　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	(2009.4-)</a:t>
            </a:r>
            <a:endParaRPr lang="ja-JP" altLang="en-US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70000"/>
              </a:lnSpc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大学の工学系研究室との協力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UNISEC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(University Space Engineering Consortium) </a:t>
            </a:r>
            <a:r>
              <a:rPr lang="ja-JP" altLang="en-US" sz="1800" b="1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への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呼びかけ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工学系研究者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衛星システム 搭載機器製作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ミッション選定の結果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7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6BC33B-4F3F-4556-941B-C95EEADCD779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642910" y="928670"/>
            <a:ext cx="735811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に対する　</a:t>
            </a:r>
            <a:r>
              <a:rPr lang="ja-JP" altLang="en-US" sz="20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</a:rPr>
              <a:t>小型科学衛星専門委員会 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のコメント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409" name="Rectangle 41"/>
          <p:cNvSpPr>
            <a:spLocks noChangeArrowheads="1"/>
          </p:cNvSpPr>
          <p:nvPr/>
        </p:nvSpPr>
        <p:spPr bwMode="auto">
          <a:xfrm>
            <a:off x="1000100" y="1571612"/>
            <a:ext cx="7358114" cy="2267095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kumimoji="1" lang="ja-JP" sz="2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高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い</a:t>
            </a:r>
            <a:r>
              <a:rPr kumimoji="1" lang="ja-JP" sz="2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評価</a:t>
            </a:r>
            <a:endParaRPr kumimoji="1" lang="ja-JP" sz="2000" b="1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・</a:t>
            </a:r>
            <a:r>
              <a:rPr kumimoji="1" lang="ja-JP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重力波検出という極めて重要な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</a:t>
            </a:r>
            <a:r>
              <a:rPr kumimoji="1" lang="ja-JP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課題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への</a:t>
            </a:r>
            <a:r>
              <a:rPr kumimoji="1" lang="ja-JP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明確な位置付け</a:t>
            </a:r>
            <a:endParaRPr kumimoji="1" lang="ja-JP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・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LISA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計画とは異なる</a:t>
            </a:r>
            <a:r>
              <a:rPr lang="ja-JP" altLang="en-US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　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独自性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(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ファブリ・ペロー干渉計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)</a:t>
            </a:r>
            <a:endParaRPr kumimoji="1" lang="ja-JP" altLang="en-US" sz="2000" b="1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・宇宙実験としては新しいグループ</a:t>
            </a:r>
            <a:r>
              <a:rPr lang="ja-JP" altLang="en-US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だが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、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地上実験では十分な実績をもち、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</a:t>
            </a:r>
            <a:r>
              <a:rPr lang="ja-JP" altLang="en-US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　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SDS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衛星など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宇宙への参入に積極的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にとりくんでいる点</a:t>
            </a:r>
            <a:endParaRPr kumimoji="1" lang="ja-JP" altLang="en-US" sz="2000" b="1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2" name="Rectangle 41"/>
          <p:cNvSpPr>
            <a:spLocks noChangeArrowheads="1"/>
          </p:cNvSpPr>
          <p:nvPr/>
        </p:nvSpPr>
        <p:spPr bwMode="auto">
          <a:xfrm>
            <a:off x="1000100" y="4071942"/>
            <a:ext cx="7858180" cy="193899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120000"/>
              </a:lnSpc>
              <a:buNone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問題点</a:t>
            </a:r>
            <a:endParaRPr kumimoji="1" lang="ja-JP" altLang="en-US" sz="2000" b="1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・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DPF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の意義・目標について、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　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小型科学衛星</a:t>
            </a:r>
            <a:r>
              <a:rPr lang="ja-JP" altLang="en-US" sz="2000" b="1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単独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として不十分</a:t>
            </a:r>
            <a:endParaRPr kumimoji="1" lang="ja-JP" altLang="en-US" sz="2000" b="1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  <a:p>
            <a:pPr lvl="0" algn="l" eaLnBrk="0" hangingPunct="0">
              <a:lnSpc>
                <a:spcPct val="120000"/>
              </a:lnSpc>
              <a:buNone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・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実現可能性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に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ついて、その実現性が判断できるレベル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lvl="0" algn="l" eaLnBrk="0" hangingPunct="0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　　</a:t>
            </a:r>
            <a:r>
              <a:rPr lang="ja-JP" altLang="en-US" sz="2000" b="1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まで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検討が進んでいない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 eaLnBrk="0" hangingPunct="0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・提案されたコストの見積もりの精度が高くない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今後の方針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7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6BC33B-4F3F-4556-941B-C95EEADCD779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826409" name="Rectangle 41"/>
          <p:cNvSpPr>
            <a:spLocks noChangeArrowheads="1"/>
          </p:cNvSpPr>
          <p:nvPr/>
        </p:nvSpPr>
        <p:spPr bwMode="auto">
          <a:xfrm>
            <a:off x="1000100" y="931206"/>
            <a:ext cx="7358114" cy="193899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DPF: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宇宙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分野における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新しいサイエンスの可能性として評価を受けている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JAXA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小型科学衛星　戦略的開発経費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  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  <a:sym typeface="Wingdings" pitchFamily="2" charset="2"/>
              </a:rPr>
              <a:t>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加速ミッション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として採択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次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ミッションの有力候補の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1</a:t>
            </a:r>
            <a:r>
              <a:rPr lang="ja-JP" altLang="en-US" sz="2000" b="1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つに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なっている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1000100" y="2941636"/>
            <a:ext cx="6572296" cy="852455"/>
            <a:chOff x="1000100" y="2941636"/>
            <a:chExt cx="6572296" cy="852455"/>
          </a:xfrm>
        </p:grpSpPr>
        <p:sp>
          <p:nvSpPr>
            <p:cNvPr id="9" name="Rectangle 41"/>
            <p:cNvSpPr>
              <a:spLocks noChangeArrowheads="1"/>
            </p:cNvSpPr>
            <p:nvPr/>
          </p:nvSpPr>
          <p:spPr bwMode="auto">
            <a:xfrm>
              <a:off x="1000100" y="3373655"/>
              <a:ext cx="6572296" cy="420436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小型科学衛星</a:t>
              </a: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3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号機 を目指して再スタート</a:t>
              </a:r>
              <a:endPara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sp>
          <p:nvSpPr>
            <p:cNvPr id="10" name="AutoShape 33"/>
            <p:cNvSpPr>
              <a:spLocks noChangeArrowheads="1"/>
            </p:cNvSpPr>
            <p:nvPr/>
          </p:nvSpPr>
          <p:spPr bwMode="auto">
            <a:xfrm rot="5400000">
              <a:off x="2950361" y="2736055"/>
              <a:ext cx="344488" cy="755650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0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1428728" y="3835320"/>
            <a:ext cx="6929486" cy="2409971"/>
            <a:chOff x="1428728" y="3835320"/>
            <a:chExt cx="6929486" cy="2409971"/>
          </a:xfrm>
        </p:grpSpPr>
        <p:sp>
          <p:nvSpPr>
            <p:cNvPr id="8" name="Rectangle 41"/>
            <p:cNvSpPr>
              <a:spLocks noChangeArrowheads="1"/>
            </p:cNvSpPr>
            <p:nvPr/>
          </p:nvSpPr>
          <p:spPr bwMode="auto">
            <a:xfrm>
              <a:off x="1500166" y="3835320"/>
              <a:ext cx="6858048" cy="1938992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課題</a:t>
              </a: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実現性を高める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工学面を含めた体制の強化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より具体的な衛星構成検討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技術性成熟度の更なる向上・分かり易い実績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説得力のある科学的成果の検討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sp>
          <p:nvSpPr>
            <p:cNvPr id="11" name="Rectangle 41"/>
            <p:cNvSpPr>
              <a:spLocks noChangeArrowheads="1"/>
            </p:cNvSpPr>
            <p:nvPr/>
          </p:nvSpPr>
          <p:spPr bwMode="auto">
            <a:xfrm>
              <a:off x="1428728" y="5824855"/>
              <a:ext cx="6572296" cy="420436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打ち上げ目標 </a:t>
              </a: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:  2015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年</a:t>
              </a:r>
              <a:endPara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</p:grp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角丸四角形 44"/>
          <p:cNvSpPr/>
          <p:nvPr/>
        </p:nvSpPr>
        <p:spPr bwMode="auto">
          <a:xfrm>
            <a:off x="52863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6" name="角丸四角形 45"/>
          <p:cNvSpPr/>
          <p:nvPr/>
        </p:nvSpPr>
        <p:spPr bwMode="auto">
          <a:xfrm>
            <a:off x="70723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角丸四角形 46"/>
          <p:cNvSpPr/>
          <p:nvPr/>
        </p:nvSpPr>
        <p:spPr bwMode="auto">
          <a:xfrm>
            <a:off x="17144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CCFF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5004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CC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他の可能性の検討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500430" y="1142984"/>
            <a:ext cx="2428892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小型科学衛星</a:t>
            </a:r>
            <a:endParaRPr lang="en-US" altLang="ja-JP" sz="2000" b="1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5286380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技術実証衛星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286644" y="1142984"/>
            <a:ext cx="171451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相乗り衛星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857356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中型衛星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285720" y="1835837"/>
            <a:ext cx="142876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サイズ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[m] 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57158" y="257174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衛星重量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[kg]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285720" y="5072074"/>
            <a:ext cx="18573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期待できる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成果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071670" y="1971259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10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928794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(ASTRO-X)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714744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(SPRINT-X)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715008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(SDS-X)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358082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(Cube sat.)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929058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3</a:t>
            </a: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5643570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0.5 – 1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7358082" y="1971259"/>
            <a:ext cx="12858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0.1-0.5 </a:t>
            </a: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1928794" y="2723163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2000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3857620" y="2723163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400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5643570" y="2707166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100</a:t>
            </a: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7572396" y="2707166"/>
            <a:ext cx="100013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714480" y="4903954"/>
            <a:ext cx="2000264" cy="12772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(Pre-DECIGO)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重力波の検出</a:t>
            </a:r>
            <a:endParaRPr lang="en-US" altLang="ja-JP" sz="18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フォーメーション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       フライト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3500430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(DPF)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重力波の観測</a:t>
            </a:r>
            <a:endParaRPr lang="en-US" altLang="ja-JP" sz="1800" b="1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根幹技術の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　　</a:t>
            </a: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総合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試験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5429256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(SWIM)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根幹技術の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個別試験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(×Drag-free)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7358082" y="5156161"/>
            <a:ext cx="12858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動作試験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原理実証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357158" y="328612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開発期間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2071670" y="3421546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4143372" y="3437543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6</a:t>
            </a: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5857884" y="3437543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</a:t>
            </a: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7643834" y="3437543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3</a:t>
            </a:r>
          </a:p>
        </p:txBody>
      </p:sp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285720" y="4077137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コスト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億円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2000232" y="4212559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</a:t>
            </a: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4000496" y="4228556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70</a:t>
            </a: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5857884" y="4212559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5</a:t>
            </a:r>
          </a:p>
        </p:txBody>
      </p:sp>
      <p:sp>
        <p:nvSpPr>
          <p:cNvPr id="43" name="Rectangle 16"/>
          <p:cNvSpPr>
            <a:spLocks noChangeArrowheads="1"/>
          </p:cNvSpPr>
          <p:nvPr/>
        </p:nvSpPr>
        <p:spPr bwMode="auto">
          <a:xfrm>
            <a:off x="7500958" y="42125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0.1</a:t>
            </a:r>
          </a:p>
        </p:txBody>
      </p:sp>
      <p:sp>
        <p:nvSpPr>
          <p:cNvPr id="48" name="スライド番号プレースホルダ 4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B6C8290-437B-4619-8CCF-E669466E874F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65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/>
              <a:t> 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/>
              <a:t>　　　　  </a:t>
            </a:r>
            <a:r>
              <a:rPr lang="ja-JP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ja-JP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まとめ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>
                <a:solidFill>
                  <a:srgbClr val="008000"/>
                </a:solidFill>
              </a:rPr>
              <a:t>　          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>
                <a:solidFill>
                  <a:srgbClr val="008000"/>
                </a:solidFill>
              </a:rPr>
              <a:t>                 </a:t>
            </a:r>
            <a:endParaRPr lang="ja-JP" altLang="en-US" sz="2800" b="1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solidFill>
                  <a:srgbClr val="DDDDDD"/>
                </a:solidFill>
              </a:rPr>
              <a:t>DECIGO</a:t>
            </a:r>
            <a:r>
              <a:rPr lang="ja-JP" altLang="en-US">
                <a:solidFill>
                  <a:srgbClr val="DDDDDD"/>
                </a:solidFill>
              </a:rPr>
              <a:t>のロードマップ</a:t>
            </a: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59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A838053-6248-4972-9348-146709BD57F8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76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8388" y="2349500"/>
            <a:ext cx="1512887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Figure: S.Kawamura</a:t>
            </a:r>
          </a:p>
        </p:txBody>
      </p:sp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412875"/>
          <a:ext cx="8280400" cy="4836923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2007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08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09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ミッション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目的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根幹技術の宇宙実証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銀河系内観測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重力波の検出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最小限のスペック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間での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干渉計実証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重力波天文学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構成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小型衛星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短基線長</a:t>
                      </a:r>
                      <a:r>
                        <a:rPr kumimoji="0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0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共振器 </a:t>
                      </a:r>
                      <a:r>
                        <a:rPr kumimoji="0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0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3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 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(3-4 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ユニット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528888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347913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435350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Pathfinder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716338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FFCCFF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909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FF9999"/>
                </a:solidFill>
                <a:latin typeface="Arial" charset="0"/>
                <a:ea typeface="ＭＳ Ｐゴシック" pitchFamily="50" charset="-128"/>
                <a:cs typeface="+mn-cs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808163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76579" name="Picture 355" descr="クリップボード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3270250"/>
            <a:ext cx="1296987" cy="1042988"/>
          </a:xfrm>
          <a:prstGeom prst="rect">
            <a:avLst/>
          </a:prstGeom>
          <a:noFill/>
        </p:spPr>
      </p:pic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005263"/>
            <a:ext cx="149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333399"/>
                </a:solidFill>
                <a:latin typeface="Arial" charset="0"/>
                <a:ea typeface="ＭＳ Ｐゴシック" pitchFamily="50" charset="-128"/>
                <a:cs typeface="+mn-cs"/>
              </a:rPr>
              <a:t>SDS-1/SWIM</a:t>
            </a:r>
          </a:p>
        </p:txBody>
      </p:sp>
      <p:sp>
        <p:nvSpPr>
          <p:cNvPr id="1076581" name="AutoShape 357"/>
          <p:cNvSpPr>
            <a:spLocks noChangeArrowheads="1"/>
          </p:cNvSpPr>
          <p:nvPr/>
        </p:nvSpPr>
        <p:spPr bwMode="auto">
          <a:xfrm>
            <a:off x="2209800" y="2286000"/>
            <a:ext cx="1981200" cy="2000256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58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DECIGO-PF</a:t>
            </a:r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57238" y="917575"/>
            <a:ext cx="8386762" cy="6064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/>
              <a:t>DECIGO</a:t>
            </a:r>
            <a:r>
              <a:rPr lang="ja-JP" altLang="en-US" sz="2200" b="1" dirty="0"/>
              <a:t>パスファインダー </a:t>
            </a:r>
            <a:r>
              <a:rPr lang="en-US" altLang="ja-JP" sz="2200" b="1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585758" y="2000240"/>
            <a:ext cx="5386397" cy="1857388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357158" y="2000240"/>
            <a:ext cx="5688013" cy="184665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小型衛星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(95cm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500km,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太陽同期軌道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フリーマス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基線長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FP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共振器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   レーザー光源とその安定化システム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ドラッグ・フリーの組み込み</a:t>
            </a: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1066800" y="5103827"/>
            <a:ext cx="472440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宇宙・地球の観測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84888" y="2133600"/>
            <a:ext cx="2909887" cy="2927350"/>
            <a:chOff x="3833" y="1480"/>
            <a:chExt cx="1833" cy="1844"/>
          </a:xfrm>
        </p:grpSpPr>
        <p:sp>
          <p:nvSpPr>
            <p:cNvPr id="1109000" name="AutoShape 8"/>
            <p:cNvSpPr>
              <a:spLocks noChangeAspect="1" noChangeArrowheads="1"/>
            </p:cNvSpPr>
            <p:nvPr/>
          </p:nvSpPr>
          <p:spPr bwMode="auto">
            <a:xfrm rot="5400000">
              <a:off x="3819" y="2221"/>
              <a:ext cx="135" cy="108"/>
            </a:xfrm>
            <a:prstGeom prst="flowChartManualOperation">
              <a:avLst/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1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5544" y="2241"/>
              <a:ext cx="135" cy="109"/>
            </a:xfrm>
            <a:prstGeom prst="flowChartManualOperation">
              <a:avLst/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2" name="Oval 10"/>
            <p:cNvSpPr>
              <a:spLocks noChangeAspect="1" noChangeArrowheads="1"/>
            </p:cNvSpPr>
            <p:nvPr/>
          </p:nvSpPr>
          <p:spPr bwMode="auto">
            <a:xfrm>
              <a:off x="3931" y="1480"/>
              <a:ext cx="1638" cy="163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3" name="Text Box 11"/>
            <p:cNvSpPr txBox="1">
              <a:spLocks noChangeAspect="1" noChangeArrowheads="1"/>
            </p:cNvSpPr>
            <p:nvPr/>
          </p:nvSpPr>
          <p:spPr bwMode="auto">
            <a:xfrm>
              <a:off x="4458" y="1819"/>
              <a:ext cx="97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1109004" name="Text Box 12"/>
            <p:cNvSpPr txBox="1">
              <a:spLocks noChangeAspect="1" noChangeArrowheads="1"/>
            </p:cNvSpPr>
            <p:nvPr/>
          </p:nvSpPr>
          <p:spPr bwMode="auto">
            <a:xfrm>
              <a:off x="4545" y="2645"/>
              <a:ext cx="634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1109005" name="Rectangle 13"/>
            <p:cNvSpPr>
              <a:spLocks noChangeAspect="1" noChangeArrowheads="1"/>
            </p:cNvSpPr>
            <p:nvPr/>
          </p:nvSpPr>
          <p:spPr bwMode="auto">
            <a:xfrm rot="2679310">
              <a:off x="4309" y="2265"/>
              <a:ext cx="18" cy="87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6" name="Line 14"/>
            <p:cNvSpPr>
              <a:spLocks noChangeAspect="1" noChangeShapeType="1"/>
            </p:cNvSpPr>
            <p:nvPr/>
          </p:nvSpPr>
          <p:spPr bwMode="auto">
            <a:xfrm>
              <a:off x="4329" y="2297"/>
              <a:ext cx="1" cy="256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7" name="Line 15"/>
            <p:cNvSpPr>
              <a:spLocks noChangeAspect="1" noChangeShapeType="1"/>
            </p:cNvSpPr>
            <p:nvPr/>
          </p:nvSpPr>
          <p:spPr bwMode="auto">
            <a:xfrm>
              <a:off x="4327" y="2631"/>
              <a:ext cx="1" cy="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8" name="Line 16"/>
            <p:cNvSpPr>
              <a:spLocks noChangeAspect="1" noChangeShapeType="1"/>
            </p:cNvSpPr>
            <p:nvPr/>
          </p:nvSpPr>
          <p:spPr bwMode="auto">
            <a:xfrm>
              <a:off x="4325" y="2696"/>
              <a:ext cx="16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9" name="Line 17"/>
            <p:cNvSpPr>
              <a:spLocks noChangeAspect="1" noChangeShapeType="1"/>
            </p:cNvSpPr>
            <p:nvPr/>
          </p:nvSpPr>
          <p:spPr bwMode="auto">
            <a:xfrm flipV="1">
              <a:off x="4487" y="2426"/>
              <a:ext cx="0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0" name="Line 18"/>
            <p:cNvSpPr>
              <a:spLocks noChangeAspect="1" noChangeShapeType="1"/>
            </p:cNvSpPr>
            <p:nvPr/>
          </p:nvSpPr>
          <p:spPr bwMode="auto">
            <a:xfrm>
              <a:off x="4480" y="2435"/>
              <a:ext cx="10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19"/>
            <p:cNvGrpSpPr>
              <a:grpSpLocks noChangeAspect="1"/>
            </p:cNvGrpSpPr>
            <p:nvPr/>
          </p:nvGrpSpPr>
          <p:grpSpPr bwMode="auto">
            <a:xfrm>
              <a:off x="4272" y="2543"/>
              <a:ext cx="110" cy="88"/>
              <a:chOff x="5504" y="8144"/>
              <a:chExt cx="291" cy="236"/>
            </a:xfrm>
          </p:grpSpPr>
          <p:sp>
            <p:nvSpPr>
              <p:cNvPr id="1109012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13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109014" name="Rectangle 22"/>
            <p:cNvSpPr>
              <a:spLocks noChangeAspect="1" noChangeArrowheads="1"/>
            </p:cNvSpPr>
            <p:nvPr/>
          </p:nvSpPr>
          <p:spPr bwMode="auto">
            <a:xfrm>
              <a:off x="4604" y="2340"/>
              <a:ext cx="35" cy="127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5" name="Line 23"/>
            <p:cNvSpPr>
              <a:spLocks noChangeAspect="1" noChangeShapeType="1"/>
            </p:cNvSpPr>
            <p:nvPr/>
          </p:nvSpPr>
          <p:spPr bwMode="auto">
            <a:xfrm flipH="1" flipV="1">
              <a:off x="5457" y="2167"/>
              <a:ext cx="1" cy="1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6" name="Line 24"/>
            <p:cNvSpPr>
              <a:spLocks noChangeAspect="1" noChangeShapeType="1"/>
            </p:cNvSpPr>
            <p:nvPr/>
          </p:nvSpPr>
          <p:spPr bwMode="auto">
            <a:xfrm flipH="1" flipV="1">
              <a:off x="5315" y="2171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7" name="Line 25"/>
            <p:cNvSpPr>
              <a:spLocks noChangeAspect="1" noChangeShapeType="1"/>
            </p:cNvSpPr>
            <p:nvPr/>
          </p:nvSpPr>
          <p:spPr bwMode="auto">
            <a:xfrm flipH="1" flipV="1">
              <a:off x="5454" y="2295"/>
              <a:ext cx="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8" name="Rectangle 26"/>
            <p:cNvSpPr>
              <a:spLocks noChangeAspect="1" noChangeArrowheads="1"/>
            </p:cNvSpPr>
            <p:nvPr/>
          </p:nvSpPr>
          <p:spPr bwMode="auto">
            <a:xfrm flipH="1">
              <a:off x="5301" y="2138"/>
              <a:ext cx="35" cy="127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9" name="Text Box 27"/>
            <p:cNvSpPr txBox="1">
              <a:spLocks noChangeAspect="1" noChangeArrowheads="1"/>
            </p:cNvSpPr>
            <p:nvPr/>
          </p:nvSpPr>
          <p:spPr bwMode="auto">
            <a:xfrm>
              <a:off x="4984" y="3162"/>
              <a:ext cx="60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1109020" name="Line 28"/>
            <p:cNvSpPr>
              <a:spLocks noChangeAspect="1" noChangeShapeType="1"/>
            </p:cNvSpPr>
            <p:nvPr/>
          </p:nvSpPr>
          <p:spPr bwMode="auto">
            <a:xfrm flipH="1" flipV="1">
              <a:off x="4634" y="2484"/>
              <a:ext cx="180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21" name="Line 29"/>
            <p:cNvSpPr>
              <a:spLocks noChangeAspect="1" noChangeShapeType="1"/>
            </p:cNvSpPr>
            <p:nvPr/>
          </p:nvSpPr>
          <p:spPr bwMode="auto">
            <a:xfrm>
              <a:off x="5156" y="1996"/>
              <a:ext cx="150" cy="1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22" name="Freeform 30"/>
            <p:cNvSpPr>
              <a:spLocks noChangeAspect="1"/>
            </p:cNvSpPr>
            <p:nvPr/>
          </p:nvSpPr>
          <p:spPr bwMode="auto">
            <a:xfrm>
              <a:off x="4735" y="2276"/>
              <a:ext cx="469" cy="64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" name="Group 31"/>
            <p:cNvGrpSpPr>
              <a:grpSpLocks noChangeAspect="1"/>
            </p:cNvGrpSpPr>
            <p:nvPr/>
          </p:nvGrpSpPr>
          <p:grpSpPr bwMode="auto">
            <a:xfrm flipH="1">
              <a:off x="4974" y="2176"/>
              <a:ext cx="295" cy="245"/>
              <a:chOff x="4785" y="11039"/>
              <a:chExt cx="829" cy="688"/>
            </a:xfrm>
          </p:grpSpPr>
          <p:sp>
            <p:nvSpPr>
              <p:cNvPr id="1109024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5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6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7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8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37"/>
            <p:cNvGrpSpPr>
              <a:grpSpLocks noChangeAspect="1"/>
            </p:cNvGrpSpPr>
            <p:nvPr/>
          </p:nvGrpSpPr>
          <p:grpSpPr bwMode="auto">
            <a:xfrm>
              <a:off x="4671" y="2184"/>
              <a:ext cx="295" cy="245"/>
              <a:chOff x="4785" y="11039"/>
              <a:chExt cx="829" cy="688"/>
            </a:xfrm>
          </p:grpSpPr>
          <p:sp>
            <p:nvSpPr>
              <p:cNvPr id="1109030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1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2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3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4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109035" name="Line 43"/>
            <p:cNvSpPr>
              <a:spLocks noChangeAspect="1" noChangeShapeType="1"/>
            </p:cNvSpPr>
            <p:nvPr/>
          </p:nvSpPr>
          <p:spPr bwMode="auto">
            <a:xfrm flipV="1">
              <a:off x="4135" y="2307"/>
              <a:ext cx="614" cy="1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36" name="Rectangle 44"/>
            <p:cNvSpPr>
              <a:spLocks noChangeAspect="1" noChangeArrowheads="1"/>
            </p:cNvSpPr>
            <p:nvPr/>
          </p:nvSpPr>
          <p:spPr bwMode="auto">
            <a:xfrm>
              <a:off x="4067" y="2260"/>
              <a:ext cx="172" cy="91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37" name="Rectangle 45"/>
            <p:cNvSpPr>
              <a:spLocks noChangeAspect="1" noChangeArrowheads="1"/>
            </p:cNvSpPr>
            <p:nvPr/>
          </p:nvSpPr>
          <p:spPr bwMode="auto">
            <a:xfrm rot="2679310">
              <a:off x="4309" y="2265"/>
              <a:ext cx="18" cy="87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38" name="Line 46"/>
            <p:cNvSpPr>
              <a:spLocks noChangeShapeType="1"/>
            </p:cNvSpPr>
            <p:nvPr/>
          </p:nvSpPr>
          <p:spPr bwMode="auto">
            <a:xfrm flipV="1">
              <a:off x="5409" y="2391"/>
              <a:ext cx="182" cy="81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109040" name="Rectangle 48"/>
          <p:cNvSpPr>
            <a:spLocks noChangeArrowheads="1"/>
          </p:cNvSpPr>
          <p:nvPr/>
        </p:nvSpPr>
        <p:spPr bwMode="auto">
          <a:xfrm>
            <a:off x="1066800" y="4662502"/>
            <a:ext cx="518160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などのための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科学技術の確立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1" name="AutoShape 49"/>
          <p:cNvSpPr>
            <a:spLocks noChangeArrowheads="1"/>
          </p:cNvSpPr>
          <p:nvPr/>
        </p:nvSpPr>
        <p:spPr bwMode="auto">
          <a:xfrm rot="5400000">
            <a:off x="2465192" y="4011816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6350">
            <a:solidFill>
              <a:srgbClr val="CCFFCC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941388" y="1357298"/>
            <a:ext cx="5688012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スライド番号プレースホルダ 5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1000100" y="5786454"/>
            <a:ext cx="714380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号機 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(~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2015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を目指して再スタート</a:t>
            </a:r>
            <a:endParaRPr kumimoji="1" lang="en-US" altLang="ja-JP" sz="20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CB3F76-33B0-4DED-88BB-8BB452EE020D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680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/>
              <a:t> 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/>
              <a:t>  </a:t>
            </a:r>
            <a:r>
              <a:rPr lang="en-US" altLang="ja-JP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ja-JP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　      </a:t>
            </a:r>
            <a:r>
              <a:rPr lang="ja-JP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終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>
                <a:solidFill>
                  <a:srgbClr val="008000"/>
                </a:solidFill>
              </a:rPr>
              <a:t>　          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>
                <a:solidFill>
                  <a:srgbClr val="008000"/>
                </a:solidFill>
              </a:rPr>
              <a:t>                 </a:t>
            </a:r>
            <a:endParaRPr lang="ja-JP" altLang="en-US" sz="2800" b="1"/>
          </a:p>
        </p:txBody>
      </p:sp>
      <p:pic>
        <p:nvPicPr>
          <p:cNvPr id="10680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47863"/>
            <a:ext cx="9144000" cy="4433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コスト検討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56662" name="Picture 918" descr="DPF_co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211513"/>
            <a:ext cx="5041900" cy="3241675"/>
          </a:xfrm>
          <a:prstGeom prst="rect">
            <a:avLst/>
          </a:prstGeom>
          <a:noFill/>
        </p:spPr>
      </p:pic>
      <p:pic>
        <p:nvPicPr>
          <p:cNvPr id="1056660" name="Picture 916" descr="co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467100"/>
            <a:ext cx="3671887" cy="2947988"/>
          </a:xfrm>
          <a:prstGeom prst="rect">
            <a:avLst/>
          </a:prstGeom>
          <a:noFill/>
        </p:spPr>
      </p:pic>
      <p:sp>
        <p:nvSpPr>
          <p:cNvPr id="1056663" name="Rectangle 919"/>
          <p:cNvSpPr>
            <a:spLocks noChangeArrowheads="1"/>
          </p:cNvSpPr>
          <p:nvPr/>
        </p:nvSpPr>
        <p:spPr bwMode="auto">
          <a:xfrm>
            <a:off x="3276600" y="3535363"/>
            <a:ext cx="431800" cy="142875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4" name="Rectangle 920"/>
          <p:cNvSpPr>
            <a:spLocks noChangeArrowheads="1"/>
          </p:cNvSpPr>
          <p:nvPr/>
        </p:nvSpPr>
        <p:spPr bwMode="auto">
          <a:xfrm>
            <a:off x="3276600" y="4327525"/>
            <a:ext cx="431800" cy="142875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5" name="Line 921"/>
          <p:cNvSpPr>
            <a:spLocks noChangeShapeType="1"/>
          </p:cNvSpPr>
          <p:nvPr/>
        </p:nvSpPr>
        <p:spPr bwMode="auto">
          <a:xfrm>
            <a:off x="3779838" y="3606800"/>
            <a:ext cx="1584325" cy="71438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6" name="Line 922"/>
          <p:cNvSpPr>
            <a:spLocks noChangeShapeType="1"/>
          </p:cNvSpPr>
          <p:nvPr/>
        </p:nvSpPr>
        <p:spPr bwMode="auto">
          <a:xfrm>
            <a:off x="3708400" y="4470400"/>
            <a:ext cx="1871663" cy="720725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7" name="Rectangle 923"/>
          <p:cNvSpPr>
            <a:spLocks noChangeArrowheads="1"/>
          </p:cNvSpPr>
          <p:nvPr/>
        </p:nvSpPr>
        <p:spPr bwMode="auto">
          <a:xfrm>
            <a:off x="468313" y="836613"/>
            <a:ext cx="4248150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コスト</a:t>
            </a:r>
            <a:r>
              <a:rPr lang="en-US" altLang="ja-JP" sz="1800" b="1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上限値の制約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b="1">
                <a:solidFill>
                  <a:srgbClr val="CCFFCC"/>
                </a:solidFill>
                <a:latin typeface="Tahoma" pitchFamily="34" charset="0"/>
              </a:rPr>
              <a:t>信頼性確保とのトレードオフ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として検討</a:t>
            </a:r>
          </a:p>
        </p:txBody>
      </p:sp>
      <p:sp>
        <p:nvSpPr>
          <p:cNvPr id="1056668" name="Rectangle 924"/>
          <p:cNvSpPr>
            <a:spLocks noChangeArrowheads="1"/>
          </p:cNvSpPr>
          <p:nvPr/>
        </p:nvSpPr>
        <p:spPr bwMode="auto">
          <a:xfrm>
            <a:off x="5651500" y="1431925"/>
            <a:ext cx="3386138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基幹部 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電源系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信号処理系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熱制御系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バス部に準じた冗長性・信頼性の確保</a:t>
            </a:r>
            <a:endParaRPr lang="ja-JP" altLang="en-US" sz="14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56669" name="Rectangle 925"/>
          <p:cNvSpPr>
            <a:spLocks noChangeArrowheads="1"/>
          </p:cNvSpPr>
          <p:nvPr/>
        </p:nvSpPr>
        <p:spPr bwMode="auto">
          <a:xfrm>
            <a:off x="5653088" y="1917700"/>
            <a:ext cx="3382962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ミッション機器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 機能冗長構成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 重要度に応じて民生部品の使用を検討</a:t>
            </a:r>
          </a:p>
        </p:txBody>
      </p:sp>
      <p:sp>
        <p:nvSpPr>
          <p:cNvPr id="1056670" name="Rectangle 926"/>
          <p:cNvSpPr>
            <a:spLocks noChangeArrowheads="1"/>
          </p:cNvSpPr>
          <p:nvPr/>
        </p:nvSpPr>
        <p:spPr bwMode="auto">
          <a:xfrm>
            <a:off x="862014" y="1636753"/>
            <a:ext cx="4567242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構造系・電気系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メーカーの概算を参照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ミッション機器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光学系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民生部品　　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  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宇宙仕様部品　の間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(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リスク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)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              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コスト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)</a:t>
            </a:r>
            <a:endParaRPr lang="ja-JP" altLang="en-US" sz="18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56671" name="Rectangle 927"/>
          <p:cNvSpPr>
            <a:spLocks noChangeArrowheads="1"/>
          </p:cNvSpPr>
          <p:nvPr/>
        </p:nvSpPr>
        <p:spPr bwMode="auto">
          <a:xfrm>
            <a:off x="5508625" y="1125538"/>
            <a:ext cx="3024188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信頼性確保の考え方</a:t>
            </a:r>
          </a:p>
        </p:txBody>
      </p:sp>
      <p:sp>
        <p:nvSpPr>
          <p:cNvPr id="1056672" name="AutoShape 928"/>
          <p:cNvSpPr>
            <a:spLocks noChangeArrowheads="1"/>
          </p:cNvSpPr>
          <p:nvPr/>
        </p:nvSpPr>
        <p:spPr bwMode="auto">
          <a:xfrm>
            <a:off x="5508625" y="1125538"/>
            <a:ext cx="3455988" cy="16557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ミッションの現状</a:t>
            </a:r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390529" y="1603208"/>
            <a:ext cx="482441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小型科学衛星シリーズ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候補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785786" y="2103274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標準衛星バス 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次期固体ロケットを利用して</a:t>
            </a: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、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最低 </a:t>
            </a: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lang="ja-JP" altLang="en-US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機の小型科学衛星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を打ち上げる計画 </a:t>
            </a: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>
            <a:off x="1500166" y="2015975"/>
            <a:ext cx="2232025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604843" y="3246282"/>
            <a:ext cx="4824413" cy="10895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最初のミッション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2012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</a:rPr>
              <a:t>   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SPRINT-A/EXCEED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に決定済み</a:t>
            </a:r>
            <a:endParaRPr lang="en-US" altLang="ja-JP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番目の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ミッション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選定中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3" name="Rectangle 25"/>
          <p:cNvSpPr>
            <a:spLocks noChangeArrowheads="1"/>
          </p:cNvSpPr>
          <p:nvPr/>
        </p:nvSpPr>
        <p:spPr bwMode="auto">
          <a:xfrm>
            <a:off x="898527" y="5317984"/>
            <a:ext cx="4816481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候補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ERG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, FFAST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など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ミッション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5865816" y="3366315"/>
            <a:ext cx="320677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小型科学衛星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 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 (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旧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TOPS)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6151568" y="1508927"/>
            <a:ext cx="2571768" cy="1714512"/>
          </a:xfrm>
          <a:prstGeom prst="roundRect">
            <a:avLst>
              <a:gd name="adj" fmla="val 15252"/>
            </a:avLst>
          </a:prstGeom>
          <a:solidFill>
            <a:srgbClr val="DDDDDD">
              <a:alpha val="23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44504" y="886989"/>
            <a:ext cx="3185214" cy="239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795310" y="4532166"/>
            <a:ext cx="5776954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2008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月　ミッション提案書募集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決定せず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3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号機ミッション再募集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1" name="Picture 44" descr="新小型固体ロケット（イメージ）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3925677"/>
            <a:ext cx="2307898" cy="1571636"/>
          </a:xfrm>
          <a:prstGeom prst="rect">
            <a:avLst/>
          </a:prstGeom>
          <a:noFill/>
        </p:spPr>
      </p:pic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6286512" y="549731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392" grpId="0"/>
      <p:bldP spid="826393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1000100" y="2571744"/>
            <a:ext cx="3429024" cy="2071702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r>
              <a:rPr lang="ja-JP" altLang="en-US" dirty="0" smtClean="0"/>
              <a:t>の観測網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1000100" y="5072082"/>
            <a:ext cx="42862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(2012-16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の空白を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埋める可能性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独自の成果</a:t>
            </a: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国際貢献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" name="図 15" descr="Koop_Rummel_Future_of_Sate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000108"/>
            <a:ext cx="3738124" cy="5286388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785786" y="1214422"/>
            <a:ext cx="314327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GRACE, GOCE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が稼働中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85786" y="1643050"/>
            <a:ext cx="414340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次世代計画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GRACE-FO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と同等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マイクロ波測距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142976" y="2571744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 ~ 220km,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ΔL ~ 5</a:t>
            </a:r>
            <a:r>
              <a:rPr lang="en-US" altLang="ja-JP" sz="18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2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L ~ 0.3m, ΔL ~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-11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3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DECIGO</a:t>
            </a:r>
            <a:r>
              <a:rPr lang="ja-JP" altLang="en-US" sz="2800" dirty="0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A347048-1BD4-40DA-9887-2D9F958CEEE7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5894427" y="928670"/>
            <a:ext cx="3106729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で必要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とされる主要技術</a:t>
            </a: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6084888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基線長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1000km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FP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干渉計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宇宙における干渉計制御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試験マスに対する外乱抑圧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797550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安定化レーザー光源による精密計測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光源の周波数・強度安定化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6013450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795963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安定な軌道の実現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宇宙機間の距離制御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ドラッグフリー制御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797550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観測運用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時系列連続データの処理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データの解析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理論予測・他の観測との比較</a:t>
            </a:r>
          </a:p>
        </p:txBody>
      </p:sp>
      <p:graphicFrame>
        <p:nvGraphicFramePr>
          <p:cNvPr id="1039570" name="Object 210"/>
          <p:cNvGraphicFramePr>
            <a:graphicFrameLocks noChangeAspect="1"/>
          </p:cNvGraphicFramePr>
          <p:nvPr/>
        </p:nvGraphicFramePr>
        <p:xfrm>
          <a:off x="611188" y="3933825"/>
          <a:ext cx="2879725" cy="1039813"/>
        </p:xfrm>
        <a:graphic>
          <a:graphicData uri="http://schemas.openxmlformats.org/presentationml/2006/ole">
            <p:oleObj spid="_x0000_s873474" name="Drawing" r:id="rId4" imgW="4212000" imgH="1521000" progId="Canvas.Drawing.X">
              <p:embed/>
            </p:oleObj>
          </a:graphicData>
        </a:graphic>
      </p:graphicFrame>
      <p:graphicFrame>
        <p:nvGraphicFramePr>
          <p:cNvPr id="1039571" name="Object 211"/>
          <p:cNvGraphicFramePr>
            <a:graphicFrameLocks noChangeAspect="1"/>
          </p:cNvGraphicFramePr>
          <p:nvPr/>
        </p:nvGraphicFramePr>
        <p:xfrm>
          <a:off x="755650" y="2781300"/>
          <a:ext cx="2752725" cy="1039813"/>
        </p:xfrm>
        <a:graphic>
          <a:graphicData uri="http://schemas.openxmlformats.org/presentationml/2006/ole">
            <p:oleObj spid="_x0000_s873475" name="Drawing" r:id="rId5" imgW="4026600" imgH="1521000" progId="Canvas.Drawing.X">
              <p:embed/>
            </p:oleObj>
          </a:graphicData>
        </a:graphic>
      </p:graphicFrame>
      <p:graphicFrame>
        <p:nvGraphicFramePr>
          <p:cNvPr id="1039572" name="Object 212"/>
          <p:cNvGraphicFramePr>
            <a:graphicFrameLocks noChangeAspect="1"/>
          </p:cNvGraphicFramePr>
          <p:nvPr/>
        </p:nvGraphicFramePr>
        <p:xfrm>
          <a:off x="954088" y="1557338"/>
          <a:ext cx="2403475" cy="1062037"/>
        </p:xfrm>
        <a:graphic>
          <a:graphicData uri="http://schemas.openxmlformats.org/presentationml/2006/ole">
            <p:oleObj spid="_x0000_s873476" name="Drawing" r:id="rId6" imgW="3510000" imgH="1550160" progId="Canvas.Drawing.X">
              <p:embed/>
            </p:oleObj>
          </a:graphicData>
        </a:graphic>
      </p:graphicFrame>
      <p:graphicFrame>
        <p:nvGraphicFramePr>
          <p:cNvPr id="1039573" name="Object 213"/>
          <p:cNvGraphicFramePr>
            <a:graphicFrameLocks noChangeAspect="1"/>
          </p:cNvGraphicFramePr>
          <p:nvPr/>
        </p:nvGraphicFramePr>
        <p:xfrm>
          <a:off x="1044575" y="5121275"/>
          <a:ext cx="2447925" cy="1187450"/>
        </p:xfrm>
        <a:graphic>
          <a:graphicData uri="http://schemas.openxmlformats.org/presentationml/2006/ole">
            <p:oleObj spid="_x0000_s873477" name="Drawing" r:id="rId7" imgW="3578040" imgH="1735200" progId="Canvas.Drawing.X">
              <p:embed/>
            </p:oleObj>
          </a:graphicData>
        </a:graphic>
      </p:graphicFrame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797550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795963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797550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500034" y="1077913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563938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563938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563938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635375" y="3332163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346450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419475" y="2060575"/>
            <a:ext cx="2663825" cy="21590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643438" y="1638300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344863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786313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-17</a:t>
            </a: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563938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492500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0.1 Hz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帯の連続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観測とデータ解析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93644"/>
            <a:ext cx="6629400" cy="6921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dirty="0" err="1" smtClean="0"/>
              <a:t>SWIM</a:t>
            </a:r>
            <a:r>
              <a:rPr lang="en-US" altLang="ja-JP" sz="2800" dirty="0" err="1" smtClean="0">
                <a:latin typeface="Symbol" pitchFamily="18" charset="2"/>
              </a:rPr>
              <a:t>mn</a:t>
            </a:r>
            <a:r>
              <a:rPr lang="ja-JP" altLang="en-US" sz="2800" dirty="0" smtClean="0">
                <a:latin typeface="Symbol" pitchFamily="18" charset="2"/>
              </a:rPr>
              <a:t>　センサーモジュール</a:t>
            </a:r>
            <a:endParaRPr lang="en-US" altLang="ja-JP" sz="2800" dirty="0">
              <a:latin typeface="Symbol" pitchFamily="18" charset="2"/>
            </a:endParaRPr>
          </a:p>
        </p:txBody>
      </p:sp>
      <p:sp>
        <p:nvSpPr>
          <p:cNvPr id="2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3556" name="AutoShape 2"/>
          <p:cNvSpPr>
            <a:spLocks noChangeArrowheads="1"/>
          </p:cNvSpPr>
          <p:nvPr/>
        </p:nvSpPr>
        <p:spPr bwMode="auto">
          <a:xfrm>
            <a:off x="250825" y="1916112"/>
            <a:ext cx="6481763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13412" name="Rectangle 4"/>
          <p:cNvSpPr>
            <a:spLocks noChangeArrowheads="1"/>
          </p:cNvSpPr>
          <p:nvPr/>
        </p:nvSpPr>
        <p:spPr bwMode="auto">
          <a:xfrm>
            <a:off x="428596" y="820485"/>
            <a:ext cx="6215078" cy="10747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超小型重力波検出器</a:t>
            </a:r>
            <a:endParaRPr kumimoji="1" lang="en-US" altLang="ja-JP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800" b="1" kern="1200" dirty="0" err="1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en-US" altLang="ja-JP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通信の宇宙実証のためのセンサーモジュール</a:t>
            </a:r>
            <a:endParaRPr kumimoji="1" lang="en-US" altLang="ja-JP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将来の宇宙重力波望遠鏡のための最初のステップ</a:t>
            </a:r>
            <a:endParaRPr kumimoji="1" lang="en-US" altLang="ja-JP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13414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23560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23561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23562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23563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4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3566" name="Picture 13" descr="IMG_03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4975" y="2492375"/>
            <a:ext cx="21796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4" descr="CIMG139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4975" y="765175"/>
            <a:ext cx="217646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4975" y="4229100"/>
            <a:ext cx="2160588" cy="2152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69" name="Picture 16" descr="IMG_026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71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3572" name="Rectangle 19"/>
          <p:cNvSpPr>
            <a:spLocks noChangeArrowheads="1"/>
          </p:cNvSpPr>
          <p:nvPr/>
        </p:nvSpPr>
        <p:spPr bwMode="auto">
          <a:xfrm>
            <a:off x="538163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23573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23574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23575" name="Rectangle 22"/>
          <p:cNvSpPr>
            <a:spLocks noChangeAspect="1" noChangeArrowheads="1"/>
          </p:cNvSpPr>
          <p:nvPr/>
        </p:nvSpPr>
        <p:spPr bwMode="auto">
          <a:xfrm>
            <a:off x="4910156" y="4643446"/>
            <a:ext cx="230505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Used for test-mass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position control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 current ~100mA</a:t>
            </a:r>
          </a:p>
        </p:txBody>
      </p:sp>
      <p:sp>
        <p:nvSpPr>
          <p:cNvPr id="23576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7" name="Oval 24"/>
          <p:cNvSpPr>
            <a:spLocks noChangeArrowheads="1"/>
          </p:cNvSpPr>
          <p:nvPr/>
        </p:nvSpPr>
        <p:spPr bwMode="auto">
          <a:xfrm rot="1800000">
            <a:off x="7571018" y="1447850"/>
            <a:ext cx="410701" cy="649188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8" name="Line 25"/>
          <p:cNvSpPr>
            <a:spLocks noChangeShapeType="1"/>
          </p:cNvSpPr>
          <p:nvPr/>
        </p:nvSpPr>
        <p:spPr bwMode="auto">
          <a:xfrm flipH="1">
            <a:off x="7667625" y="2060575"/>
            <a:ext cx="1588" cy="4318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9" name="Rectangle 26"/>
          <p:cNvSpPr>
            <a:spLocks noChangeArrowheads="1"/>
          </p:cNvSpPr>
          <p:nvPr/>
        </p:nvSpPr>
        <p:spPr bwMode="auto">
          <a:xfrm>
            <a:off x="8134350" y="3784600"/>
            <a:ext cx="901700" cy="365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 TAMs </a:t>
            </a: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 the frame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7858148" y="2214554"/>
            <a:ext cx="1187452" cy="2308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 err="1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r>
              <a:rPr kumimoji="1" lang="en-US" altLang="ja-JP" sz="900" b="1" kern="1200" dirty="0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Module</a:t>
            </a:r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714347" y="2571744"/>
            <a:ext cx="2500331" cy="2571768"/>
          </a:xfrm>
          <a:prstGeom prst="roundRect">
            <a:avLst>
              <a:gd name="adj" fmla="val 3069"/>
            </a:avLst>
          </a:prstGeom>
          <a:solidFill>
            <a:srgbClr val="C0C0C0">
              <a:alpha val="15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00186" y="71414"/>
            <a:ext cx="6629400" cy="692150"/>
          </a:xfrm>
        </p:spPr>
        <p:txBody>
          <a:bodyPr/>
          <a:lstStyle/>
          <a:p>
            <a:r>
              <a:rPr lang="en-US" altLang="ja-JP" dirty="0" smtClean="0"/>
              <a:t>SWIM</a:t>
            </a:r>
            <a:r>
              <a:rPr lang="en-US" altLang="ja-JP" dirty="0" smtClean="0">
                <a:latin typeface="Symbol" pitchFamily="18" charset="2"/>
              </a:rPr>
              <a:t>mn</a:t>
            </a:r>
            <a:r>
              <a:rPr lang="en-US" altLang="ja-JP" dirty="0" smtClean="0"/>
              <a:t> </a:t>
            </a:r>
            <a:r>
              <a:rPr lang="ja-JP" altLang="en-US" dirty="0" smtClean="0"/>
              <a:t>軌道上実証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357158" y="928670"/>
            <a:ext cx="300039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SWIM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  In-orbit operation</a:t>
            </a:r>
            <a:endParaRPr kumimoji="1" lang="ja-JP" altLang="en-US" sz="20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pic>
        <p:nvPicPr>
          <p:cNvPr id="14" name="図 13" descr="090512_SWIM_seigy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68" y="844398"/>
            <a:ext cx="5357850" cy="5513560"/>
          </a:xfrm>
          <a:prstGeom prst="rect">
            <a:avLst/>
          </a:prstGeom>
        </p:spPr>
      </p:pic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5357818" y="917554"/>
            <a:ext cx="1714512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505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z control on</a:t>
            </a:r>
            <a:endParaRPr kumimoji="1" lang="ja-JP" altLang="en-US" sz="1800" b="1" kern="1200" dirty="0">
              <a:solidFill>
                <a:srgbClr val="FF505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000892" y="3460596"/>
            <a:ext cx="192882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yaw</a:t>
            </a:r>
            <a:r>
              <a:rPr kumimoji="1" lang="en-US" altLang="ja-JP" sz="1800" b="1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control on</a:t>
            </a:r>
            <a:endParaRPr kumimoji="1" lang="ja-JP" altLang="en-US" sz="1800" b="1" kern="1200" dirty="0">
              <a:solidFill>
                <a:schemeClr val="tx1">
                  <a:lumMod val="60000"/>
                  <a:lumOff val="4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Line 224"/>
          <p:cNvSpPr>
            <a:spLocks noChangeShapeType="1"/>
          </p:cNvSpPr>
          <p:nvPr/>
        </p:nvSpPr>
        <p:spPr bwMode="auto">
          <a:xfrm flipH="1">
            <a:off x="5072065" y="1142984"/>
            <a:ext cx="285752" cy="214315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Line 224"/>
          <p:cNvSpPr>
            <a:spLocks noChangeShapeType="1"/>
          </p:cNvSpPr>
          <p:nvPr/>
        </p:nvSpPr>
        <p:spPr bwMode="auto">
          <a:xfrm flipH="1" flipV="1">
            <a:off x="6643702" y="3643313"/>
            <a:ext cx="428628" cy="45719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357159" y="5572140"/>
            <a:ext cx="3286147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j-lt"/>
              </a:rPr>
              <a:t>Operation:  May 12, 2009</a:t>
            </a:r>
            <a:endParaRPr kumimoji="1" lang="ja-JP" altLang="en-US" sz="1800" b="1" kern="1200" dirty="0">
              <a:solidFill>
                <a:srgbClr val="F8F8F8"/>
              </a:solidFill>
              <a:latin typeface="+mj-lt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357159" y="5960926"/>
            <a:ext cx="328614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Downlink:   ~ a week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500034" y="2071678"/>
            <a:ext cx="285752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Test mass controlled</a:t>
            </a:r>
            <a:endParaRPr kumimoji="1" lang="ja-JP" altLang="en-US" sz="20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785786" y="3084459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Damped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</a:rPr>
              <a:t>      (in pitch DoF)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785786" y="2674778"/>
            <a:ext cx="264320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Error signal </a:t>
            </a:r>
            <a:r>
              <a:rPr lang="en-US" altLang="ja-JP" sz="1800" b="1" dirty="0" smtClean="0">
                <a:solidFill>
                  <a:srgbClr val="F8F8F8"/>
                </a:solidFill>
                <a:latin typeface="+mn-lt"/>
                <a:sym typeface="Wingdings" pitchFamily="2" charset="2"/>
              </a:rPr>
              <a:t> zero</a:t>
            </a: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785786" y="4441781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Signal injection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 OL trans. Fn.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785786" y="3743778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Free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  <a:sym typeface="Wingdings" pitchFamily="2" charset="2"/>
              </a:rPr>
              <a:t>    in x and y DoF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7504139" y="5929330"/>
            <a:ext cx="156845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</a:t>
            </a:r>
            <a:endParaRPr lang="en-US" altLang="ja-JP" sz="1400" b="1" dirty="0" smtClean="0">
              <a:solidFill>
                <a:srgbClr val="969696"/>
              </a:solidFill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err="1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W.Kokuyama</a:t>
            </a:r>
            <a:endParaRPr kumimoji="1" lang="ja-JP" altLang="en-US" sz="1400" b="1" kern="1200" dirty="0">
              <a:solidFill>
                <a:srgbClr val="96969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システム概要</a:t>
            </a:r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13766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781050"/>
            <a:ext cx="6408737" cy="5683250"/>
          </a:xfrm>
          <a:prstGeom prst="rect">
            <a:avLst/>
          </a:prstGeom>
          <a:noFill/>
        </p:spPr>
      </p:pic>
      <p:sp>
        <p:nvSpPr>
          <p:cNvPr id="1137668" name="Text Box 4"/>
          <p:cNvSpPr txBox="1">
            <a:spLocks noChangeAspect="1" noChangeArrowheads="1"/>
          </p:cNvSpPr>
          <p:nvPr/>
        </p:nvSpPr>
        <p:spPr bwMode="auto">
          <a:xfrm>
            <a:off x="6948488" y="1797050"/>
            <a:ext cx="2036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</p:txBody>
      </p:sp>
      <p:sp>
        <p:nvSpPr>
          <p:cNvPr id="1137669" name="Text Box 5"/>
          <p:cNvSpPr txBox="1">
            <a:spLocks noChangeAspect="1" noChangeArrowheads="1"/>
          </p:cNvSpPr>
          <p:nvPr/>
        </p:nvSpPr>
        <p:spPr bwMode="auto">
          <a:xfrm>
            <a:off x="7164388" y="4508500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干渉計モジュール</a:t>
            </a:r>
          </a:p>
        </p:txBody>
      </p:sp>
      <p:sp>
        <p:nvSpPr>
          <p:cNvPr id="1137670" name="Text Box 6"/>
          <p:cNvSpPr txBox="1">
            <a:spLocks noChangeAspect="1" noChangeArrowheads="1"/>
          </p:cNvSpPr>
          <p:nvPr/>
        </p:nvSpPr>
        <p:spPr bwMode="auto">
          <a:xfrm>
            <a:off x="3348038" y="5157788"/>
            <a:ext cx="1103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</p:txBody>
      </p:sp>
      <p:sp>
        <p:nvSpPr>
          <p:cNvPr id="1137671" name="Text Box 7"/>
          <p:cNvSpPr txBox="1">
            <a:spLocks noChangeAspect="1" noChangeArrowheads="1"/>
          </p:cNvSpPr>
          <p:nvPr/>
        </p:nvSpPr>
        <p:spPr bwMode="auto">
          <a:xfrm>
            <a:off x="5148263" y="60452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太陽電池パドル</a:t>
            </a:r>
          </a:p>
        </p:txBody>
      </p:sp>
      <p:sp>
        <p:nvSpPr>
          <p:cNvPr id="1137672" name="Text Box 8"/>
          <p:cNvSpPr txBox="1">
            <a:spLocks noChangeAspect="1" noChangeArrowheads="1"/>
          </p:cNvSpPr>
          <p:nvPr/>
        </p:nvSpPr>
        <p:spPr bwMode="auto">
          <a:xfrm>
            <a:off x="3708400" y="1484313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スラスタヘッド</a:t>
            </a:r>
          </a:p>
        </p:txBody>
      </p:sp>
      <p:sp>
        <p:nvSpPr>
          <p:cNvPr id="1137673" name="Text Box 9"/>
          <p:cNvSpPr txBox="1">
            <a:spLocks noChangeAspect="1" noChangeArrowheads="1"/>
          </p:cNvSpPr>
          <p:nvPr/>
        </p:nvSpPr>
        <p:spPr bwMode="auto">
          <a:xfrm>
            <a:off x="7235825" y="2636838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中央処理演算器</a:t>
            </a:r>
          </a:p>
        </p:txBody>
      </p:sp>
      <p:sp>
        <p:nvSpPr>
          <p:cNvPr id="1137674" name="Text Box 10"/>
          <p:cNvSpPr txBox="1">
            <a:spLocks noChangeAspect="1" noChangeArrowheads="1"/>
          </p:cNvSpPr>
          <p:nvPr/>
        </p:nvSpPr>
        <p:spPr bwMode="auto">
          <a:xfrm>
            <a:off x="3779838" y="5688013"/>
            <a:ext cx="10999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3N</a:t>
            </a: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</p:txBody>
      </p:sp>
      <p:sp>
        <p:nvSpPr>
          <p:cNvPr id="1137675" name="Line 11"/>
          <p:cNvSpPr>
            <a:spLocks noChangeShapeType="1"/>
          </p:cNvSpPr>
          <p:nvPr/>
        </p:nvSpPr>
        <p:spPr bwMode="auto">
          <a:xfrm flipH="1" flipV="1">
            <a:off x="6443663" y="4005263"/>
            <a:ext cx="792162" cy="5762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76" name="Line 12"/>
          <p:cNvSpPr>
            <a:spLocks noChangeShapeType="1"/>
          </p:cNvSpPr>
          <p:nvPr/>
        </p:nvSpPr>
        <p:spPr bwMode="auto">
          <a:xfrm flipH="1">
            <a:off x="6804025" y="2852738"/>
            <a:ext cx="431800" cy="2159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77" name="Line 13"/>
          <p:cNvSpPr>
            <a:spLocks noChangeShapeType="1"/>
          </p:cNvSpPr>
          <p:nvPr/>
        </p:nvSpPr>
        <p:spPr bwMode="auto">
          <a:xfrm flipH="1">
            <a:off x="6156325" y="2133600"/>
            <a:ext cx="1008063" cy="8636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78" name="Line 14"/>
          <p:cNvSpPr>
            <a:spLocks noChangeShapeType="1"/>
          </p:cNvSpPr>
          <p:nvPr/>
        </p:nvSpPr>
        <p:spPr bwMode="auto">
          <a:xfrm>
            <a:off x="4572000" y="2060575"/>
            <a:ext cx="576263" cy="10810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79" name="Line 15"/>
          <p:cNvSpPr>
            <a:spLocks noChangeShapeType="1"/>
          </p:cNvSpPr>
          <p:nvPr/>
        </p:nvSpPr>
        <p:spPr bwMode="auto">
          <a:xfrm flipV="1">
            <a:off x="6732588" y="5949950"/>
            <a:ext cx="719137" cy="28733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0" name="Line 16"/>
          <p:cNvSpPr>
            <a:spLocks noChangeShapeType="1"/>
          </p:cNvSpPr>
          <p:nvPr/>
        </p:nvSpPr>
        <p:spPr bwMode="auto">
          <a:xfrm flipV="1">
            <a:off x="4716463" y="5300663"/>
            <a:ext cx="576262" cy="43338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1" name="Line 17"/>
          <p:cNvSpPr>
            <a:spLocks noChangeShapeType="1"/>
          </p:cNvSpPr>
          <p:nvPr/>
        </p:nvSpPr>
        <p:spPr bwMode="auto">
          <a:xfrm flipV="1">
            <a:off x="4356100" y="4652963"/>
            <a:ext cx="792163" cy="5762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2" name="Text Box 18"/>
          <p:cNvSpPr txBox="1">
            <a:spLocks noChangeAspect="1" noChangeArrowheads="1"/>
          </p:cNvSpPr>
          <p:nvPr/>
        </p:nvSpPr>
        <p:spPr bwMode="auto">
          <a:xfrm>
            <a:off x="7237413" y="90805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マスト構造</a:t>
            </a:r>
          </a:p>
        </p:txBody>
      </p:sp>
      <p:sp>
        <p:nvSpPr>
          <p:cNvPr id="1137683" name="Line 19"/>
          <p:cNvSpPr>
            <a:spLocks noChangeShapeType="1"/>
          </p:cNvSpPr>
          <p:nvPr/>
        </p:nvSpPr>
        <p:spPr bwMode="auto">
          <a:xfrm flipH="1">
            <a:off x="6372225" y="1125538"/>
            <a:ext cx="936625" cy="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4" name="AutoShape 20"/>
          <p:cNvSpPr>
            <a:spLocks noChangeArrowheads="1"/>
          </p:cNvSpPr>
          <p:nvPr/>
        </p:nvSpPr>
        <p:spPr bwMode="auto">
          <a:xfrm>
            <a:off x="539750" y="3571876"/>
            <a:ext cx="2808288" cy="2857520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5" name="Text Box 21"/>
          <p:cNvSpPr txBox="1">
            <a:spLocks noChangeAspect="1" noChangeArrowheads="1"/>
          </p:cNvSpPr>
          <p:nvPr/>
        </p:nvSpPr>
        <p:spPr bwMode="auto">
          <a:xfrm>
            <a:off x="541338" y="3571876"/>
            <a:ext cx="29590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Bus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(‘Standard bus’ system)</a:t>
            </a:r>
          </a:p>
        </p:txBody>
      </p:sp>
      <p:sp>
        <p:nvSpPr>
          <p:cNvPr id="1137686" name="AutoShape 22"/>
          <p:cNvSpPr>
            <a:spLocks noChangeArrowheads="1"/>
          </p:cNvSpPr>
          <p:nvPr/>
        </p:nvSpPr>
        <p:spPr bwMode="auto">
          <a:xfrm>
            <a:off x="538163" y="1071546"/>
            <a:ext cx="2808287" cy="1785949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7" name="Text Box 23"/>
          <p:cNvSpPr txBox="1">
            <a:spLocks noChangeAspect="1" noChangeArrowheads="1"/>
          </p:cNvSpPr>
          <p:nvPr/>
        </p:nvSpPr>
        <p:spPr bwMode="auto">
          <a:xfrm>
            <a:off x="539750" y="1071546"/>
            <a:ext cx="2735263" cy="17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 Payload</a:t>
            </a:r>
          </a:p>
        </p:txBody>
      </p:sp>
      <p:sp>
        <p:nvSpPr>
          <p:cNvPr id="1137688" name="Rectangle 24"/>
          <p:cNvSpPr>
            <a:spLocks noChangeArrowheads="1"/>
          </p:cNvSpPr>
          <p:nvPr/>
        </p:nvSpPr>
        <p:spPr bwMode="auto">
          <a:xfrm>
            <a:off x="611188" y="1471613"/>
            <a:ext cx="2952750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 :         950mm cube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Weight :    150kg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Power :      130W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Rate: 800kbps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Mission thruster x12</a:t>
            </a:r>
          </a:p>
        </p:txBody>
      </p:sp>
      <p:sp>
        <p:nvSpPr>
          <p:cNvPr id="1137689" name="Rectangle 25"/>
          <p:cNvSpPr>
            <a:spLocks noChangeArrowheads="1"/>
          </p:cNvSpPr>
          <p:nvPr/>
        </p:nvSpPr>
        <p:spPr bwMode="auto">
          <a:xfrm>
            <a:off x="684213" y="2997200"/>
            <a:ext cx="2160587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Power Supply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400" b="1" kern="1200" dirty="0" err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Comm.</a:t>
            </a:r>
          </a:p>
        </p:txBody>
      </p:sp>
      <p:sp>
        <p:nvSpPr>
          <p:cNvPr id="1137690" name="Line 26"/>
          <p:cNvSpPr>
            <a:spLocks noChangeShapeType="1"/>
          </p:cNvSpPr>
          <p:nvPr/>
        </p:nvSpPr>
        <p:spPr bwMode="auto">
          <a:xfrm>
            <a:off x="2195513" y="2928934"/>
            <a:ext cx="0" cy="576263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 type="stealth" w="lg" len="lg"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91" name="Rectangle 27"/>
          <p:cNvSpPr>
            <a:spLocks noChangeArrowheads="1"/>
          </p:cNvSpPr>
          <p:nvPr/>
        </p:nvSpPr>
        <p:spPr bwMode="auto">
          <a:xfrm>
            <a:off x="827088" y="4214818"/>
            <a:ext cx="2449512" cy="225908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 :        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950x950x1100mm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Weight :    200kg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SAP :          960W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Battery:     50AH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Downlink : 2Mpbs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DR:             1GByte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3N Thrusters x 4</a:t>
            </a:r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5F796D4-E0CF-408F-9AB5-F2D816C32A93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ja-JP" altLang="en-US" sz="2200" b="1"/>
              <a:t>検討・開発の現状　（１）</a:t>
            </a:r>
            <a:endParaRPr lang="ja-JP" altLang="en-US" sz="1600" b="1"/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571472" y="1214422"/>
            <a:ext cx="4938713" cy="134498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800" b="1" kern="1200" dirty="0" err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(NPRO)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ヨウ素飽和吸収による安定化制御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安定度向上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パッケージ化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6" name="Rectangle 20"/>
          <p:cNvSpPr>
            <a:spLocks noChangeArrowheads="1"/>
          </p:cNvSpPr>
          <p:nvPr/>
        </p:nvSpPr>
        <p:spPr bwMode="auto">
          <a:xfrm>
            <a:off x="7467600" y="121920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武者氏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347799" y="2500306"/>
            <a:ext cx="3224201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中村氏、長野氏講演</a:t>
            </a:r>
            <a:endParaRPr kumimoji="1" lang="ja-JP" altLang="en-US" sz="1800" b="1" kern="1200" dirty="0">
              <a:solidFill>
                <a:schemeClr val="tx1">
                  <a:lumMod val="40000"/>
                  <a:lumOff val="6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グループ化 29"/>
          <p:cNvGrpSpPr/>
          <p:nvPr/>
        </p:nvGrpSpPr>
        <p:grpSpPr>
          <a:xfrm>
            <a:off x="642910" y="2571744"/>
            <a:ext cx="8215370" cy="2145399"/>
            <a:chOff x="642910" y="2571744"/>
            <a:chExt cx="8215370" cy="2145399"/>
          </a:xfrm>
        </p:grpSpPr>
        <p:pic>
          <p:nvPicPr>
            <p:cNvPr id="29" name="図 28" descr=":PICT00430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86578" y="3143248"/>
              <a:ext cx="2071702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5397" name="Rectangle 21"/>
            <p:cNvSpPr>
              <a:spLocks noChangeArrowheads="1"/>
            </p:cNvSpPr>
            <p:nvPr/>
          </p:nvSpPr>
          <p:spPr bwMode="auto">
            <a:xfrm>
              <a:off x="7786710" y="2571744"/>
              <a:ext cx="925513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4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佐藤氏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4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資料より</a:t>
              </a:r>
            </a:p>
          </p:txBody>
        </p:sp>
        <p:sp>
          <p:nvSpPr>
            <p:cNvPr id="1125391" name="Rectangle 15"/>
            <p:cNvSpPr>
              <a:spLocks noChangeArrowheads="1"/>
            </p:cNvSpPr>
            <p:nvPr/>
          </p:nvSpPr>
          <p:spPr bwMode="auto">
            <a:xfrm>
              <a:off x="642910" y="2959908"/>
              <a:ext cx="4000528" cy="137883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干渉計・ハウジング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18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プロトタイプの設計・製作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8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</a:t>
              </a:r>
              <a:r>
                <a:rPr kumimoji="1" lang="ja-JP" altLang="en-US" sz="18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基本性能の試験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8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　地球重力場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観測用センサ</a:t>
              </a:r>
              <a:r>
                <a:rPr kumimoji="1" lang="ja-JP" altLang="en-US" sz="18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の試作</a:t>
              </a:r>
              <a:endPara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1125395" name="図 5" descr="DSCF4909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72132" y="2925559"/>
              <a:ext cx="1246017" cy="1360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5398" name="Rectangle 22"/>
            <p:cNvSpPr>
              <a:spLocks noChangeArrowheads="1"/>
            </p:cNvSpPr>
            <p:nvPr/>
          </p:nvSpPr>
          <p:spPr bwMode="auto">
            <a:xfrm>
              <a:off x="4408488" y="3070024"/>
              <a:ext cx="925513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4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新谷氏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4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資料より</a:t>
              </a: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1357290" y="4286256"/>
              <a:ext cx="3224201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1" kern="1200" dirty="0" smtClean="0">
                  <a:solidFill>
                    <a:schemeClr val="tx1">
                      <a:lumMod val="40000"/>
                      <a:lumOff val="60000"/>
                    </a:schemeClr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</a:t>
              </a:r>
              <a:r>
                <a:rPr lang="ja-JP" altLang="en-US" sz="2000" b="1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若林</a:t>
              </a:r>
              <a:r>
                <a:rPr kumimoji="1" lang="ja-JP" altLang="en-US" sz="2000" b="1" kern="1200" dirty="0" smtClean="0">
                  <a:solidFill>
                    <a:schemeClr val="tx1">
                      <a:lumMod val="40000"/>
                      <a:lumOff val="60000"/>
                    </a:schemeClr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氏、佐藤氏講演</a:t>
              </a:r>
              <a:endParaRPr kumimoji="1" lang="ja-JP" altLang="en-US" sz="1800" b="1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3" name="グループ化 26"/>
          <p:cNvGrpSpPr/>
          <p:nvPr/>
        </p:nvGrpSpPr>
        <p:grpSpPr>
          <a:xfrm>
            <a:off x="785813" y="4714884"/>
            <a:ext cx="8215343" cy="1705026"/>
            <a:chOff x="785813" y="4714884"/>
            <a:chExt cx="8215343" cy="1705026"/>
          </a:xfrm>
        </p:grpSpPr>
        <p:pic>
          <p:nvPicPr>
            <p:cNvPr id="25" name="図 16" descr="photo_sat_3_01L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96681" y="4714884"/>
              <a:ext cx="2054181" cy="164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5392" name="Rectangle 16"/>
            <p:cNvSpPr>
              <a:spLocks noChangeArrowheads="1"/>
            </p:cNvSpPr>
            <p:nvPr/>
          </p:nvSpPr>
          <p:spPr bwMode="auto">
            <a:xfrm>
              <a:off x="785813" y="4786322"/>
              <a:ext cx="3857625" cy="107414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信号処理・制御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SDS-1/SWIM</a:t>
              </a:r>
              <a:endPara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8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1/23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打上げ  </a:t>
              </a:r>
              <a:r>
                <a:rPr kumimoji="1" lang="ja-JP" altLang="en-US" sz="18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宇宙実証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試験</a:t>
              </a:r>
              <a:endPara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25399" name="Rectangle 23"/>
            <p:cNvSpPr>
              <a:spLocks noChangeArrowheads="1"/>
            </p:cNvSpPr>
            <p:nvPr/>
          </p:nvSpPr>
          <p:spPr bwMode="auto">
            <a:xfrm>
              <a:off x="1447800" y="6019800"/>
              <a:ext cx="2743200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en-US" altLang="ja-JP" sz="20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1125400" name="Picture 24" descr="IMG_312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718321" y="5095108"/>
              <a:ext cx="1285884" cy="1202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5401" name="Rectangle 25"/>
            <p:cNvSpPr>
              <a:spLocks noChangeArrowheads="1"/>
            </p:cNvSpPr>
            <p:nvPr/>
          </p:nvSpPr>
          <p:spPr bwMode="auto">
            <a:xfrm>
              <a:off x="8075643" y="5715016"/>
              <a:ext cx="925513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4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写真：</a:t>
              </a:r>
              <a:r>
                <a:rPr kumimoji="1" lang="en-US" altLang="ja-JP" sz="14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JAXA</a:t>
              </a:r>
            </a:p>
          </p:txBody>
        </p:sp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1419237" y="5927071"/>
              <a:ext cx="3224201" cy="40197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1" kern="1200" dirty="0" smtClean="0">
                  <a:solidFill>
                    <a:schemeClr val="tx1">
                      <a:lumMod val="40000"/>
                      <a:lumOff val="60000"/>
                    </a:schemeClr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</a:t>
              </a:r>
              <a:r>
                <a:rPr lang="ja-JP" altLang="en-US" sz="2000" b="1" dirty="0" smtClean="0">
                  <a:solidFill>
                    <a:schemeClr val="tx1">
                      <a:lumMod val="40000"/>
                      <a:lumOff val="60000"/>
                    </a:schemeClr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穀山氏</a:t>
              </a:r>
              <a:r>
                <a:rPr kumimoji="1" lang="ja-JP" altLang="en-US" sz="2000" b="1" kern="1200" dirty="0" smtClean="0">
                  <a:solidFill>
                    <a:schemeClr val="tx1">
                      <a:lumMod val="40000"/>
                      <a:lumOff val="60000"/>
                    </a:schemeClr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講演</a:t>
              </a:r>
              <a:endParaRPr kumimoji="1" lang="ja-JP" altLang="en-US" sz="1800" b="1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pic>
        <p:nvPicPr>
          <p:cNvPr id="894977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1071546"/>
            <a:ext cx="2043771" cy="1676399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概要</a:t>
            </a:r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9F2802-1554-4B44-9F9C-E5D2EB87BDC5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2636" name="AutoShape 28"/>
          <p:cNvSpPr>
            <a:spLocks noChangeArrowheads="1"/>
          </p:cNvSpPr>
          <p:nvPr/>
        </p:nvSpPr>
        <p:spPr bwMode="auto">
          <a:xfrm>
            <a:off x="714348" y="2071678"/>
            <a:ext cx="3357586" cy="1285884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9261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1492250"/>
            <a:ext cx="5607050" cy="4972050"/>
          </a:xfrm>
          <a:prstGeom prst="rect">
            <a:avLst/>
          </a:prstGeom>
          <a:noFill/>
        </p:spPr>
      </p:pic>
      <p:sp>
        <p:nvSpPr>
          <p:cNvPr id="1092612" name="Text Box 4"/>
          <p:cNvSpPr txBox="1">
            <a:spLocks noChangeAspect="1" noChangeArrowheads="1"/>
          </p:cNvSpPr>
          <p:nvPr/>
        </p:nvSpPr>
        <p:spPr bwMode="auto">
          <a:xfrm>
            <a:off x="6948488" y="1981200"/>
            <a:ext cx="2036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</p:txBody>
      </p:sp>
      <p:sp>
        <p:nvSpPr>
          <p:cNvPr id="1092613" name="Text Box 5"/>
          <p:cNvSpPr txBox="1">
            <a:spLocks noChangeAspect="1" noChangeArrowheads="1"/>
          </p:cNvSpPr>
          <p:nvPr/>
        </p:nvSpPr>
        <p:spPr bwMode="auto">
          <a:xfrm>
            <a:off x="7164388" y="4508500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干渉計モジュール</a:t>
            </a:r>
          </a:p>
        </p:txBody>
      </p:sp>
      <p:sp>
        <p:nvSpPr>
          <p:cNvPr id="1092614" name="Text Box 6"/>
          <p:cNvSpPr txBox="1">
            <a:spLocks noChangeAspect="1" noChangeArrowheads="1"/>
          </p:cNvSpPr>
          <p:nvPr/>
        </p:nvSpPr>
        <p:spPr bwMode="auto">
          <a:xfrm>
            <a:off x="3886200" y="4724400"/>
            <a:ext cx="1103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</p:txBody>
      </p:sp>
      <p:sp>
        <p:nvSpPr>
          <p:cNvPr id="1092615" name="Text Box 7"/>
          <p:cNvSpPr txBox="1">
            <a:spLocks noChangeAspect="1" noChangeArrowheads="1"/>
          </p:cNvSpPr>
          <p:nvPr/>
        </p:nvSpPr>
        <p:spPr bwMode="auto">
          <a:xfrm>
            <a:off x="5430838" y="60960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太陽電池パドル</a:t>
            </a:r>
          </a:p>
        </p:txBody>
      </p:sp>
      <p:sp>
        <p:nvSpPr>
          <p:cNvPr id="1092616" name="Text Box 8"/>
          <p:cNvSpPr txBox="1">
            <a:spLocks noChangeAspect="1" noChangeArrowheads="1"/>
          </p:cNvSpPr>
          <p:nvPr/>
        </p:nvSpPr>
        <p:spPr bwMode="auto">
          <a:xfrm>
            <a:off x="4191000" y="1905000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スラスタヘッド</a:t>
            </a:r>
          </a:p>
        </p:txBody>
      </p:sp>
      <p:sp>
        <p:nvSpPr>
          <p:cNvPr id="1092617" name="Text Box 9"/>
          <p:cNvSpPr txBox="1">
            <a:spLocks noChangeAspect="1" noChangeArrowheads="1"/>
          </p:cNvSpPr>
          <p:nvPr/>
        </p:nvSpPr>
        <p:spPr bwMode="auto">
          <a:xfrm>
            <a:off x="7235825" y="2636838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中央処理演算器</a:t>
            </a:r>
          </a:p>
        </p:txBody>
      </p:sp>
      <p:sp>
        <p:nvSpPr>
          <p:cNvPr id="1092618" name="Text Box 10"/>
          <p:cNvSpPr txBox="1">
            <a:spLocks noChangeAspect="1" noChangeArrowheads="1"/>
          </p:cNvSpPr>
          <p:nvPr/>
        </p:nvSpPr>
        <p:spPr bwMode="auto">
          <a:xfrm>
            <a:off x="4191000" y="5654675"/>
            <a:ext cx="10999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3N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</p:txBody>
      </p:sp>
      <p:sp>
        <p:nvSpPr>
          <p:cNvPr id="1092619" name="Line 11"/>
          <p:cNvSpPr>
            <a:spLocks noChangeShapeType="1"/>
          </p:cNvSpPr>
          <p:nvPr/>
        </p:nvSpPr>
        <p:spPr bwMode="auto">
          <a:xfrm flipH="1" flipV="1">
            <a:off x="6443663" y="4005263"/>
            <a:ext cx="792162" cy="5762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0" name="Line 12"/>
          <p:cNvSpPr>
            <a:spLocks noChangeShapeType="1"/>
          </p:cNvSpPr>
          <p:nvPr/>
        </p:nvSpPr>
        <p:spPr bwMode="auto">
          <a:xfrm flipH="1">
            <a:off x="6934200" y="2924175"/>
            <a:ext cx="517525" cy="42862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1" name="Line 13"/>
          <p:cNvSpPr>
            <a:spLocks noChangeShapeType="1"/>
          </p:cNvSpPr>
          <p:nvPr/>
        </p:nvSpPr>
        <p:spPr bwMode="auto">
          <a:xfrm flipH="1">
            <a:off x="6459538" y="2362200"/>
            <a:ext cx="931862" cy="914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2" name="Line 14"/>
          <p:cNvSpPr>
            <a:spLocks noChangeShapeType="1"/>
          </p:cNvSpPr>
          <p:nvPr/>
        </p:nvSpPr>
        <p:spPr bwMode="auto">
          <a:xfrm>
            <a:off x="5029200" y="2438400"/>
            <a:ext cx="576263" cy="10810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3" name="Line 15"/>
          <p:cNvSpPr>
            <a:spLocks noChangeShapeType="1"/>
          </p:cNvSpPr>
          <p:nvPr/>
        </p:nvSpPr>
        <p:spPr bwMode="auto">
          <a:xfrm flipV="1">
            <a:off x="6732588" y="5949950"/>
            <a:ext cx="719137" cy="28733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4" name="Line 16"/>
          <p:cNvSpPr>
            <a:spLocks noChangeShapeType="1"/>
          </p:cNvSpPr>
          <p:nvPr/>
        </p:nvSpPr>
        <p:spPr bwMode="auto">
          <a:xfrm flipV="1">
            <a:off x="4953000" y="5257800"/>
            <a:ext cx="576263" cy="4333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5" name="Line 17"/>
          <p:cNvSpPr>
            <a:spLocks noChangeShapeType="1"/>
          </p:cNvSpPr>
          <p:nvPr/>
        </p:nvSpPr>
        <p:spPr bwMode="auto">
          <a:xfrm flipV="1">
            <a:off x="4724400" y="4724400"/>
            <a:ext cx="944563" cy="152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6" name="Text Box 18"/>
          <p:cNvSpPr txBox="1">
            <a:spLocks noChangeAspect="1" noChangeArrowheads="1"/>
          </p:cNvSpPr>
          <p:nvPr/>
        </p:nvSpPr>
        <p:spPr bwMode="auto">
          <a:xfrm>
            <a:off x="7237413" y="90805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マスト構造</a:t>
            </a:r>
          </a:p>
        </p:txBody>
      </p:sp>
      <p:sp>
        <p:nvSpPr>
          <p:cNvPr id="1092627" name="Line 19"/>
          <p:cNvSpPr>
            <a:spLocks noChangeShapeType="1"/>
          </p:cNvSpPr>
          <p:nvPr/>
        </p:nvSpPr>
        <p:spPr bwMode="auto">
          <a:xfrm flipH="1">
            <a:off x="6629400" y="1125538"/>
            <a:ext cx="679450" cy="3984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37" name="Rectangle 29"/>
          <p:cNvSpPr>
            <a:spLocks noChangeArrowheads="1"/>
          </p:cNvSpPr>
          <p:nvPr/>
        </p:nvSpPr>
        <p:spPr bwMode="auto">
          <a:xfrm>
            <a:off x="357158" y="2143116"/>
            <a:ext cx="3714776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小型衛星 </a:t>
            </a: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95cm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高度 </a:t>
            </a: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</a:t>
            </a:r>
          </a:p>
        </p:txBody>
      </p:sp>
      <p:sp>
        <p:nvSpPr>
          <p:cNvPr id="1092642" name="Rectangle 34"/>
          <p:cNvSpPr>
            <a:spLocks noChangeArrowheads="1"/>
          </p:cNvSpPr>
          <p:nvPr/>
        </p:nvSpPr>
        <p:spPr bwMode="auto">
          <a:xfrm>
            <a:off x="500034" y="1142984"/>
            <a:ext cx="385765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38" name="Rectangle 30"/>
          <p:cNvSpPr>
            <a:spLocks noChangeArrowheads="1"/>
          </p:cNvSpPr>
          <p:nvPr/>
        </p:nvSpPr>
        <p:spPr bwMode="auto">
          <a:xfrm>
            <a:off x="600073" y="5086369"/>
            <a:ext cx="3686175" cy="12001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</a:p>
        </p:txBody>
      </p:sp>
      <p:sp>
        <p:nvSpPr>
          <p:cNvPr id="1092640" name="Rectangle 32"/>
          <p:cNvSpPr>
            <a:spLocks noChangeArrowheads="1"/>
          </p:cNvSpPr>
          <p:nvPr/>
        </p:nvSpPr>
        <p:spPr bwMode="auto">
          <a:xfrm>
            <a:off x="571472" y="4286256"/>
            <a:ext cx="3689347" cy="7897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のための宇宙</a:t>
            </a:r>
            <a:r>
              <a:rPr kumimoji="1" lang="ja-JP" altLang="en-US" sz="20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実証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科学技術の確立</a:t>
            </a:r>
          </a:p>
        </p:txBody>
      </p:sp>
      <p:sp>
        <p:nvSpPr>
          <p:cNvPr id="1092641" name="AutoShape 33"/>
          <p:cNvSpPr>
            <a:spLocks noChangeArrowheads="1"/>
          </p:cNvSpPr>
          <p:nvPr/>
        </p:nvSpPr>
        <p:spPr bwMode="auto">
          <a:xfrm rot="5400000">
            <a:off x="1878012" y="3378997"/>
            <a:ext cx="344488" cy="7556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10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43" name="Rectangle 35"/>
          <p:cNvSpPr>
            <a:spLocks noChangeArrowheads="1"/>
          </p:cNvSpPr>
          <p:nvPr/>
        </p:nvSpPr>
        <p:spPr bwMode="auto">
          <a:xfrm>
            <a:off x="966782" y="5857892"/>
            <a:ext cx="2819400" cy="4000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地球重力場の観測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システム検討</a:t>
            </a:r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6250B1-0C9B-4CEF-A8EF-4CC7F0959C56}" type="slidenum">
              <a:rPr lang="en-US" altLang="ja-JP"/>
              <a:pPr/>
              <a:t>40</a:t>
            </a:fld>
            <a:endParaRPr lang="en-US" altLang="ja-JP"/>
          </a:p>
        </p:txBody>
      </p:sp>
      <p:sp>
        <p:nvSpPr>
          <p:cNvPr id="84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68801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ja-JP" altLang="en-US" sz="2200" b="1"/>
              <a:t>検討・開発の現状</a:t>
            </a:r>
            <a:endParaRPr lang="ja-JP" altLang="en-US" sz="1600" b="1"/>
          </a:p>
        </p:txBody>
      </p:sp>
      <p:sp>
        <p:nvSpPr>
          <p:cNvPr id="842757" name="Rectangle 5"/>
          <p:cNvSpPr>
            <a:spLocks noChangeArrowheads="1"/>
          </p:cNvSpPr>
          <p:nvPr/>
        </p:nvSpPr>
        <p:spPr bwMode="auto">
          <a:xfrm>
            <a:off x="641350" y="3213100"/>
            <a:ext cx="4938713" cy="1298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安定化レーザー光源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Yb:YAG (NPRO) 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光源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ヨウ素飽和吸収による安定化制御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安定度向上</a:t>
            </a: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, 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パッケージ化</a:t>
            </a:r>
            <a:endParaRPr lang="ja-JP" altLang="en-US" sz="1800" b="1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42758" name="Rectangle 6"/>
          <p:cNvSpPr>
            <a:spLocks noChangeArrowheads="1"/>
          </p:cNvSpPr>
          <p:nvPr/>
        </p:nvSpPr>
        <p:spPr bwMode="auto">
          <a:xfrm>
            <a:off x="4932363" y="3416300"/>
            <a:ext cx="3095625" cy="996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ハウジング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プロトタイプの設計・製作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基本性能の試験</a:t>
            </a:r>
            <a:endParaRPr lang="ja-JP" altLang="en-US" sz="1800" b="1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42759" name="Rectangle 7"/>
          <p:cNvSpPr>
            <a:spLocks noChangeArrowheads="1"/>
          </p:cNvSpPr>
          <p:nvPr/>
        </p:nvSpPr>
        <p:spPr bwMode="auto">
          <a:xfrm>
            <a:off x="1258888" y="4508500"/>
            <a:ext cx="2160587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中村さんの発表</a:t>
            </a:r>
          </a:p>
        </p:txBody>
      </p:sp>
      <p:sp>
        <p:nvSpPr>
          <p:cNvPr id="842760" name="Rectangle 8"/>
          <p:cNvSpPr>
            <a:spLocks noChangeArrowheads="1"/>
          </p:cNvSpPr>
          <p:nvPr/>
        </p:nvSpPr>
        <p:spPr bwMode="auto">
          <a:xfrm>
            <a:off x="5580063" y="4424363"/>
            <a:ext cx="2160587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佐藤さんの発表</a:t>
            </a:r>
          </a:p>
        </p:txBody>
      </p:sp>
      <p:sp>
        <p:nvSpPr>
          <p:cNvPr id="842761" name="Rectangle 9"/>
          <p:cNvSpPr>
            <a:spLocks noChangeArrowheads="1"/>
          </p:cNvSpPr>
          <p:nvPr/>
        </p:nvSpPr>
        <p:spPr bwMode="auto">
          <a:xfrm>
            <a:off x="1074738" y="6015038"/>
            <a:ext cx="2160587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穀山さんの発表</a:t>
            </a:r>
          </a:p>
        </p:txBody>
      </p:sp>
      <p:sp>
        <p:nvSpPr>
          <p:cNvPr id="842762" name="Rectangle 10"/>
          <p:cNvSpPr>
            <a:spLocks noChangeArrowheads="1"/>
          </p:cNvSpPr>
          <p:nvPr/>
        </p:nvSpPr>
        <p:spPr bwMode="auto">
          <a:xfrm>
            <a:off x="642938" y="5013325"/>
            <a:ext cx="3857625" cy="996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信号処理・制御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SWIM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の製作、衛星総合試験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宇宙実証試験</a:t>
            </a:r>
            <a:endParaRPr lang="ja-JP" altLang="en-US" sz="1800" b="1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42765" name="Rectangle 13"/>
          <p:cNvSpPr>
            <a:spLocks noChangeArrowheads="1"/>
          </p:cNvSpPr>
          <p:nvPr/>
        </p:nvSpPr>
        <p:spPr bwMode="auto">
          <a:xfrm>
            <a:off x="5003800" y="5013325"/>
            <a:ext cx="3095625" cy="996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スラスタ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推力雑音評価装置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スラスタスタンド</a:t>
            </a: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 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製作</a:t>
            </a:r>
          </a:p>
        </p:txBody>
      </p:sp>
      <p:sp>
        <p:nvSpPr>
          <p:cNvPr id="842766" name="Rectangle 14"/>
          <p:cNvSpPr>
            <a:spLocks noChangeArrowheads="1"/>
          </p:cNvSpPr>
          <p:nvPr/>
        </p:nvSpPr>
        <p:spPr bwMode="auto">
          <a:xfrm>
            <a:off x="611188" y="1268413"/>
            <a:ext cx="5183187" cy="1600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姿勢制御・ドラッグフリー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姿勢制御のためのホイールを搭載しない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重力傾度安定による受動安定化</a:t>
            </a:r>
            <a:endParaRPr lang="ja-JP" altLang="en-US" sz="1800" b="1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衛星にマスト構造を取り付ける</a:t>
            </a:r>
            <a:endParaRPr lang="ja-JP" altLang="en-US" sz="1800" b="1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ミッション部スラスタによるドラッグフリー制御</a:t>
            </a:r>
          </a:p>
        </p:txBody>
      </p:sp>
      <p:pic>
        <p:nvPicPr>
          <p:cNvPr id="842767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825" y="1173163"/>
            <a:ext cx="3814763" cy="1895475"/>
          </a:xfrm>
          <a:prstGeom prst="rect">
            <a:avLst/>
          </a:prstGeom>
          <a:noFill/>
        </p:spPr>
      </p:pic>
      <p:sp>
        <p:nvSpPr>
          <p:cNvPr id="842768" name="Rectangle 16"/>
          <p:cNvSpPr>
            <a:spLocks noChangeArrowheads="1"/>
          </p:cNvSpPr>
          <p:nvPr/>
        </p:nvSpPr>
        <p:spPr bwMode="auto">
          <a:xfrm>
            <a:off x="7380288" y="1066800"/>
            <a:ext cx="16557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</a:rPr>
              <a:t>森脇氏の設計・検討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パワースペクトル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24" name="AutoShape 90"/>
          <p:cNvSpPr>
            <a:spLocks noChangeArrowheads="1"/>
          </p:cNvSpPr>
          <p:nvPr/>
        </p:nvSpPr>
        <p:spPr bwMode="auto">
          <a:xfrm>
            <a:off x="2257435" y="4500570"/>
            <a:ext cx="4243391" cy="1643074"/>
          </a:xfrm>
          <a:prstGeom prst="roundRect">
            <a:avLst>
              <a:gd name="adj" fmla="val 4412"/>
            </a:avLst>
          </a:prstGeom>
          <a:solidFill>
            <a:srgbClr val="99C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5" name="AutoShape 85"/>
          <p:cNvSpPr>
            <a:spLocks noChangeArrowheads="1"/>
          </p:cNvSpPr>
          <p:nvPr/>
        </p:nvSpPr>
        <p:spPr bwMode="auto">
          <a:xfrm>
            <a:off x="1298097" y="1646222"/>
            <a:ext cx="3527425" cy="792162"/>
          </a:xfrm>
          <a:prstGeom prst="roundRect">
            <a:avLst>
              <a:gd name="adj" fmla="val 16667"/>
            </a:avLst>
          </a:prstGeom>
          <a:solidFill>
            <a:srgbClr val="99C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7" name="Rectangle 70"/>
          <p:cNvSpPr>
            <a:spLocks noChangeArrowheads="1"/>
          </p:cNvSpPr>
          <p:nvPr/>
        </p:nvSpPr>
        <p:spPr bwMode="auto">
          <a:xfrm>
            <a:off x="2293461" y="3286124"/>
            <a:ext cx="485030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パワースペクトル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変動の平均パワーに対する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　　　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                各周波数</a:t>
            </a:r>
            <a:r>
              <a:rPr lang="ja-JP" altLang="en-US" sz="18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成分の寄与を表す</a:t>
            </a:r>
          </a:p>
        </p:txBody>
      </p:sp>
      <p:sp>
        <p:nvSpPr>
          <p:cNvPr id="28" name="AutoShape 71"/>
          <p:cNvSpPr>
            <a:spLocks noChangeArrowheads="1"/>
          </p:cNvSpPr>
          <p:nvPr/>
        </p:nvSpPr>
        <p:spPr bwMode="auto">
          <a:xfrm>
            <a:off x="1926748" y="3333740"/>
            <a:ext cx="304800" cy="381000"/>
          </a:xfrm>
          <a:custGeom>
            <a:avLst/>
            <a:gdLst>
              <a:gd name="G0" fmla="+- 11249 0 0"/>
              <a:gd name="G1" fmla="+- 4427 0 0"/>
              <a:gd name="G2" fmla="+- 21600 0 4427"/>
              <a:gd name="G3" fmla="+- 10800 0 4427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4427"/>
                </a:lnTo>
                <a:lnTo>
                  <a:pt x="3375" y="4427"/>
                </a:lnTo>
                <a:lnTo>
                  <a:pt x="3375" y="17173"/>
                </a:lnTo>
                <a:lnTo>
                  <a:pt x="11249" y="17173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7"/>
                </a:moveTo>
                <a:lnTo>
                  <a:pt x="1350" y="17173"/>
                </a:lnTo>
                <a:lnTo>
                  <a:pt x="2700" y="17173"/>
                </a:lnTo>
                <a:lnTo>
                  <a:pt x="2700" y="4427"/>
                </a:lnTo>
                <a:close/>
              </a:path>
              <a:path w="21600" h="21600">
                <a:moveTo>
                  <a:pt x="0" y="4427"/>
                </a:moveTo>
                <a:lnTo>
                  <a:pt x="0" y="17173"/>
                </a:lnTo>
                <a:lnTo>
                  <a:pt x="675" y="17173"/>
                </a:lnTo>
                <a:lnTo>
                  <a:pt x="675" y="4427"/>
                </a:lnTo>
                <a:close/>
              </a:path>
            </a:pathLst>
          </a:custGeom>
          <a:solidFill>
            <a:srgbClr val="99CCFF">
              <a:alpha val="1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9" name="Rectangle 78"/>
          <p:cNvSpPr>
            <a:spLocks noChangeArrowheads="1"/>
          </p:cNvSpPr>
          <p:nvPr/>
        </p:nvSpPr>
        <p:spPr bwMode="auto">
          <a:xfrm>
            <a:off x="969869" y="1142984"/>
            <a:ext cx="42450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時系列信号をフーリエ変換して規格化</a:t>
            </a:r>
          </a:p>
        </p:txBody>
      </p:sp>
      <p:sp>
        <p:nvSpPr>
          <p:cNvPr id="30" name="Line 79"/>
          <p:cNvSpPr>
            <a:spLocks noChangeShapeType="1"/>
          </p:cNvSpPr>
          <p:nvPr/>
        </p:nvSpPr>
        <p:spPr bwMode="auto">
          <a:xfrm flipH="1" flipV="1">
            <a:off x="3746022" y="2293922"/>
            <a:ext cx="144462" cy="287337"/>
          </a:xfrm>
          <a:prstGeom prst="line">
            <a:avLst/>
          </a:prstGeom>
          <a:noFill/>
          <a:ln w="31750">
            <a:solidFill>
              <a:srgbClr val="CCECFF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1" name="Line 80"/>
          <p:cNvSpPr>
            <a:spLocks noChangeShapeType="1"/>
          </p:cNvSpPr>
          <p:nvPr/>
        </p:nvSpPr>
        <p:spPr bwMode="auto">
          <a:xfrm flipH="1" flipV="1">
            <a:off x="3457097" y="2293922"/>
            <a:ext cx="649287" cy="0"/>
          </a:xfrm>
          <a:prstGeom prst="line">
            <a:avLst/>
          </a:prstGeom>
          <a:noFill/>
          <a:ln w="12700">
            <a:solidFill>
              <a:srgbClr val="CCECFF"/>
            </a:solidFill>
            <a:round/>
            <a:headEnd/>
            <a:tailEnd type="none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2" name="Rectangle 81"/>
          <p:cNvSpPr>
            <a:spLocks noChangeArrowheads="1"/>
          </p:cNvSpPr>
          <p:nvPr/>
        </p:nvSpPr>
        <p:spPr bwMode="auto">
          <a:xfrm>
            <a:off x="3241197" y="2692595"/>
            <a:ext cx="16898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パワースペクトル</a:t>
            </a: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r>
              <a:rPr lang="en-US" altLang="ja-JP" sz="14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endParaRPr lang="ja-JP" altLang="en-US" sz="1400" b="1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Line 82"/>
          <p:cNvSpPr>
            <a:spLocks noChangeShapeType="1"/>
          </p:cNvSpPr>
          <p:nvPr/>
        </p:nvSpPr>
        <p:spPr bwMode="auto">
          <a:xfrm flipH="1" flipV="1">
            <a:off x="1369534" y="2293922"/>
            <a:ext cx="936625" cy="0"/>
          </a:xfrm>
          <a:prstGeom prst="line">
            <a:avLst/>
          </a:prstGeom>
          <a:noFill/>
          <a:ln w="12700">
            <a:solidFill>
              <a:srgbClr val="CCECFF"/>
            </a:solidFill>
            <a:round/>
            <a:headEnd/>
            <a:tailEnd type="none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4" name="Line 83"/>
          <p:cNvSpPr>
            <a:spLocks noChangeShapeType="1"/>
          </p:cNvSpPr>
          <p:nvPr/>
        </p:nvSpPr>
        <p:spPr bwMode="auto">
          <a:xfrm flipH="1" flipV="1">
            <a:off x="1729897" y="2293922"/>
            <a:ext cx="144462" cy="287337"/>
          </a:xfrm>
          <a:prstGeom prst="line">
            <a:avLst/>
          </a:prstGeom>
          <a:noFill/>
          <a:ln w="31750">
            <a:solidFill>
              <a:srgbClr val="CCECFF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5" name="Rectangle 84"/>
          <p:cNvSpPr>
            <a:spLocks noChangeArrowheads="1"/>
          </p:cNvSpPr>
          <p:nvPr/>
        </p:nvSpPr>
        <p:spPr bwMode="auto">
          <a:xfrm>
            <a:off x="1513997" y="2581259"/>
            <a:ext cx="1377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平均変動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パワー</a:t>
            </a:r>
            <a:endParaRPr lang="en-US" altLang="ja-JP" sz="14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</a:rPr>
              <a:t>  (RMS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</a:rPr>
              <a:t>変動 </a:t>
            </a: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</a:rPr>
              <a:t>)</a:t>
            </a:r>
            <a:r>
              <a:rPr lang="en-US" altLang="ja-JP" sz="1400" b="1" baseline="30000" dirty="0" smtClean="0">
                <a:solidFill>
                  <a:srgbClr val="CCECFF"/>
                </a:solidFill>
                <a:latin typeface="Tahoma" pitchFamily="34" charset="0"/>
              </a:rPr>
              <a:t>2</a:t>
            </a:r>
            <a:endParaRPr lang="ja-JP" altLang="en-US" sz="1400" b="1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39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437797" y="1693847"/>
            <a:ext cx="307816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2286011" y="4500570"/>
            <a:ext cx="3857625" cy="8125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(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例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衛星の機械的変動要求値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    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2928926" y="5460380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47" name="Rectangle 70"/>
          <p:cNvSpPr>
            <a:spLocks noChangeArrowheads="1"/>
          </p:cNvSpPr>
          <p:nvPr/>
        </p:nvSpPr>
        <p:spPr bwMode="auto">
          <a:xfrm>
            <a:off x="3222155" y="5388942"/>
            <a:ext cx="3635861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1Hz (1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秒周期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 の</a:t>
            </a:r>
            <a:endParaRPr lang="en-US" altLang="ja-JP" sz="16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変動成分の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RMS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変動 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6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 m</a:t>
            </a: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</a:rPr>
              <a:t>　</a:t>
            </a:r>
            <a:endParaRPr lang="ja-JP" altLang="en-US" sz="16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が目指す科学的成果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E251A3A-99AB-4C4F-B701-A3774F0B0A19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143811" name="Picture 3" descr="objective0811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3" y="984250"/>
            <a:ext cx="914400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初期宇宙の観測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7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6BC33B-4F3F-4556-941B-C95EEADCD779}" type="slidenum">
              <a:rPr lang="en-US" altLang="ja-JP"/>
              <a:pPr/>
              <a:t>43</a:t>
            </a:fld>
            <a:endParaRPr lang="en-US" altLang="ja-JP"/>
          </a:p>
        </p:txBody>
      </p:sp>
      <p:pic>
        <p:nvPicPr>
          <p:cNvPr id="21" name="図 20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275" y="785794"/>
            <a:ext cx="7965869" cy="5804736"/>
          </a:xfrm>
          <a:prstGeom prst="rect">
            <a:avLst/>
          </a:prstGeom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衛星固有の問題と対策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1000127" y="1071546"/>
            <a:ext cx="38576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で特に注意すべき点</a:t>
            </a:r>
            <a:endParaRPr kumimoji="1" lang="ja-JP" altLang="en-US" sz="20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1214414" y="1815263"/>
            <a:ext cx="50720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衛星打ち上げ時の振動や歪み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643042" y="2315329"/>
            <a:ext cx="571504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試験マスのロック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クランプ・リリース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レーザー光源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干渉計のアラインメントのずれに配慮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0" name="右矢印 19"/>
          <p:cNvSpPr/>
          <p:nvPr/>
        </p:nvSpPr>
        <p:spPr bwMode="auto">
          <a:xfrm>
            <a:off x="1785918" y="3212427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2071670" y="3140989"/>
            <a:ext cx="50720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十分に対応可能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1357290" y="3958403"/>
            <a:ext cx="50720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地上試験の制約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1714480" y="4468248"/>
            <a:ext cx="657229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試験マスの制御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    無重力下でないと動作確認ができない部分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2143108" y="5284129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落下塔・航空機による試験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5" name="右矢印 24"/>
          <p:cNvSpPr/>
          <p:nvPr/>
        </p:nvSpPr>
        <p:spPr bwMode="auto">
          <a:xfrm>
            <a:off x="1857356" y="5355567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90"/>
          <p:cNvSpPr>
            <a:spLocks noChangeArrowheads="1"/>
          </p:cNvSpPr>
          <p:nvPr/>
        </p:nvSpPr>
        <p:spPr bwMode="auto">
          <a:xfrm>
            <a:off x="714348" y="3786190"/>
            <a:ext cx="4243391" cy="1643074"/>
          </a:xfrm>
          <a:prstGeom prst="roundRect">
            <a:avLst>
              <a:gd name="adj" fmla="val 4412"/>
            </a:avLst>
          </a:prstGeom>
          <a:solidFill>
            <a:srgbClr val="FFFF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他プロジェクトとの関係</a:t>
            </a:r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9286" y="1357298"/>
            <a:ext cx="37084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EAEAEA"/>
                </a:solidFill>
                <a:latin typeface="Tahoma" pitchFamily="34" charset="0"/>
              </a:rPr>
              <a:t>地上重力波望遠鏡との関係</a:t>
            </a:r>
          </a:p>
        </p:txBody>
      </p:sp>
      <p:sp>
        <p:nvSpPr>
          <p:cNvPr id="1070087" name="Rectangle 7"/>
          <p:cNvSpPr>
            <a:spLocks noChangeArrowheads="1"/>
          </p:cNvSpPr>
          <p:nvPr/>
        </p:nvSpPr>
        <p:spPr bwMode="auto">
          <a:xfrm>
            <a:off x="5357818" y="1803407"/>
            <a:ext cx="36718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  <a:latin typeface="Tahoma" pitchFamily="34" charset="0"/>
              </a:rPr>
              <a:t>LCGT : </a:t>
            </a: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予算獲得のために準備中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   計画</a:t>
            </a: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</a:rPr>
              <a:t>最初の</a:t>
            </a:r>
            <a:r>
              <a:rPr lang="en-US" altLang="ja-JP" sz="1400" b="1" dirty="0">
                <a:solidFill>
                  <a:srgbClr val="CCECFF"/>
                </a:solidFill>
                <a:latin typeface="Tahoma" pitchFamily="34" charset="0"/>
              </a:rPr>
              <a:t>3 </a:t>
            </a: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</a:rPr>
              <a:t>年程度は，トンネル掘削や真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</a:rPr>
              <a:t>　空槽設置などの工事が主</a:t>
            </a: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であり，現在と同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　程度のエフォート率を維持</a:t>
            </a: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785786" y="2279695"/>
            <a:ext cx="4319588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日本の重力波のグループ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LCGT :      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最優先のプロジェクト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DECIGO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その先の中心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プロジェクト</a:t>
            </a:r>
            <a:endParaRPr lang="ja-JP" altLang="en-US" sz="18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7838" y="3160729"/>
            <a:ext cx="3384550" cy="2697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70094" name="Rectangle 14"/>
          <p:cNvSpPr>
            <a:spLocks noChangeArrowheads="1"/>
          </p:cNvSpPr>
          <p:nvPr/>
        </p:nvSpPr>
        <p:spPr bwMode="auto">
          <a:xfrm>
            <a:off x="1571604" y="4422835"/>
            <a:ext cx="342902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DECIGO/DPF</a:t>
            </a:r>
            <a:r>
              <a:rPr lang="ja-JP" altLang="en-US" sz="1800" b="1" dirty="0" err="1" smtClean="0">
                <a:solidFill>
                  <a:srgbClr val="FFFFFF"/>
                </a:solidFill>
                <a:latin typeface="Tahoma" pitchFamily="34" charset="0"/>
              </a:rPr>
              <a:t>には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,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　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LCGT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以外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</a:rPr>
              <a:t>からの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研究者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/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学生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                               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も多く参入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14348" y="3929066"/>
            <a:ext cx="4214842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重力波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/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宇宙というフロンティアへの意欲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285852" y="4500570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観測周波数帯と観測対象</a:t>
            </a:r>
          </a:p>
        </p:txBody>
      </p:sp>
      <p:sp>
        <p:nvSpPr>
          <p:cNvPr id="3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A146BD2-1749-431B-A6B1-69A6687293D4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6947" name="AutoShape 3"/>
          <p:cNvSpPr>
            <a:spLocks noChangeAspect="1" noChangeArrowheads="1"/>
          </p:cNvSpPr>
          <p:nvPr/>
        </p:nvSpPr>
        <p:spPr bwMode="auto">
          <a:xfrm>
            <a:off x="900113" y="2205038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069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3775" y="2181225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06949" name="Freeform 5"/>
          <p:cNvSpPr>
            <a:spLocks noChangeAspect="1"/>
          </p:cNvSpPr>
          <p:nvPr/>
        </p:nvSpPr>
        <p:spPr bwMode="auto">
          <a:xfrm>
            <a:off x="4859338" y="2420938"/>
            <a:ext cx="184730" cy="461665"/>
          </a:xfrm>
          <a:custGeom>
            <a:avLst/>
            <a:gdLst/>
            <a:ahLst/>
            <a:cxnLst>
              <a:cxn ang="0">
                <a:pos x="768" y="1776"/>
              </a:cxn>
              <a:cxn ang="0">
                <a:pos x="384" y="0"/>
              </a:cxn>
              <a:cxn ang="0">
                <a:pos x="0" y="0"/>
              </a:cxn>
              <a:cxn ang="0">
                <a:pos x="432" y="1776"/>
              </a:cxn>
              <a:cxn ang="0">
                <a:pos x="768" y="1776"/>
              </a:cxn>
            </a:cxnLst>
            <a:rect l="0" t="0" r="r" b="b"/>
            <a:pathLst>
              <a:path w="768" h="1776">
                <a:moveTo>
                  <a:pt x="768" y="1776"/>
                </a:moveTo>
                <a:lnTo>
                  <a:pt x="384" y="0"/>
                </a:lnTo>
                <a:lnTo>
                  <a:pt x="0" y="0"/>
                </a:lnTo>
                <a:lnTo>
                  <a:pt x="432" y="1776"/>
                </a:lnTo>
                <a:lnTo>
                  <a:pt x="768" y="177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6950" name="Rectangle 6"/>
          <p:cNvSpPr>
            <a:spLocks noChangeAspect="1" noChangeArrowheads="1"/>
          </p:cNvSpPr>
          <p:nvPr/>
        </p:nvSpPr>
        <p:spPr bwMode="auto">
          <a:xfrm>
            <a:off x="3419475" y="4557713"/>
            <a:ext cx="2068195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DECIGO</a:t>
            </a:r>
            <a:r>
              <a:rPr kumimoji="1" lang="en-US" altLang="ja-JP" sz="12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基線長 </a:t>
            </a:r>
            <a:r>
              <a:rPr kumimoji="1" lang="en-US" altLang="ja-JP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000" b="1" kern="1200" baseline="300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</a:t>
            </a:r>
            <a:r>
              <a:rPr kumimoji="1" lang="en-US" altLang="ja-JP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m, </a:t>
            </a:r>
            <a:r>
              <a:rPr kumimoji="1" lang="ja-JP" altLang="en-US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 </a:t>
            </a:r>
            <a:r>
              <a:rPr kumimoji="1" lang="en-US" altLang="ja-JP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100kg, </a:t>
            </a:r>
          </a:p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レーザー光 </a:t>
            </a:r>
            <a:r>
              <a:rPr kumimoji="1" lang="en-US" altLang="ja-JP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10W, </a:t>
            </a:r>
            <a:r>
              <a:rPr kumimoji="1" lang="ja-JP" altLang="en-US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波長 </a:t>
            </a:r>
            <a:r>
              <a:rPr kumimoji="1" lang="en-US" altLang="ja-JP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532nm</a:t>
            </a:r>
          </a:p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テレスコープ径 </a:t>
            </a:r>
            <a:r>
              <a:rPr kumimoji="1" lang="en-US" altLang="ja-JP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65837" y="2852738"/>
            <a:ext cx="1981199" cy="1922462"/>
            <a:chOff x="3821" y="1797"/>
            <a:chExt cx="1248" cy="1211"/>
          </a:xfrm>
        </p:grpSpPr>
        <p:sp>
          <p:nvSpPr>
            <p:cNvPr id="1106952" name="Freeform 8"/>
            <p:cNvSpPr>
              <a:spLocks noChangeAspect="1"/>
            </p:cNvSpPr>
            <p:nvPr/>
          </p:nvSpPr>
          <p:spPr bwMode="auto">
            <a:xfrm>
              <a:off x="4275" y="2113"/>
              <a:ext cx="116" cy="2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4" y="48"/>
                </a:cxn>
                <a:cxn ang="0">
                  <a:pos x="384" y="384"/>
                </a:cxn>
                <a:cxn ang="0">
                  <a:pos x="0" y="384"/>
                </a:cxn>
                <a:cxn ang="0">
                  <a:pos x="0" y="0"/>
                </a:cxn>
              </a:cxnLst>
              <a:rect l="0" t="0" r="r" b="b"/>
              <a:pathLst>
                <a:path w="384" h="384">
                  <a:moveTo>
                    <a:pt x="0" y="0"/>
                  </a:moveTo>
                  <a:lnTo>
                    <a:pt x="384" y="48"/>
                  </a:lnTo>
                  <a:lnTo>
                    <a:pt x="384" y="384"/>
                  </a:lnTo>
                  <a:lnTo>
                    <a:pt x="0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0000"/>
              </a:srgbClr>
            </a:solidFill>
            <a:ln w="31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6953" name="Freeform 9"/>
            <p:cNvSpPr>
              <a:spLocks noChangeAspect="1"/>
            </p:cNvSpPr>
            <p:nvPr/>
          </p:nvSpPr>
          <p:spPr bwMode="auto">
            <a:xfrm>
              <a:off x="3821" y="1965"/>
              <a:ext cx="116" cy="291"/>
            </a:xfrm>
            <a:custGeom>
              <a:avLst/>
              <a:gdLst/>
              <a:ahLst/>
              <a:cxnLst>
                <a:cxn ang="0">
                  <a:pos x="816" y="336"/>
                </a:cxn>
                <a:cxn ang="0">
                  <a:pos x="0" y="0"/>
                </a:cxn>
                <a:cxn ang="0">
                  <a:pos x="0" y="192"/>
                </a:cxn>
                <a:cxn ang="0">
                  <a:pos x="816" y="528"/>
                </a:cxn>
                <a:cxn ang="0">
                  <a:pos x="816" y="336"/>
                </a:cxn>
              </a:cxnLst>
              <a:rect l="0" t="0" r="r" b="b"/>
              <a:pathLst>
                <a:path w="816" h="528">
                  <a:moveTo>
                    <a:pt x="816" y="336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816" y="528"/>
                  </a:lnTo>
                  <a:lnTo>
                    <a:pt x="816" y="336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6954" name="Oval 10"/>
            <p:cNvSpPr>
              <a:spLocks noChangeAspect="1" noChangeArrowheads="1"/>
            </p:cNvSpPr>
            <p:nvPr/>
          </p:nvSpPr>
          <p:spPr bwMode="auto">
            <a:xfrm>
              <a:off x="4502" y="2587"/>
              <a:ext cx="164" cy="409"/>
            </a:xfrm>
            <a:prstGeom prst="ellipse">
              <a:avLst/>
            </a:prstGeom>
            <a:solidFill>
              <a:srgbClr val="FF9900"/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6955" name="Freeform 11"/>
            <p:cNvSpPr>
              <a:spLocks noChangeAspect="1"/>
            </p:cNvSpPr>
            <p:nvPr/>
          </p:nvSpPr>
          <p:spPr bwMode="auto">
            <a:xfrm>
              <a:off x="3821" y="2417"/>
              <a:ext cx="116" cy="2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288" y="480"/>
                </a:cxn>
                <a:cxn ang="0">
                  <a:pos x="48" y="432"/>
                </a:cxn>
                <a:cxn ang="0">
                  <a:pos x="0" y="0"/>
                </a:cxn>
              </a:cxnLst>
              <a:rect l="0" t="0" r="r" b="b"/>
              <a:pathLst>
                <a:path w="288" h="480">
                  <a:moveTo>
                    <a:pt x="0" y="0"/>
                  </a:moveTo>
                  <a:lnTo>
                    <a:pt x="288" y="96"/>
                  </a:lnTo>
                  <a:lnTo>
                    <a:pt x="288" y="480"/>
                  </a:lnTo>
                  <a:lnTo>
                    <a:pt x="48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6956" name="Rectangle 12"/>
            <p:cNvSpPr>
              <a:spLocks noChangeAspect="1" noChangeArrowheads="1"/>
            </p:cNvSpPr>
            <p:nvPr/>
          </p:nvSpPr>
          <p:spPr bwMode="auto">
            <a:xfrm>
              <a:off x="4565" y="2796"/>
              <a:ext cx="44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LCGT</a:t>
              </a:r>
            </a:p>
          </p:txBody>
        </p:sp>
        <p:sp>
          <p:nvSpPr>
            <p:cNvPr id="1106957" name="Rectangle 13"/>
            <p:cNvSpPr>
              <a:spLocks noChangeAspect="1" noChangeArrowheads="1"/>
            </p:cNvSpPr>
            <p:nvPr/>
          </p:nvSpPr>
          <p:spPr bwMode="auto">
            <a:xfrm>
              <a:off x="4468" y="1964"/>
              <a:ext cx="60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FFFF66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重力崩壊型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FFFF66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超新星爆発</a:t>
              </a:r>
            </a:p>
          </p:txBody>
        </p:sp>
        <p:sp>
          <p:nvSpPr>
            <p:cNvPr id="1106958" name="Rectangle 14"/>
            <p:cNvSpPr>
              <a:spLocks noChangeAspect="1" noChangeArrowheads="1"/>
            </p:cNvSpPr>
            <p:nvPr/>
          </p:nvSpPr>
          <p:spPr bwMode="auto">
            <a:xfrm>
              <a:off x="3923" y="1797"/>
              <a:ext cx="5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中性子星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連星合体</a:t>
              </a:r>
            </a:p>
          </p:txBody>
        </p:sp>
        <p:sp>
          <p:nvSpPr>
            <p:cNvPr id="1106959" name="Rectangle 15"/>
            <p:cNvSpPr>
              <a:spLocks noChangeAspect="1" noChangeArrowheads="1"/>
            </p:cNvSpPr>
            <p:nvPr/>
          </p:nvSpPr>
          <p:spPr bwMode="auto">
            <a:xfrm>
              <a:off x="4614" y="2394"/>
              <a:ext cx="40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000" b="1" kern="1200">
                  <a:solidFill>
                    <a:srgbClr val="FF99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ScoX-1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000" b="1" kern="1200">
                  <a:solidFill>
                    <a:srgbClr val="FF99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(1yr)</a:t>
              </a:r>
            </a:p>
          </p:txBody>
        </p:sp>
        <p:sp>
          <p:nvSpPr>
            <p:cNvPr id="1106960" name="Rectangle 16"/>
            <p:cNvSpPr>
              <a:spLocks noChangeAspect="1" noChangeArrowheads="1"/>
            </p:cNvSpPr>
            <p:nvPr/>
          </p:nvSpPr>
          <p:spPr bwMode="auto">
            <a:xfrm>
              <a:off x="3851" y="2457"/>
              <a:ext cx="476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FF99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パルサー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000" b="1" kern="1200">
                  <a:solidFill>
                    <a:srgbClr val="FF99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  </a:t>
              </a:r>
              <a:r>
                <a:rPr kumimoji="1" lang="en-US" altLang="ja-JP" sz="1000" b="1" kern="1200">
                  <a:solidFill>
                    <a:srgbClr val="FF99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(1yr)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320925" y="2349501"/>
            <a:ext cx="2916238" cy="1949451"/>
            <a:chOff x="1462" y="1480"/>
            <a:chExt cx="1837" cy="1228"/>
          </a:xfrm>
        </p:grpSpPr>
        <p:sp>
          <p:nvSpPr>
            <p:cNvPr id="1106962" name="Freeform 18"/>
            <p:cNvSpPr>
              <a:spLocks noChangeAspect="1"/>
            </p:cNvSpPr>
            <p:nvPr/>
          </p:nvSpPr>
          <p:spPr bwMode="auto">
            <a:xfrm>
              <a:off x="1474" y="1737"/>
              <a:ext cx="1352" cy="2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8" y="24"/>
                </a:cxn>
                <a:cxn ang="0">
                  <a:pos x="432" y="108"/>
                </a:cxn>
                <a:cxn ang="0">
                  <a:pos x="528" y="138"/>
                </a:cxn>
                <a:cxn ang="0">
                  <a:pos x="564" y="162"/>
                </a:cxn>
                <a:cxn ang="0">
                  <a:pos x="624" y="216"/>
                </a:cxn>
                <a:cxn ang="0">
                  <a:pos x="654" y="240"/>
                </a:cxn>
                <a:cxn ang="0">
                  <a:pos x="666" y="258"/>
                </a:cxn>
                <a:cxn ang="0">
                  <a:pos x="684" y="270"/>
                </a:cxn>
                <a:cxn ang="0">
                  <a:pos x="756" y="348"/>
                </a:cxn>
                <a:cxn ang="0">
                  <a:pos x="780" y="378"/>
                </a:cxn>
                <a:cxn ang="0">
                  <a:pos x="816" y="426"/>
                </a:cxn>
                <a:cxn ang="0">
                  <a:pos x="840" y="456"/>
                </a:cxn>
                <a:cxn ang="0">
                  <a:pos x="864" y="492"/>
                </a:cxn>
                <a:cxn ang="0">
                  <a:pos x="918" y="534"/>
                </a:cxn>
                <a:cxn ang="0">
                  <a:pos x="930" y="552"/>
                </a:cxn>
                <a:cxn ang="0">
                  <a:pos x="948" y="564"/>
                </a:cxn>
                <a:cxn ang="0">
                  <a:pos x="1050" y="678"/>
                </a:cxn>
                <a:cxn ang="0">
                  <a:pos x="1098" y="726"/>
                </a:cxn>
                <a:cxn ang="0">
                  <a:pos x="1134" y="750"/>
                </a:cxn>
                <a:cxn ang="0">
                  <a:pos x="1152" y="762"/>
                </a:cxn>
                <a:cxn ang="0">
                  <a:pos x="1164" y="780"/>
                </a:cxn>
                <a:cxn ang="0">
                  <a:pos x="1182" y="792"/>
                </a:cxn>
                <a:cxn ang="0">
                  <a:pos x="1224" y="840"/>
                </a:cxn>
                <a:cxn ang="0">
                  <a:pos x="1242" y="870"/>
                </a:cxn>
              </a:cxnLst>
              <a:rect l="0" t="0" r="r" b="b"/>
              <a:pathLst>
                <a:path w="1242" h="870">
                  <a:moveTo>
                    <a:pt x="0" y="0"/>
                  </a:moveTo>
                  <a:cubicBezTo>
                    <a:pt x="58" y="5"/>
                    <a:pt x="110" y="18"/>
                    <a:pt x="168" y="24"/>
                  </a:cubicBezTo>
                  <a:cubicBezTo>
                    <a:pt x="256" y="53"/>
                    <a:pt x="344" y="79"/>
                    <a:pt x="432" y="108"/>
                  </a:cubicBezTo>
                  <a:cubicBezTo>
                    <a:pt x="461" y="118"/>
                    <a:pt x="502" y="123"/>
                    <a:pt x="528" y="138"/>
                  </a:cubicBezTo>
                  <a:cubicBezTo>
                    <a:pt x="541" y="145"/>
                    <a:pt x="564" y="162"/>
                    <a:pt x="564" y="162"/>
                  </a:cubicBezTo>
                  <a:cubicBezTo>
                    <a:pt x="578" y="183"/>
                    <a:pt x="600" y="208"/>
                    <a:pt x="624" y="216"/>
                  </a:cubicBezTo>
                  <a:cubicBezTo>
                    <a:pt x="658" y="268"/>
                    <a:pt x="613" y="207"/>
                    <a:pt x="654" y="240"/>
                  </a:cubicBezTo>
                  <a:cubicBezTo>
                    <a:pt x="660" y="245"/>
                    <a:pt x="661" y="253"/>
                    <a:pt x="666" y="258"/>
                  </a:cubicBezTo>
                  <a:cubicBezTo>
                    <a:pt x="671" y="263"/>
                    <a:pt x="678" y="266"/>
                    <a:pt x="684" y="270"/>
                  </a:cubicBezTo>
                  <a:cubicBezTo>
                    <a:pt x="702" y="297"/>
                    <a:pt x="724" y="337"/>
                    <a:pt x="756" y="348"/>
                  </a:cubicBezTo>
                  <a:cubicBezTo>
                    <a:pt x="768" y="383"/>
                    <a:pt x="753" y="351"/>
                    <a:pt x="780" y="378"/>
                  </a:cubicBezTo>
                  <a:cubicBezTo>
                    <a:pt x="801" y="399"/>
                    <a:pt x="788" y="407"/>
                    <a:pt x="816" y="426"/>
                  </a:cubicBezTo>
                  <a:cubicBezTo>
                    <a:pt x="830" y="467"/>
                    <a:pt x="811" y="423"/>
                    <a:pt x="840" y="456"/>
                  </a:cubicBezTo>
                  <a:cubicBezTo>
                    <a:pt x="849" y="467"/>
                    <a:pt x="852" y="484"/>
                    <a:pt x="864" y="492"/>
                  </a:cubicBezTo>
                  <a:cubicBezTo>
                    <a:pt x="883" y="505"/>
                    <a:pt x="899" y="521"/>
                    <a:pt x="918" y="534"/>
                  </a:cubicBezTo>
                  <a:cubicBezTo>
                    <a:pt x="922" y="540"/>
                    <a:pt x="925" y="547"/>
                    <a:pt x="930" y="552"/>
                  </a:cubicBezTo>
                  <a:cubicBezTo>
                    <a:pt x="935" y="557"/>
                    <a:pt x="943" y="559"/>
                    <a:pt x="948" y="564"/>
                  </a:cubicBezTo>
                  <a:cubicBezTo>
                    <a:pt x="978" y="599"/>
                    <a:pt x="1005" y="663"/>
                    <a:pt x="1050" y="678"/>
                  </a:cubicBezTo>
                  <a:cubicBezTo>
                    <a:pt x="1062" y="697"/>
                    <a:pt x="1080" y="712"/>
                    <a:pt x="1098" y="726"/>
                  </a:cubicBezTo>
                  <a:cubicBezTo>
                    <a:pt x="1109" y="735"/>
                    <a:pt x="1122" y="742"/>
                    <a:pt x="1134" y="750"/>
                  </a:cubicBezTo>
                  <a:cubicBezTo>
                    <a:pt x="1140" y="754"/>
                    <a:pt x="1152" y="762"/>
                    <a:pt x="1152" y="762"/>
                  </a:cubicBezTo>
                  <a:cubicBezTo>
                    <a:pt x="1156" y="768"/>
                    <a:pt x="1159" y="775"/>
                    <a:pt x="1164" y="780"/>
                  </a:cubicBezTo>
                  <a:cubicBezTo>
                    <a:pt x="1169" y="785"/>
                    <a:pt x="1177" y="787"/>
                    <a:pt x="1182" y="792"/>
                  </a:cubicBezTo>
                  <a:cubicBezTo>
                    <a:pt x="1231" y="848"/>
                    <a:pt x="1184" y="813"/>
                    <a:pt x="1224" y="840"/>
                  </a:cubicBezTo>
                  <a:cubicBezTo>
                    <a:pt x="1232" y="863"/>
                    <a:pt x="1226" y="854"/>
                    <a:pt x="1242" y="870"/>
                  </a:cubicBezTo>
                </a:path>
              </a:pathLst>
            </a:custGeom>
            <a:noFill/>
            <a:ln w="63500" cap="flat" cmpd="sng">
              <a:solidFill>
                <a:srgbClr val="C0C0C0"/>
              </a:solidFill>
              <a:prstDash val="solid"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6963" name="Freeform 19"/>
            <p:cNvSpPr>
              <a:spLocks noChangeAspect="1"/>
            </p:cNvSpPr>
            <p:nvPr/>
          </p:nvSpPr>
          <p:spPr bwMode="auto">
            <a:xfrm>
              <a:off x="2007" y="1510"/>
              <a:ext cx="116" cy="291"/>
            </a:xfrm>
            <a:custGeom>
              <a:avLst/>
              <a:gdLst/>
              <a:ahLst/>
              <a:cxnLst>
                <a:cxn ang="0">
                  <a:pos x="1008" y="432"/>
                </a:cxn>
                <a:cxn ang="0">
                  <a:pos x="48" y="0"/>
                </a:cxn>
                <a:cxn ang="0">
                  <a:pos x="0" y="240"/>
                </a:cxn>
                <a:cxn ang="0">
                  <a:pos x="1008" y="576"/>
                </a:cxn>
                <a:cxn ang="0">
                  <a:pos x="1008" y="432"/>
                </a:cxn>
              </a:cxnLst>
              <a:rect l="0" t="0" r="r" b="b"/>
              <a:pathLst>
                <a:path w="1008" h="576">
                  <a:moveTo>
                    <a:pt x="1008" y="432"/>
                  </a:moveTo>
                  <a:lnTo>
                    <a:pt x="48" y="0"/>
                  </a:lnTo>
                  <a:lnTo>
                    <a:pt x="0" y="240"/>
                  </a:lnTo>
                  <a:lnTo>
                    <a:pt x="1008" y="576"/>
                  </a:lnTo>
                  <a:lnTo>
                    <a:pt x="1008" y="432"/>
                  </a:lnTo>
                  <a:close/>
                </a:path>
              </a:pathLst>
            </a:custGeom>
            <a:solidFill>
              <a:srgbClr val="CCFF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6964" name="Freeform 20"/>
            <p:cNvSpPr>
              <a:spLocks noChangeAspect="1"/>
            </p:cNvSpPr>
            <p:nvPr/>
          </p:nvSpPr>
          <p:spPr bwMode="auto">
            <a:xfrm>
              <a:off x="1837" y="1816"/>
              <a:ext cx="116" cy="2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0" y="30"/>
                </a:cxn>
                <a:cxn ang="0">
                  <a:pos x="492" y="96"/>
                </a:cxn>
                <a:cxn ang="0">
                  <a:pos x="672" y="162"/>
                </a:cxn>
                <a:cxn ang="0">
                  <a:pos x="732" y="198"/>
                </a:cxn>
                <a:cxn ang="0">
                  <a:pos x="732" y="240"/>
                </a:cxn>
                <a:cxn ang="0">
                  <a:pos x="714" y="300"/>
                </a:cxn>
                <a:cxn ang="0">
                  <a:pos x="618" y="480"/>
                </a:cxn>
                <a:cxn ang="0">
                  <a:pos x="576" y="480"/>
                </a:cxn>
                <a:cxn ang="0">
                  <a:pos x="492" y="384"/>
                </a:cxn>
                <a:cxn ang="0">
                  <a:pos x="444" y="330"/>
                </a:cxn>
                <a:cxn ang="0">
                  <a:pos x="372" y="240"/>
                </a:cxn>
                <a:cxn ang="0">
                  <a:pos x="276" y="144"/>
                </a:cxn>
                <a:cxn ang="0">
                  <a:pos x="204" y="84"/>
                </a:cxn>
                <a:cxn ang="0">
                  <a:pos x="78" y="18"/>
                </a:cxn>
                <a:cxn ang="0">
                  <a:pos x="0" y="0"/>
                </a:cxn>
              </a:cxnLst>
              <a:rect l="0" t="0" r="r" b="b"/>
              <a:pathLst>
                <a:path w="732" h="480">
                  <a:moveTo>
                    <a:pt x="0" y="0"/>
                  </a:moveTo>
                  <a:lnTo>
                    <a:pt x="270" y="30"/>
                  </a:lnTo>
                  <a:lnTo>
                    <a:pt x="492" y="96"/>
                  </a:lnTo>
                  <a:lnTo>
                    <a:pt x="672" y="162"/>
                  </a:lnTo>
                  <a:lnTo>
                    <a:pt x="732" y="198"/>
                  </a:lnTo>
                  <a:lnTo>
                    <a:pt x="732" y="240"/>
                  </a:lnTo>
                  <a:lnTo>
                    <a:pt x="714" y="300"/>
                  </a:lnTo>
                  <a:lnTo>
                    <a:pt x="618" y="480"/>
                  </a:lnTo>
                  <a:lnTo>
                    <a:pt x="576" y="480"/>
                  </a:lnTo>
                  <a:lnTo>
                    <a:pt x="492" y="384"/>
                  </a:lnTo>
                  <a:lnTo>
                    <a:pt x="444" y="330"/>
                  </a:lnTo>
                  <a:lnTo>
                    <a:pt x="372" y="240"/>
                  </a:lnTo>
                  <a:lnTo>
                    <a:pt x="276" y="144"/>
                  </a:lnTo>
                  <a:lnTo>
                    <a:pt x="204" y="84"/>
                  </a:lnTo>
                  <a:lnTo>
                    <a:pt x="7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6965" name="Rectangle 21"/>
            <p:cNvSpPr>
              <a:spLocks noChangeAspect="1" noChangeArrowheads="1"/>
            </p:cNvSpPr>
            <p:nvPr/>
          </p:nvSpPr>
          <p:spPr bwMode="auto">
            <a:xfrm>
              <a:off x="1791" y="2417"/>
              <a:ext cx="95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銀河系内連星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バックグラウンド雑音</a:t>
              </a:r>
            </a:p>
          </p:txBody>
        </p:sp>
        <p:sp>
          <p:nvSpPr>
            <p:cNvPr id="1106966" name="Rectangle 22"/>
            <p:cNvSpPr>
              <a:spLocks noChangeAspect="1" noChangeArrowheads="1"/>
            </p:cNvSpPr>
            <p:nvPr/>
          </p:nvSpPr>
          <p:spPr bwMode="auto">
            <a:xfrm>
              <a:off x="2472" y="1480"/>
              <a:ext cx="82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大質量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ブラックホール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　　連星合体</a:t>
              </a:r>
            </a:p>
          </p:txBody>
        </p:sp>
        <p:sp>
          <p:nvSpPr>
            <p:cNvPr id="1106967" name="Rectangle 23"/>
            <p:cNvSpPr>
              <a:spLocks noChangeAspect="1" noChangeArrowheads="1"/>
            </p:cNvSpPr>
            <p:nvPr/>
          </p:nvSpPr>
          <p:spPr bwMode="auto">
            <a:xfrm>
              <a:off x="2336" y="2009"/>
              <a:ext cx="6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660066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銀河系内連星</a:t>
              </a:r>
            </a:p>
          </p:txBody>
        </p:sp>
        <p:sp>
          <p:nvSpPr>
            <p:cNvPr id="1106968" name="Rectangle 24"/>
            <p:cNvSpPr>
              <a:spLocks noChangeAspect="1" noChangeArrowheads="1"/>
            </p:cNvSpPr>
            <p:nvPr/>
          </p:nvSpPr>
          <p:spPr bwMode="auto">
            <a:xfrm>
              <a:off x="1462" y="1843"/>
              <a:ext cx="4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LISA</a:t>
              </a:r>
            </a:p>
          </p:txBody>
        </p:sp>
      </p:grpSp>
      <p:sp>
        <p:nvSpPr>
          <p:cNvPr id="1106969" name="Rectangle 25"/>
          <p:cNvSpPr>
            <a:spLocks noChangeAspect="1" noChangeArrowheads="1"/>
          </p:cNvSpPr>
          <p:nvPr/>
        </p:nvSpPr>
        <p:spPr bwMode="auto">
          <a:xfrm>
            <a:off x="5580063" y="5103813"/>
            <a:ext cx="125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重力場変動雑音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地上検出器</a:t>
            </a: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106970" name="Line 26"/>
          <p:cNvSpPr>
            <a:spLocks noChangeShapeType="1"/>
          </p:cNvSpPr>
          <p:nvPr/>
        </p:nvSpPr>
        <p:spPr bwMode="auto">
          <a:xfrm>
            <a:off x="5435600" y="2541588"/>
            <a:ext cx="7207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6971" name="Line 27"/>
          <p:cNvSpPr>
            <a:spLocks noChangeShapeType="1"/>
          </p:cNvSpPr>
          <p:nvPr/>
        </p:nvSpPr>
        <p:spPr bwMode="auto">
          <a:xfrm>
            <a:off x="5321300" y="2397125"/>
            <a:ext cx="142875" cy="1428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6972" name="Rectangle 28"/>
          <p:cNvSpPr>
            <a:spLocks noChangeAspect="1" noChangeArrowheads="1"/>
          </p:cNvSpPr>
          <p:nvPr/>
        </p:nvSpPr>
        <p:spPr bwMode="auto">
          <a:xfrm>
            <a:off x="5724525" y="2565400"/>
            <a:ext cx="1112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 limit</a:t>
            </a: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339975" y="3062288"/>
            <a:ext cx="3594100" cy="2071687"/>
            <a:chOff x="1474" y="1929"/>
            <a:chExt cx="2264" cy="1305"/>
          </a:xfrm>
        </p:grpSpPr>
        <p:sp>
          <p:nvSpPr>
            <p:cNvPr id="1106974" name="Line 30"/>
            <p:cNvSpPr>
              <a:spLocks noChangeAspect="1" noChangeShapeType="1"/>
            </p:cNvSpPr>
            <p:nvPr/>
          </p:nvSpPr>
          <p:spPr bwMode="auto">
            <a:xfrm flipH="1" flipV="1">
              <a:off x="1474" y="1929"/>
              <a:ext cx="2177" cy="1305"/>
            </a:xfrm>
            <a:prstGeom prst="line">
              <a:avLst/>
            </a:prstGeom>
            <a:noFill/>
            <a:ln w="50800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6975" name="Rectangle 31"/>
            <p:cNvSpPr>
              <a:spLocks noChangeAspect="1" noChangeArrowheads="1"/>
            </p:cNvSpPr>
            <p:nvPr/>
          </p:nvSpPr>
          <p:spPr bwMode="auto">
            <a:xfrm>
              <a:off x="3016" y="2513"/>
              <a:ext cx="72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初期宇宙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からの重力波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200" b="1" kern="12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(</a:t>
              </a:r>
              <a:r>
                <a:rPr kumimoji="1" lang="en-US" altLang="ja-JP" sz="1000" b="1" kern="1200">
                  <a:solidFill>
                    <a:srgbClr val="FFCCCC"/>
                  </a:solidFill>
                  <a:latin typeface="Symbol" pitchFamily="18" charset="2"/>
                  <a:ea typeface="HGP創英角ｺﾞｼｯｸUB" pitchFamily="50" charset="-128"/>
                  <a:cs typeface="+mn-cs"/>
                </a:rPr>
                <a:t>W</a:t>
              </a:r>
              <a:r>
                <a:rPr kumimoji="1" lang="en-US" altLang="ja-JP" sz="1000" b="1" kern="1200" baseline="-100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gw</a:t>
              </a:r>
              <a:r>
                <a:rPr kumimoji="1" lang="en-US" altLang="ja-JP" sz="1000" b="1" kern="12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=10</a:t>
              </a:r>
              <a:r>
                <a:rPr kumimoji="1" lang="en-US" altLang="ja-JP" sz="1000" b="1" kern="1200" baseline="300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-14</a:t>
              </a:r>
              <a:r>
                <a:rPr kumimoji="1" lang="en-US" altLang="ja-JP" sz="1200" b="1" kern="12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)</a:t>
              </a:r>
            </a:p>
          </p:txBody>
        </p:sp>
      </p:grpSp>
      <p:sp>
        <p:nvSpPr>
          <p:cNvPr id="1106976" name="Rectangle 32"/>
          <p:cNvSpPr>
            <a:spLocks noChangeArrowheads="1"/>
          </p:cNvSpPr>
          <p:nvPr/>
        </p:nvSpPr>
        <p:spPr bwMode="auto">
          <a:xfrm>
            <a:off x="357158" y="928670"/>
            <a:ext cx="8715436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地上干渉計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10Hz - 1kHz      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中性子星など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   : 0.1 - 1Hz             </a:t>
            </a:r>
            <a:r>
              <a:rPr kumimoji="1" lang="en-US" altLang="ja-JP" sz="2000" b="1" kern="1200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中間質量</a:t>
            </a:r>
            <a:r>
              <a:rPr kumimoji="1" lang="en-US" altLang="ja-JP" sz="2000" b="1" kern="1200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BH</a:t>
            </a:r>
            <a:r>
              <a:rPr kumimoji="1" lang="ja-JP" altLang="en-US" sz="2000" b="1" kern="1200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など</a:t>
            </a:r>
            <a:r>
              <a:rPr kumimoji="1" lang="en-US" altLang="ja-JP" sz="2000" b="1" kern="1200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b="1" kern="1200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初期宇宙からの重力波</a:t>
            </a:r>
            <a:endParaRPr kumimoji="1" lang="ja-JP" altLang="en-US" sz="2000" b="1" kern="1200" dirty="0">
              <a:solidFill>
                <a:srgbClr val="9966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          : 1mHz – 10mHz 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大質量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BH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など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宇宙干渉計による精密計測</a:t>
            </a:r>
          </a:p>
        </p:txBody>
      </p:sp>
      <p:sp>
        <p:nvSpPr>
          <p:cNvPr id="2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74B774-4512-4FFA-84EB-9054C2C624D2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5275" name="Rectangle 11"/>
          <p:cNvSpPr>
            <a:spLocks noChangeArrowheads="1"/>
          </p:cNvSpPr>
          <p:nvPr/>
        </p:nvSpPr>
        <p:spPr bwMode="auto">
          <a:xfrm>
            <a:off x="900113" y="947738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背景</a:t>
            </a:r>
          </a:p>
        </p:txBody>
      </p:sp>
      <p:sp>
        <p:nvSpPr>
          <p:cNvPr id="1035276" name="Rectangle 12"/>
          <p:cNvSpPr>
            <a:spLocks noChangeArrowheads="1"/>
          </p:cNvSpPr>
          <p:nvPr/>
        </p:nvSpPr>
        <p:spPr bwMode="auto">
          <a:xfrm>
            <a:off x="6011863" y="1163638"/>
            <a:ext cx="194468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1035277" name="Rectangle 13"/>
          <p:cNvSpPr>
            <a:spLocks noChangeArrowheads="1"/>
          </p:cNvSpPr>
          <p:nvPr/>
        </p:nvSpPr>
        <p:spPr bwMode="auto">
          <a:xfrm>
            <a:off x="395288" y="1412875"/>
            <a:ext cx="3024187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地上干渉計では豊富な実績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6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-19</a:t>
            </a:r>
            <a:r>
              <a:rPr kumimoji="1"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6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の変動測定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035278" name="Rectangle 14"/>
          <p:cNvSpPr>
            <a:spLocks noChangeArrowheads="1"/>
          </p:cNvSpPr>
          <p:nvPr/>
        </p:nvSpPr>
        <p:spPr bwMode="auto">
          <a:xfrm>
            <a:off x="395288" y="2133600"/>
            <a:ext cx="3816350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宇宙では、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FP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干渉計は実現されていない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(LPF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では 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MZ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干渉計を使用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6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-12</a:t>
            </a:r>
            <a:r>
              <a:rPr kumimoji="1"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6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6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程度の変位感度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035279" name="Rectangle 15"/>
          <p:cNvSpPr>
            <a:spLocks noChangeArrowheads="1"/>
          </p:cNvSpPr>
          <p:nvPr/>
        </p:nvSpPr>
        <p:spPr bwMode="auto">
          <a:xfrm>
            <a:off x="2339975" y="5013325"/>
            <a:ext cx="331152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FP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干渉計による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16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6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6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6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6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5280" name="Rectangle 16"/>
          <p:cNvSpPr>
            <a:spLocks noChangeArrowheads="1"/>
          </p:cNvSpPr>
          <p:nvPr/>
        </p:nvSpPr>
        <p:spPr bwMode="auto">
          <a:xfrm>
            <a:off x="2339975" y="5589588"/>
            <a:ext cx="3311525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試験マスへの外乱除去技術の確立</a:t>
            </a:r>
          </a:p>
        </p:txBody>
      </p:sp>
      <p:sp>
        <p:nvSpPr>
          <p:cNvPr id="1035281" name="AutoShape 17"/>
          <p:cNvSpPr>
            <a:spLocks noChangeArrowheads="1"/>
          </p:cNvSpPr>
          <p:nvPr/>
        </p:nvSpPr>
        <p:spPr bwMode="auto">
          <a:xfrm flipV="1">
            <a:off x="1403350" y="3141663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82" name="AutoShape 18"/>
          <p:cNvSpPr>
            <a:spLocks noChangeArrowheads="1"/>
          </p:cNvSpPr>
          <p:nvPr/>
        </p:nvSpPr>
        <p:spPr bwMode="auto">
          <a:xfrm rot="16200000" flipV="1">
            <a:off x="5974557" y="3034506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83" name="Rectangle 19"/>
          <p:cNvSpPr>
            <a:spLocks noChangeArrowheads="1"/>
          </p:cNvSpPr>
          <p:nvPr/>
        </p:nvSpPr>
        <p:spPr bwMode="auto">
          <a:xfrm>
            <a:off x="5724525" y="1595438"/>
            <a:ext cx="3024188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宇宙空間での精密計測技術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基礎物理学実験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 無重力環境下での精密計測</a:t>
            </a:r>
            <a:endParaRPr kumimoji="1" lang="ja-JP" altLang="en-US" sz="16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84" name="Rectangle 20"/>
          <p:cNvSpPr>
            <a:spLocks noChangeArrowheads="1"/>
          </p:cNvSpPr>
          <p:nvPr/>
        </p:nvSpPr>
        <p:spPr bwMode="auto">
          <a:xfrm>
            <a:off x="5724525" y="2565400"/>
            <a:ext cx="324008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宇宙・衛星内環境のより深い理解</a:t>
            </a:r>
          </a:p>
        </p:txBody>
      </p:sp>
      <p:graphicFrame>
        <p:nvGraphicFramePr>
          <p:cNvPr id="1035271" name="Object 7"/>
          <p:cNvGraphicFramePr>
            <a:graphicFrameLocks noChangeAspect="1"/>
          </p:cNvGraphicFramePr>
          <p:nvPr/>
        </p:nvGraphicFramePr>
        <p:xfrm>
          <a:off x="2339975" y="3427413"/>
          <a:ext cx="3429000" cy="1514475"/>
        </p:xfrm>
        <a:graphic>
          <a:graphicData uri="http://schemas.openxmlformats.org/presentationml/2006/ole">
            <p:oleObj spid="_x0000_s868354" name="Drawing" r:id="rId4" imgW="3510000" imgH="1550160" progId="Canvas.Drawing.X">
              <p:embed/>
            </p:oleObj>
          </a:graphicData>
        </a:graphic>
      </p:graphicFrame>
      <p:sp>
        <p:nvSpPr>
          <p:cNvPr id="1035285" name="Rectangle 21"/>
          <p:cNvSpPr>
            <a:spLocks noChangeArrowheads="1"/>
          </p:cNvSpPr>
          <p:nvPr/>
        </p:nvSpPr>
        <p:spPr bwMode="auto">
          <a:xfrm>
            <a:off x="785786" y="4005263"/>
            <a:ext cx="15128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目指す成果</a:t>
            </a:r>
          </a:p>
        </p:txBody>
      </p:sp>
      <p:sp>
        <p:nvSpPr>
          <p:cNvPr id="1035286" name="AutoShape 22"/>
          <p:cNvSpPr>
            <a:spLocks noChangeArrowheads="1"/>
          </p:cNvSpPr>
          <p:nvPr/>
        </p:nvSpPr>
        <p:spPr bwMode="auto">
          <a:xfrm rot="-16200000">
            <a:off x="5974557" y="41870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87" name="Rectangle 23"/>
          <p:cNvSpPr>
            <a:spLocks noChangeArrowheads="1"/>
          </p:cNvSpPr>
          <p:nvPr/>
        </p:nvSpPr>
        <p:spPr bwMode="auto">
          <a:xfrm>
            <a:off x="6183352" y="5051425"/>
            <a:ext cx="253205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の根幹技術</a:t>
            </a:r>
          </a:p>
        </p:txBody>
      </p:sp>
      <p:sp>
        <p:nvSpPr>
          <p:cNvPr id="1035288" name="Rectangle 24"/>
          <p:cNvSpPr>
            <a:spLocks noChangeArrowheads="1"/>
          </p:cNvSpPr>
          <p:nvPr/>
        </p:nvSpPr>
        <p:spPr bwMode="auto">
          <a:xfrm>
            <a:off x="6429388" y="5389583"/>
            <a:ext cx="2230437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FP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干渉計による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en-US" altLang="ja-JP" sz="16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6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6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6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5289" name="AutoShape 25"/>
          <p:cNvSpPr>
            <a:spLocks noChangeArrowheads="1"/>
          </p:cNvSpPr>
          <p:nvPr/>
        </p:nvSpPr>
        <p:spPr bwMode="auto">
          <a:xfrm>
            <a:off x="395288" y="981075"/>
            <a:ext cx="3671887" cy="20875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90" name="AutoShape 26"/>
          <p:cNvSpPr>
            <a:spLocks noChangeArrowheads="1"/>
          </p:cNvSpPr>
          <p:nvPr/>
        </p:nvSpPr>
        <p:spPr bwMode="auto">
          <a:xfrm>
            <a:off x="5724525" y="1196975"/>
            <a:ext cx="3024188" cy="1800225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91" name="AutoShape 27"/>
          <p:cNvSpPr>
            <a:spLocks noChangeArrowheads="1"/>
          </p:cNvSpPr>
          <p:nvPr/>
        </p:nvSpPr>
        <p:spPr bwMode="auto">
          <a:xfrm>
            <a:off x="6143636" y="5084763"/>
            <a:ext cx="2532052" cy="12239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安定化レーザー光源の実現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290E9E8-DF3C-4724-9FD6-80B019D46D5B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41413" name="Rectangle 5"/>
          <p:cNvSpPr>
            <a:spLocks noChangeArrowheads="1"/>
          </p:cNvSpPr>
          <p:nvPr/>
        </p:nvSpPr>
        <p:spPr bwMode="auto">
          <a:xfrm>
            <a:off x="827088" y="981075"/>
            <a:ext cx="11525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背景</a:t>
            </a:r>
          </a:p>
        </p:txBody>
      </p:sp>
      <p:sp>
        <p:nvSpPr>
          <p:cNvPr id="1041414" name="Rectangle 6"/>
          <p:cNvSpPr>
            <a:spLocks noChangeArrowheads="1"/>
          </p:cNvSpPr>
          <p:nvPr/>
        </p:nvSpPr>
        <p:spPr bwMode="auto">
          <a:xfrm>
            <a:off x="5578474" y="1116013"/>
            <a:ext cx="25654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1041415" name="Rectangle 7"/>
          <p:cNvSpPr>
            <a:spLocks noChangeArrowheads="1"/>
          </p:cNvSpPr>
          <p:nvPr/>
        </p:nvSpPr>
        <p:spPr bwMode="auto">
          <a:xfrm>
            <a:off x="817563" y="2393950"/>
            <a:ext cx="3889375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重力波検出器での実績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-6</a:t>
            </a:r>
            <a:r>
              <a:rPr kumimoji="1" lang="en-US" altLang="ja-JP" sz="14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Hz/Hz</a:t>
            </a:r>
            <a:r>
              <a:rPr kumimoji="1" lang="en-US" altLang="ja-JP" sz="14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の相対安定度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041417" name="Rectangle 9"/>
          <p:cNvSpPr>
            <a:spLocks noChangeArrowheads="1"/>
          </p:cNvSpPr>
          <p:nvPr/>
        </p:nvSpPr>
        <p:spPr bwMode="auto">
          <a:xfrm>
            <a:off x="2268538" y="5562600"/>
            <a:ext cx="3816350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6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6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41418" name="Rectangle 10"/>
          <p:cNvSpPr>
            <a:spLocks noChangeArrowheads="1"/>
          </p:cNvSpPr>
          <p:nvPr/>
        </p:nvSpPr>
        <p:spPr bwMode="auto">
          <a:xfrm>
            <a:off x="2268538" y="5851525"/>
            <a:ext cx="3816350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飽和吸収分光による安定化の宇宙実証</a:t>
            </a:r>
          </a:p>
        </p:txBody>
      </p:sp>
      <p:sp>
        <p:nvSpPr>
          <p:cNvPr id="1041419" name="AutoShape 11"/>
          <p:cNvSpPr>
            <a:spLocks noChangeArrowheads="1"/>
          </p:cNvSpPr>
          <p:nvPr/>
        </p:nvSpPr>
        <p:spPr bwMode="auto">
          <a:xfrm flipV="1">
            <a:off x="1403350" y="3792538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1420" name="AutoShape 12"/>
          <p:cNvSpPr>
            <a:spLocks noChangeArrowheads="1"/>
          </p:cNvSpPr>
          <p:nvPr/>
        </p:nvSpPr>
        <p:spPr bwMode="auto">
          <a:xfrm rot="16200000" flipV="1">
            <a:off x="6406357" y="37552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1421" name="Rectangle 13"/>
          <p:cNvSpPr>
            <a:spLocks noChangeArrowheads="1"/>
          </p:cNvSpPr>
          <p:nvPr/>
        </p:nvSpPr>
        <p:spPr bwMode="auto">
          <a:xfrm>
            <a:off x="5435600" y="1528763"/>
            <a:ext cx="3024188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宇宙空間での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これまでに無い安定度の実現</a:t>
            </a:r>
          </a:p>
        </p:txBody>
      </p:sp>
      <p:sp>
        <p:nvSpPr>
          <p:cNvPr id="1041422" name="Rectangle 14"/>
          <p:cNvSpPr>
            <a:spLocks noChangeArrowheads="1"/>
          </p:cNvSpPr>
          <p:nvPr/>
        </p:nvSpPr>
        <p:spPr bwMode="auto">
          <a:xfrm>
            <a:off x="5435600" y="2084388"/>
            <a:ext cx="3600450" cy="1631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さまざまな応用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地球環境観測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ADM-Aeolus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GIFTS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基礎物理実験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マイクロ波標準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ACES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惑星探査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X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線観測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MAXIM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GRACE-follow-on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041424" name="Rectangle 16"/>
          <p:cNvSpPr>
            <a:spLocks noChangeArrowheads="1"/>
          </p:cNvSpPr>
          <p:nvPr/>
        </p:nvSpPr>
        <p:spPr bwMode="auto">
          <a:xfrm>
            <a:off x="395288" y="1341438"/>
            <a:ext cx="4392612" cy="1130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広い応用範囲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多くの地上研究 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数 </a:t>
            </a:r>
            <a:r>
              <a:rPr kumimoji="1"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Hz/Hz</a:t>
            </a:r>
            <a:r>
              <a:rPr kumimoji="1" lang="en-US" altLang="ja-JP" sz="16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の安定度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光周波数標準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原子・分子の精密分光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光通信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量子情報・コンピュータ</a:t>
            </a:r>
          </a:p>
        </p:txBody>
      </p:sp>
      <p:sp>
        <p:nvSpPr>
          <p:cNvPr id="1041426" name="Rectangle 18"/>
          <p:cNvSpPr>
            <a:spLocks noChangeArrowheads="1"/>
          </p:cNvSpPr>
          <p:nvPr/>
        </p:nvSpPr>
        <p:spPr bwMode="auto">
          <a:xfrm>
            <a:off x="395288" y="2944813"/>
            <a:ext cx="43211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宇宙では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高安定レーザーの実績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外部基準による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高安定化はない</a:t>
            </a:r>
          </a:p>
        </p:txBody>
      </p:sp>
      <p:graphicFrame>
        <p:nvGraphicFramePr>
          <p:cNvPr id="1041423" name="Object 15"/>
          <p:cNvGraphicFramePr>
            <a:graphicFrameLocks noChangeAspect="1"/>
          </p:cNvGraphicFramePr>
          <p:nvPr/>
        </p:nvGraphicFramePr>
        <p:xfrm>
          <a:off x="2266950" y="4005263"/>
          <a:ext cx="3933825" cy="1485900"/>
        </p:xfrm>
        <a:graphic>
          <a:graphicData uri="http://schemas.openxmlformats.org/presentationml/2006/ole">
            <p:oleObj spid="_x0000_s869378" name="Drawing" r:id="rId4" imgW="4026600" imgH="1521000" progId="Canvas.Drawing.X">
              <p:embed/>
            </p:oleObj>
          </a:graphicData>
        </a:graphic>
      </p:graphicFrame>
      <p:sp>
        <p:nvSpPr>
          <p:cNvPr id="1041427" name="Rectangle 19"/>
          <p:cNvSpPr>
            <a:spLocks noChangeArrowheads="1"/>
          </p:cNvSpPr>
          <p:nvPr/>
        </p:nvSpPr>
        <p:spPr bwMode="auto">
          <a:xfrm>
            <a:off x="714348" y="4605338"/>
            <a:ext cx="15128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目指す成果</a:t>
            </a:r>
          </a:p>
        </p:txBody>
      </p:sp>
      <p:sp>
        <p:nvSpPr>
          <p:cNvPr id="1041428" name="AutoShape 20"/>
          <p:cNvSpPr>
            <a:spLocks noChangeArrowheads="1"/>
          </p:cNvSpPr>
          <p:nvPr/>
        </p:nvSpPr>
        <p:spPr bwMode="auto">
          <a:xfrm rot="-16200000">
            <a:off x="6406356" y="4690269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1429" name="Rectangle 21"/>
          <p:cNvSpPr>
            <a:spLocks noChangeArrowheads="1"/>
          </p:cNvSpPr>
          <p:nvPr/>
        </p:nvSpPr>
        <p:spPr bwMode="auto">
          <a:xfrm>
            <a:off x="6357950" y="5556250"/>
            <a:ext cx="25352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の根幹技術</a:t>
            </a:r>
          </a:p>
        </p:txBody>
      </p:sp>
      <p:sp>
        <p:nvSpPr>
          <p:cNvPr id="1041430" name="Rectangle 22"/>
          <p:cNvSpPr>
            <a:spLocks noChangeArrowheads="1"/>
          </p:cNvSpPr>
          <p:nvPr/>
        </p:nvSpPr>
        <p:spPr bwMode="auto">
          <a:xfrm>
            <a:off x="6661150" y="5876925"/>
            <a:ext cx="223043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要求値を満たす安定度</a:t>
            </a:r>
          </a:p>
        </p:txBody>
      </p:sp>
      <p:sp>
        <p:nvSpPr>
          <p:cNvPr id="1041431" name="AutoShape 23"/>
          <p:cNvSpPr>
            <a:spLocks noChangeArrowheads="1"/>
          </p:cNvSpPr>
          <p:nvPr/>
        </p:nvSpPr>
        <p:spPr bwMode="auto">
          <a:xfrm>
            <a:off x="395288" y="981075"/>
            <a:ext cx="4176712" cy="2663825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1432" name="AutoShape 24"/>
          <p:cNvSpPr>
            <a:spLocks noChangeArrowheads="1"/>
          </p:cNvSpPr>
          <p:nvPr/>
        </p:nvSpPr>
        <p:spPr bwMode="auto">
          <a:xfrm>
            <a:off x="5435600" y="1125538"/>
            <a:ext cx="3455988" cy="259080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1433" name="AutoShape 25"/>
          <p:cNvSpPr>
            <a:spLocks noChangeArrowheads="1"/>
          </p:cNvSpPr>
          <p:nvPr/>
        </p:nvSpPr>
        <p:spPr bwMode="auto">
          <a:xfrm>
            <a:off x="6357951" y="5516562"/>
            <a:ext cx="2462200" cy="698519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ドラッグフリー制御の実現</a:t>
            </a:r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BC1702E-686A-4E62-98B0-95CF007236AC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43460" name="Rectangle 4"/>
          <p:cNvSpPr>
            <a:spLocks noChangeArrowheads="1"/>
          </p:cNvSpPr>
          <p:nvPr/>
        </p:nvSpPr>
        <p:spPr bwMode="auto">
          <a:xfrm>
            <a:off x="642910" y="4445509"/>
            <a:ext cx="15128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目指す成果</a:t>
            </a:r>
          </a:p>
        </p:txBody>
      </p:sp>
      <p:sp>
        <p:nvSpPr>
          <p:cNvPr id="1043461" name="Rectangle 5"/>
          <p:cNvSpPr>
            <a:spLocks noChangeArrowheads="1"/>
          </p:cNvSpPr>
          <p:nvPr/>
        </p:nvSpPr>
        <p:spPr bwMode="auto">
          <a:xfrm>
            <a:off x="827088" y="1052513"/>
            <a:ext cx="11525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背景</a:t>
            </a:r>
          </a:p>
        </p:txBody>
      </p:sp>
      <p:sp>
        <p:nvSpPr>
          <p:cNvPr id="1043462" name="Rectangle 6"/>
          <p:cNvSpPr>
            <a:spLocks noChangeArrowheads="1"/>
          </p:cNvSpPr>
          <p:nvPr/>
        </p:nvSpPr>
        <p:spPr bwMode="auto">
          <a:xfrm>
            <a:off x="6372225" y="981075"/>
            <a:ext cx="194468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1043463" name="Rectangle 7"/>
          <p:cNvSpPr>
            <a:spLocks noChangeArrowheads="1"/>
          </p:cNvSpPr>
          <p:nvPr/>
        </p:nvSpPr>
        <p:spPr bwMode="auto">
          <a:xfrm>
            <a:off x="395288" y="1412875"/>
            <a:ext cx="3455987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ナビゲーションシステムの開発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1972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 </a:t>
            </a:r>
            <a:r>
              <a:rPr lang="en-US" altLang="ja-JP" sz="16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TRAID-1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で初実証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精密基礎物理実験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2004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年 </a:t>
            </a:r>
            <a:r>
              <a:rPr lang="en-US" altLang="ja-JP" sz="16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Gravity Probe-B</a:t>
            </a:r>
            <a:endParaRPr kumimoji="1" lang="en-US" altLang="ja-JP" sz="1600" b="1" kern="1200" dirty="0">
              <a:solidFill>
                <a:srgbClr val="FF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64" name="Rectangle 8"/>
          <p:cNvSpPr>
            <a:spLocks noChangeArrowheads="1"/>
          </p:cNvSpPr>
          <p:nvPr/>
        </p:nvSpPr>
        <p:spPr bwMode="auto">
          <a:xfrm>
            <a:off x="395288" y="2563813"/>
            <a:ext cx="3816350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LPF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(2010/11) L1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点で実証</a:t>
            </a:r>
          </a:p>
        </p:txBody>
      </p:sp>
      <p:sp>
        <p:nvSpPr>
          <p:cNvPr id="1043465" name="Rectangle 9"/>
          <p:cNvSpPr>
            <a:spLocks noChangeArrowheads="1"/>
          </p:cNvSpPr>
          <p:nvPr/>
        </p:nvSpPr>
        <p:spPr bwMode="auto">
          <a:xfrm>
            <a:off x="2268538" y="5608638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太陽輻射圧雑音以下への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衛星変動安定化  </a:t>
            </a:r>
            <a:r>
              <a:rPr kumimoji="1" lang="en-US" altLang="ja-JP" sz="16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6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6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6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6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6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66" name="Rectangle 10"/>
          <p:cNvSpPr>
            <a:spLocks noChangeArrowheads="1"/>
          </p:cNvSpPr>
          <p:nvPr/>
        </p:nvSpPr>
        <p:spPr bwMode="auto">
          <a:xfrm>
            <a:off x="2268538" y="5300663"/>
            <a:ext cx="3816350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重力傾度安定との併用による低雑音制御</a:t>
            </a:r>
          </a:p>
        </p:txBody>
      </p:sp>
      <p:sp>
        <p:nvSpPr>
          <p:cNvPr id="1043467" name="AutoShape 11"/>
          <p:cNvSpPr>
            <a:spLocks noChangeArrowheads="1"/>
          </p:cNvSpPr>
          <p:nvPr/>
        </p:nvSpPr>
        <p:spPr bwMode="auto">
          <a:xfrm flipV="1">
            <a:off x="1258888" y="3648075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68" name="AutoShape 12"/>
          <p:cNvSpPr>
            <a:spLocks noChangeArrowheads="1"/>
          </p:cNvSpPr>
          <p:nvPr/>
        </p:nvSpPr>
        <p:spPr bwMode="auto">
          <a:xfrm rot="16200000" flipV="1">
            <a:off x="6409532" y="35393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69" name="Rectangle 13"/>
          <p:cNvSpPr>
            <a:spLocks noChangeArrowheads="1"/>
          </p:cNvSpPr>
          <p:nvPr/>
        </p:nvSpPr>
        <p:spPr bwMode="auto">
          <a:xfrm>
            <a:off x="5867400" y="1412875"/>
            <a:ext cx="3240088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長時間安定な無重力環境</a:t>
            </a:r>
            <a:endParaRPr kumimoji="1" lang="ja-JP" altLang="en-US" sz="16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宇宙環境利用の新しい可能性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基礎物理学実験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材料工学</a:t>
            </a:r>
          </a:p>
        </p:txBody>
      </p:sp>
      <p:sp>
        <p:nvSpPr>
          <p:cNvPr id="1043470" name="Rectangle 14"/>
          <p:cNvSpPr>
            <a:spLocks noChangeArrowheads="1"/>
          </p:cNvSpPr>
          <p:nvPr/>
        </p:nvSpPr>
        <p:spPr bwMode="auto">
          <a:xfrm>
            <a:off x="5867400" y="2279650"/>
            <a:ext cx="3168650" cy="862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のための基礎技術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TPF-C, LISA, GRACE follow-on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graphicFrame>
        <p:nvGraphicFramePr>
          <p:cNvPr id="1043471" name="Object 15"/>
          <p:cNvGraphicFramePr>
            <a:graphicFrameLocks noChangeAspect="1"/>
          </p:cNvGraphicFramePr>
          <p:nvPr/>
        </p:nvGraphicFramePr>
        <p:xfrm>
          <a:off x="2124075" y="3789363"/>
          <a:ext cx="4114800" cy="1485900"/>
        </p:xfrm>
        <a:graphic>
          <a:graphicData uri="http://schemas.openxmlformats.org/presentationml/2006/ole">
            <p:oleObj spid="_x0000_s870402" name="Drawing" r:id="rId4" imgW="4212000" imgH="1521000" progId="Canvas.Drawing.X">
              <p:embed/>
            </p:oleObj>
          </a:graphicData>
        </a:graphic>
      </p:graphicFrame>
      <p:sp>
        <p:nvSpPr>
          <p:cNvPr id="1043472" name="Rectangle 16"/>
          <p:cNvSpPr>
            <a:spLocks noChangeArrowheads="1"/>
          </p:cNvSpPr>
          <p:nvPr/>
        </p:nvSpPr>
        <p:spPr bwMode="auto">
          <a:xfrm>
            <a:off x="395288" y="2924175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国内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高高度気球からの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自由落下 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6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BOV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</a:t>
            </a:r>
          </a:p>
        </p:txBody>
      </p:sp>
      <p:sp>
        <p:nvSpPr>
          <p:cNvPr id="1043473" name="Rectangle 17"/>
          <p:cNvSpPr>
            <a:spLocks noChangeArrowheads="1"/>
          </p:cNvSpPr>
          <p:nvPr/>
        </p:nvSpPr>
        <p:spPr bwMode="auto">
          <a:xfrm>
            <a:off x="5867400" y="3140075"/>
            <a:ext cx="302577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小型低雑音スラスタの宇宙実証</a:t>
            </a:r>
          </a:p>
        </p:txBody>
      </p:sp>
      <p:sp>
        <p:nvSpPr>
          <p:cNvPr id="1043474" name="AutoShape 18"/>
          <p:cNvSpPr>
            <a:spLocks noChangeArrowheads="1"/>
          </p:cNvSpPr>
          <p:nvPr/>
        </p:nvSpPr>
        <p:spPr bwMode="auto">
          <a:xfrm rot="-16200000">
            <a:off x="6406356" y="4690269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75" name="Rectangle 19"/>
          <p:cNvSpPr>
            <a:spLocks noChangeArrowheads="1"/>
          </p:cNvSpPr>
          <p:nvPr/>
        </p:nvSpPr>
        <p:spPr bwMode="auto">
          <a:xfrm>
            <a:off x="6215074" y="5556250"/>
            <a:ext cx="2533639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の根幹技術</a:t>
            </a:r>
          </a:p>
        </p:txBody>
      </p:sp>
      <p:sp>
        <p:nvSpPr>
          <p:cNvPr id="1043476" name="Rectangle 20"/>
          <p:cNvSpPr>
            <a:spLocks noChangeArrowheads="1"/>
          </p:cNvSpPr>
          <p:nvPr/>
        </p:nvSpPr>
        <p:spPr bwMode="auto">
          <a:xfrm>
            <a:off x="6588125" y="5876925"/>
            <a:ext cx="244792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要求値と同程度の安定度</a:t>
            </a:r>
          </a:p>
        </p:txBody>
      </p:sp>
      <p:sp>
        <p:nvSpPr>
          <p:cNvPr id="1043477" name="AutoShape 21"/>
          <p:cNvSpPr>
            <a:spLocks noChangeArrowheads="1"/>
          </p:cNvSpPr>
          <p:nvPr/>
        </p:nvSpPr>
        <p:spPr bwMode="auto">
          <a:xfrm>
            <a:off x="395288" y="1052513"/>
            <a:ext cx="3097212" cy="252095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78" name="AutoShape 22"/>
          <p:cNvSpPr>
            <a:spLocks noChangeArrowheads="1"/>
          </p:cNvSpPr>
          <p:nvPr/>
        </p:nvSpPr>
        <p:spPr bwMode="auto">
          <a:xfrm>
            <a:off x="5724525" y="981075"/>
            <a:ext cx="3168650" cy="25193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79" name="AutoShape 23"/>
          <p:cNvSpPr>
            <a:spLocks noChangeArrowheads="1"/>
          </p:cNvSpPr>
          <p:nvPr/>
        </p:nvSpPr>
        <p:spPr bwMode="auto">
          <a:xfrm>
            <a:off x="6215074" y="5589588"/>
            <a:ext cx="2749539" cy="6254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ミッション機器構成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E9C96B-4817-4C1C-B070-70B61932EB13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395288" y="1916113"/>
            <a:ext cx="8424862" cy="3097212"/>
          </a:xfrm>
          <a:prstGeom prst="roundRect">
            <a:avLst>
              <a:gd name="adj" fmla="val 4306"/>
            </a:avLst>
          </a:prstGeom>
          <a:solidFill>
            <a:srgbClr val="FFFFFF">
              <a:alpha val="8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35563" y="5067300"/>
            <a:ext cx="3397250" cy="1314450"/>
            <a:chOff x="3235" y="3192"/>
            <a:chExt cx="2140" cy="828"/>
          </a:xfrm>
        </p:grpSpPr>
        <p:sp>
          <p:nvSpPr>
            <p:cNvPr id="1145861" name="AutoShape 5"/>
            <p:cNvSpPr>
              <a:spLocks noChangeArrowheads="1"/>
            </p:cNvSpPr>
            <p:nvPr/>
          </p:nvSpPr>
          <p:spPr bwMode="auto">
            <a:xfrm>
              <a:off x="3243" y="3203"/>
              <a:ext cx="1904" cy="817"/>
            </a:xfrm>
            <a:prstGeom prst="roundRect">
              <a:avLst>
                <a:gd name="adj" fmla="val 3069"/>
              </a:avLst>
            </a:prstGeom>
            <a:solidFill>
              <a:srgbClr val="99CC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2" name="Rectangle 6"/>
            <p:cNvSpPr>
              <a:spLocks noChangeArrowheads="1"/>
            </p:cNvSpPr>
            <p:nvPr/>
          </p:nvSpPr>
          <p:spPr bwMode="auto">
            <a:xfrm>
              <a:off x="3235" y="3192"/>
              <a:ext cx="2140" cy="8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ファブリー・ペロー共振器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3366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　 </a:t>
              </a:r>
              <a:r>
                <a:rPr kumimoji="1" lang="ja-JP" altLang="en-US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フィネス </a:t>
              </a:r>
              <a:r>
                <a:rPr kumimoji="1" lang="en-US" altLang="ja-JP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100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 基線長  </a:t>
              </a:r>
              <a:r>
                <a:rPr kumimoji="1" lang="en-US" altLang="ja-JP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30cm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テストマス </a:t>
              </a: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質量 </a:t>
              </a: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1kg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PDH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法により信号取得・制御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16013" y="5084763"/>
            <a:ext cx="3095625" cy="1314450"/>
            <a:chOff x="703" y="3203"/>
            <a:chExt cx="1950" cy="828"/>
          </a:xfrm>
        </p:grpSpPr>
        <p:sp>
          <p:nvSpPr>
            <p:cNvPr id="1145864" name="AutoShape 8"/>
            <p:cNvSpPr>
              <a:spLocks noChangeArrowheads="1"/>
            </p:cNvSpPr>
            <p:nvPr/>
          </p:nvSpPr>
          <p:spPr bwMode="auto">
            <a:xfrm>
              <a:off x="703" y="3203"/>
              <a:ext cx="1814" cy="817"/>
            </a:xfrm>
            <a:prstGeom prst="roundRect">
              <a:avLst>
                <a:gd name="adj" fmla="val 3069"/>
              </a:avLst>
            </a:prstGeom>
            <a:solidFill>
              <a:srgbClr val="CCFFCC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5" name="Rectangle 9"/>
            <p:cNvSpPr>
              <a:spLocks noChangeArrowheads="1"/>
            </p:cNvSpPr>
            <p:nvPr/>
          </p:nvSpPr>
          <p:spPr bwMode="auto">
            <a:xfrm>
              <a:off x="748" y="3203"/>
              <a:ext cx="1905" cy="8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99FF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レーザー光源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Yb:YAG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出力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en-US" altLang="ja-JP" sz="1600" b="1" kern="120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25mW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ヨウ素飽和吸収による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　　　　　　周波数安定化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859338" y="908050"/>
            <a:ext cx="3744912" cy="863600"/>
            <a:chOff x="3061" y="663"/>
            <a:chExt cx="2359" cy="544"/>
          </a:xfrm>
        </p:grpSpPr>
        <p:sp>
          <p:nvSpPr>
            <p:cNvPr id="1145867" name="AutoShape 11"/>
            <p:cNvSpPr>
              <a:spLocks noChangeArrowheads="1"/>
            </p:cNvSpPr>
            <p:nvPr/>
          </p:nvSpPr>
          <p:spPr bwMode="auto">
            <a:xfrm>
              <a:off x="3061" y="663"/>
              <a:ext cx="2223" cy="544"/>
            </a:xfrm>
            <a:prstGeom prst="roundRect">
              <a:avLst>
                <a:gd name="adj" fmla="val 3069"/>
              </a:avLst>
            </a:prstGeom>
            <a:solidFill>
              <a:srgbClr val="FFFF99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8" name="Rectangle 12"/>
            <p:cNvSpPr>
              <a:spLocks noChangeArrowheads="1"/>
            </p:cNvSpPr>
            <p:nvPr/>
          </p:nvSpPr>
          <p:spPr bwMode="auto">
            <a:xfrm>
              <a:off x="3106" y="663"/>
              <a:ext cx="2314" cy="5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ドラッグフリー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ローカルセンサで相対変動検出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スラスタ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にフィードバック</a:t>
              </a:r>
              <a:endPara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145869" name="Rectangle 13"/>
          <p:cNvSpPr>
            <a:spLocks noChangeArrowheads="1"/>
          </p:cNvSpPr>
          <p:nvPr/>
        </p:nvSpPr>
        <p:spPr bwMode="auto">
          <a:xfrm>
            <a:off x="684213" y="908050"/>
            <a:ext cx="45720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ミッション機器重量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150kg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ミッション機器空間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 95 cm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89138"/>
            <a:ext cx="7848600" cy="303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solidFill>
                  <a:srgbClr val="333333"/>
                </a:solidFill>
              </a:rPr>
              <a:t>まとめ</a:t>
            </a:r>
            <a:r>
              <a:rPr lang="ja-JP" altLang="en-US"/>
              <a:t> </a:t>
            </a:r>
            <a:endParaRPr lang="ja-JP" altLang="en-US" sz="1800"/>
          </a:p>
        </p:txBody>
      </p:sp>
      <p:sp>
        <p:nvSpPr>
          <p:cNvPr id="1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4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0C5F9-84A6-4AF3-8E99-C4FC17C799A3}" type="slidenum">
              <a:rPr lang="en-US" altLang="ja-JP"/>
              <a:pPr/>
              <a:t>50</a:t>
            </a:fld>
            <a:endParaRPr lang="en-US" altLang="ja-JP"/>
          </a:p>
        </p:txBody>
      </p:sp>
      <p:sp>
        <p:nvSpPr>
          <p:cNvPr id="782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688013"/>
          </a:xfrm>
        </p:spPr>
        <p:txBody>
          <a:bodyPr/>
          <a:lstStyle/>
          <a:p>
            <a:pPr>
              <a:buNone/>
            </a:pPr>
            <a:r>
              <a:rPr lang="ja-JP" altLang="en-US" sz="2200" b="1" dirty="0"/>
              <a:t>重力波天文学にむけて</a:t>
            </a:r>
          </a:p>
        </p:txBody>
      </p:sp>
      <p:grpSp>
        <p:nvGrpSpPr>
          <p:cNvPr id="832519" name="Group 7"/>
          <p:cNvGrpSpPr>
            <a:grpSpLocks/>
          </p:cNvGrpSpPr>
          <p:nvPr/>
        </p:nvGrpSpPr>
        <p:grpSpPr bwMode="auto">
          <a:xfrm>
            <a:off x="900113" y="2584450"/>
            <a:ext cx="7467600" cy="1420813"/>
            <a:chOff x="580" y="1575"/>
            <a:chExt cx="4704" cy="895"/>
          </a:xfrm>
        </p:grpSpPr>
        <p:sp>
          <p:nvSpPr>
            <p:cNvPr id="782340" name="Rectangle 4"/>
            <p:cNvSpPr>
              <a:spLocks noChangeArrowheads="1"/>
            </p:cNvSpPr>
            <p:nvPr/>
          </p:nvSpPr>
          <p:spPr bwMode="auto">
            <a:xfrm>
              <a:off x="580" y="1575"/>
              <a:ext cx="4704" cy="40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endParaRPr lang="en-US" altLang="ja-JP" sz="1800" b="1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endParaRPr lang="en-US" altLang="ja-JP" sz="1800" b="1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endParaRPr>
            </a:p>
          </p:txBody>
        </p:sp>
        <p:sp>
          <p:nvSpPr>
            <p:cNvPr id="782346" name="Rectangle 10"/>
            <p:cNvSpPr>
              <a:spLocks noChangeArrowheads="1"/>
            </p:cNvSpPr>
            <p:nvPr/>
          </p:nvSpPr>
          <p:spPr bwMode="auto">
            <a:xfrm>
              <a:off x="612" y="1616"/>
              <a:ext cx="4536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DECIGO</a:t>
              </a: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の最初の前哨ミッション </a:t>
              </a:r>
              <a:r>
                <a:rPr lang="en-US" altLang="ja-JP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: </a:t>
              </a:r>
              <a:r>
                <a:rPr lang="en-US" altLang="ja-JP" sz="1800" b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DECIGO</a:t>
              </a:r>
              <a:r>
                <a:rPr lang="ja-JP" altLang="en-US" sz="1800" b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パスファインダー</a:t>
              </a:r>
              <a:r>
                <a:rPr lang="en-US" altLang="ja-JP" sz="1800" b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(DPF)</a:t>
              </a:r>
            </a:p>
          </p:txBody>
        </p:sp>
        <p:sp>
          <p:nvSpPr>
            <p:cNvPr id="782347" name="Rectangle 11"/>
            <p:cNvSpPr>
              <a:spLocks noChangeArrowheads="1"/>
            </p:cNvSpPr>
            <p:nvPr/>
          </p:nvSpPr>
          <p:spPr bwMode="auto">
            <a:xfrm>
              <a:off x="884" y="1842"/>
              <a:ext cx="4083" cy="6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宇宙での技術実証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>
                  <a:solidFill>
                    <a:srgbClr val="33CC33"/>
                  </a:solidFill>
                  <a:latin typeface="Tahoma" pitchFamily="34" charset="0"/>
                  <a:ea typeface="HGP創英角ｺﾞｼｯｸUB" pitchFamily="50" charset="-128"/>
                </a:rPr>
                <a:t>0.1-1 Hz</a:t>
              </a:r>
              <a:r>
                <a:rPr lang="ja-JP" altLang="en-US" sz="1800" b="1" dirty="0">
                  <a:solidFill>
                    <a:srgbClr val="33CC33"/>
                  </a:solidFill>
                  <a:latin typeface="Tahoma" pitchFamily="34" charset="0"/>
                  <a:ea typeface="HGP創英角ｺﾞｼｯｸUB" pitchFamily="50" charset="-128"/>
                </a:rPr>
                <a:t>周波数帯での重力波観測</a:t>
              </a:r>
              <a:r>
                <a:rPr lang="ja-JP" altLang="en-US" sz="1800" b="1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</a:rPr>
                <a:t>が期待できる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>
                  <a:solidFill>
                    <a:srgbClr val="33CC33"/>
                  </a:solidFill>
                  <a:latin typeface="Tahoma" pitchFamily="34" charset="0"/>
                  <a:ea typeface="HGP創英角ｺﾞｼｯｸUB" pitchFamily="50" charset="-128"/>
                </a:rPr>
                <a:t>小型科学衛星シリーズ</a:t>
              </a: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の候補の</a:t>
              </a:r>
              <a:r>
                <a:rPr lang="en-US" altLang="ja-JP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1</a:t>
              </a:r>
              <a:r>
                <a:rPr lang="ja-JP" altLang="en-US" sz="1800" b="1" dirty="0" err="1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つに</a:t>
              </a: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挙げられている</a:t>
              </a:r>
            </a:p>
          </p:txBody>
        </p:sp>
      </p:grpSp>
      <p:sp>
        <p:nvSpPr>
          <p:cNvPr id="832514" name="Rectangle 2"/>
          <p:cNvSpPr>
            <a:spLocks noChangeArrowheads="1"/>
          </p:cNvSpPr>
          <p:nvPr/>
        </p:nvSpPr>
        <p:spPr bwMode="auto">
          <a:xfrm>
            <a:off x="900113" y="1341438"/>
            <a:ext cx="7467600" cy="996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では、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　電磁波観測・他の重力波観測器では得られない知見が期待できる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          </a:t>
            </a:r>
            <a:r>
              <a:rPr lang="ja-JP" altLang="en-US" sz="1800" b="1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</a:rPr>
              <a:t>宇宙の起源とその進化</a:t>
            </a:r>
            <a:r>
              <a:rPr lang="en-US" altLang="ja-JP" sz="1800" b="1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800" b="1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</a:rPr>
              <a:t>ブラックホールの起源</a:t>
            </a: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など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</p:txBody>
      </p:sp>
      <p:grpSp>
        <p:nvGrpSpPr>
          <p:cNvPr id="832518" name="Group 6"/>
          <p:cNvGrpSpPr>
            <a:grpSpLocks/>
          </p:cNvGrpSpPr>
          <p:nvPr/>
        </p:nvGrpSpPr>
        <p:grpSpPr bwMode="auto">
          <a:xfrm>
            <a:off x="971550" y="4435475"/>
            <a:ext cx="7489825" cy="1298575"/>
            <a:chOff x="747" y="2931"/>
            <a:chExt cx="4718" cy="818"/>
          </a:xfrm>
        </p:grpSpPr>
        <p:sp>
          <p:nvSpPr>
            <p:cNvPr id="832515" name="Rectangle 3"/>
            <p:cNvSpPr>
              <a:spLocks noChangeArrowheads="1"/>
            </p:cNvSpPr>
            <p:nvPr/>
          </p:nvSpPr>
          <p:spPr bwMode="auto">
            <a:xfrm>
              <a:off x="747" y="2931"/>
              <a:ext cx="4718" cy="81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超小型重力波検出器 </a:t>
              </a:r>
              <a:r>
                <a:rPr lang="en-US" altLang="ja-JP" sz="1800" b="1" dirty="0" err="1">
                  <a:solidFill>
                    <a:srgbClr val="CC9900"/>
                  </a:solidFill>
                  <a:latin typeface="Tahoma" pitchFamily="34" charset="0"/>
                  <a:ea typeface="HGP創英角ｺﾞｼｯｸUB" pitchFamily="50" charset="-128"/>
                </a:rPr>
                <a:t>SWIM</a:t>
              </a:r>
              <a:r>
                <a:rPr lang="en-US" altLang="ja-JP" sz="1800" b="1" dirty="0" err="1">
                  <a:solidFill>
                    <a:srgbClr val="CC9900"/>
                  </a:solidFill>
                  <a:latin typeface="Symbol" pitchFamily="18" charset="2"/>
                  <a:ea typeface="HGP創英角ｺﾞｼｯｸUB" pitchFamily="50" charset="-128"/>
                </a:rPr>
                <a:t>mn</a:t>
              </a:r>
              <a:endParaRPr lang="en-US" altLang="ja-JP" sz="1800" b="1" dirty="0">
                <a:solidFill>
                  <a:srgbClr val="DDDDDD"/>
                </a:solidFill>
                <a:latin typeface="Symbol" pitchFamily="18" charset="2"/>
                <a:ea typeface="HGP創英角ｺﾞｼｯｸUB" pitchFamily="50" charset="-128"/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     </a:t>
              </a: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超小型試験マスモジュール </a:t>
              </a: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 </a:t>
              </a:r>
              <a:r>
                <a:rPr lang="en-US" altLang="ja-JP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DPF</a:t>
              </a: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のハウジング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     </a:t>
              </a:r>
              <a:r>
                <a:rPr lang="en-US" altLang="ja-JP" sz="1800" b="1" dirty="0" err="1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SpaceWire</a:t>
              </a: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通信    小型科学衛星</a:t>
              </a:r>
              <a:r>
                <a:rPr lang="en-US" altLang="ja-JP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, </a:t>
              </a: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他の衛星への貢献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               将来へ向けての経験と実績の蓄積      </a:t>
              </a:r>
              <a:endParaRPr lang="ja-JP" altLang="en-US" sz="1800" b="1" dirty="0">
                <a:solidFill>
                  <a:srgbClr val="DDDDDD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832517" name="AutoShape 5"/>
            <p:cNvSpPr>
              <a:spLocks noChangeArrowheads="1"/>
            </p:cNvSpPr>
            <p:nvPr/>
          </p:nvSpPr>
          <p:spPr bwMode="auto">
            <a:xfrm>
              <a:off x="1212" y="3536"/>
              <a:ext cx="171" cy="212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99">
                <a:alpha val="50000"/>
              </a:srgbClr>
            </a:solidFill>
            <a:ln w="12700">
              <a:solidFill>
                <a:srgbClr val="CC99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ja-JP" sz="800"/>
            </a:p>
          </p:txBody>
        </p:sp>
      </p:grpSp>
      <p:sp>
        <p:nvSpPr>
          <p:cNvPr id="832523" name="Rectangle 11"/>
          <p:cNvSpPr>
            <a:spLocks noChangeArrowheads="1"/>
          </p:cNvSpPr>
          <p:nvPr/>
        </p:nvSpPr>
        <p:spPr bwMode="auto">
          <a:xfrm>
            <a:off x="1116013" y="5608638"/>
            <a:ext cx="7467600" cy="641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800" b="1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800" b="1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3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750" y="485775"/>
            <a:ext cx="8280400" cy="609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ja-JP" altLang="en-US" sz="3200" dirty="0" smtClean="0">
                <a:ea typeface="HGP創英角ｺﾞｼｯｸUB" pitchFamily="50" charset="-128"/>
              </a:rPr>
              <a:t>超小型宇宙重力波検出器　</a:t>
            </a:r>
            <a:r>
              <a:rPr lang="en-US" altLang="ja-JP" sz="3200" dirty="0" err="1" smtClean="0">
                <a:ea typeface="HGP創英角ｺﾞｼｯｸUB" pitchFamily="50" charset="-128"/>
              </a:rPr>
              <a:t>SWIM</a:t>
            </a:r>
            <a:r>
              <a:rPr lang="en-US" altLang="ja-JP" sz="3200" dirty="0" err="1" smtClean="0">
                <a:latin typeface="Symbol" pitchFamily="18" charset="2"/>
                <a:ea typeface="HGP創英角ｺﾞｼｯｸUB" pitchFamily="50" charset="-128"/>
              </a:rPr>
              <a:t>mn</a:t>
            </a:r>
            <a:endParaRPr lang="ja-JP" altLang="en-US" sz="3200" dirty="0">
              <a:latin typeface="Symbol" pitchFamily="18" charset="2"/>
              <a:ea typeface="HGP創英角ｺﾞｼｯｸUB" pitchFamily="50" charset="-128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9" name="図 16" descr="photo_sat_3_01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857391"/>
            <a:ext cx="5180074" cy="414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6"/>
          <p:cNvSpPr>
            <a:spLocks noChangeArrowheads="1"/>
          </p:cNvSpPr>
          <p:nvPr/>
        </p:nvSpPr>
        <p:spPr bwMode="auto">
          <a:xfrm>
            <a:off x="5643570" y="1947465"/>
            <a:ext cx="142218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安東正樹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572132" y="2857523"/>
            <a:ext cx="342902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穀山渉， ，高島健</a:t>
            </a:r>
            <a:r>
              <a:rPr kumimoji="1" lang="en-US" altLang="ja-JP" sz="16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6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森脇成典， </a:t>
            </a:r>
          </a:p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石徹白晃治，高橋走，新谷昌人， </a:t>
            </a:r>
          </a:p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麻生洋一，中澤知洋， 高橋忠幸，</a:t>
            </a:r>
            <a:endParaRPr kumimoji="1" lang="en-US" altLang="ja-JP" sz="1600" kern="1200" dirty="0">
              <a:solidFill>
                <a:srgbClr val="DDDDDD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国分紀秀，吉光徹雄， 小高裕和，湯浅孝行，石川毅彦， 榎戸輝揚，苔山圭以子， 坂井真一郎，</a:t>
            </a:r>
            <a:endParaRPr kumimoji="1" lang="en-US" altLang="ja-JP" sz="1600" kern="1200" dirty="0">
              <a:solidFill>
                <a:srgbClr val="DDDDDD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佐藤修一，高森昭光， 坪野公夫，</a:t>
            </a:r>
          </a:p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戸田知朗，橋本樹明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857852" y="2376093"/>
            <a:ext cx="28575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CCECFF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 dirty="0">
                <a:solidFill>
                  <a:srgbClr val="CCECFF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京都大学　理学研究科</a:t>
            </a:r>
            <a:r>
              <a:rPr kumimoji="1" lang="en-US" altLang="ja-JP" sz="1600" kern="1200" dirty="0">
                <a:solidFill>
                  <a:srgbClr val="CCECFF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en-US" sz="1600" kern="1200" dirty="0">
              <a:solidFill>
                <a:srgbClr val="CCECFF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643570" y="5119255"/>
            <a:ext cx="34290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東京大学，宇宙航空研究開発機構，</a:t>
            </a:r>
            <a:endParaRPr kumimoji="1" lang="en-US" altLang="ja-JP" sz="1400" kern="1200" dirty="0">
              <a:solidFill>
                <a:srgbClr val="DDDDDD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国立天文台，お茶の水大学，</a:t>
            </a:r>
            <a:endParaRPr kumimoji="1" lang="en-US" altLang="ja-JP" sz="1400" kern="1200" dirty="0">
              <a:solidFill>
                <a:srgbClr val="DDDDDD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法政大学，カリフォルニア工科大学</a:t>
            </a: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角丸四角形 251"/>
          <p:cNvSpPr/>
          <p:nvPr/>
        </p:nvSpPr>
        <p:spPr bwMode="auto">
          <a:xfrm>
            <a:off x="3786182" y="4000504"/>
            <a:ext cx="5143536" cy="2357454"/>
          </a:xfrm>
          <a:prstGeom prst="roundRect">
            <a:avLst>
              <a:gd name="adj" fmla="val 5063"/>
            </a:avLst>
          </a:prstGeom>
          <a:solidFill>
            <a:srgbClr val="CCECFF">
              <a:alpha val="2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1" name="角丸四角形 250"/>
          <p:cNvSpPr/>
          <p:nvPr/>
        </p:nvSpPr>
        <p:spPr bwMode="auto">
          <a:xfrm>
            <a:off x="3571868" y="857232"/>
            <a:ext cx="4929222" cy="2928958"/>
          </a:xfrm>
          <a:prstGeom prst="roundRect">
            <a:avLst>
              <a:gd name="adj" fmla="val 5063"/>
            </a:avLst>
          </a:prstGeom>
          <a:solidFill>
            <a:srgbClr val="CCFFCC">
              <a:alpha val="22745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6" name="角丸四角形 235"/>
          <p:cNvSpPr/>
          <p:nvPr/>
        </p:nvSpPr>
        <p:spPr bwMode="auto">
          <a:xfrm>
            <a:off x="357158" y="918957"/>
            <a:ext cx="2214578" cy="5429288"/>
          </a:xfrm>
          <a:prstGeom prst="roundRect">
            <a:avLst>
              <a:gd name="adj" fmla="val 5063"/>
            </a:avLst>
          </a:prstGeom>
          <a:solidFill>
            <a:srgbClr val="DDDDDD">
              <a:alpha val="23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3"/>
          <a:srcRect l="46587" t="8589" r="12499" b="10931"/>
          <a:stretch>
            <a:fillRect/>
          </a:stretch>
        </p:blipFill>
        <p:spPr bwMode="auto">
          <a:xfrm>
            <a:off x="3929058" y="4255550"/>
            <a:ext cx="2054353" cy="19595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3" name="角丸四角形 12"/>
          <p:cNvSpPr/>
          <p:nvPr/>
        </p:nvSpPr>
        <p:spPr bwMode="auto">
          <a:xfrm>
            <a:off x="4143371" y="1714488"/>
            <a:ext cx="1500198" cy="1285884"/>
          </a:xfrm>
          <a:prstGeom prst="roundRect">
            <a:avLst>
              <a:gd name="adj" fmla="val 15252"/>
            </a:avLst>
          </a:prstGeom>
          <a:solidFill>
            <a:srgbClr val="DDDDDD">
              <a:alpha val="23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5" name="Picture 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220" y="3684534"/>
            <a:ext cx="1743640" cy="164307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smtClean="0"/>
              <a:t>SWIM / SDS-1</a:t>
            </a:r>
            <a:r>
              <a:rPr lang="ja-JP" altLang="en-US" sz="2800" dirty="0" smtClean="0"/>
              <a:t>　の意義</a:t>
            </a:r>
            <a:endParaRPr lang="en-US" altLang="ja-JP" sz="2800" dirty="0">
              <a:latin typeface="Symbol" pitchFamily="18" charset="2"/>
            </a:endParaRPr>
          </a:p>
        </p:txBody>
      </p:sp>
      <p:sp>
        <p:nvSpPr>
          <p:cNvPr id="2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913412" name="Rectangle 4"/>
          <p:cNvSpPr>
            <a:spLocks noChangeArrowheads="1"/>
          </p:cNvSpPr>
          <p:nvPr/>
        </p:nvSpPr>
        <p:spPr bwMode="auto">
          <a:xfrm>
            <a:off x="428596" y="884528"/>
            <a:ext cx="1500198" cy="4431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47366" y="1777051"/>
            <a:ext cx="1772618" cy="164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円/楕円 29"/>
          <p:cNvSpPr/>
          <p:nvPr/>
        </p:nvSpPr>
        <p:spPr bwMode="auto">
          <a:xfrm>
            <a:off x="1214414" y="2571744"/>
            <a:ext cx="285752" cy="285752"/>
          </a:xfrm>
          <a:prstGeom prst="ellipse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32" name="直線矢印コネクタ 31"/>
          <p:cNvCxnSpPr/>
          <p:nvPr/>
        </p:nvCxnSpPr>
        <p:spPr bwMode="auto">
          <a:xfrm rot="16200000" flipH="1">
            <a:off x="1015212" y="3271015"/>
            <a:ext cx="969911" cy="285751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714348" y="5286664"/>
            <a:ext cx="1500198" cy="408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643174" y="2134870"/>
            <a:ext cx="1500198" cy="7574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 err="1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endParaRPr kumimoji="1" lang="en-US" altLang="ja-JP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宇宙実証</a:t>
            </a:r>
            <a:endParaRPr kumimoji="1" lang="en-US" altLang="ja-JP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5572132" y="6000768"/>
            <a:ext cx="1500198" cy="408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1563256"/>
            <a:ext cx="1857388" cy="139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1339997"/>
            <a:ext cx="1628866" cy="230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50"/>
          <p:cNvGrpSpPr>
            <a:grpSpLocks/>
          </p:cNvGrpSpPr>
          <p:nvPr/>
        </p:nvGrpSpPr>
        <p:grpSpPr bwMode="auto">
          <a:xfrm>
            <a:off x="6929454" y="4143380"/>
            <a:ext cx="1857388" cy="1758952"/>
            <a:chOff x="335" y="1710"/>
            <a:chExt cx="2393" cy="2190"/>
          </a:xfrm>
        </p:grpSpPr>
        <p:sp>
          <p:nvSpPr>
            <p:cNvPr id="23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2"/>
            <p:cNvGrpSpPr>
              <a:grpSpLocks/>
            </p:cNvGrpSpPr>
            <p:nvPr/>
          </p:nvGrpSpPr>
          <p:grpSpPr bwMode="auto">
            <a:xfrm>
              <a:off x="1061" y="3383"/>
              <a:ext cx="272" cy="224"/>
              <a:chOff x="4785" y="11039"/>
              <a:chExt cx="829" cy="688"/>
            </a:xfrm>
          </p:grpSpPr>
          <p:sp>
            <p:nvSpPr>
              <p:cNvPr id="21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187"/>
            <p:cNvGrpSpPr>
              <a:grpSpLocks/>
            </p:cNvGrpSpPr>
            <p:nvPr/>
          </p:nvGrpSpPr>
          <p:grpSpPr bwMode="auto">
            <a:xfrm rot="-3592668">
              <a:off x="835" y="3010"/>
              <a:ext cx="272" cy="227"/>
              <a:chOff x="4785" y="11039"/>
              <a:chExt cx="829" cy="688"/>
            </a:xfrm>
          </p:grpSpPr>
          <p:sp>
            <p:nvSpPr>
              <p:cNvPr id="2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2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3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211"/>
            <p:cNvGrpSpPr>
              <a:grpSpLocks/>
            </p:cNvGrpSpPr>
            <p:nvPr/>
          </p:nvGrpSpPr>
          <p:grpSpPr bwMode="auto">
            <a:xfrm rot="7253297">
              <a:off x="563" y="3220"/>
              <a:ext cx="101" cy="80"/>
              <a:chOff x="5504" y="8144"/>
              <a:chExt cx="291" cy="236"/>
            </a:xfrm>
          </p:grpSpPr>
          <p:sp>
            <p:nvSpPr>
              <p:cNvPr id="210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" name="Group 214"/>
            <p:cNvGrpSpPr>
              <a:grpSpLocks/>
            </p:cNvGrpSpPr>
            <p:nvPr/>
          </p:nvGrpSpPr>
          <p:grpSpPr bwMode="auto">
            <a:xfrm>
              <a:off x="817" y="3710"/>
              <a:ext cx="100" cy="80"/>
              <a:chOff x="5504" y="8144"/>
              <a:chExt cx="291" cy="236"/>
            </a:xfrm>
          </p:grpSpPr>
          <p:sp>
            <p:nvSpPr>
              <p:cNvPr id="208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9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2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" name="Group 231"/>
            <p:cNvGrpSpPr>
              <a:grpSpLocks/>
            </p:cNvGrpSpPr>
            <p:nvPr/>
          </p:nvGrpSpPr>
          <p:grpSpPr bwMode="auto">
            <a:xfrm rot="7200911">
              <a:off x="1166" y="2399"/>
              <a:ext cx="272" cy="224"/>
              <a:chOff x="4785" y="11039"/>
              <a:chExt cx="829" cy="688"/>
            </a:xfrm>
          </p:grpSpPr>
          <p:sp>
            <p:nvSpPr>
              <p:cNvPr id="203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7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7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253"/>
            <p:cNvGrpSpPr>
              <a:grpSpLocks/>
            </p:cNvGrpSpPr>
            <p:nvPr/>
          </p:nvGrpSpPr>
          <p:grpSpPr bwMode="auto">
            <a:xfrm rot="3608242">
              <a:off x="1601" y="2388"/>
              <a:ext cx="272" cy="227"/>
              <a:chOff x="4785" y="11039"/>
              <a:chExt cx="829" cy="688"/>
            </a:xfrm>
          </p:grpSpPr>
          <p:sp>
            <p:nvSpPr>
              <p:cNvPr id="19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4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9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274"/>
            <p:cNvGrpSpPr>
              <a:grpSpLocks/>
            </p:cNvGrpSpPr>
            <p:nvPr/>
          </p:nvGrpSpPr>
          <p:grpSpPr bwMode="auto">
            <a:xfrm rot="14454207">
              <a:off x="1746" y="2084"/>
              <a:ext cx="101" cy="80"/>
              <a:chOff x="5504" y="8144"/>
              <a:chExt cx="291" cy="236"/>
            </a:xfrm>
          </p:grpSpPr>
          <p:sp>
            <p:nvSpPr>
              <p:cNvPr id="196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" name="Group 277"/>
            <p:cNvGrpSpPr>
              <a:grpSpLocks/>
            </p:cNvGrpSpPr>
            <p:nvPr/>
          </p:nvGrpSpPr>
          <p:grpSpPr bwMode="auto">
            <a:xfrm rot="7200911">
              <a:off x="1195" y="2059"/>
              <a:ext cx="100" cy="80"/>
              <a:chOff x="5504" y="8144"/>
              <a:chExt cx="291" cy="236"/>
            </a:xfrm>
          </p:grpSpPr>
          <p:sp>
            <p:nvSpPr>
              <p:cNvPr id="194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31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291"/>
            <p:cNvGrpSpPr>
              <a:grpSpLocks/>
            </p:cNvGrpSpPr>
            <p:nvPr/>
          </p:nvGrpSpPr>
          <p:grpSpPr bwMode="auto">
            <a:xfrm rot="-28819849">
              <a:off x="1957" y="2986"/>
              <a:ext cx="272" cy="224"/>
              <a:chOff x="4785" y="11039"/>
              <a:chExt cx="829" cy="688"/>
            </a:xfrm>
          </p:grpSpPr>
          <p:sp>
            <p:nvSpPr>
              <p:cNvPr id="189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3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4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" name="Group 313"/>
            <p:cNvGrpSpPr>
              <a:grpSpLocks/>
            </p:cNvGrpSpPr>
            <p:nvPr/>
          </p:nvGrpSpPr>
          <p:grpSpPr bwMode="auto">
            <a:xfrm rot="-32412517">
              <a:off x="1748" y="3367"/>
              <a:ext cx="272" cy="227"/>
              <a:chOff x="4785" y="11039"/>
              <a:chExt cx="829" cy="688"/>
            </a:xfrm>
          </p:grpSpPr>
          <p:sp>
            <p:nvSpPr>
              <p:cNvPr id="184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8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0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8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9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4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5" name="Group 334"/>
            <p:cNvGrpSpPr>
              <a:grpSpLocks/>
            </p:cNvGrpSpPr>
            <p:nvPr/>
          </p:nvGrpSpPr>
          <p:grpSpPr bwMode="auto">
            <a:xfrm rot="-21566552">
              <a:off x="2134" y="3679"/>
              <a:ext cx="101" cy="80"/>
              <a:chOff x="5504" y="8144"/>
              <a:chExt cx="291" cy="236"/>
            </a:xfrm>
          </p:grpSpPr>
          <p:sp>
            <p:nvSpPr>
              <p:cNvPr id="182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" name="Group 337"/>
            <p:cNvGrpSpPr>
              <a:grpSpLocks/>
            </p:cNvGrpSpPr>
            <p:nvPr/>
          </p:nvGrpSpPr>
          <p:grpSpPr bwMode="auto">
            <a:xfrm rot="-28819849">
              <a:off x="2427" y="3214"/>
              <a:ext cx="100" cy="80"/>
              <a:chOff x="5504" y="8144"/>
              <a:chExt cx="291" cy="236"/>
            </a:xfrm>
          </p:grpSpPr>
          <p:sp>
            <p:nvSpPr>
              <p:cNvPr id="180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7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8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9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3" name="Rectangle 4"/>
          <p:cNvSpPr>
            <a:spLocks noChangeArrowheads="1"/>
          </p:cNvSpPr>
          <p:nvPr/>
        </p:nvSpPr>
        <p:spPr bwMode="auto">
          <a:xfrm>
            <a:off x="7572396" y="6000768"/>
            <a:ext cx="1214446" cy="4431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</a:p>
        </p:txBody>
      </p:sp>
      <p:sp>
        <p:nvSpPr>
          <p:cNvPr id="224" name="Rectangle 4"/>
          <p:cNvSpPr>
            <a:spLocks noChangeArrowheads="1"/>
          </p:cNvSpPr>
          <p:nvPr/>
        </p:nvSpPr>
        <p:spPr bwMode="auto">
          <a:xfrm>
            <a:off x="2571736" y="4135134"/>
            <a:ext cx="1643074" cy="7940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テストマス</a:t>
            </a:r>
            <a:endParaRPr kumimoji="1" lang="en-US" altLang="ja-JP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制御・測定</a:t>
            </a:r>
            <a:endParaRPr kumimoji="1" lang="en-US" altLang="ja-JP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5" name="Rectangle 4"/>
          <p:cNvSpPr>
            <a:spLocks noChangeArrowheads="1"/>
          </p:cNvSpPr>
          <p:nvPr/>
        </p:nvSpPr>
        <p:spPr bwMode="auto">
          <a:xfrm>
            <a:off x="4000496" y="848986"/>
            <a:ext cx="2071702" cy="7940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小型科学</a:t>
            </a:r>
            <a:endParaRPr kumimoji="1" lang="en-US" altLang="ja-JP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衛星シリーズ</a:t>
            </a:r>
            <a:endParaRPr kumimoji="1" lang="en-US" altLang="ja-JP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6" name="Rectangle 4"/>
          <p:cNvSpPr>
            <a:spLocks noChangeArrowheads="1"/>
          </p:cNvSpPr>
          <p:nvPr/>
        </p:nvSpPr>
        <p:spPr bwMode="auto">
          <a:xfrm>
            <a:off x="6429388" y="928670"/>
            <a:ext cx="2071702" cy="408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ASTRO-H, etc.</a:t>
            </a:r>
          </a:p>
        </p:txBody>
      </p:sp>
      <p:cxnSp>
        <p:nvCxnSpPr>
          <p:cNvPr id="227" name="直線矢印コネクタ 226"/>
          <p:cNvCxnSpPr/>
          <p:nvPr/>
        </p:nvCxnSpPr>
        <p:spPr bwMode="auto">
          <a:xfrm flipV="1">
            <a:off x="2714612" y="3000372"/>
            <a:ext cx="1285884" cy="64294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CCFFCC">
                <a:alpha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0" name="直線矢印コネクタ 229"/>
          <p:cNvCxnSpPr>
            <a:endCxn id="18" idx="1"/>
          </p:cNvCxnSpPr>
          <p:nvPr/>
        </p:nvCxnSpPr>
        <p:spPr bwMode="auto">
          <a:xfrm>
            <a:off x="2643174" y="4898492"/>
            <a:ext cx="1285884" cy="33682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CCECFF">
                <a:alpha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2" name="直線矢印コネクタ 231"/>
          <p:cNvCxnSpPr/>
          <p:nvPr/>
        </p:nvCxnSpPr>
        <p:spPr bwMode="auto">
          <a:xfrm rot="16200000" flipH="1">
            <a:off x="4286248" y="3214686"/>
            <a:ext cx="1071570" cy="78581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B2B2B2">
                <a:alpha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0" name="直線矢印コネクタ 239"/>
          <p:cNvCxnSpPr/>
          <p:nvPr/>
        </p:nvCxnSpPr>
        <p:spPr bwMode="auto">
          <a:xfrm>
            <a:off x="5929322" y="5500702"/>
            <a:ext cx="857256" cy="7143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CCECFF">
                <a:alpha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5" name="直線矢印コネクタ 244"/>
          <p:cNvCxnSpPr/>
          <p:nvPr/>
        </p:nvCxnSpPr>
        <p:spPr bwMode="auto">
          <a:xfrm flipV="1">
            <a:off x="2714612" y="3071810"/>
            <a:ext cx="3714776" cy="64294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CCFFCC">
                <a:alpha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9" name="Rectangle 6"/>
          <p:cNvSpPr>
            <a:spLocks noChangeArrowheads="1"/>
          </p:cNvSpPr>
          <p:nvPr/>
        </p:nvSpPr>
        <p:spPr bwMode="auto">
          <a:xfrm>
            <a:off x="428596" y="1191268"/>
            <a:ext cx="2962266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(Small Demonstration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Satellite</a:t>
            </a: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- 1)</a:t>
            </a:r>
          </a:p>
        </p:txBody>
      </p:sp>
      <p:sp>
        <p:nvSpPr>
          <p:cNvPr id="250" name="Rectangle 22"/>
          <p:cNvSpPr>
            <a:spLocks noChangeArrowheads="1"/>
          </p:cNvSpPr>
          <p:nvPr/>
        </p:nvSpPr>
        <p:spPr bwMode="auto">
          <a:xfrm>
            <a:off x="785786" y="5619294"/>
            <a:ext cx="1714512" cy="7386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(Space wire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demonstration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module)</a:t>
            </a:r>
          </a:p>
        </p:txBody>
      </p:sp>
      <p:sp>
        <p:nvSpPr>
          <p:cNvPr id="228" name="スライド番号プレースホルダ 22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/>
              <a:t>SDS-1</a:t>
            </a:r>
            <a:r>
              <a:rPr lang="ja-JP" altLang="en-US" sz="2800" dirty="0"/>
              <a:t>衛星での実証</a:t>
            </a:r>
          </a:p>
        </p:txBody>
      </p:sp>
      <p:sp>
        <p:nvSpPr>
          <p:cNvPr id="24578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4580" name="AutoShape 2"/>
          <p:cNvSpPr>
            <a:spLocks noChangeArrowheads="1"/>
          </p:cNvSpPr>
          <p:nvPr/>
        </p:nvSpPr>
        <p:spPr bwMode="auto">
          <a:xfrm>
            <a:off x="323850" y="3429000"/>
            <a:ext cx="5688013" cy="3024188"/>
          </a:xfrm>
          <a:prstGeom prst="roundRect">
            <a:avLst>
              <a:gd name="adj" fmla="val 3069"/>
            </a:avLst>
          </a:prstGeom>
          <a:solidFill>
            <a:srgbClr val="C0C0C0">
              <a:alpha val="89803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581" name="AutoShape 3"/>
          <p:cNvSpPr>
            <a:spLocks noChangeArrowheads="1"/>
          </p:cNvSpPr>
          <p:nvPr/>
        </p:nvSpPr>
        <p:spPr bwMode="auto">
          <a:xfrm>
            <a:off x="395288" y="4292600"/>
            <a:ext cx="1655762" cy="576263"/>
          </a:xfrm>
          <a:prstGeom prst="roundRect">
            <a:avLst>
              <a:gd name="adj" fmla="val 16667"/>
            </a:avLst>
          </a:prstGeom>
          <a:solidFill>
            <a:srgbClr val="99CCFF">
              <a:alpha val="50195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583" name="Rectangle 5"/>
          <p:cNvSpPr>
            <a:spLocks noChangeArrowheads="1"/>
          </p:cNvSpPr>
          <p:nvPr/>
        </p:nvSpPr>
        <p:spPr bwMode="auto">
          <a:xfrm>
            <a:off x="827088" y="1285860"/>
            <a:ext cx="481648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100kg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級の技術実証衛星 </a:t>
            </a:r>
          </a:p>
        </p:txBody>
      </p:sp>
      <p:sp>
        <p:nvSpPr>
          <p:cNvPr id="24584" name="Rectangle 6"/>
          <p:cNvSpPr>
            <a:spLocks noChangeArrowheads="1"/>
          </p:cNvSpPr>
          <p:nvPr/>
        </p:nvSpPr>
        <p:spPr bwMode="auto">
          <a:xfrm>
            <a:off x="323850" y="836613"/>
            <a:ext cx="6481763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 </a:t>
            </a:r>
            <a:r>
              <a:rPr kumimoji="1" lang="en-US" altLang="ja-JP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(Small Demonstration Satellite</a:t>
            </a:r>
            <a:r>
              <a:rPr kumimoji="1" lang="ja-JP" altLang="en-US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- 1)</a:t>
            </a:r>
          </a:p>
        </p:txBody>
      </p:sp>
      <p:sp>
        <p:nvSpPr>
          <p:cNvPr id="24585" name="Rectangle 7"/>
          <p:cNvSpPr>
            <a:spLocks noChangeArrowheads="1"/>
          </p:cNvSpPr>
          <p:nvPr/>
        </p:nvSpPr>
        <p:spPr bwMode="auto">
          <a:xfrm>
            <a:off x="1000100" y="1785926"/>
            <a:ext cx="4965703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 : 70x70x60cm,Weight : 100kg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Power : &gt;100W, Downlink : ~5kbps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Orbit   : SSO (~660km)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Spin stabilization and 3-axis attitude control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Mission Lifetime : ~Half year (nominal) </a:t>
            </a:r>
          </a:p>
        </p:txBody>
      </p:sp>
      <p:pic>
        <p:nvPicPr>
          <p:cNvPr id="24586" name="Picture 8" descr="Mission equipment loaded on the SDS-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5E0E6"/>
              </a:clrFrom>
              <a:clrTo>
                <a:srgbClr val="E5E0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3500438"/>
            <a:ext cx="561657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7" name="Rectangle 9"/>
          <p:cNvSpPr>
            <a:spLocks noChangeArrowheads="1"/>
          </p:cNvSpPr>
          <p:nvPr/>
        </p:nvSpPr>
        <p:spPr bwMode="auto">
          <a:xfrm>
            <a:off x="755650" y="6237288"/>
            <a:ext cx="3024188" cy="2270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http://www.iat.jaxa.jp/info/prm/2007/019/01.html</a:t>
            </a:r>
          </a:p>
        </p:txBody>
      </p:sp>
      <p:sp>
        <p:nvSpPr>
          <p:cNvPr id="24588" name="Rectangle 10"/>
          <p:cNvSpPr>
            <a:spLocks noChangeArrowheads="1"/>
          </p:cNvSpPr>
          <p:nvPr/>
        </p:nvSpPr>
        <p:spPr bwMode="auto">
          <a:xfrm>
            <a:off x="6156325" y="1412875"/>
            <a:ext cx="2808288" cy="549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SDS-1 and GOSAT</a:t>
            </a: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(Press Release, November 4, 2008)</a:t>
            </a: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Photo from Nainich Newspapser Web</a:t>
            </a:r>
          </a:p>
        </p:txBody>
      </p:sp>
      <p:pic>
        <p:nvPicPr>
          <p:cNvPr id="24589" name="Picture 11" descr="20081104-00000024-maip-soci-view-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2850" y="1989138"/>
            <a:ext cx="260032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スライド番号プレースホル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smtClean="0"/>
              <a:t>SWIM </a:t>
            </a:r>
            <a:endParaRPr lang="en-US" altLang="ja-JP" sz="2000" dirty="0"/>
          </a:p>
        </p:txBody>
      </p:sp>
      <p:sp>
        <p:nvSpPr>
          <p:cNvPr id="22530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2533" name="AutoShape 3"/>
          <p:cNvSpPr>
            <a:spLocks noChangeArrowheads="1"/>
          </p:cNvSpPr>
          <p:nvPr/>
        </p:nvSpPr>
        <p:spPr bwMode="auto">
          <a:xfrm>
            <a:off x="179388" y="5318117"/>
            <a:ext cx="1152525" cy="649288"/>
          </a:xfrm>
          <a:prstGeom prst="roundRect">
            <a:avLst>
              <a:gd name="adj" fmla="val 17907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4500563" y="2366955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535" name="AutoShape 5"/>
          <p:cNvSpPr>
            <a:spLocks noChangeArrowheads="1"/>
          </p:cNvSpPr>
          <p:nvPr/>
        </p:nvSpPr>
        <p:spPr bwMode="auto">
          <a:xfrm>
            <a:off x="179388" y="2366955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536" name="Rectangle 6"/>
          <p:cNvSpPr>
            <a:spLocks noChangeArrowheads="1"/>
          </p:cNvSpPr>
          <p:nvPr/>
        </p:nvSpPr>
        <p:spPr bwMode="auto">
          <a:xfrm>
            <a:off x="179388" y="2663817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CPU: HR5000</a:t>
            </a: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(64bit, 33MHz)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System Memory: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2MB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Burst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Asynch.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Data Recorder: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SDRAM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SpW: 3ch</a:t>
            </a:r>
            <a:endParaRPr kumimoji="1" lang="en-US" altLang="ja-JP" sz="12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2537" name="Picture 7" descr="IMG_31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2727317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8" descr="IMG_31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776530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Rectangle 9"/>
          <p:cNvSpPr>
            <a:spLocks noChangeArrowheads="1"/>
          </p:cNvSpPr>
          <p:nvPr/>
        </p:nvSpPr>
        <p:spPr bwMode="auto">
          <a:xfrm>
            <a:off x="142876" y="2357430"/>
            <a:ext cx="442912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SpaceCube2: Space-qualified Computer</a:t>
            </a:r>
          </a:p>
        </p:txBody>
      </p:sp>
      <p:sp>
        <p:nvSpPr>
          <p:cNvPr id="22540" name="Rectangle 10"/>
          <p:cNvSpPr>
            <a:spLocks noChangeArrowheads="1"/>
          </p:cNvSpPr>
          <p:nvPr/>
        </p:nvSpPr>
        <p:spPr bwMode="auto">
          <a:xfrm>
            <a:off x="4716463" y="2366955"/>
            <a:ext cx="352901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  <a:r>
              <a:rPr kumimoji="1" lang="en-US" altLang="ja-JP" sz="1600" b="1" kern="1200" dirty="0" err="1">
                <a:solidFill>
                  <a:srgbClr val="99CCFF"/>
                </a:solidFill>
                <a:latin typeface="Symbol" pitchFamily="18" charset="2"/>
                <a:ea typeface="HGP創英角ｺﾞｼｯｸUB" pitchFamily="50" charset="-128"/>
                <a:cs typeface="+mn-cs"/>
              </a:rPr>
              <a:t>mn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: User Module</a:t>
            </a:r>
          </a:p>
        </p:txBody>
      </p:sp>
      <p:sp>
        <p:nvSpPr>
          <p:cNvPr id="22541" name="Rectangle 11"/>
          <p:cNvSpPr>
            <a:spLocks noChangeArrowheads="1"/>
          </p:cNvSpPr>
          <p:nvPr/>
        </p:nvSpPr>
        <p:spPr bwMode="auto">
          <a:xfrm>
            <a:off x="6910388" y="2582855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Processor test board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GW+Acc. sensor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FPGA board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DAC 16bit x 8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ADC 16bit x 4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32 ch by MPX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Torsion Antenna x2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~47g test mass</a:t>
            </a:r>
          </a:p>
        </p:txBody>
      </p:sp>
      <p:sp>
        <p:nvSpPr>
          <p:cNvPr id="22542" name="Rectangle 12"/>
          <p:cNvSpPr>
            <a:spLocks noChangeArrowheads="1"/>
          </p:cNvSpPr>
          <p:nvPr/>
        </p:nvSpPr>
        <p:spPr bwMode="auto">
          <a:xfrm>
            <a:off x="252413" y="4454517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Size: 71 x 221 x 171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1.9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7W </a:t>
            </a:r>
          </a:p>
        </p:txBody>
      </p:sp>
      <p:sp>
        <p:nvSpPr>
          <p:cNvPr id="22543" name="AutoShape 13"/>
          <p:cNvSpPr>
            <a:spLocks/>
          </p:cNvSpPr>
          <p:nvPr/>
        </p:nvSpPr>
        <p:spPr bwMode="auto">
          <a:xfrm rot="16200000" flipV="1">
            <a:off x="4201319" y="4825199"/>
            <a:ext cx="503237" cy="914400"/>
          </a:xfrm>
          <a:prstGeom prst="leftBracket">
            <a:avLst>
              <a:gd name="adj" fmla="val 11037"/>
            </a:avLst>
          </a:prstGeom>
          <a:noFill/>
          <a:ln w="63500">
            <a:solidFill>
              <a:srgbClr val="B2B2B2"/>
            </a:solidFill>
            <a:round/>
            <a:headEnd type="triangle" w="sm" len="sm"/>
            <a:tailEnd type="triangle" w="sm" len="sm"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544" name="Rectangle 14"/>
          <p:cNvSpPr>
            <a:spLocks noChangeArrowheads="1"/>
          </p:cNvSpPr>
          <p:nvPr/>
        </p:nvSpPr>
        <p:spPr bwMode="auto">
          <a:xfrm>
            <a:off x="3708400" y="5614980"/>
            <a:ext cx="259080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Power ±15V, +5V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 err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x2 for CMD/TLM</a:t>
            </a:r>
          </a:p>
        </p:txBody>
      </p:sp>
      <p:sp>
        <p:nvSpPr>
          <p:cNvPr id="22545" name="Rectangle 15"/>
          <p:cNvSpPr>
            <a:spLocks noChangeArrowheads="1"/>
          </p:cNvSpPr>
          <p:nvPr/>
        </p:nvSpPr>
        <p:spPr bwMode="auto">
          <a:xfrm>
            <a:off x="7019925" y="4276717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 : 380kbps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Size: 124 x 224 x 174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3.5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~7W </a:t>
            </a:r>
          </a:p>
        </p:txBody>
      </p:sp>
      <p:sp>
        <p:nvSpPr>
          <p:cNvPr id="22546" name="Freeform 16"/>
          <p:cNvSpPr>
            <a:spLocks/>
          </p:cNvSpPr>
          <p:nvPr/>
        </p:nvSpPr>
        <p:spPr bwMode="auto">
          <a:xfrm>
            <a:off x="1331913" y="5030780"/>
            <a:ext cx="1295400" cy="576262"/>
          </a:xfrm>
          <a:custGeom>
            <a:avLst/>
            <a:gdLst>
              <a:gd name="T0" fmla="*/ 635 w 635"/>
              <a:gd name="T1" fmla="*/ 0 h 181"/>
              <a:gd name="T2" fmla="*/ 624 w 635"/>
              <a:gd name="T3" fmla="*/ 178 h 181"/>
              <a:gd name="T4" fmla="*/ 0 w 635"/>
              <a:gd name="T5" fmla="*/ 181 h 181"/>
              <a:gd name="T6" fmla="*/ 0 60000 65536"/>
              <a:gd name="T7" fmla="*/ 0 60000 65536"/>
              <a:gd name="T8" fmla="*/ 0 60000 65536"/>
              <a:gd name="T9" fmla="*/ 0 w 635"/>
              <a:gd name="T10" fmla="*/ 0 h 181"/>
              <a:gd name="T11" fmla="*/ 635 w 635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5" h="181">
                <a:moveTo>
                  <a:pt x="635" y="0"/>
                </a:moveTo>
                <a:lnTo>
                  <a:pt x="624" y="178"/>
                </a:lnTo>
                <a:lnTo>
                  <a:pt x="0" y="181"/>
                </a:lnTo>
              </a:path>
            </a:pathLst>
          </a:custGeom>
          <a:noFill/>
          <a:ln w="63500">
            <a:solidFill>
              <a:srgbClr val="B2B2B2"/>
            </a:solidFill>
            <a:round/>
            <a:headEnd type="triangle" w="sm" len="sm"/>
            <a:tailEnd type="triangle" w="sm" len="sm"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547" name="Rectangle 17"/>
          <p:cNvSpPr>
            <a:spLocks noChangeArrowheads="1"/>
          </p:cNvSpPr>
          <p:nvPr/>
        </p:nvSpPr>
        <p:spPr bwMode="auto">
          <a:xfrm>
            <a:off x="1476375" y="5689620"/>
            <a:ext cx="2016125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Power +28V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RS422 for CMD/TLM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 signal</a:t>
            </a:r>
          </a:p>
        </p:txBody>
      </p:sp>
      <p:sp>
        <p:nvSpPr>
          <p:cNvPr id="22548" name="Rectangle 18"/>
          <p:cNvSpPr>
            <a:spLocks noChangeArrowheads="1"/>
          </p:cNvSpPr>
          <p:nvPr/>
        </p:nvSpPr>
        <p:spPr bwMode="auto">
          <a:xfrm>
            <a:off x="150813" y="5399080"/>
            <a:ext cx="1223962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Bus System</a:t>
            </a:r>
          </a:p>
        </p:txBody>
      </p:sp>
      <p:sp>
        <p:nvSpPr>
          <p:cNvPr id="22549" name="Rectangle 20"/>
          <p:cNvSpPr>
            <a:spLocks noChangeArrowheads="1"/>
          </p:cNvSpPr>
          <p:nvPr/>
        </p:nvSpPr>
        <p:spPr bwMode="auto">
          <a:xfrm>
            <a:off x="6083300" y="4787892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22550" name="Rectangle 21"/>
          <p:cNvSpPr>
            <a:spLocks noChangeArrowheads="1"/>
          </p:cNvSpPr>
          <p:nvPr/>
        </p:nvSpPr>
        <p:spPr bwMode="auto">
          <a:xfrm>
            <a:off x="3419475" y="4816467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22551" name="Rectangle 22"/>
          <p:cNvSpPr>
            <a:spLocks noChangeArrowheads="1"/>
          </p:cNvSpPr>
          <p:nvPr/>
        </p:nvSpPr>
        <p:spPr bwMode="auto">
          <a:xfrm>
            <a:off x="395288" y="947738"/>
            <a:ext cx="874871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搭載の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 </a:t>
            </a:r>
            <a:r>
              <a:rPr kumimoji="1" lang="en-US" altLang="ja-JP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(Space wire demonstration module)</a:t>
            </a:r>
          </a:p>
        </p:txBody>
      </p:sp>
      <p:sp>
        <p:nvSpPr>
          <p:cNvPr id="22552" name="Rectangle 23"/>
          <p:cNvSpPr>
            <a:spLocks noChangeArrowheads="1"/>
          </p:cNvSpPr>
          <p:nvPr/>
        </p:nvSpPr>
        <p:spPr bwMode="auto">
          <a:xfrm>
            <a:off x="722313" y="1428750"/>
            <a:ext cx="7921625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   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小型衛星標準バス </a:t>
            </a: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通信・信号処理</a:t>
            </a: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電源制御</a:t>
            </a: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err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Snm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DPF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ミッション部  </a:t>
            </a: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デジタル制御ボード</a:t>
            </a: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AD/DA</a:t>
            </a:r>
            <a:r>
              <a:rPr kumimoji="1" lang="ja-JP" altLang="en-US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コンバータ</a:t>
            </a: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センサモジュール</a:t>
            </a: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24" name="スライド番号プレースホルダ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err="1" smtClean="0"/>
              <a:t>SWIM</a:t>
            </a:r>
            <a:r>
              <a:rPr lang="en-US" altLang="ja-JP" sz="2800" dirty="0" err="1" smtClean="0">
                <a:latin typeface="Symbol" pitchFamily="18" charset="2"/>
              </a:rPr>
              <a:t>mn</a:t>
            </a:r>
            <a:r>
              <a:rPr lang="ja-JP" altLang="en-US" sz="2800" dirty="0" smtClean="0">
                <a:latin typeface="Symbol" pitchFamily="18" charset="2"/>
              </a:rPr>
              <a:t>　センサーモジュール</a:t>
            </a:r>
            <a:endParaRPr lang="en-US" altLang="ja-JP" sz="2800" dirty="0">
              <a:latin typeface="Symbol" pitchFamily="18" charset="2"/>
            </a:endParaRPr>
          </a:p>
        </p:txBody>
      </p:sp>
      <p:sp>
        <p:nvSpPr>
          <p:cNvPr id="2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3556" name="AutoShape 2"/>
          <p:cNvSpPr>
            <a:spLocks noChangeArrowheads="1"/>
          </p:cNvSpPr>
          <p:nvPr/>
        </p:nvSpPr>
        <p:spPr bwMode="auto">
          <a:xfrm>
            <a:off x="250825" y="1916112"/>
            <a:ext cx="6481763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13412" name="Rectangle 4"/>
          <p:cNvSpPr>
            <a:spLocks noChangeArrowheads="1"/>
          </p:cNvSpPr>
          <p:nvPr/>
        </p:nvSpPr>
        <p:spPr bwMode="auto">
          <a:xfrm>
            <a:off x="428596" y="820485"/>
            <a:ext cx="6215078" cy="11449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超小型重力波検出器</a:t>
            </a:r>
            <a:endParaRPr kumimoji="1" lang="en-US" altLang="ja-JP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2000" b="1" kern="1200" dirty="0" err="1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通信の宇宙実証のためのセンサーモジュール</a:t>
            </a:r>
            <a:endParaRPr kumimoji="1" lang="en-US" altLang="ja-JP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将来の宇宙重力波望遠鏡のための最初のステップ</a:t>
            </a:r>
            <a:endParaRPr kumimoji="1" lang="en-US" altLang="ja-JP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13414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23560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23561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23562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23563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4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3566" name="Picture 13" descr="IMG_03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4975" y="2492375"/>
            <a:ext cx="21796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4" descr="CIMG139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4975" y="765175"/>
            <a:ext cx="217646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4975" y="4229100"/>
            <a:ext cx="2160588" cy="2152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69" name="Picture 16" descr="IMG_026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71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3572" name="Rectangle 19"/>
          <p:cNvSpPr>
            <a:spLocks noChangeArrowheads="1"/>
          </p:cNvSpPr>
          <p:nvPr/>
        </p:nvSpPr>
        <p:spPr bwMode="auto">
          <a:xfrm>
            <a:off x="538163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23573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23574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23575" name="Rectangle 22"/>
          <p:cNvSpPr>
            <a:spLocks noChangeAspect="1" noChangeArrowheads="1"/>
          </p:cNvSpPr>
          <p:nvPr/>
        </p:nvSpPr>
        <p:spPr bwMode="auto">
          <a:xfrm>
            <a:off x="4910156" y="4643446"/>
            <a:ext cx="230505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Used for test-mass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position control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 current ~100mA</a:t>
            </a:r>
          </a:p>
        </p:txBody>
      </p:sp>
      <p:sp>
        <p:nvSpPr>
          <p:cNvPr id="23576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7" name="Oval 24"/>
          <p:cNvSpPr>
            <a:spLocks noChangeArrowheads="1"/>
          </p:cNvSpPr>
          <p:nvPr/>
        </p:nvSpPr>
        <p:spPr bwMode="auto">
          <a:xfrm rot="1800000">
            <a:off x="7571018" y="1447850"/>
            <a:ext cx="410701" cy="649188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8" name="Line 25"/>
          <p:cNvSpPr>
            <a:spLocks noChangeShapeType="1"/>
          </p:cNvSpPr>
          <p:nvPr/>
        </p:nvSpPr>
        <p:spPr bwMode="auto">
          <a:xfrm flipH="1">
            <a:off x="7667625" y="2060575"/>
            <a:ext cx="1588" cy="4318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9" name="Rectangle 26"/>
          <p:cNvSpPr>
            <a:spLocks noChangeArrowheads="1"/>
          </p:cNvSpPr>
          <p:nvPr/>
        </p:nvSpPr>
        <p:spPr bwMode="auto">
          <a:xfrm>
            <a:off x="8134350" y="3784600"/>
            <a:ext cx="901700" cy="365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 TAMs </a:t>
            </a: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 the frame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7858148" y="2214554"/>
            <a:ext cx="1187452" cy="2308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 err="1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r>
              <a:rPr kumimoji="1" lang="en-US" altLang="ja-JP" sz="900" b="1" kern="1200" dirty="0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Module</a:t>
            </a:r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SWIM</a:t>
            </a:r>
            <a:r>
              <a:rPr lang="en-US" altLang="ja-JP" sz="2800" dirty="0" smtClean="0">
                <a:latin typeface="Symbol" pitchFamily="18" charset="2"/>
              </a:rPr>
              <a:t> </a:t>
            </a:r>
            <a:r>
              <a:rPr lang="ja-JP" altLang="en-US" sz="2800" dirty="0" smtClean="0"/>
              <a:t>制御・信号処理</a:t>
            </a:r>
            <a:endParaRPr lang="en-US" altLang="ja-JP" sz="2800" dirty="0"/>
          </a:p>
        </p:txBody>
      </p:sp>
      <p:sp>
        <p:nvSpPr>
          <p:cNvPr id="46" name="フッター プレースホルダ 4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22591" name="Text Box 31"/>
          <p:cNvSpPr txBox="1">
            <a:spLocks noChangeArrowheads="1"/>
          </p:cNvSpPr>
          <p:nvPr/>
        </p:nvSpPr>
        <p:spPr bwMode="auto">
          <a:xfrm>
            <a:off x="6723457" y="835207"/>
            <a:ext cx="2063385" cy="30777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Figure: </a:t>
            </a:r>
            <a:r>
              <a:rPr kumimoji="1" lang="en-US" altLang="ja-JP" sz="1400" b="1" kern="1200" dirty="0" err="1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W.Kokuyama</a:t>
            </a:r>
            <a:endParaRPr kumimoji="1" lang="ja-JP" altLang="en-US" sz="14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3" name="Picture 281" descr="ISC2008_proceedings_kokuya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42984"/>
            <a:ext cx="8501122" cy="3363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9" descr="IMG_31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643446"/>
            <a:ext cx="1785950" cy="173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50" descr="IMG_31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4668858"/>
            <a:ext cx="1805133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0" descr="IMG_023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5169" y="5500702"/>
            <a:ext cx="1214446" cy="911139"/>
          </a:xfrm>
          <a:prstGeom prst="rect">
            <a:avLst/>
          </a:prstGeom>
          <a:noFill/>
        </p:spPr>
      </p:pic>
      <p:pic>
        <p:nvPicPr>
          <p:cNvPr id="52" name="Picture 11" descr="IMG_024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11012" y="5126189"/>
            <a:ext cx="1071570" cy="803141"/>
          </a:xfrm>
          <a:prstGeom prst="rect">
            <a:avLst/>
          </a:prstGeom>
          <a:noFill/>
        </p:spPr>
      </p:pic>
      <p:pic>
        <p:nvPicPr>
          <p:cNvPr id="53" name="Picture 12" descr="IMG_023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38577" y="4542523"/>
            <a:ext cx="1229889" cy="921490"/>
          </a:xfrm>
          <a:prstGeom prst="rect">
            <a:avLst/>
          </a:prstGeom>
          <a:noFill/>
        </p:spPr>
      </p:pic>
      <p:pic>
        <p:nvPicPr>
          <p:cNvPr id="55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0892" y="4687588"/>
            <a:ext cx="1673012" cy="16668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2" name="スライド番号プレースホル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60"/>
          <p:cNvSpPr>
            <a:spLocks noChangeArrowheads="1"/>
          </p:cNvSpPr>
          <p:nvPr/>
        </p:nvSpPr>
        <p:spPr bwMode="auto">
          <a:xfrm>
            <a:off x="4929191" y="5259073"/>
            <a:ext cx="1857388" cy="1098885"/>
          </a:xfrm>
          <a:prstGeom prst="roundRect">
            <a:avLst>
              <a:gd name="adj" fmla="val 6949"/>
            </a:avLst>
          </a:prstGeom>
          <a:solidFill>
            <a:srgbClr val="99CC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8" name="図 13" descr="11_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3428999"/>
            <a:ext cx="1928826" cy="28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SWIM</a:t>
            </a:r>
            <a:r>
              <a:rPr lang="ja-JP" altLang="en-US" sz="2800" dirty="0" smtClean="0"/>
              <a:t>開発</a:t>
            </a:r>
            <a:endParaRPr lang="ja-JP" altLang="en-US" sz="2800" dirty="0"/>
          </a:p>
        </p:txBody>
      </p:sp>
      <p:sp>
        <p:nvSpPr>
          <p:cNvPr id="46" name="フッター プレースホルダ 4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26732" name="AutoShape 76"/>
          <p:cNvSpPr>
            <a:spLocks noChangeArrowheads="1"/>
          </p:cNvSpPr>
          <p:nvPr/>
        </p:nvSpPr>
        <p:spPr bwMode="auto">
          <a:xfrm>
            <a:off x="2500298" y="1077343"/>
            <a:ext cx="1784365" cy="571504"/>
          </a:xfrm>
          <a:prstGeom prst="roundRect">
            <a:avLst>
              <a:gd name="adj" fmla="val 6949"/>
            </a:avLst>
          </a:prstGeom>
          <a:solidFill>
            <a:srgbClr val="99CC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31" name="AutoShape 75"/>
          <p:cNvSpPr>
            <a:spLocks noChangeArrowheads="1"/>
          </p:cNvSpPr>
          <p:nvPr/>
        </p:nvSpPr>
        <p:spPr bwMode="auto">
          <a:xfrm>
            <a:off x="4572000" y="1000108"/>
            <a:ext cx="2643206" cy="650907"/>
          </a:xfrm>
          <a:prstGeom prst="roundRect">
            <a:avLst>
              <a:gd name="adj" fmla="val 6949"/>
            </a:avLst>
          </a:prstGeom>
          <a:solidFill>
            <a:srgbClr val="99CC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16" name="AutoShape 60"/>
          <p:cNvSpPr>
            <a:spLocks noChangeArrowheads="1"/>
          </p:cNvSpPr>
          <p:nvPr/>
        </p:nvSpPr>
        <p:spPr bwMode="auto">
          <a:xfrm>
            <a:off x="2643174" y="4687569"/>
            <a:ext cx="2143141" cy="884571"/>
          </a:xfrm>
          <a:prstGeom prst="roundRect">
            <a:avLst>
              <a:gd name="adj" fmla="val 6949"/>
            </a:avLst>
          </a:prstGeom>
          <a:solidFill>
            <a:srgbClr val="99CC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14" name="AutoShape 58"/>
          <p:cNvSpPr>
            <a:spLocks noChangeArrowheads="1"/>
          </p:cNvSpPr>
          <p:nvPr/>
        </p:nvSpPr>
        <p:spPr bwMode="auto">
          <a:xfrm>
            <a:off x="3643307" y="3630308"/>
            <a:ext cx="2000264" cy="862014"/>
          </a:xfrm>
          <a:prstGeom prst="roundRect">
            <a:avLst>
              <a:gd name="adj" fmla="val 6949"/>
            </a:avLst>
          </a:prstGeom>
          <a:solidFill>
            <a:srgbClr val="99CC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12" name="AutoShape 56"/>
          <p:cNvSpPr>
            <a:spLocks noChangeArrowheads="1"/>
          </p:cNvSpPr>
          <p:nvPr/>
        </p:nvSpPr>
        <p:spPr bwMode="auto">
          <a:xfrm>
            <a:off x="4714876" y="1938352"/>
            <a:ext cx="1928826" cy="1512888"/>
          </a:xfrm>
          <a:prstGeom prst="roundRect">
            <a:avLst>
              <a:gd name="adj" fmla="val 6949"/>
            </a:avLst>
          </a:prstGeom>
          <a:solidFill>
            <a:srgbClr val="99CC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11" name="AutoShape 55"/>
          <p:cNvSpPr>
            <a:spLocks noChangeArrowheads="1"/>
          </p:cNvSpPr>
          <p:nvPr/>
        </p:nvSpPr>
        <p:spPr bwMode="auto">
          <a:xfrm>
            <a:off x="2227234" y="2019307"/>
            <a:ext cx="2232026" cy="1071570"/>
          </a:xfrm>
          <a:prstGeom prst="roundRect">
            <a:avLst>
              <a:gd name="adj" fmla="val 6949"/>
            </a:avLst>
          </a:prstGeom>
          <a:solidFill>
            <a:srgbClr val="99CC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26684" name="Picture 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703652"/>
            <a:ext cx="1871662" cy="1763713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326685" name="Text Box 29"/>
          <p:cNvSpPr txBox="1">
            <a:spLocks noChangeArrowheads="1"/>
          </p:cNvSpPr>
          <p:nvPr/>
        </p:nvSpPr>
        <p:spPr bwMode="auto">
          <a:xfrm>
            <a:off x="982663" y="3703652"/>
            <a:ext cx="1255472" cy="246221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000" b="1" kern="1200">
                <a:solidFill>
                  <a:srgbClr val="FFFF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電源・</a:t>
            </a:r>
            <a:r>
              <a:rPr kumimoji="1" lang="en-US" altLang="ja-JP" sz="1000" b="1" kern="1200">
                <a:solidFill>
                  <a:srgbClr val="FFFF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ja-JP" altLang="en-US" sz="1000" b="1" kern="1200">
                <a:solidFill>
                  <a:srgbClr val="FFFF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ケーブル</a:t>
            </a:r>
          </a:p>
        </p:txBody>
      </p:sp>
      <p:sp>
        <p:nvSpPr>
          <p:cNvPr id="326686" name="Text Box 30"/>
          <p:cNvSpPr txBox="1">
            <a:spLocks noChangeArrowheads="1"/>
          </p:cNvSpPr>
          <p:nvPr/>
        </p:nvSpPr>
        <p:spPr bwMode="auto">
          <a:xfrm>
            <a:off x="716674" y="5447900"/>
            <a:ext cx="712054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</a:t>
            </a:r>
          </a:p>
        </p:txBody>
      </p:sp>
      <p:sp>
        <p:nvSpPr>
          <p:cNvPr id="326687" name="Text Box 31"/>
          <p:cNvSpPr txBox="1">
            <a:spLocks noChangeArrowheads="1"/>
          </p:cNvSpPr>
          <p:nvPr/>
        </p:nvSpPr>
        <p:spPr bwMode="auto">
          <a:xfrm>
            <a:off x="1436489" y="5447900"/>
            <a:ext cx="1135247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 err="1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endParaRPr kumimoji="1" lang="en-US" altLang="ja-JP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693" name="Rectangle 37"/>
          <p:cNvSpPr>
            <a:spLocks noChangeArrowheads="1"/>
          </p:cNvSpPr>
          <p:nvPr/>
        </p:nvSpPr>
        <p:spPr bwMode="auto">
          <a:xfrm>
            <a:off x="4786314" y="1876000"/>
            <a:ext cx="199709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r>
              <a:rPr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lang="en-US" altLang="ja-JP" sz="1600" b="1" kern="12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Smn</a:t>
            </a:r>
            <a:r>
              <a:rPr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26696" name="Rectangle 40"/>
          <p:cNvSpPr>
            <a:spLocks noChangeArrowheads="1"/>
          </p:cNvSpPr>
          <p:nvPr/>
        </p:nvSpPr>
        <p:spPr bwMode="auto">
          <a:xfrm>
            <a:off x="5010172" y="2819746"/>
            <a:ext cx="1727200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振動試験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(2008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26698" name="Rectangle 42"/>
          <p:cNvSpPr>
            <a:spLocks noChangeArrowheads="1"/>
          </p:cNvSpPr>
          <p:nvPr/>
        </p:nvSpPr>
        <p:spPr bwMode="auto">
          <a:xfrm>
            <a:off x="4714876" y="2233621"/>
            <a:ext cx="1727200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無重力動作試験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(2007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12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26699" name="Rectangle 43"/>
          <p:cNvSpPr>
            <a:spLocks noChangeArrowheads="1"/>
          </p:cNvSpPr>
          <p:nvPr/>
        </p:nvSpPr>
        <p:spPr bwMode="auto">
          <a:xfrm>
            <a:off x="3844932" y="3836109"/>
            <a:ext cx="1727200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熱真空試験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(2008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4-5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26700" name="Rectangle 44"/>
          <p:cNvSpPr>
            <a:spLocks noChangeArrowheads="1"/>
          </p:cNvSpPr>
          <p:nvPr/>
        </p:nvSpPr>
        <p:spPr bwMode="auto">
          <a:xfrm>
            <a:off x="2589184" y="2376497"/>
            <a:ext cx="1727200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振動試験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(2008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26701" name="Rectangle 45"/>
          <p:cNvSpPr>
            <a:spLocks noChangeArrowheads="1"/>
          </p:cNvSpPr>
          <p:nvPr/>
        </p:nvSpPr>
        <p:spPr bwMode="auto">
          <a:xfrm>
            <a:off x="2227234" y="2019307"/>
            <a:ext cx="2232025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 (SpC2)</a:t>
            </a:r>
          </a:p>
        </p:txBody>
      </p:sp>
      <p:sp>
        <p:nvSpPr>
          <p:cNvPr id="326703" name="Rectangle 47"/>
          <p:cNvSpPr>
            <a:spLocks noChangeArrowheads="1"/>
          </p:cNvSpPr>
          <p:nvPr/>
        </p:nvSpPr>
        <p:spPr bwMode="auto">
          <a:xfrm>
            <a:off x="2714613" y="4929198"/>
            <a:ext cx="2160585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衛星総合試験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(2008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5-10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26704" name="AutoShape 48"/>
          <p:cNvSpPr>
            <a:spLocks noChangeArrowheads="1"/>
          </p:cNvSpPr>
          <p:nvPr/>
        </p:nvSpPr>
        <p:spPr bwMode="auto">
          <a:xfrm>
            <a:off x="2516159" y="2376497"/>
            <a:ext cx="1627213" cy="571504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05" name="AutoShape 49"/>
          <p:cNvSpPr>
            <a:spLocks noChangeArrowheads="1"/>
          </p:cNvSpPr>
          <p:nvPr/>
        </p:nvSpPr>
        <p:spPr bwMode="auto">
          <a:xfrm>
            <a:off x="4929191" y="2874977"/>
            <a:ext cx="1605114" cy="50323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06" name="AutoShape 50"/>
          <p:cNvSpPr>
            <a:spLocks noChangeArrowheads="1"/>
          </p:cNvSpPr>
          <p:nvPr/>
        </p:nvSpPr>
        <p:spPr bwMode="auto">
          <a:xfrm>
            <a:off x="4759018" y="2233621"/>
            <a:ext cx="1643074" cy="568331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07" name="AutoShape 51"/>
          <p:cNvSpPr>
            <a:spLocks noChangeArrowheads="1"/>
          </p:cNvSpPr>
          <p:nvPr/>
        </p:nvSpPr>
        <p:spPr bwMode="auto">
          <a:xfrm>
            <a:off x="3822368" y="3876702"/>
            <a:ext cx="1678326" cy="50323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08" name="AutoShape 52"/>
          <p:cNvSpPr>
            <a:spLocks noChangeArrowheads="1"/>
          </p:cNvSpPr>
          <p:nvPr/>
        </p:nvSpPr>
        <p:spPr bwMode="auto">
          <a:xfrm>
            <a:off x="2714612" y="4969744"/>
            <a:ext cx="1981445" cy="50323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09" name="Line 53"/>
          <p:cNvSpPr>
            <a:spLocks noChangeShapeType="1"/>
          </p:cNvSpPr>
          <p:nvPr/>
        </p:nvSpPr>
        <p:spPr bwMode="auto">
          <a:xfrm flipH="1">
            <a:off x="5143504" y="3378215"/>
            <a:ext cx="220659" cy="265099"/>
          </a:xfrm>
          <a:prstGeom prst="line">
            <a:avLst/>
          </a:prstGeom>
          <a:noFill/>
          <a:ln w="25400">
            <a:solidFill>
              <a:srgbClr val="B2B2B2"/>
            </a:solidFill>
            <a:round/>
            <a:headEnd/>
            <a:tailEnd type="stealth" w="med" len="lg"/>
          </a:ln>
          <a:effectLst/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10" name="Line 54"/>
          <p:cNvSpPr>
            <a:spLocks noChangeShapeType="1"/>
          </p:cNvSpPr>
          <p:nvPr/>
        </p:nvSpPr>
        <p:spPr bwMode="auto">
          <a:xfrm>
            <a:off x="3357554" y="3000373"/>
            <a:ext cx="500066" cy="642942"/>
          </a:xfrm>
          <a:prstGeom prst="line">
            <a:avLst/>
          </a:prstGeom>
          <a:noFill/>
          <a:ln w="25400">
            <a:solidFill>
              <a:srgbClr val="B2B2B2"/>
            </a:solidFill>
            <a:round/>
            <a:headEnd/>
            <a:tailEnd type="stealth" w="med" len="lg"/>
          </a:ln>
          <a:effectLst/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13" name="Rectangle 57"/>
          <p:cNvSpPr>
            <a:spLocks noChangeArrowheads="1"/>
          </p:cNvSpPr>
          <p:nvPr/>
        </p:nvSpPr>
        <p:spPr bwMode="auto">
          <a:xfrm>
            <a:off x="3851276" y="3571876"/>
            <a:ext cx="114935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</a:p>
        </p:txBody>
      </p:sp>
      <p:sp>
        <p:nvSpPr>
          <p:cNvPr id="326715" name="Line 59"/>
          <p:cNvSpPr>
            <a:spLocks noChangeShapeType="1"/>
          </p:cNvSpPr>
          <p:nvPr/>
        </p:nvSpPr>
        <p:spPr bwMode="auto">
          <a:xfrm flipH="1">
            <a:off x="4143371" y="4401817"/>
            <a:ext cx="285751" cy="313067"/>
          </a:xfrm>
          <a:prstGeom prst="line">
            <a:avLst/>
          </a:prstGeom>
          <a:noFill/>
          <a:ln w="25400">
            <a:solidFill>
              <a:srgbClr val="B2B2B2"/>
            </a:solidFill>
            <a:round/>
            <a:headEnd/>
            <a:tailEnd type="stealth" w="med" len="lg"/>
          </a:ln>
          <a:effectLst/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17" name="Rectangle 61"/>
          <p:cNvSpPr>
            <a:spLocks noChangeArrowheads="1"/>
          </p:cNvSpPr>
          <p:nvPr/>
        </p:nvSpPr>
        <p:spPr bwMode="auto">
          <a:xfrm>
            <a:off x="2857489" y="4643446"/>
            <a:ext cx="1006476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</p:txBody>
      </p:sp>
      <p:pic>
        <p:nvPicPr>
          <p:cNvPr id="326718" name="Picture 62" descr="IMG_31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917715"/>
            <a:ext cx="1584325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719" name="Picture 63" descr="IMG_312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67513" y="1722452"/>
            <a:ext cx="16922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721" name="Text Box 65"/>
          <p:cNvSpPr txBox="1">
            <a:spLocks noChangeArrowheads="1"/>
          </p:cNvSpPr>
          <p:nvPr/>
        </p:nvSpPr>
        <p:spPr bwMode="auto">
          <a:xfrm>
            <a:off x="500034" y="1428736"/>
            <a:ext cx="974947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</a:t>
            </a:r>
          </a:p>
        </p:txBody>
      </p:sp>
      <p:sp>
        <p:nvSpPr>
          <p:cNvPr id="326722" name="Text Box 66"/>
          <p:cNvSpPr txBox="1">
            <a:spLocks noChangeArrowheads="1"/>
          </p:cNvSpPr>
          <p:nvPr/>
        </p:nvSpPr>
        <p:spPr bwMode="auto">
          <a:xfrm>
            <a:off x="7572396" y="1285860"/>
            <a:ext cx="1609736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 err="1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endParaRPr kumimoji="1" lang="en-US" altLang="ja-JP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23" name="Text Box 67"/>
          <p:cNvSpPr txBox="1">
            <a:spLocks noChangeArrowheads="1"/>
          </p:cNvSpPr>
          <p:nvPr/>
        </p:nvSpPr>
        <p:spPr bwMode="auto">
          <a:xfrm>
            <a:off x="6990532" y="3429000"/>
            <a:ext cx="748923" cy="30777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HII-A </a:t>
            </a:r>
            <a:endParaRPr kumimoji="1" lang="ja-JP" altLang="en-US" sz="14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29" name="Rectangle 73"/>
          <p:cNvSpPr>
            <a:spLocks noChangeArrowheads="1"/>
          </p:cNvSpPr>
          <p:nvPr/>
        </p:nvSpPr>
        <p:spPr bwMode="auto">
          <a:xfrm>
            <a:off x="4643438" y="1000108"/>
            <a:ext cx="2376487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検討開始 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(2005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26730" name="Rectangle 74"/>
          <p:cNvSpPr>
            <a:spLocks noChangeArrowheads="1"/>
          </p:cNvSpPr>
          <p:nvPr/>
        </p:nvSpPr>
        <p:spPr bwMode="auto">
          <a:xfrm>
            <a:off x="4643438" y="1285860"/>
            <a:ext cx="2592387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要素技術開発と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EM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品試験</a:t>
            </a:r>
          </a:p>
        </p:txBody>
      </p:sp>
      <p:sp>
        <p:nvSpPr>
          <p:cNvPr id="326733" name="Rectangle 77"/>
          <p:cNvSpPr>
            <a:spLocks noChangeArrowheads="1"/>
          </p:cNvSpPr>
          <p:nvPr/>
        </p:nvSpPr>
        <p:spPr bwMode="auto">
          <a:xfrm>
            <a:off x="2500298" y="1000108"/>
            <a:ext cx="1784365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EM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en-US" altLang="ja-JP" sz="1600" b="1" kern="1200" dirty="0" err="1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SpCmini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開発と動作試験</a:t>
            </a:r>
          </a:p>
        </p:txBody>
      </p:sp>
      <p:sp>
        <p:nvSpPr>
          <p:cNvPr id="326734" name="Line 78"/>
          <p:cNvSpPr>
            <a:spLocks noChangeShapeType="1"/>
          </p:cNvSpPr>
          <p:nvPr/>
        </p:nvSpPr>
        <p:spPr bwMode="auto">
          <a:xfrm>
            <a:off x="3092422" y="1662117"/>
            <a:ext cx="0" cy="358775"/>
          </a:xfrm>
          <a:prstGeom prst="line">
            <a:avLst/>
          </a:prstGeom>
          <a:noFill/>
          <a:ln w="25400">
            <a:solidFill>
              <a:srgbClr val="B2B2B2"/>
            </a:solidFill>
            <a:round/>
            <a:headEnd/>
            <a:tailEnd type="stealth" w="med" len="lg"/>
          </a:ln>
          <a:effectLst/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35" name="Line 79"/>
          <p:cNvSpPr>
            <a:spLocks noChangeShapeType="1"/>
          </p:cNvSpPr>
          <p:nvPr/>
        </p:nvSpPr>
        <p:spPr bwMode="auto">
          <a:xfrm>
            <a:off x="5653087" y="1652602"/>
            <a:ext cx="0" cy="285750"/>
          </a:xfrm>
          <a:prstGeom prst="line">
            <a:avLst/>
          </a:prstGeom>
          <a:noFill/>
          <a:ln w="25400">
            <a:solidFill>
              <a:srgbClr val="B2B2B2"/>
            </a:solidFill>
            <a:round/>
            <a:headEnd/>
            <a:tailEnd type="stealth" w="med" len="lg"/>
          </a:ln>
          <a:effectLst/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5" name="Line 59"/>
          <p:cNvSpPr>
            <a:spLocks noChangeShapeType="1"/>
          </p:cNvSpPr>
          <p:nvPr/>
        </p:nvSpPr>
        <p:spPr bwMode="auto">
          <a:xfrm>
            <a:off x="4429125" y="5572140"/>
            <a:ext cx="428627" cy="285752"/>
          </a:xfrm>
          <a:prstGeom prst="line">
            <a:avLst/>
          </a:prstGeom>
          <a:noFill/>
          <a:ln w="25400">
            <a:solidFill>
              <a:srgbClr val="B2B2B2"/>
            </a:solidFill>
            <a:round/>
            <a:headEnd/>
            <a:tailEnd type="stealth" w="med" len="lg"/>
          </a:ln>
          <a:effectLst/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61"/>
          <p:cNvSpPr>
            <a:spLocks noChangeArrowheads="1"/>
          </p:cNvSpPr>
          <p:nvPr/>
        </p:nvSpPr>
        <p:spPr bwMode="auto">
          <a:xfrm>
            <a:off x="4994284" y="5305024"/>
            <a:ext cx="1649418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HII-A/GOSAT</a:t>
            </a: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5044171" y="5715016"/>
            <a:ext cx="2160585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打ち上げ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50" name="AutoShape 52"/>
          <p:cNvSpPr>
            <a:spLocks noChangeArrowheads="1"/>
          </p:cNvSpPr>
          <p:nvPr/>
        </p:nvSpPr>
        <p:spPr bwMode="auto">
          <a:xfrm>
            <a:off x="5000628" y="5711844"/>
            <a:ext cx="1714512" cy="574676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2" name="スライド番号プレースホルダ 5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R0016338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453211" y="2285992"/>
            <a:ext cx="2476507" cy="1857380"/>
          </a:xfrm>
          <a:prstGeom prst="rect">
            <a:avLst/>
          </a:prstGeom>
        </p:spPr>
      </p:pic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dirty="0"/>
              <a:t>無重力動作試験</a:t>
            </a:r>
          </a:p>
        </p:txBody>
      </p:sp>
      <p:sp>
        <p:nvSpPr>
          <p:cNvPr id="40" name="フッター プレースホルダ 3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0617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>
              <a:buNone/>
            </a:pPr>
            <a:r>
              <a:rPr lang="ja-JP" altLang="en-US" dirty="0"/>
              <a:t>航空機の弾道飛行による動作試験</a:t>
            </a:r>
          </a:p>
        </p:txBody>
      </p:sp>
      <p:sp>
        <p:nvSpPr>
          <p:cNvPr id="306216" name="AutoShape 40"/>
          <p:cNvSpPr>
            <a:spLocks noChangeArrowheads="1"/>
          </p:cNvSpPr>
          <p:nvPr/>
        </p:nvSpPr>
        <p:spPr bwMode="auto">
          <a:xfrm>
            <a:off x="962035" y="5572140"/>
            <a:ext cx="4967287" cy="801078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6180" name="AutoShape 4"/>
          <p:cNvSpPr>
            <a:spLocks noChangeArrowheads="1"/>
          </p:cNvSpPr>
          <p:nvPr/>
        </p:nvSpPr>
        <p:spPr bwMode="auto">
          <a:xfrm>
            <a:off x="428596" y="1928802"/>
            <a:ext cx="5616575" cy="2613035"/>
          </a:xfrm>
          <a:prstGeom prst="roundRect">
            <a:avLst>
              <a:gd name="adj" fmla="val 3069"/>
            </a:avLst>
          </a:prstGeom>
          <a:solidFill>
            <a:srgbClr val="C0C0C0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06181" name="Picture 5" descr="AccZandG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4187807"/>
            <a:ext cx="26638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6182" name="Rectangle 6"/>
          <p:cNvSpPr>
            <a:spLocks noChangeArrowheads="1"/>
          </p:cNvSpPr>
          <p:nvPr/>
        </p:nvSpPr>
        <p:spPr bwMode="auto">
          <a:xfrm>
            <a:off x="828675" y="1500174"/>
            <a:ext cx="511175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無重力下での試験マスモジュールの動作確認</a:t>
            </a:r>
            <a:endParaRPr kumimoji="1" lang="ja-JP" altLang="en-US" sz="2000" b="1" kern="1200" dirty="0">
              <a:solidFill>
                <a:srgbClr val="EAEAEA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6185" name="Rectangle 9"/>
          <p:cNvSpPr>
            <a:spLocks noChangeArrowheads="1"/>
          </p:cNvSpPr>
          <p:nvPr/>
        </p:nvSpPr>
        <p:spPr bwMode="auto">
          <a:xfrm>
            <a:off x="500034" y="4643446"/>
            <a:ext cx="5872191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秒程度 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 10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回の弾道飛行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27 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回の‘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Release and Catch’ 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試験  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合計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64sec 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の浮上動作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最長連続動作 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 6sec</a:t>
            </a:r>
          </a:p>
        </p:txBody>
      </p:sp>
      <p:pic>
        <p:nvPicPr>
          <p:cNvPr id="306186" name="Picture 10" descr="CIMG08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25" y="814369"/>
            <a:ext cx="2411413" cy="1392238"/>
          </a:xfrm>
          <a:prstGeom prst="rect">
            <a:avLst/>
          </a:prstGeom>
          <a:noFill/>
        </p:spPr>
      </p:pic>
      <p:sp>
        <p:nvSpPr>
          <p:cNvPr id="306187" name="Rectangle 11"/>
          <p:cNvSpPr>
            <a:spLocks noChangeArrowheads="1"/>
          </p:cNvSpPr>
          <p:nvPr/>
        </p:nvSpPr>
        <p:spPr bwMode="auto">
          <a:xfrm>
            <a:off x="6343650" y="785794"/>
            <a:ext cx="2230438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333333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Gulf Stream II (Diamond Air Service)</a:t>
            </a:r>
          </a:p>
        </p:txBody>
      </p:sp>
      <p:sp>
        <p:nvSpPr>
          <p:cNvPr id="306188" name="Text Box 12"/>
          <p:cNvSpPr txBox="1">
            <a:spLocks noChangeArrowheads="1"/>
          </p:cNvSpPr>
          <p:nvPr/>
        </p:nvSpPr>
        <p:spPr bwMode="auto">
          <a:xfrm rot="16200000">
            <a:off x="5846198" y="5220396"/>
            <a:ext cx="12330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Acceleration [G]</a:t>
            </a:r>
          </a:p>
        </p:txBody>
      </p:sp>
      <p:sp>
        <p:nvSpPr>
          <p:cNvPr id="306189" name="Text Box 13"/>
          <p:cNvSpPr txBox="1">
            <a:spLocks noChangeArrowheads="1"/>
          </p:cNvSpPr>
          <p:nvPr/>
        </p:nvSpPr>
        <p:spPr bwMode="auto">
          <a:xfrm>
            <a:off x="7451725" y="6286482"/>
            <a:ext cx="86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Time [sec]</a:t>
            </a:r>
          </a:p>
        </p:txBody>
      </p:sp>
      <p:sp>
        <p:nvSpPr>
          <p:cNvPr id="306190" name="Rectangle 14"/>
          <p:cNvSpPr>
            <a:spLocks noChangeArrowheads="1"/>
          </p:cNvSpPr>
          <p:nvPr/>
        </p:nvSpPr>
        <p:spPr bwMode="auto">
          <a:xfrm>
            <a:off x="582575" y="1988098"/>
            <a:ext cx="266382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Test Module</a:t>
            </a:r>
          </a:p>
        </p:txBody>
      </p:sp>
      <p:sp>
        <p:nvSpPr>
          <p:cNvPr id="306191" name="Rectangle 15"/>
          <p:cNvSpPr>
            <a:spLocks noChangeArrowheads="1"/>
          </p:cNvSpPr>
          <p:nvPr/>
        </p:nvSpPr>
        <p:spPr bwMode="auto">
          <a:xfrm>
            <a:off x="506379" y="2440895"/>
            <a:ext cx="3311525" cy="19882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Spherical shape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    28cm diameter, 7.5kg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TAM</a:t>
            </a:r>
            <a:r>
              <a:rPr lang="en-US" altLang="ja-JP" sz="1400" b="1" kern="1200" dirty="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 </a:t>
            </a:r>
            <a:r>
              <a:rPr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at the center (FM and EM)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Control circuits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2 ADC boards </a:t>
            </a:r>
            <a:r>
              <a:rPr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for DAQ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SpaceCube-1</a:t>
            </a:r>
            <a:r>
              <a:rPr lang="en-US" altLang="ja-JP" sz="1400" b="1" kern="1200" dirty="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 </a:t>
            </a:r>
            <a:r>
              <a:rPr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for data record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Stand-alone operation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    with batteries, IR power SW</a:t>
            </a:r>
          </a:p>
        </p:txBody>
      </p:sp>
      <p:pic>
        <p:nvPicPr>
          <p:cNvPr id="306192" name="Picture 16" descr="nakako_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30502"/>
              </a:clrFrom>
              <a:clrTo>
                <a:srgbClr val="0305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52783" y="2001828"/>
            <a:ext cx="2520950" cy="2463800"/>
          </a:xfrm>
          <a:prstGeom prst="rect">
            <a:avLst/>
          </a:prstGeom>
          <a:noFill/>
        </p:spPr>
      </p:pic>
      <p:sp>
        <p:nvSpPr>
          <p:cNvPr id="306194" name="Rectangle 18"/>
          <p:cNvSpPr>
            <a:spLocks noChangeArrowheads="1"/>
          </p:cNvSpPr>
          <p:nvPr/>
        </p:nvSpPr>
        <p:spPr bwMode="auto">
          <a:xfrm>
            <a:off x="1513814" y="5702012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試験マスモジュールの </a:t>
            </a:r>
            <a:r>
              <a:rPr lang="ja-JP" altLang="en-US" sz="1600" b="1" kern="1200" dirty="0">
                <a:solidFill>
                  <a:srgbClr val="99FF99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安定動作を確認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 err="1">
                <a:solidFill>
                  <a:srgbClr val="99FF99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SpW</a:t>
            </a:r>
            <a:r>
              <a:rPr lang="ja-JP" altLang="en-US" sz="1600" b="1" kern="1200" dirty="0">
                <a:solidFill>
                  <a:srgbClr val="99FF99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を用いた信号取得系 </a:t>
            </a:r>
            <a:r>
              <a:rPr lang="ja-JP" altLang="en-US" sz="1600" b="1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正常動作</a:t>
            </a:r>
          </a:p>
        </p:txBody>
      </p:sp>
      <p:sp>
        <p:nvSpPr>
          <p:cNvPr id="306195" name="AutoShape 19"/>
          <p:cNvSpPr>
            <a:spLocks noChangeArrowheads="1"/>
          </p:cNvSpPr>
          <p:nvPr/>
        </p:nvSpPr>
        <p:spPr bwMode="auto">
          <a:xfrm>
            <a:off x="1066778" y="5786454"/>
            <a:ext cx="288949" cy="377845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6196" name="Line 20"/>
          <p:cNvSpPr>
            <a:spLocks noChangeShapeType="1"/>
          </p:cNvSpPr>
          <p:nvPr/>
        </p:nvSpPr>
        <p:spPr bwMode="auto">
          <a:xfrm>
            <a:off x="7451725" y="5565757"/>
            <a:ext cx="360363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6197" name="Line 21"/>
          <p:cNvSpPr>
            <a:spLocks noChangeShapeType="1"/>
          </p:cNvSpPr>
          <p:nvPr/>
        </p:nvSpPr>
        <p:spPr bwMode="auto">
          <a:xfrm>
            <a:off x="7956550" y="5565757"/>
            <a:ext cx="2159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6198" name="Text Box 22"/>
          <p:cNvSpPr txBox="1">
            <a:spLocks noChangeArrowheads="1"/>
          </p:cNvSpPr>
          <p:nvPr/>
        </p:nvSpPr>
        <p:spPr bwMode="auto">
          <a:xfrm>
            <a:off x="7164388" y="4341794"/>
            <a:ext cx="14494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Blue:    Aircraft Acc.</a:t>
            </a:r>
          </a:p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Green: TAM Acc.</a:t>
            </a:r>
          </a:p>
        </p:txBody>
      </p:sp>
      <p:sp>
        <p:nvSpPr>
          <p:cNvPr id="306199" name="Line 23"/>
          <p:cNvSpPr>
            <a:spLocks noChangeShapeType="1"/>
          </p:cNvSpPr>
          <p:nvPr/>
        </p:nvSpPr>
        <p:spPr bwMode="auto">
          <a:xfrm flipV="1">
            <a:off x="6948488" y="4702157"/>
            <a:ext cx="287337" cy="288925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 type="stealth" w="med" len="med"/>
            <a:tailEnd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6200" name="Text Box 24"/>
          <p:cNvSpPr txBox="1">
            <a:spLocks noChangeArrowheads="1"/>
          </p:cNvSpPr>
          <p:nvPr/>
        </p:nvSpPr>
        <p:spPr bwMode="auto">
          <a:xfrm>
            <a:off x="8718550" y="4962507"/>
            <a:ext cx="362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1G</a:t>
            </a:r>
          </a:p>
        </p:txBody>
      </p:sp>
      <p:sp>
        <p:nvSpPr>
          <p:cNvPr id="306201" name="Text Box 25"/>
          <p:cNvSpPr txBox="1">
            <a:spLocks noChangeArrowheads="1"/>
          </p:cNvSpPr>
          <p:nvPr/>
        </p:nvSpPr>
        <p:spPr bwMode="auto">
          <a:xfrm>
            <a:off x="8723313" y="5700694"/>
            <a:ext cx="362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0G</a:t>
            </a:r>
          </a:p>
        </p:txBody>
      </p:sp>
      <p:sp>
        <p:nvSpPr>
          <p:cNvPr id="306202" name="Text Box 26"/>
          <p:cNvSpPr txBox="1">
            <a:spLocks noChangeArrowheads="1"/>
          </p:cNvSpPr>
          <p:nvPr/>
        </p:nvSpPr>
        <p:spPr bwMode="auto">
          <a:xfrm>
            <a:off x="8715375" y="4270357"/>
            <a:ext cx="362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2G</a:t>
            </a:r>
          </a:p>
        </p:txBody>
      </p:sp>
      <p:sp>
        <p:nvSpPr>
          <p:cNvPr id="306203" name="Text Box 27"/>
          <p:cNvSpPr txBox="1">
            <a:spLocks noChangeArrowheads="1"/>
          </p:cNvSpPr>
          <p:nvPr/>
        </p:nvSpPr>
        <p:spPr bwMode="auto">
          <a:xfrm>
            <a:off x="6697663" y="6151544"/>
            <a:ext cx="2664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</a:t>
            </a:r>
          </a:p>
        </p:txBody>
      </p:sp>
      <p:sp>
        <p:nvSpPr>
          <p:cNvPr id="306204" name="Text Box 28"/>
          <p:cNvSpPr txBox="1">
            <a:spLocks noChangeArrowheads="1"/>
          </p:cNvSpPr>
          <p:nvPr/>
        </p:nvSpPr>
        <p:spPr bwMode="auto">
          <a:xfrm>
            <a:off x="7308850" y="5249844"/>
            <a:ext cx="10021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Free floating</a:t>
            </a:r>
          </a:p>
        </p:txBody>
      </p:sp>
      <p:sp>
        <p:nvSpPr>
          <p:cNvPr id="306205" name="Text Box 29"/>
          <p:cNvSpPr txBox="1">
            <a:spLocks noChangeArrowheads="1"/>
          </p:cNvSpPr>
          <p:nvPr/>
        </p:nvSpPr>
        <p:spPr bwMode="auto">
          <a:xfrm>
            <a:off x="6981825" y="6142019"/>
            <a:ext cx="2664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</a:t>
            </a:r>
          </a:p>
        </p:txBody>
      </p:sp>
      <p:sp>
        <p:nvSpPr>
          <p:cNvPr id="306206" name="Text Box 30"/>
          <p:cNvSpPr txBox="1">
            <a:spLocks noChangeArrowheads="1"/>
          </p:cNvSpPr>
          <p:nvPr/>
        </p:nvSpPr>
        <p:spPr bwMode="auto">
          <a:xfrm>
            <a:off x="7264400" y="6157894"/>
            <a:ext cx="3481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</a:p>
        </p:txBody>
      </p:sp>
      <p:sp>
        <p:nvSpPr>
          <p:cNvPr id="306207" name="Text Box 31"/>
          <p:cNvSpPr txBox="1">
            <a:spLocks noChangeArrowheads="1"/>
          </p:cNvSpPr>
          <p:nvPr/>
        </p:nvSpPr>
        <p:spPr bwMode="auto">
          <a:xfrm>
            <a:off x="7539038" y="6151544"/>
            <a:ext cx="3481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</a:t>
            </a:r>
          </a:p>
        </p:txBody>
      </p:sp>
      <p:sp>
        <p:nvSpPr>
          <p:cNvPr id="306208" name="Text Box 32"/>
          <p:cNvSpPr txBox="1">
            <a:spLocks noChangeArrowheads="1"/>
          </p:cNvSpPr>
          <p:nvPr/>
        </p:nvSpPr>
        <p:spPr bwMode="auto">
          <a:xfrm>
            <a:off x="7818438" y="6142019"/>
            <a:ext cx="3481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</a:t>
            </a:r>
          </a:p>
        </p:txBody>
      </p:sp>
      <p:sp>
        <p:nvSpPr>
          <p:cNvPr id="306209" name="Text Box 33"/>
          <p:cNvSpPr txBox="1">
            <a:spLocks noChangeArrowheads="1"/>
          </p:cNvSpPr>
          <p:nvPr/>
        </p:nvSpPr>
        <p:spPr bwMode="auto">
          <a:xfrm>
            <a:off x="8096250" y="6142019"/>
            <a:ext cx="3481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25</a:t>
            </a:r>
          </a:p>
        </p:txBody>
      </p:sp>
      <p:sp>
        <p:nvSpPr>
          <p:cNvPr id="306210" name="Text Box 34"/>
          <p:cNvSpPr txBox="1">
            <a:spLocks noChangeArrowheads="1"/>
          </p:cNvSpPr>
          <p:nvPr/>
        </p:nvSpPr>
        <p:spPr bwMode="auto">
          <a:xfrm>
            <a:off x="8374063" y="6142019"/>
            <a:ext cx="3481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</a:t>
            </a:r>
          </a:p>
        </p:txBody>
      </p:sp>
      <p:sp>
        <p:nvSpPr>
          <p:cNvPr id="306212" name="Rectangle 36">
            <a:hlinkClick r:id="rId8" action="ppaction://hlinkfile"/>
          </p:cNvPr>
          <p:cNvSpPr>
            <a:spLocks noChangeArrowheads="1"/>
          </p:cNvSpPr>
          <p:nvPr/>
        </p:nvSpPr>
        <p:spPr bwMode="auto">
          <a:xfrm>
            <a:off x="6429389" y="3929066"/>
            <a:ext cx="1166800" cy="2154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(Click to Play)</a:t>
            </a:r>
          </a:p>
        </p:txBody>
      </p:sp>
      <p:sp>
        <p:nvSpPr>
          <p:cNvPr id="306213" name="Rectangle 37"/>
          <p:cNvSpPr>
            <a:spLocks noChangeArrowheads="1"/>
          </p:cNvSpPr>
          <p:nvPr/>
        </p:nvSpPr>
        <p:spPr bwMode="auto">
          <a:xfrm>
            <a:off x="2071670" y="1142984"/>
            <a:ext cx="39592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(2007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12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19-20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名古屋空港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</a:p>
        </p:txBody>
      </p:sp>
      <p:sp>
        <p:nvSpPr>
          <p:cNvPr id="306214" name="Rectangle 38"/>
          <p:cNvSpPr>
            <a:spLocks noChangeArrowheads="1"/>
          </p:cNvSpPr>
          <p:nvPr/>
        </p:nvSpPr>
        <p:spPr bwMode="auto">
          <a:xfrm>
            <a:off x="5072066" y="5786454"/>
            <a:ext cx="107950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を確認</a:t>
            </a:r>
          </a:p>
        </p:txBody>
      </p:sp>
      <p:sp>
        <p:nvSpPr>
          <p:cNvPr id="306215" name="AutoShape 39"/>
          <p:cNvSpPr>
            <a:spLocks noChangeArrowheads="1"/>
          </p:cNvSpPr>
          <p:nvPr/>
        </p:nvSpPr>
        <p:spPr bwMode="auto">
          <a:xfrm>
            <a:off x="1500166" y="5783282"/>
            <a:ext cx="3600450" cy="431800"/>
          </a:xfrm>
          <a:prstGeom prst="bracketPair">
            <a:avLst>
              <a:gd name="adj" fmla="val 16667"/>
            </a:avLst>
          </a:prstGeom>
          <a:noFill/>
          <a:ln w="25400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EAEAEA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1" name="スライド番号プレースホルダ 4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47" name="Rectangle 23"/>
          <p:cNvSpPr>
            <a:spLocks noChangeArrowheads="1"/>
          </p:cNvSpPr>
          <p:nvPr/>
        </p:nvSpPr>
        <p:spPr bwMode="auto">
          <a:xfrm>
            <a:off x="677869" y="2857496"/>
            <a:ext cx="4751387" cy="2654308"/>
          </a:xfrm>
          <a:prstGeom prst="rect">
            <a:avLst/>
          </a:prstGeom>
          <a:solidFill>
            <a:srgbClr val="DDDDDD">
              <a:alpha val="90000"/>
            </a:srgbClr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err="1"/>
              <a:t>SWIMmn</a:t>
            </a:r>
            <a:r>
              <a:rPr lang="en-US" altLang="ja-JP" sz="2800" dirty="0"/>
              <a:t> </a:t>
            </a:r>
            <a:r>
              <a:rPr lang="ja-JP" altLang="en-US" sz="2800" dirty="0"/>
              <a:t>振動試験</a:t>
            </a:r>
          </a:p>
        </p:txBody>
      </p:sp>
      <p:sp>
        <p:nvSpPr>
          <p:cNvPr id="34" name="フッター プレースホルダ 3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0822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>
              <a:buNone/>
            </a:pPr>
            <a:r>
              <a:rPr lang="zh-TW" altLang="en-US" dirty="0"/>
              <a:t>振動試験</a:t>
            </a:r>
            <a:endParaRPr lang="ja-JP" altLang="en-US" dirty="0"/>
          </a:p>
        </p:txBody>
      </p:sp>
      <p:sp>
        <p:nvSpPr>
          <p:cNvPr id="308257" name="AutoShape 33"/>
          <p:cNvSpPr>
            <a:spLocks noChangeArrowheads="1"/>
          </p:cNvSpPr>
          <p:nvPr/>
        </p:nvSpPr>
        <p:spPr bwMode="auto">
          <a:xfrm>
            <a:off x="1643042" y="5786454"/>
            <a:ext cx="3316284" cy="642942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08228" name="Picture 4" descr="CIMG12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3" y="1214422"/>
            <a:ext cx="3248018" cy="2436441"/>
          </a:xfrm>
          <a:prstGeom prst="rect">
            <a:avLst/>
          </a:prstGeom>
          <a:noFill/>
        </p:spPr>
      </p:pic>
      <p:pic>
        <p:nvPicPr>
          <p:cNvPr id="308229" name="Picture 5" descr="CIMG12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3911178"/>
            <a:ext cx="3238501" cy="2429301"/>
          </a:xfrm>
          <a:prstGeom prst="rect">
            <a:avLst/>
          </a:prstGeom>
          <a:noFill/>
        </p:spPr>
      </p:pic>
      <p:sp>
        <p:nvSpPr>
          <p:cNvPr id="308230" name="Text Box 6"/>
          <p:cNvSpPr txBox="1">
            <a:spLocks noChangeArrowheads="1"/>
          </p:cNvSpPr>
          <p:nvPr/>
        </p:nvSpPr>
        <p:spPr bwMode="auto">
          <a:xfrm>
            <a:off x="7235825" y="3253988"/>
            <a:ext cx="717550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FFFF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加振台</a:t>
            </a:r>
          </a:p>
        </p:txBody>
      </p:sp>
      <p:sp>
        <p:nvSpPr>
          <p:cNvPr id="308231" name="Text Box 7"/>
          <p:cNvSpPr txBox="1">
            <a:spLocks noChangeArrowheads="1"/>
          </p:cNvSpPr>
          <p:nvPr/>
        </p:nvSpPr>
        <p:spPr bwMode="auto">
          <a:xfrm>
            <a:off x="5867400" y="2245925"/>
            <a:ext cx="717550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FFFF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加振器</a:t>
            </a:r>
          </a:p>
        </p:txBody>
      </p:sp>
      <p:sp>
        <p:nvSpPr>
          <p:cNvPr id="308232" name="Line 8"/>
          <p:cNvSpPr>
            <a:spLocks noChangeShapeType="1"/>
          </p:cNvSpPr>
          <p:nvPr/>
        </p:nvSpPr>
        <p:spPr bwMode="auto">
          <a:xfrm>
            <a:off x="6372225" y="2534850"/>
            <a:ext cx="287338" cy="7143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33" name="Line 9"/>
          <p:cNvSpPr>
            <a:spLocks noChangeShapeType="1"/>
          </p:cNvSpPr>
          <p:nvPr/>
        </p:nvSpPr>
        <p:spPr bwMode="auto">
          <a:xfrm flipH="1" flipV="1">
            <a:off x="7451725" y="2966650"/>
            <a:ext cx="71438" cy="360363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34" name="Text Box 10"/>
          <p:cNvSpPr txBox="1">
            <a:spLocks noChangeArrowheads="1"/>
          </p:cNvSpPr>
          <p:nvPr/>
        </p:nvSpPr>
        <p:spPr bwMode="auto">
          <a:xfrm>
            <a:off x="7956550" y="2966650"/>
            <a:ext cx="895350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FFFF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制御装置</a:t>
            </a:r>
          </a:p>
        </p:txBody>
      </p:sp>
      <p:sp>
        <p:nvSpPr>
          <p:cNvPr id="308235" name="Line 11"/>
          <p:cNvSpPr>
            <a:spLocks noChangeShapeType="1"/>
          </p:cNvSpPr>
          <p:nvPr/>
        </p:nvSpPr>
        <p:spPr bwMode="auto">
          <a:xfrm flipH="1" flipV="1">
            <a:off x="8388350" y="2677725"/>
            <a:ext cx="71438" cy="360363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36" name="Line 12"/>
          <p:cNvSpPr>
            <a:spLocks noChangeShapeType="1"/>
          </p:cNvSpPr>
          <p:nvPr/>
        </p:nvSpPr>
        <p:spPr bwMode="auto">
          <a:xfrm>
            <a:off x="7956550" y="5683250"/>
            <a:ext cx="719138" cy="2159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37" name="Line 13"/>
          <p:cNvSpPr>
            <a:spLocks noChangeShapeType="1"/>
          </p:cNvSpPr>
          <p:nvPr/>
        </p:nvSpPr>
        <p:spPr bwMode="auto">
          <a:xfrm flipH="1">
            <a:off x="6588125" y="5899150"/>
            <a:ext cx="288925" cy="360363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38" name="Text Box 14"/>
          <p:cNvSpPr txBox="1">
            <a:spLocks noChangeArrowheads="1"/>
          </p:cNvSpPr>
          <p:nvPr/>
        </p:nvSpPr>
        <p:spPr bwMode="auto">
          <a:xfrm rot="824943">
            <a:off x="8389938" y="5519738"/>
            <a:ext cx="490537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 kern="1200">
                <a:solidFill>
                  <a:srgbClr val="FFFF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+X</a:t>
            </a:r>
          </a:p>
        </p:txBody>
      </p:sp>
      <p:sp>
        <p:nvSpPr>
          <p:cNvPr id="308239" name="Text Box 15"/>
          <p:cNvSpPr txBox="1">
            <a:spLocks noChangeArrowheads="1"/>
          </p:cNvSpPr>
          <p:nvPr/>
        </p:nvSpPr>
        <p:spPr bwMode="auto">
          <a:xfrm rot="895942">
            <a:off x="6732588" y="5972175"/>
            <a:ext cx="487362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 kern="1200">
                <a:solidFill>
                  <a:srgbClr val="FFFF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+Y</a:t>
            </a:r>
          </a:p>
        </p:txBody>
      </p:sp>
      <p:sp>
        <p:nvSpPr>
          <p:cNvPr id="308240" name="Text Box 16"/>
          <p:cNvSpPr txBox="1">
            <a:spLocks noChangeArrowheads="1"/>
          </p:cNvSpPr>
          <p:nvPr/>
        </p:nvSpPr>
        <p:spPr bwMode="auto">
          <a:xfrm>
            <a:off x="5572132" y="1231499"/>
            <a:ext cx="1839912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 dirty="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明星電気 振動試験室</a:t>
            </a:r>
          </a:p>
        </p:txBody>
      </p:sp>
      <p:sp>
        <p:nvSpPr>
          <p:cNvPr id="308241" name="Line 17"/>
          <p:cNvSpPr>
            <a:spLocks noChangeShapeType="1"/>
          </p:cNvSpPr>
          <p:nvPr/>
        </p:nvSpPr>
        <p:spPr bwMode="auto">
          <a:xfrm flipV="1">
            <a:off x="7380288" y="4027488"/>
            <a:ext cx="0" cy="35877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42" name="Text Box 18"/>
          <p:cNvSpPr txBox="1">
            <a:spLocks noChangeArrowheads="1"/>
          </p:cNvSpPr>
          <p:nvPr/>
        </p:nvSpPr>
        <p:spPr bwMode="auto">
          <a:xfrm>
            <a:off x="7380288" y="4027488"/>
            <a:ext cx="477837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 kern="1200">
                <a:solidFill>
                  <a:srgbClr val="FFFF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+Z</a:t>
            </a:r>
          </a:p>
        </p:txBody>
      </p:sp>
      <p:sp>
        <p:nvSpPr>
          <p:cNvPr id="308244" name="Line 20"/>
          <p:cNvSpPr>
            <a:spLocks noChangeShapeType="1"/>
          </p:cNvSpPr>
          <p:nvPr/>
        </p:nvSpPr>
        <p:spPr bwMode="auto">
          <a:xfrm>
            <a:off x="8243888" y="5035550"/>
            <a:ext cx="504825" cy="14446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45" name="Text Box 21"/>
          <p:cNvSpPr txBox="1">
            <a:spLocks noChangeArrowheads="1"/>
          </p:cNvSpPr>
          <p:nvPr/>
        </p:nvSpPr>
        <p:spPr bwMode="auto">
          <a:xfrm rot="1050051">
            <a:off x="8164454" y="4627712"/>
            <a:ext cx="800219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FF33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加振</a:t>
            </a:r>
          </a:p>
        </p:txBody>
      </p:sp>
      <p:pic>
        <p:nvPicPr>
          <p:cNvPr id="308249" name="Picture 2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3130536"/>
            <a:ext cx="4751387" cy="237966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308250" name="Text Box 26"/>
          <p:cNvSpPr txBox="1">
            <a:spLocks noChangeArrowheads="1"/>
          </p:cNvSpPr>
          <p:nvPr/>
        </p:nvSpPr>
        <p:spPr bwMode="auto">
          <a:xfrm>
            <a:off x="1315987" y="2868598"/>
            <a:ext cx="3935693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</a:t>
            </a:r>
            <a:r>
              <a:rPr kumimoji="1" lang="ja-JP" altLang="en-US" sz="1600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軸ランダム加振時の各軸加速度スペクトル</a:t>
            </a:r>
          </a:p>
        </p:txBody>
      </p:sp>
      <p:sp>
        <p:nvSpPr>
          <p:cNvPr id="308251" name="Text Box 27"/>
          <p:cNvSpPr txBox="1">
            <a:spLocks noChangeArrowheads="1"/>
          </p:cNvSpPr>
          <p:nvPr/>
        </p:nvSpPr>
        <p:spPr bwMode="auto">
          <a:xfrm>
            <a:off x="1643042" y="5786454"/>
            <a:ext cx="3693640" cy="707886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モーダル加振</a:t>
            </a:r>
            <a:r>
              <a:rPr kumimoji="1" lang="en-US" altLang="ja-JP" sz="2000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外観検査</a:t>
            </a:r>
            <a:r>
              <a:rPr kumimoji="1" lang="en-US" altLang="ja-JP" sz="2000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,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電気機能試験により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正常を確認</a:t>
            </a:r>
          </a:p>
        </p:txBody>
      </p:sp>
      <p:sp>
        <p:nvSpPr>
          <p:cNvPr id="308252" name="Text Box 28"/>
          <p:cNvSpPr txBox="1">
            <a:spLocks noChangeArrowheads="1"/>
          </p:cNvSpPr>
          <p:nvPr/>
        </p:nvSpPr>
        <p:spPr bwMode="auto">
          <a:xfrm>
            <a:off x="4314797" y="4387836"/>
            <a:ext cx="882650" cy="2444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0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共振・反共振</a:t>
            </a:r>
          </a:p>
        </p:txBody>
      </p:sp>
      <p:sp>
        <p:nvSpPr>
          <p:cNvPr id="308253" name="Text Box 29"/>
          <p:cNvSpPr txBox="1">
            <a:spLocks noChangeArrowheads="1"/>
          </p:cNvSpPr>
          <p:nvPr/>
        </p:nvSpPr>
        <p:spPr bwMode="auto">
          <a:xfrm>
            <a:off x="1362047" y="4100498"/>
            <a:ext cx="585788" cy="2444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kern="120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Control</a:t>
            </a:r>
          </a:p>
        </p:txBody>
      </p:sp>
      <p:sp>
        <p:nvSpPr>
          <p:cNvPr id="308254" name="Text Box 30"/>
          <p:cNvSpPr txBox="1">
            <a:spLocks noChangeArrowheads="1"/>
          </p:cNvSpPr>
          <p:nvPr/>
        </p:nvSpPr>
        <p:spPr bwMode="auto">
          <a:xfrm>
            <a:off x="884238" y="1606535"/>
            <a:ext cx="4608954" cy="1077218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X,Y,Z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軸にそれぞれについて、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・ランダム加振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規定スペクトル、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15.28G</a:t>
            </a:r>
            <a:r>
              <a:rPr kumimoji="1" lang="en-US" altLang="ja-JP" sz="1600" kern="1200" baseline="-250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rms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60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秒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・正弦波加振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(5-100Hz Sweep, 5.0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22G</a:t>
            </a:r>
            <a:r>
              <a:rPr kumimoji="1" lang="en-US" altLang="ja-JP" sz="1600" kern="1200" baseline="-250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0-p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は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120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秒かけてスイープ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往復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08255" name="Text Box 31"/>
          <p:cNvSpPr txBox="1">
            <a:spLocks noChangeArrowheads="1"/>
          </p:cNvSpPr>
          <p:nvPr/>
        </p:nvSpPr>
        <p:spPr bwMode="auto">
          <a:xfrm>
            <a:off x="720725" y="1214422"/>
            <a:ext cx="2574744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 err="1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Smn</a:t>
            </a:r>
            <a:r>
              <a:rPr kumimoji="1" lang="ja-JP" altLang="en-US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単体での試験</a:t>
            </a:r>
          </a:p>
        </p:txBody>
      </p:sp>
      <p:sp>
        <p:nvSpPr>
          <p:cNvPr id="308256" name="AutoShape 32"/>
          <p:cNvSpPr>
            <a:spLocks noChangeArrowheads="1"/>
          </p:cNvSpPr>
          <p:nvPr/>
        </p:nvSpPr>
        <p:spPr bwMode="auto">
          <a:xfrm>
            <a:off x="1285852" y="5857892"/>
            <a:ext cx="239692" cy="485796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9525">
            <a:solidFill>
              <a:srgbClr val="CCFFCC">
                <a:alpha val="20000"/>
              </a:srgb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58" name="Rectangle 34"/>
          <p:cNvSpPr>
            <a:spLocks noChangeArrowheads="1"/>
          </p:cNvSpPr>
          <p:nvPr/>
        </p:nvSpPr>
        <p:spPr bwMode="auto">
          <a:xfrm>
            <a:off x="2000232" y="785794"/>
            <a:ext cx="39592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en-US" altLang="zh-TW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2008</a:t>
            </a:r>
            <a:r>
              <a:rPr lang="zh-TW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zh-TW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23</a:t>
            </a:r>
            <a:r>
              <a:rPr lang="zh-TW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明星電気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</a:p>
        </p:txBody>
      </p:sp>
      <p:sp>
        <p:nvSpPr>
          <p:cNvPr id="33" name="スライド番号プレースホルダ 3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795310" y="4214818"/>
            <a:ext cx="5776954" cy="172662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2008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月　ミッション提案書募集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決定せず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3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号機ミッション再募集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lvl="0"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候補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 ERG,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, FFAST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など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ミッション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5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ヒアリング審査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(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ERG,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8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ERG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に決定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小型科学衛星シリーズ選定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390529" y="1214422"/>
            <a:ext cx="482441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小型科学衛星シリーズ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候補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785786" y="1714488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標準衛星バス 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次期固体ロケットを利用して</a:t>
            </a: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、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最低 </a:t>
            </a: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lang="ja-JP" altLang="en-US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機の小型科学衛星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を打ち上げる計画 </a:t>
            </a: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>
            <a:off x="1500166" y="1627189"/>
            <a:ext cx="2232025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604843" y="2857496"/>
            <a:ext cx="4824413" cy="10895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号機ミッション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(~2012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</a:rPr>
              <a:t>   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SPRINT-A/EXCEED </a:t>
            </a:r>
            <a:endParaRPr lang="en-US" altLang="ja-JP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号機ミッション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(~2013)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今年度選定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5865816" y="3366315"/>
            <a:ext cx="320677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小型科学衛星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 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 (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旧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TOPS)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6151568" y="1508927"/>
            <a:ext cx="2571768" cy="1714512"/>
          </a:xfrm>
          <a:prstGeom prst="roundRect">
            <a:avLst>
              <a:gd name="adj" fmla="val 15252"/>
            </a:avLst>
          </a:prstGeom>
          <a:solidFill>
            <a:srgbClr val="DDDDDD">
              <a:alpha val="23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44504" y="886989"/>
            <a:ext cx="3185214" cy="239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4" descr="新小型固体ロケット（イメージ）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3925677"/>
            <a:ext cx="2307898" cy="1571636"/>
          </a:xfrm>
          <a:prstGeom prst="rect">
            <a:avLst/>
          </a:prstGeom>
          <a:noFill/>
        </p:spPr>
      </p:pic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6286512" y="549731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2639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SWIM </a:t>
            </a:r>
            <a:r>
              <a:rPr lang="ja-JP" altLang="en-US" sz="2800" dirty="0"/>
              <a:t>熱真空試験</a:t>
            </a:r>
          </a:p>
        </p:txBody>
      </p:sp>
      <p:sp>
        <p:nvSpPr>
          <p:cNvPr id="64" name="フッター プレースホルダ 6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7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5175"/>
            <a:ext cx="8386763" cy="5711825"/>
          </a:xfrm>
        </p:spPr>
        <p:txBody>
          <a:bodyPr/>
          <a:lstStyle/>
          <a:p>
            <a:pPr>
              <a:buNone/>
            </a:pPr>
            <a:r>
              <a:rPr lang="ja-JP" altLang="en-US" dirty="0"/>
              <a:t>熱真空試験</a:t>
            </a:r>
            <a:endParaRPr lang="ja-JP" altLang="en-US" sz="1800" dirty="0"/>
          </a:p>
        </p:txBody>
      </p:sp>
      <p:sp>
        <p:nvSpPr>
          <p:cNvPr id="310276" name="Rectangle 4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358775" y="1917700"/>
            <a:ext cx="87852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rtl="0" fontAlgn="base">
              <a:spcBef>
                <a:spcPct val="5000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Wingdings" pitchFamily="2" charset="2"/>
              <a:buChar char="u"/>
            </a:pPr>
            <a:endParaRPr kumimoji="1" lang="ja-JP" altLang="ja-JP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10277" name="Picture 5" descr="CIMG14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909638"/>
            <a:ext cx="1812925" cy="2417762"/>
          </a:xfrm>
          <a:prstGeom prst="rect">
            <a:avLst/>
          </a:prstGeom>
          <a:noFill/>
        </p:spPr>
      </p:pic>
      <p:pic>
        <p:nvPicPr>
          <p:cNvPr id="310278" name="Picture 6" descr="CIMG15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981075"/>
            <a:ext cx="2951163" cy="2212975"/>
          </a:xfrm>
          <a:prstGeom prst="rect">
            <a:avLst/>
          </a:prstGeom>
          <a:noFill/>
        </p:spPr>
      </p:pic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7740650" y="2349500"/>
            <a:ext cx="800219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真空槽</a:t>
            </a:r>
          </a:p>
        </p:txBody>
      </p:sp>
      <p:sp>
        <p:nvSpPr>
          <p:cNvPr id="310280" name="Text Box 8"/>
          <p:cNvSpPr txBox="1">
            <a:spLocks noChangeArrowheads="1"/>
          </p:cNvSpPr>
          <p:nvPr/>
        </p:nvSpPr>
        <p:spPr bwMode="auto">
          <a:xfrm>
            <a:off x="8027988" y="2925763"/>
            <a:ext cx="800219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恒温槽</a:t>
            </a:r>
          </a:p>
        </p:txBody>
      </p:sp>
      <p:sp>
        <p:nvSpPr>
          <p:cNvPr id="310281" name="Oval 9"/>
          <p:cNvSpPr>
            <a:spLocks noChangeArrowheads="1"/>
          </p:cNvSpPr>
          <p:nvPr/>
        </p:nvSpPr>
        <p:spPr bwMode="auto">
          <a:xfrm>
            <a:off x="7812088" y="1773238"/>
            <a:ext cx="503237" cy="431800"/>
          </a:xfrm>
          <a:prstGeom prst="ellipse">
            <a:avLst/>
          </a:prstGeom>
          <a:noFill/>
          <a:ln w="25400" algn="ctr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 flipV="1">
            <a:off x="6948488" y="1989138"/>
            <a:ext cx="863600" cy="1444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83" name="Text Box 11"/>
          <p:cNvSpPr txBox="1">
            <a:spLocks noChangeArrowheads="1"/>
          </p:cNvSpPr>
          <p:nvPr/>
        </p:nvSpPr>
        <p:spPr bwMode="auto">
          <a:xfrm>
            <a:off x="5857884" y="1090182"/>
            <a:ext cx="1292341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FF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</a:t>
            </a:r>
          </a:p>
        </p:txBody>
      </p:sp>
      <p:sp>
        <p:nvSpPr>
          <p:cNvPr id="310284" name="Text Box 12"/>
          <p:cNvSpPr txBox="1">
            <a:spLocks noChangeArrowheads="1"/>
          </p:cNvSpPr>
          <p:nvPr/>
        </p:nvSpPr>
        <p:spPr bwMode="auto">
          <a:xfrm>
            <a:off x="4714876" y="947306"/>
            <a:ext cx="1005403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 err="1">
                <a:solidFill>
                  <a:srgbClr val="FFFF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endParaRPr kumimoji="1" lang="en-US" altLang="ja-JP" sz="1600" kern="1200" dirty="0">
              <a:solidFill>
                <a:srgbClr val="FFFF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85" name="Text Box 13"/>
          <p:cNvSpPr txBox="1">
            <a:spLocks noChangeArrowheads="1"/>
          </p:cNvSpPr>
          <p:nvPr/>
        </p:nvSpPr>
        <p:spPr bwMode="auto">
          <a:xfrm>
            <a:off x="5437188" y="2852738"/>
            <a:ext cx="1532792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FFFF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モニタ用温度計</a:t>
            </a:r>
          </a:p>
        </p:txBody>
      </p:sp>
      <p:sp>
        <p:nvSpPr>
          <p:cNvPr id="310287" name="Line 15"/>
          <p:cNvSpPr>
            <a:spLocks noChangeShapeType="1"/>
          </p:cNvSpPr>
          <p:nvPr/>
        </p:nvSpPr>
        <p:spPr bwMode="auto">
          <a:xfrm>
            <a:off x="5292725" y="1270000"/>
            <a:ext cx="144463" cy="2159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88" name="Line 16"/>
          <p:cNvSpPr>
            <a:spLocks noChangeShapeType="1"/>
          </p:cNvSpPr>
          <p:nvPr/>
        </p:nvSpPr>
        <p:spPr bwMode="auto">
          <a:xfrm flipH="1">
            <a:off x="6372225" y="1412875"/>
            <a:ext cx="215900" cy="2159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89" name="Line 17"/>
          <p:cNvSpPr>
            <a:spLocks noChangeShapeType="1"/>
          </p:cNvSpPr>
          <p:nvPr/>
        </p:nvSpPr>
        <p:spPr bwMode="auto">
          <a:xfrm flipH="1" flipV="1">
            <a:off x="5653088" y="2205038"/>
            <a:ext cx="287337" cy="6477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0" name="Line 18"/>
          <p:cNvSpPr>
            <a:spLocks noChangeShapeType="1"/>
          </p:cNvSpPr>
          <p:nvPr/>
        </p:nvSpPr>
        <p:spPr bwMode="auto">
          <a:xfrm flipV="1">
            <a:off x="5940425" y="2565400"/>
            <a:ext cx="288925" cy="28733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1" name="Line 19"/>
          <p:cNvSpPr>
            <a:spLocks noChangeShapeType="1"/>
          </p:cNvSpPr>
          <p:nvPr/>
        </p:nvSpPr>
        <p:spPr bwMode="auto">
          <a:xfrm flipH="1" flipV="1">
            <a:off x="5148263" y="2493963"/>
            <a:ext cx="792162" cy="35877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3" name="Rectangle 21"/>
          <p:cNvSpPr>
            <a:spLocks noChangeArrowheads="1"/>
          </p:cNvSpPr>
          <p:nvPr/>
        </p:nvSpPr>
        <p:spPr bwMode="auto">
          <a:xfrm>
            <a:off x="179388" y="3429000"/>
            <a:ext cx="8713788" cy="316865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4" name="Line 22"/>
          <p:cNvSpPr>
            <a:spLocks noChangeShapeType="1"/>
          </p:cNvSpPr>
          <p:nvPr/>
        </p:nvSpPr>
        <p:spPr bwMode="auto">
          <a:xfrm>
            <a:off x="990600" y="4487863"/>
            <a:ext cx="20574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5" name="Line 23"/>
          <p:cNvSpPr>
            <a:spLocks noChangeShapeType="1"/>
          </p:cNvSpPr>
          <p:nvPr/>
        </p:nvSpPr>
        <p:spPr bwMode="auto">
          <a:xfrm flipV="1">
            <a:off x="685800" y="4487863"/>
            <a:ext cx="304800" cy="533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6" name="Line 24"/>
          <p:cNvSpPr>
            <a:spLocks noChangeShapeType="1"/>
          </p:cNvSpPr>
          <p:nvPr/>
        </p:nvSpPr>
        <p:spPr bwMode="auto">
          <a:xfrm>
            <a:off x="3048000" y="4487863"/>
            <a:ext cx="444500" cy="1246187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7" name="Line 25"/>
          <p:cNvSpPr>
            <a:spLocks noChangeShapeType="1"/>
          </p:cNvSpPr>
          <p:nvPr/>
        </p:nvSpPr>
        <p:spPr bwMode="auto">
          <a:xfrm>
            <a:off x="3505200" y="5707063"/>
            <a:ext cx="6858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8" name="Line 26"/>
          <p:cNvSpPr>
            <a:spLocks noChangeShapeType="1"/>
          </p:cNvSpPr>
          <p:nvPr/>
        </p:nvSpPr>
        <p:spPr bwMode="auto">
          <a:xfrm flipV="1">
            <a:off x="4191000" y="5326063"/>
            <a:ext cx="152400" cy="381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9" name="Line 27"/>
          <p:cNvSpPr>
            <a:spLocks noChangeShapeType="1"/>
          </p:cNvSpPr>
          <p:nvPr/>
        </p:nvSpPr>
        <p:spPr bwMode="auto">
          <a:xfrm>
            <a:off x="4343400" y="5326063"/>
            <a:ext cx="4572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00" name="Line 28"/>
          <p:cNvSpPr>
            <a:spLocks noChangeShapeType="1"/>
          </p:cNvSpPr>
          <p:nvPr/>
        </p:nvSpPr>
        <p:spPr bwMode="auto">
          <a:xfrm flipV="1">
            <a:off x="4800600" y="4792663"/>
            <a:ext cx="228600" cy="533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01" name="Line 29"/>
          <p:cNvSpPr>
            <a:spLocks noChangeShapeType="1"/>
          </p:cNvSpPr>
          <p:nvPr/>
        </p:nvSpPr>
        <p:spPr bwMode="auto">
          <a:xfrm>
            <a:off x="5029200" y="4792663"/>
            <a:ext cx="6096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02" name="Text Box 30"/>
          <p:cNvSpPr txBox="1">
            <a:spLocks noChangeArrowheads="1"/>
          </p:cNvSpPr>
          <p:nvPr/>
        </p:nvSpPr>
        <p:spPr bwMode="auto">
          <a:xfrm>
            <a:off x="1600200" y="4106863"/>
            <a:ext cx="1053495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+60℃</a:t>
            </a:r>
          </a:p>
        </p:txBody>
      </p:sp>
      <p:sp>
        <p:nvSpPr>
          <p:cNvPr id="310303" name="Text Box 31"/>
          <p:cNvSpPr txBox="1">
            <a:spLocks noChangeArrowheads="1"/>
          </p:cNvSpPr>
          <p:nvPr/>
        </p:nvSpPr>
        <p:spPr bwMode="auto">
          <a:xfrm>
            <a:off x="2921000" y="5783263"/>
            <a:ext cx="1949573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-35℃</a:t>
            </a:r>
            <a:r>
              <a:rPr kumimoji="1" lang="ja-JP" altLang="en-US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低温さらし</a:t>
            </a:r>
          </a:p>
        </p:txBody>
      </p:sp>
      <p:sp>
        <p:nvSpPr>
          <p:cNvPr id="310304" name="Text Box 32"/>
          <p:cNvSpPr txBox="1">
            <a:spLocks noChangeArrowheads="1"/>
          </p:cNvSpPr>
          <p:nvPr/>
        </p:nvSpPr>
        <p:spPr bwMode="auto">
          <a:xfrm>
            <a:off x="4211638" y="4941888"/>
            <a:ext cx="885179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+0℃</a:t>
            </a:r>
          </a:p>
        </p:txBody>
      </p:sp>
      <p:sp>
        <p:nvSpPr>
          <p:cNvPr id="310305" name="Text Box 33"/>
          <p:cNvSpPr txBox="1">
            <a:spLocks noChangeArrowheads="1"/>
          </p:cNvSpPr>
          <p:nvPr/>
        </p:nvSpPr>
        <p:spPr bwMode="auto">
          <a:xfrm>
            <a:off x="4986980" y="4742180"/>
            <a:ext cx="1053495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+40℃</a:t>
            </a:r>
          </a:p>
        </p:txBody>
      </p:sp>
      <p:sp>
        <p:nvSpPr>
          <p:cNvPr id="310306" name="Line 34"/>
          <p:cNvSpPr>
            <a:spLocks noChangeShapeType="1"/>
          </p:cNvSpPr>
          <p:nvPr/>
        </p:nvSpPr>
        <p:spPr bwMode="auto">
          <a:xfrm flipV="1">
            <a:off x="5638800" y="4487863"/>
            <a:ext cx="152400" cy="3048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07" name="Line 35"/>
          <p:cNvSpPr>
            <a:spLocks noChangeShapeType="1"/>
          </p:cNvSpPr>
          <p:nvPr/>
        </p:nvSpPr>
        <p:spPr bwMode="auto">
          <a:xfrm>
            <a:off x="5791200" y="4487863"/>
            <a:ext cx="7620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08" name="Line 36"/>
          <p:cNvSpPr>
            <a:spLocks noChangeShapeType="1"/>
          </p:cNvSpPr>
          <p:nvPr/>
        </p:nvSpPr>
        <p:spPr bwMode="auto">
          <a:xfrm>
            <a:off x="6553200" y="4487863"/>
            <a:ext cx="533400" cy="12192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09" name="Line 37"/>
          <p:cNvSpPr>
            <a:spLocks noChangeShapeType="1"/>
          </p:cNvSpPr>
          <p:nvPr/>
        </p:nvSpPr>
        <p:spPr bwMode="auto">
          <a:xfrm>
            <a:off x="3059113" y="3933825"/>
            <a:ext cx="3455988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10" name="Text Box 38"/>
          <p:cNvSpPr txBox="1">
            <a:spLocks noChangeArrowheads="1"/>
          </p:cNvSpPr>
          <p:nvPr/>
        </p:nvSpPr>
        <p:spPr bwMode="auto">
          <a:xfrm>
            <a:off x="3563938" y="3573463"/>
            <a:ext cx="2956257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サイクル</a:t>
            </a:r>
            <a:r>
              <a:rPr kumimoji="1" lang="en-US" altLang="ja-JP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所要～</a:t>
            </a:r>
            <a:r>
              <a:rPr kumimoji="1" lang="en-US" altLang="ja-JP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24</a:t>
            </a:r>
            <a:r>
              <a:rPr kumimoji="1" lang="ja-JP" altLang="en-US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時間</a:t>
            </a:r>
            <a:r>
              <a:rPr kumimoji="1" lang="en-US" altLang="ja-JP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10311" name="Line 39"/>
          <p:cNvSpPr>
            <a:spLocks noChangeShapeType="1"/>
          </p:cNvSpPr>
          <p:nvPr/>
        </p:nvSpPr>
        <p:spPr bwMode="auto">
          <a:xfrm>
            <a:off x="7524750" y="5302250"/>
            <a:ext cx="1152525" cy="0"/>
          </a:xfrm>
          <a:prstGeom prst="line">
            <a:avLst/>
          </a:prstGeom>
          <a:noFill/>
          <a:ln w="50800" cap="rnd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12" name="Text Box 40"/>
          <p:cNvSpPr txBox="1">
            <a:spLocks noChangeArrowheads="1"/>
          </p:cNvSpPr>
          <p:nvPr/>
        </p:nvSpPr>
        <p:spPr bwMode="auto">
          <a:xfrm>
            <a:off x="6858016" y="4868863"/>
            <a:ext cx="2121093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20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サイクル繰り返す</a:t>
            </a:r>
          </a:p>
        </p:txBody>
      </p:sp>
      <p:sp>
        <p:nvSpPr>
          <p:cNvPr id="310313" name="Oval 41"/>
          <p:cNvSpPr>
            <a:spLocks noChangeArrowheads="1"/>
          </p:cNvSpPr>
          <p:nvPr/>
        </p:nvSpPr>
        <p:spPr bwMode="auto">
          <a:xfrm>
            <a:off x="5334000" y="4716463"/>
            <a:ext cx="76200" cy="76200"/>
          </a:xfrm>
          <a:prstGeom prst="ellipse">
            <a:avLst/>
          </a:prstGeom>
          <a:solidFill>
            <a:srgbClr val="FF33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ja-JP" kern="1200">
              <a:solidFill>
                <a:srgbClr val="FF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14" name="Oval 42"/>
          <p:cNvSpPr>
            <a:spLocks noChangeArrowheads="1"/>
          </p:cNvSpPr>
          <p:nvPr/>
        </p:nvSpPr>
        <p:spPr bwMode="auto">
          <a:xfrm>
            <a:off x="4572000" y="5249863"/>
            <a:ext cx="76200" cy="76200"/>
          </a:xfrm>
          <a:prstGeom prst="ellipse">
            <a:avLst/>
          </a:prstGeom>
          <a:solidFill>
            <a:srgbClr val="FF33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ja-JP" kern="1200">
              <a:solidFill>
                <a:srgbClr val="FF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15" name="Text Box 43"/>
          <p:cNvSpPr txBox="1">
            <a:spLocks noChangeArrowheads="1"/>
          </p:cNvSpPr>
          <p:nvPr/>
        </p:nvSpPr>
        <p:spPr bwMode="auto">
          <a:xfrm>
            <a:off x="1042988" y="3860800"/>
            <a:ext cx="2098651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72</a:t>
            </a:r>
            <a:r>
              <a:rPr kumimoji="1" lang="ja-JP" altLang="en-US" sz="20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時間ベーキング</a:t>
            </a:r>
          </a:p>
        </p:txBody>
      </p:sp>
      <p:sp>
        <p:nvSpPr>
          <p:cNvPr id="310316" name="Line 44"/>
          <p:cNvSpPr>
            <a:spLocks noChangeShapeType="1"/>
          </p:cNvSpPr>
          <p:nvPr/>
        </p:nvSpPr>
        <p:spPr bwMode="auto">
          <a:xfrm>
            <a:off x="457200" y="3573463"/>
            <a:ext cx="0" cy="2667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17" name="Line 45"/>
          <p:cNvSpPr>
            <a:spLocks noChangeShapeType="1"/>
          </p:cNvSpPr>
          <p:nvPr/>
        </p:nvSpPr>
        <p:spPr bwMode="auto">
          <a:xfrm flipH="1">
            <a:off x="457200" y="6240463"/>
            <a:ext cx="7620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18" name="Text Box 46"/>
          <p:cNvSpPr txBox="1">
            <a:spLocks noChangeArrowheads="1"/>
          </p:cNvSpPr>
          <p:nvPr/>
        </p:nvSpPr>
        <p:spPr bwMode="auto">
          <a:xfrm>
            <a:off x="3733800" y="6240463"/>
            <a:ext cx="627063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Time</a:t>
            </a:r>
          </a:p>
        </p:txBody>
      </p:sp>
      <p:sp>
        <p:nvSpPr>
          <p:cNvPr id="310319" name="Text Box 47"/>
          <p:cNvSpPr txBox="1">
            <a:spLocks noChangeArrowheads="1"/>
          </p:cNvSpPr>
          <p:nvPr/>
        </p:nvSpPr>
        <p:spPr bwMode="auto">
          <a:xfrm rot="16200000">
            <a:off x="-57150" y="4849813"/>
            <a:ext cx="755650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Temp.</a:t>
            </a:r>
          </a:p>
        </p:txBody>
      </p:sp>
      <p:sp>
        <p:nvSpPr>
          <p:cNvPr id="310320" name="Text Box 48"/>
          <p:cNvSpPr txBox="1">
            <a:spLocks noChangeArrowheads="1"/>
          </p:cNvSpPr>
          <p:nvPr/>
        </p:nvSpPr>
        <p:spPr bwMode="auto">
          <a:xfrm>
            <a:off x="5562600" y="4106863"/>
            <a:ext cx="1321195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高温さらし</a:t>
            </a:r>
          </a:p>
        </p:txBody>
      </p:sp>
      <p:sp>
        <p:nvSpPr>
          <p:cNvPr id="310321" name="Text Box 49"/>
          <p:cNvSpPr txBox="1">
            <a:spLocks noChangeArrowheads="1"/>
          </p:cNvSpPr>
          <p:nvPr/>
        </p:nvSpPr>
        <p:spPr bwMode="auto">
          <a:xfrm>
            <a:off x="1447800" y="5097463"/>
            <a:ext cx="1692275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温度変化</a:t>
            </a:r>
            <a:r>
              <a:rPr kumimoji="1" lang="en-US" altLang="ja-JP" sz="1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15℃/hour</a:t>
            </a:r>
          </a:p>
        </p:txBody>
      </p:sp>
      <p:sp>
        <p:nvSpPr>
          <p:cNvPr id="310322" name="Text Box 50"/>
          <p:cNvSpPr txBox="1">
            <a:spLocks noChangeArrowheads="1"/>
          </p:cNvSpPr>
          <p:nvPr/>
        </p:nvSpPr>
        <p:spPr bwMode="auto">
          <a:xfrm>
            <a:off x="4787900" y="5661025"/>
            <a:ext cx="1790700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FF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電源</a:t>
            </a:r>
            <a:r>
              <a:rPr kumimoji="1" lang="en-US" altLang="ja-JP" sz="1400" kern="1200">
                <a:solidFill>
                  <a:srgbClr val="FF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ON</a:t>
            </a:r>
            <a:r>
              <a:rPr kumimoji="1" lang="ja-JP" altLang="en-US" sz="1400" kern="1200">
                <a:solidFill>
                  <a:srgbClr val="FF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して機能確認</a:t>
            </a:r>
          </a:p>
        </p:txBody>
      </p:sp>
      <p:sp>
        <p:nvSpPr>
          <p:cNvPr id="310323" name="Line 51"/>
          <p:cNvSpPr>
            <a:spLocks noChangeShapeType="1"/>
          </p:cNvSpPr>
          <p:nvPr/>
        </p:nvSpPr>
        <p:spPr bwMode="auto">
          <a:xfrm flipV="1">
            <a:off x="5148263" y="5157788"/>
            <a:ext cx="215900" cy="503237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24" name="Line 52"/>
          <p:cNvSpPr>
            <a:spLocks noChangeShapeType="1"/>
          </p:cNvSpPr>
          <p:nvPr/>
        </p:nvSpPr>
        <p:spPr bwMode="auto">
          <a:xfrm flipH="1" flipV="1">
            <a:off x="4787900" y="5445125"/>
            <a:ext cx="360363" cy="21590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25" name="Line 53"/>
          <p:cNvSpPr>
            <a:spLocks noChangeShapeType="1"/>
          </p:cNvSpPr>
          <p:nvPr/>
        </p:nvSpPr>
        <p:spPr bwMode="auto">
          <a:xfrm>
            <a:off x="7092950" y="5734050"/>
            <a:ext cx="6477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26" name="Text Box 54"/>
          <p:cNvSpPr txBox="1">
            <a:spLocks noChangeArrowheads="1"/>
          </p:cNvSpPr>
          <p:nvPr/>
        </p:nvSpPr>
        <p:spPr bwMode="auto">
          <a:xfrm>
            <a:off x="6877050" y="3502025"/>
            <a:ext cx="1950727" cy="830997"/>
          </a:xfrm>
          <a:prstGeom prst="rect">
            <a:avLst/>
          </a:prstGeom>
          <a:noFill/>
          <a:ln w="12700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真空度</a:t>
            </a:r>
            <a:r>
              <a:rPr kumimoji="1" lang="en-US" altLang="ja-JP" sz="16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(Typ.)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1.2×10</a:t>
            </a:r>
            <a:r>
              <a:rPr kumimoji="1" lang="en-US" altLang="ja-JP" sz="1600" kern="1200" baseline="300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-4 </a:t>
            </a:r>
            <a:r>
              <a:rPr kumimoji="1" lang="en-US" altLang="ja-JP" sz="16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Pa(-35℃)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7.0×10</a:t>
            </a:r>
            <a:r>
              <a:rPr kumimoji="1" lang="en-US" altLang="ja-JP" sz="1600" kern="1200" baseline="300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-4 </a:t>
            </a:r>
            <a:r>
              <a:rPr kumimoji="1" lang="en-US" altLang="ja-JP" sz="16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Pa(60℃)</a:t>
            </a:r>
          </a:p>
        </p:txBody>
      </p:sp>
      <p:sp>
        <p:nvSpPr>
          <p:cNvPr id="310327" name="Text Box 55"/>
          <p:cNvSpPr txBox="1">
            <a:spLocks noChangeArrowheads="1"/>
          </p:cNvSpPr>
          <p:nvPr/>
        </p:nvSpPr>
        <p:spPr bwMode="auto">
          <a:xfrm>
            <a:off x="900113" y="3490916"/>
            <a:ext cx="1292341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シーケンス</a:t>
            </a:r>
          </a:p>
        </p:txBody>
      </p:sp>
      <p:sp>
        <p:nvSpPr>
          <p:cNvPr id="310328" name="Text Box 56"/>
          <p:cNvSpPr txBox="1">
            <a:spLocks noChangeArrowheads="1"/>
          </p:cNvSpPr>
          <p:nvPr/>
        </p:nvSpPr>
        <p:spPr bwMode="auto">
          <a:xfrm>
            <a:off x="3388048" y="5393052"/>
            <a:ext cx="915635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6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2hour</a:t>
            </a:r>
          </a:p>
        </p:txBody>
      </p:sp>
      <p:sp>
        <p:nvSpPr>
          <p:cNvPr id="310329" name="Text Box 57"/>
          <p:cNvSpPr txBox="1">
            <a:spLocks noChangeArrowheads="1"/>
          </p:cNvSpPr>
          <p:nvPr/>
        </p:nvSpPr>
        <p:spPr bwMode="auto">
          <a:xfrm>
            <a:off x="5691511" y="4466878"/>
            <a:ext cx="915635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6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2hour</a:t>
            </a:r>
          </a:p>
        </p:txBody>
      </p:sp>
      <p:sp>
        <p:nvSpPr>
          <p:cNvPr id="310332" name="Text Box 60"/>
          <p:cNvSpPr txBox="1">
            <a:spLocks noChangeArrowheads="1"/>
          </p:cNvSpPr>
          <p:nvPr/>
        </p:nvSpPr>
        <p:spPr bwMode="auto">
          <a:xfrm>
            <a:off x="635000" y="1714488"/>
            <a:ext cx="3216275" cy="8255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 + </a:t>
            </a:r>
            <a:r>
              <a:rPr kumimoji="1" lang="en-US" altLang="ja-JP" sz="1600" kern="1200" dirty="0" err="1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Smn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の構成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保管温度での熱サイクル試験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高温・低温でのターンオン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動作試験</a:t>
            </a:r>
          </a:p>
        </p:txBody>
      </p:sp>
      <p:sp>
        <p:nvSpPr>
          <p:cNvPr id="310335" name="Rectangle 63"/>
          <p:cNvSpPr>
            <a:spLocks noChangeArrowheads="1"/>
          </p:cNvSpPr>
          <p:nvPr/>
        </p:nvSpPr>
        <p:spPr bwMode="auto">
          <a:xfrm>
            <a:off x="542922" y="1142984"/>
            <a:ext cx="3671888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(2008</a:t>
            </a:r>
            <a:r>
              <a:rPr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-5</a:t>
            </a:r>
            <a:r>
              <a:rPr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 間の</a:t>
            </a:r>
            <a:r>
              <a:rPr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日間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宇宙科学研究本部</a:t>
            </a:r>
            <a:r>
              <a:rPr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</a:t>
            </a:r>
            <a:r>
              <a:rPr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棟熱真空試験室</a:t>
            </a:r>
            <a:r>
              <a:rPr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</a:p>
        </p:txBody>
      </p:sp>
      <p:sp>
        <p:nvSpPr>
          <p:cNvPr id="310336" name="AutoShape 64"/>
          <p:cNvSpPr>
            <a:spLocks noChangeArrowheads="1"/>
          </p:cNvSpPr>
          <p:nvPr/>
        </p:nvSpPr>
        <p:spPr bwMode="auto">
          <a:xfrm>
            <a:off x="1936724" y="2724145"/>
            <a:ext cx="1682769" cy="352423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37" name="Text Box 65"/>
          <p:cNvSpPr txBox="1">
            <a:spLocks noChangeArrowheads="1"/>
          </p:cNvSpPr>
          <p:nvPr/>
        </p:nvSpPr>
        <p:spPr bwMode="auto">
          <a:xfrm>
            <a:off x="1900231" y="2714620"/>
            <a:ext cx="2282997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正常動作を確認</a:t>
            </a:r>
          </a:p>
        </p:txBody>
      </p:sp>
      <p:sp>
        <p:nvSpPr>
          <p:cNvPr id="310338" name="AutoShape 66"/>
          <p:cNvSpPr>
            <a:spLocks noChangeArrowheads="1"/>
          </p:cNvSpPr>
          <p:nvPr/>
        </p:nvSpPr>
        <p:spPr bwMode="auto">
          <a:xfrm>
            <a:off x="1579534" y="2724145"/>
            <a:ext cx="249259" cy="352423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9525">
            <a:solidFill>
              <a:srgbClr val="CCFFCC">
                <a:alpha val="20000"/>
              </a:srgb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2" name="スライド番号プレースホルダ 6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SWIM</a:t>
            </a:r>
            <a:r>
              <a:rPr lang="ja-JP" altLang="en-US" sz="2800" dirty="0"/>
              <a:t>動作時 </a:t>
            </a:r>
            <a:r>
              <a:rPr lang="zh-TW" altLang="en-US" sz="2800" dirty="0"/>
              <a:t>磁気特性測定</a:t>
            </a:r>
            <a:endParaRPr lang="ja-JP" altLang="en-US" sz="2800" dirty="0"/>
          </a:p>
        </p:txBody>
      </p:sp>
      <p:sp>
        <p:nvSpPr>
          <p:cNvPr id="32" name="フッター プレースホルダ 3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123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257203" y="788988"/>
            <a:ext cx="8386763" cy="5711825"/>
          </a:xfrm>
        </p:spPr>
        <p:txBody>
          <a:bodyPr/>
          <a:lstStyle/>
          <a:p>
            <a:pPr>
              <a:buNone/>
            </a:pPr>
            <a:r>
              <a:rPr lang="ja-JP" altLang="en-US" dirty="0"/>
              <a:t>磁気特性測定</a:t>
            </a:r>
          </a:p>
        </p:txBody>
      </p:sp>
      <p:pic>
        <p:nvPicPr>
          <p:cNvPr id="312324" name="Picture 4" descr="CIMG18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116013"/>
            <a:ext cx="4041775" cy="5226050"/>
          </a:xfrm>
          <a:prstGeom prst="rect">
            <a:avLst/>
          </a:prstGeom>
          <a:noFill/>
        </p:spPr>
      </p:pic>
      <p:sp>
        <p:nvSpPr>
          <p:cNvPr id="312325" name="Text Box 5"/>
          <p:cNvSpPr txBox="1">
            <a:spLocks noChangeArrowheads="1"/>
          </p:cNvSpPr>
          <p:nvPr/>
        </p:nvSpPr>
        <p:spPr bwMode="auto">
          <a:xfrm>
            <a:off x="6516688" y="5797550"/>
            <a:ext cx="2031325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>
                <a:solidFill>
                  <a:srgbClr val="FFFF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回転式支持台</a:t>
            </a:r>
          </a:p>
        </p:txBody>
      </p:sp>
      <p:sp>
        <p:nvSpPr>
          <p:cNvPr id="312326" name="Text Box 6"/>
          <p:cNvSpPr txBox="1">
            <a:spLocks noChangeArrowheads="1"/>
          </p:cNvSpPr>
          <p:nvPr/>
        </p:nvSpPr>
        <p:spPr bwMode="auto">
          <a:xfrm>
            <a:off x="7740650" y="2197100"/>
            <a:ext cx="1367682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磁場センサ</a:t>
            </a:r>
          </a:p>
        </p:txBody>
      </p:sp>
      <p:sp>
        <p:nvSpPr>
          <p:cNvPr id="312327" name="Text Box 7"/>
          <p:cNvSpPr txBox="1">
            <a:spLocks noChangeArrowheads="1"/>
          </p:cNvSpPr>
          <p:nvPr/>
        </p:nvSpPr>
        <p:spPr bwMode="auto">
          <a:xfrm>
            <a:off x="5435600" y="2052638"/>
            <a:ext cx="1016625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>
                <a:solidFill>
                  <a:srgbClr val="FFFF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</p:txBody>
      </p:sp>
      <p:sp>
        <p:nvSpPr>
          <p:cNvPr id="312328" name="Line 8"/>
          <p:cNvSpPr>
            <a:spLocks noChangeShapeType="1"/>
          </p:cNvSpPr>
          <p:nvPr/>
        </p:nvSpPr>
        <p:spPr bwMode="auto">
          <a:xfrm flipH="1">
            <a:off x="7956550" y="2557463"/>
            <a:ext cx="144463" cy="6477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2329" name="Line 9"/>
          <p:cNvSpPr>
            <a:spLocks noChangeShapeType="1"/>
          </p:cNvSpPr>
          <p:nvPr/>
        </p:nvSpPr>
        <p:spPr bwMode="auto">
          <a:xfrm flipH="1">
            <a:off x="7669213" y="2557463"/>
            <a:ext cx="431800" cy="4318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2330" name="Line 10"/>
          <p:cNvSpPr>
            <a:spLocks noChangeShapeType="1"/>
          </p:cNvSpPr>
          <p:nvPr/>
        </p:nvSpPr>
        <p:spPr bwMode="auto">
          <a:xfrm flipH="1">
            <a:off x="7308850" y="2989263"/>
            <a:ext cx="360363" cy="360362"/>
          </a:xfrm>
          <a:prstGeom prst="line">
            <a:avLst/>
          </a:prstGeom>
          <a:noFill/>
          <a:ln w="50800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2335" name="AutoShape 15"/>
          <p:cNvSpPr>
            <a:spLocks noChangeArrowheads="1"/>
          </p:cNvSpPr>
          <p:nvPr/>
        </p:nvSpPr>
        <p:spPr bwMode="auto">
          <a:xfrm>
            <a:off x="971550" y="1849426"/>
            <a:ext cx="3743326" cy="1293822"/>
          </a:xfrm>
          <a:prstGeom prst="roundRect">
            <a:avLst>
              <a:gd name="adj" fmla="val 6130"/>
            </a:avLst>
          </a:prstGeom>
          <a:solidFill>
            <a:srgbClr val="99CCFF">
              <a:alpha val="20000"/>
            </a:srgbClr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None/>
            </a:pPr>
            <a:endParaRPr kumimoji="1" lang="ja-JP" altLang="ja-JP" sz="20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2336" name="Text Box 16"/>
          <p:cNvSpPr txBox="1">
            <a:spLocks noChangeArrowheads="1"/>
          </p:cNvSpPr>
          <p:nvPr/>
        </p:nvSpPr>
        <p:spPr bwMode="auto">
          <a:xfrm>
            <a:off x="971550" y="1785926"/>
            <a:ext cx="1008063" cy="707886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測定法：</a:t>
            </a:r>
          </a:p>
        </p:txBody>
      </p:sp>
      <p:sp>
        <p:nvSpPr>
          <p:cNvPr id="312337" name="Text Box 17"/>
          <p:cNvSpPr txBox="1">
            <a:spLocks noChangeArrowheads="1"/>
          </p:cNvSpPr>
          <p:nvPr/>
        </p:nvSpPr>
        <p:spPr bwMode="auto">
          <a:xfrm>
            <a:off x="1116013" y="2092313"/>
            <a:ext cx="3584636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None/>
            </a:pP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・地磁気をキャンセルした測定室</a:t>
            </a:r>
          </a:p>
        </p:txBody>
      </p:sp>
      <p:sp>
        <p:nvSpPr>
          <p:cNvPr id="312338" name="Text Box 18"/>
          <p:cNvSpPr txBox="1">
            <a:spLocks noChangeArrowheads="1"/>
          </p:cNvSpPr>
          <p:nvPr/>
        </p:nvSpPr>
        <p:spPr bwMode="auto">
          <a:xfrm>
            <a:off x="1116013" y="2378063"/>
            <a:ext cx="3579826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None/>
            </a:pP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・衛星をゆっくり</a:t>
            </a:r>
            <a:r>
              <a:rPr kumimoji="1" lang="en-US" altLang="ja-JP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</a:t>
            </a: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分</a:t>
            </a:r>
            <a:r>
              <a:rPr kumimoji="1" lang="en-US" altLang="ja-JP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一回転</a:t>
            </a:r>
          </a:p>
        </p:txBody>
      </p:sp>
      <p:sp>
        <p:nvSpPr>
          <p:cNvPr id="312339" name="Text Box 19"/>
          <p:cNvSpPr txBox="1">
            <a:spLocks noChangeArrowheads="1"/>
          </p:cNvSpPr>
          <p:nvPr/>
        </p:nvSpPr>
        <p:spPr bwMode="auto">
          <a:xfrm>
            <a:off x="1116013" y="2674926"/>
            <a:ext cx="3637534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None/>
            </a:pPr>
            <a:r>
              <a:rPr kumimoji="1" lang="ja-JP" altLang="en-US" sz="2000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2000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1~2m</a:t>
            </a:r>
            <a:r>
              <a:rPr kumimoji="1" lang="ja-JP" altLang="en-US" sz="2000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離れたセンサで磁場測定</a:t>
            </a:r>
          </a:p>
        </p:txBody>
      </p:sp>
      <p:sp>
        <p:nvSpPr>
          <p:cNvPr id="312341" name="Text Box 21"/>
          <p:cNvSpPr txBox="1">
            <a:spLocks noChangeArrowheads="1"/>
          </p:cNvSpPr>
          <p:nvPr/>
        </p:nvSpPr>
        <p:spPr bwMode="auto">
          <a:xfrm>
            <a:off x="500034" y="3357562"/>
            <a:ext cx="4414991" cy="5847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None/>
            </a:pPr>
            <a:r>
              <a:rPr kumimoji="1" lang="ja-JP" altLang="en-US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600" kern="1200" dirty="0" err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r>
              <a:rPr kumimoji="1" lang="ja-JP" altLang="en-US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制御用コイルに</a:t>
            </a:r>
            <a:r>
              <a:rPr kumimoji="1" lang="en-US" altLang="ja-JP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¼</a:t>
            </a:r>
            <a:r>
              <a:rPr kumimoji="1" lang="ja-JP" altLang="en-US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フルスケールの電流</a:t>
            </a:r>
          </a:p>
          <a:p>
            <a:pPr algn="l">
              <a:buNone/>
            </a:pPr>
            <a:r>
              <a:rPr kumimoji="1" lang="ja-JP" altLang="en-US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・＋</a:t>
            </a:r>
            <a:r>
              <a:rPr kumimoji="1" lang="en-US" altLang="ja-JP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Z/-Z</a:t>
            </a:r>
            <a:r>
              <a:rPr kumimoji="1" lang="ja-JP" altLang="en-US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の同方向の磁場を発生させ、</a:t>
            </a:r>
            <a:r>
              <a:rPr kumimoji="1" lang="en-US" altLang="ja-JP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回測定</a:t>
            </a:r>
          </a:p>
        </p:txBody>
      </p:sp>
      <p:sp>
        <p:nvSpPr>
          <p:cNvPr id="312344" name="Rectangle 24"/>
          <p:cNvSpPr>
            <a:spLocks noChangeArrowheads="1"/>
          </p:cNvSpPr>
          <p:nvPr/>
        </p:nvSpPr>
        <p:spPr bwMode="auto">
          <a:xfrm>
            <a:off x="642910" y="4071942"/>
            <a:ext cx="3929090" cy="2303463"/>
          </a:xfrm>
          <a:prstGeom prst="rect">
            <a:avLst/>
          </a:prstGeom>
          <a:solidFill>
            <a:srgbClr val="CCFFCC">
              <a:alpha val="20000"/>
            </a:srgbClr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0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2345" name="Text Box 25"/>
          <p:cNvSpPr txBox="1">
            <a:spLocks noChangeArrowheads="1"/>
          </p:cNvSpPr>
          <p:nvPr/>
        </p:nvSpPr>
        <p:spPr bwMode="auto">
          <a:xfrm>
            <a:off x="1652194" y="5643578"/>
            <a:ext cx="2634054" cy="707886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err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の動作による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磁場は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衛星に影響なし</a:t>
            </a:r>
          </a:p>
        </p:txBody>
      </p:sp>
      <p:sp>
        <p:nvSpPr>
          <p:cNvPr id="312346" name="Text Box 26"/>
          <p:cNvSpPr txBox="1">
            <a:spLocks noChangeArrowheads="1"/>
          </p:cNvSpPr>
          <p:nvPr/>
        </p:nvSpPr>
        <p:spPr bwMode="auto">
          <a:xfrm>
            <a:off x="649970" y="4071942"/>
            <a:ext cx="3148619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結果 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合成磁気モーメント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：</a:t>
            </a:r>
          </a:p>
        </p:txBody>
      </p:sp>
      <p:sp>
        <p:nvSpPr>
          <p:cNvPr id="312347" name="Text Box 27"/>
          <p:cNvSpPr txBox="1">
            <a:spLocks noChangeArrowheads="1"/>
          </p:cNvSpPr>
          <p:nvPr/>
        </p:nvSpPr>
        <p:spPr bwMode="auto">
          <a:xfrm>
            <a:off x="860869" y="4500570"/>
            <a:ext cx="2989921" cy="73590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err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動作による増分 </a:t>
            </a:r>
            <a:endParaRPr kumimoji="1" lang="en-US" altLang="ja-JP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|DM/2|=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0.02 Am</a:t>
            </a:r>
            <a:r>
              <a:rPr kumimoji="1" lang="en-US" altLang="ja-JP" sz="2000" kern="1200" baseline="300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</a:p>
        </p:txBody>
      </p:sp>
      <p:sp>
        <p:nvSpPr>
          <p:cNvPr id="312348" name="Text Box 28"/>
          <p:cNvSpPr txBox="1">
            <a:spLocks noChangeArrowheads="1"/>
          </p:cNvSpPr>
          <p:nvPr/>
        </p:nvSpPr>
        <p:spPr bwMode="auto">
          <a:xfrm>
            <a:off x="714348" y="5286388"/>
            <a:ext cx="3869136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cf.) 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電源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OFF 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時： 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|M|~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0.263 Am</a:t>
            </a:r>
            <a:r>
              <a:rPr kumimoji="1" lang="en-US" altLang="ja-JP" sz="2000" kern="1200" baseline="300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</a:p>
        </p:txBody>
      </p:sp>
      <p:sp>
        <p:nvSpPr>
          <p:cNvPr id="312349" name="Line 29"/>
          <p:cNvSpPr>
            <a:spLocks noChangeShapeType="1"/>
          </p:cNvSpPr>
          <p:nvPr/>
        </p:nvSpPr>
        <p:spPr bwMode="auto">
          <a:xfrm>
            <a:off x="1714480" y="4857760"/>
            <a:ext cx="215900" cy="0"/>
          </a:xfrm>
          <a:prstGeom prst="line">
            <a:avLst/>
          </a:prstGeom>
          <a:noFill/>
          <a:ln w="12700">
            <a:solidFill>
              <a:srgbClr val="DDDDDD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2352" name="Line 32"/>
          <p:cNvSpPr>
            <a:spLocks noChangeShapeType="1"/>
          </p:cNvSpPr>
          <p:nvPr/>
        </p:nvSpPr>
        <p:spPr bwMode="auto">
          <a:xfrm>
            <a:off x="2784464" y="5340980"/>
            <a:ext cx="215900" cy="0"/>
          </a:xfrm>
          <a:prstGeom prst="line">
            <a:avLst/>
          </a:prstGeom>
          <a:noFill/>
          <a:ln w="12700">
            <a:solidFill>
              <a:srgbClr val="DDDDDD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2353" name="Line 33"/>
          <p:cNvSpPr>
            <a:spLocks noChangeShapeType="1"/>
          </p:cNvSpPr>
          <p:nvPr/>
        </p:nvSpPr>
        <p:spPr bwMode="auto">
          <a:xfrm flipH="1" flipV="1">
            <a:off x="6948488" y="5581650"/>
            <a:ext cx="144462" cy="2159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2354" name="Rectangle 34"/>
          <p:cNvSpPr>
            <a:spLocks noChangeArrowheads="1"/>
          </p:cNvSpPr>
          <p:nvPr/>
        </p:nvSpPr>
        <p:spPr bwMode="auto">
          <a:xfrm>
            <a:off x="785786" y="1142984"/>
            <a:ext cx="3671887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(2008</a:t>
            </a:r>
            <a:r>
              <a:rPr lang="ja-JP" altLang="en-US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JAXA</a:t>
            </a:r>
            <a:r>
              <a:rPr lang="ja-JP" altLang="en-US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筑波宇宙センター磁気試験棟</a:t>
            </a:r>
            <a:r>
              <a:rPr lang="en-US" altLang="ja-JP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</a:p>
        </p:txBody>
      </p:sp>
      <p:sp>
        <p:nvSpPr>
          <p:cNvPr id="312355" name="AutoShape 35"/>
          <p:cNvSpPr>
            <a:spLocks noChangeArrowheads="1"/>
          </p:cNvSpPr>
          <p:nvPr/>
        </p:nvSpPr>
        <p:spPr bwMode="auto">
          <a:xfrm>
            <a:off x="1298532" y="5715016"/>
            <a:ext cx="273072" cy="549295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0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スライド番号プレースホルダ 2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図 14" descr="14_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4000500"/>
            <a:ext cx="32861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0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/>
              <a:t>SDS-1</a:t>
            </a:r>
            <a:r>
              <a:rPr lang="ja-JP" altLang="en-US" sz="2800" dirty="0" smtClean="0"/>
              <a:t>衛星</a:t>
            </a:r>
            <a:r>
              <a:rPr lang="ja-JP" altLang="en-US" sz="2800" dirty="0"/>
              <a:t>　</a:t>
            </a:r>
            <a:r>
              <a:rPr lang="ja-JP" altLang="en-US" sz="2800" dirty="0" smtClean="0"/>
              <a:t>打ち上げ</a:t>
            </a:r>
            <a:endParaRPr lang="ja-JP" altLang="en-US" sz="2800" dirty="0"/>
          </a:p>
        </p:txBody>
      </p:sp>
      <p:sp>
        <p:nvSpPr>
          <p:cNvPr id="25603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681038" y="836613"/>
            <a:ext cx="7677150" cy="498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4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2009</a:t>
            </a:r>
            <a:r>
              <a:rPr kumimoji="1" lang="ja-JP" altLang="en-US" sz="24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24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24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kumimoji="1" lang="en-US" altLang="ja-JP" sz="24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23</a:t>
            </a:r>
            <a:r>
              <a:rPr kumimoji="1" lang="ja-JP" altLang="en-US" sz="24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　種子島宇宙センターより打ち上げ</a:t>
            </a:r>
            <a:endParaRPr kumimoji="1" lang="en-US" altLang="ja-JP" sz="2400" b="1" kern="120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607" name="図 13" descr="11_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38" y="1428750"/>
            <a:ext cx="17589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図 16" descr="photo_sat_3_01L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9400" y="2000250"/>
            <a:ext cx="48228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Rectangle 10"/>
          <p:cNvSpPr>
            <a:spLocks noChangeArrowheads="1"/>
          </p:cNvSpPr>
          <p:nvPr/>
        </p:nvSpPr>
        <p:spPr bwMode="auto">
          <a:xfrm>
            <a:off x="6156325" y="1412875"/>
            <a:ext cx="2808288" cy="523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「いぶき」搭載カメラによる</a:t>
            </a:r>
            <a:endParaRPr kumimoji="1" lang="en-US" altLang="ja-JP" sz="1400" b="1" kern="120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　衛星分離の様子</a:t>
            </a:r>
            <a:endParaRPr kumimoji="1" lang="en-US" altLang="ja-JP" sz="1400" b="1" kern="120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214313" y="3714750"/>
            <a:ext cx="1428750" cy="523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打ち上げ</a:t>
            </a:r>
            <a:endParaRPr kumimoji="1" lang="en-US" altLang="ja-JP" sz="1400" b="1" kern="120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前夜の射場</a:t>
            </a:r>
            <a:endParaRPr kumimoji="1" lang="en-US" altLang="ja-JP" sz="1400" b="1" kern="120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611" name="Rectangle 10"/>
          <p:cNvSpPr>
            <a:spLocks noChangeArrowheads="1"/>
          </p:cNvSpPr>
          <p:nvPr/>
        </p:nvSpPr>
        <p:spPr bwMode="auto">
          <a:xfrm>
            <a:off x="500063" y="1857375"/>
            <a:ext cx="1071562" cy="307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打ち上げ</a:t>
            </a:r>
            <a:endParaRPr kumimoji="1" lang="en-US" altLang="ja-JP" sz="1400" b="1" kern="120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612" name="角丸四角形 20"/>
          <p:cNvSpPr>
            <a:spLocks noChangeArrowheads="1"/>
          </p:cNvSpPr>
          <p:nvPr/>
        </p:nvSpPr>
        <p:spPr bwMode="auto">
          <a:xfrm>
            <a:off x="5500688" y="4500563"/>
            <a:ext cx="1500187" cy="1214437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99CC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613" name="Rectangle 10"/>
          <p:cNvSpPr>
            <a:spLocks noChangeArrowheads="1"/>
          </p:cNvSpPr>
          <p:nvPr/>
        </p:nvSpPr>
        <p:spPr bwMode="auto">
          <a:xfrm>
            <a:off x="6286500" y="5715000"/>
            <a:ext cx="857250" cy="307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smtClean="0"/>
              <a:t>SWIM</a:t>
            </a:r>
            <a:r>
              <a:rPr lang="ja-JP" altLang="en-US" sz="2800" dirty="0" smtClean="0"/>
              <a:t>運用</a:t>
            </a:r>
            <a:endParaRPr lang="ja-JP" altLang="en-US" sz="2800" dirty="0"/>
          </a:p>
        </p:txBody>
      </p:sp>
      <p:sp>
        <p:nvSpPr>
          <p:cNvPr id="2662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357158" y="928670"/>
            <a:ext cx="767715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初期チェックアウト</a:t>
            </a:r>
            <a:endParaRPr kumimoji="1" lang="en-US" altLang="ja-JP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9-13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  筑波宇宙センター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pic>
        <p:nvPicPr>
          <p:cNvPr id="26630" name="図 15" descr="IMG_917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43" y="1874848"/>
            <a:ext cx="4071937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Rectangle 6"/>
          <p:cNvSpPr>
            <a:spLocks noChangeArrowheads="1"/>
          </p:cNvSpPr>
          <p:nvPr/>
        </p:nvSpPr>
        <p:spPr bwMode="auto">
          <a:xfrm>
            <a:off x="785818" y="1727193"/>
            <a:ext cx="457200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2-3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パス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1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パス 約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分の運用</a:t>
            </a:r>
            <a:endParaRPr kumimoji="1" lang="en-US" altLang="ja-JP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コマンド運用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パス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HK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運用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パス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26633" name="Rectangle 6"/>
          <p:cNvSpPr>
            <a:spLocks noChangeArrowheads="1"/>
          </p:cNvSpPr>
          <p:nvPr/>
        </p:nvSpPr>
        <p:spPr bwMode="auto">
          <a:xfrm>
            <a:off x="1428728" y="4357694"/>
            <a:ext cx="328612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ja-JP" altLang="en-US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概ね正常動作を確認</a:t>
            </a:r>
            <a:endParaRPr kumimoji="1" lang="en-US" altLang="ja-JP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634" name="Rectangle 6"/>
          <p:cNvSpPr>
            <a:spLocks noChangeArrowheads="1"/>
          </p:cNvSpPr>
          <p:nvPr/>
        </p:nvSpPr>
        <p:spPr bwMode="auto">
          <a:xfrm>
            <a:off x="785813" y="2500306"/>
            <a:ext cx="3929063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</a:pP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電源投入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各部動作確認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制御試験</a:t>
            </a:r>
            <a:endParaRPr kumimoji="1" lang="en-US" altLang="ja-JP" sz="16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635" name="Rectangle 6"/>
          <p:cNvSpPr>
            <a:spLocks noChangeArrowheads="1"/>
          </p:cNvSpPr>
          <p:nvPr/>
        </p:nvSpPr>
        <p:spPr bwMode="auto">
          <a:xfrm>
            <a:off x="785813" y="2935281"/>
            <a:ext cx="3419475" cy="14462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取得データ</a:t>
            </a:r>
            <a:endParaRPr kumimoji="1" lang="en-US" altLang="ja-JP" sz="16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センサ動作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~10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分</a:t>
            </a:r>
            <a:endParaRPr kumimoji="1" lang="en-US" altLang="ja-JP" sz="16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試験マス制御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~1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分</a:t>
            </a:r>
            <a:endParaRPr kumimoji="1" lang="en-US" altLang="ja-JP" sz="16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試験マス制御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~20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分　</a:t>
            </a:r>
            <a:endParaRPr kumimoji="1" lang="en-US" altLang="ja-JP" sz="16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長時間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HK     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分 </a:t>
            </a:r>
            <a:endParaRPr kumimoji="1" lang="en-US" altLang="ja-JP" sz="16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28596" y="4945575"/>
            <a:ext cx="767715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第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 定常運用</a:t>
            </a:r>
            <a:endParaRPr kumimoji="1" lang="en-US" altLang="ja-JP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14-16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  筑波宇宙センター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938213" y="5715016"/>
            <a:ext cx="3705225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制御パラメータ調節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制御特製評価</a:t>
            </a:r>
            <a:endParaRPr kumimoji="1" lang="en-US" altLang="ja-JP" sz="16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コイル動作確認</a:t>
            </a:r>
            <a:endParaRPr kumimoji="1" lang="en-US" altLang="ja-JP" sz="16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AutoShape 66"/>
          <p:cNvSpPr>
            <a:spLocks noChangeArrowheads="1"/>
          </p:cNvSpPr>
          <p:nvPr/>
        </p:nvSpPr>
        <p:spPr bwMode="auto">
          <a:xfrm>
            <a:off x="1156624" y="4398638"/>
            <a:ext cx="249259" cy="352423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9525">
            <a:solidFill>
              <a:srgbClr val="CCFFCC">
                <a:alpha val="20000"/>
              </a:srgb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重力波による観測</a:t>
            </a:r>
          </a:p>
        </p:txBody>
      </p:sp>
      <p:sp>
        <p:nvSpPr>
          <p:cNvPr id="5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5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CBAB140-9D16-44BA-A909-9507FC6DE757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10489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6588" y="806450"/>
            <a:ext cx="5329237" cy="56467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04900" name="AutoShape 4"/>
          <p:cNvSpPr>
            <a:spLocks noChangeArrowheads="1"/>
          </p:cNvSpPr>
          <p:nvPr/>
        </p:nvSpPr>
        <p:spPr bwMode="auto">
          <a:xfrm>
            <a:off x="3635375" y="5000636"/>
            <a:ext cx="1722443" cy="1143008"/>
          </a:xfrm>
          <a:prstGeom prst="roundRect">
            <a:avLst>
              <a:gd name="adj" fmla="val 9560"/>
            </a:avLst>
          </a:prstGeom>
          <a:solidFill>
            <a:srgbClr val="FFFFFF">
              <a:alpha val="5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01" name="AutoShape 5"/>
          <p:cNvSpPr>
            <a:spLocks noChangeArrowheads="1"/>
          </p:cNvSpPr>
          <p:nvPr/>
        </p:nvSpPr>
        <p:spPr bwMode="auto">
          <a:xfrm>
            <a:off x="3419475" y="2643182"/>
            <a:ext cx="2867037" cy="1643074"/>
          </a:xfrm>
          <a:prstGeom prst="roundRect">
            <a:avLst>
              <a:gd name="adj" fmla="val 9560"/>
            </a:avLst>
          </a:prstGeom>
          <a:solidFill>
            <a:srgbClr val="FFFFFF">
              <a:alpha val="5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02" name="AutoShape 6"/>
          <p:cNvSpPr>
            <a:spLocks noChangeArrowheads="1"/>
          </p:cNvSpPr>
          <p:nvPr/>
        </p:nvSpPr>
        <p:spPr bwMode="auto">
          <a:xfrm>
            <a:off x="714348" y="4210066"/>
            <a:ext cx="1079500" cy="1719264"/>
          </a:xfrm>
          <a:prstGeom prst="roundRect">
            <a:avLst>
              <a:gd name="adj" fmla="val 9560"/>
            </a:avLst>
          </a:prstGeom>
          <a:solidFill>
            <a:srgbClr val="FFFFFF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03" name="AutoShape 7"/>
          <p:cNvSpPr>
            <a:spLocks noChangeArrowheads="1"/>
          </p:cNvSpPr>
          <p:nvPr/>
        </p:nvSpPr>
        <p:spPr bwMode="auto">
          <a:xfrm>
            <a:off x="276179" y="3583488"/>
            <a:ext cx="2081243" cy="488454"/>
          </a:xfrm>
          <a:prstGeom prst="roundRect">
            <a:avLst>
              <a:gd name="adj" fmla="val 9560"/>
            </a:avLst>
          </a:prstGeom>
          <a:solidFill>
            <a:srgbClr val="CCECFF">
              <a:alpha val="5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04" name="Text Box 8"/>
          <p:cNvSpPr txBox="1">
            <a:spLocks noChangeArrowheads="1"/>
          </p:cNvSpPr>
          <p:nvPr/>
        </p:nvSpPr>
        <p:spPr bwMode="auto">
          <a:xfrm>
            <a:off x="3995738" y="2636838"/>
            <a:ext cx="946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天文学</a:t>
            </a:r>
          </a:p>
        </p:txBody>
      </p:sp>
      <p:sp>
        <p:nvSpPr>
          <p:cNvPr id="1104905" name="Text Box 9"/>
          <p:cNvSpPr txBox="1">
            <a:spLocks noChangeArrowheads="1"/>
          </p:cNvSpPr>
          <p:nvPr/>
        </p:nvSpPr>
        <p:spPr bwMode="auto">
          <a:xfrm>
            <a:off x="3419475" y="2990850"/>
            <a:ext cx="1005403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星形成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恒星進化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銀河</a:t>
            </a:r>
          </a:p>
        </p:txBody>
      </p:sp>
      <p:sp>
        <p:nvSpPr>
          <p:cNvPr id="1104906" name="Text Box 10"/>
          <p:cNvSpPr txBox="1">
            <a:spLocks noChangeArrowheads="1"/>
          </p:cNvSpPr>
          <p:nvPr/>
        </p:nvSpPr>
        <p:spPr bwMode="auto">
          <a:xfrm>
            <a:off x="4484688" y="3644900"/>
            <a:ext cx="1832553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ブラックホール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巨大ブラックホール</a:t>
            </a:r>
          </a:p>
        </p:txBody>
      </p:sp>
      <p:sp>
        <p:nvSpPr>
          <p:cNvPr id="1104907" name="Text Box 11"/>
          <p:cNvSpPr txBox="1">
            <a:spLocks noChangeArrowheads="1"/>
          </p:cNvSpPr>
          <p:nvPr/>
        </p:nvSpPr>
        <p:spPr bwMode="auto">
          <a:xfrm>
            <a:off x="3621088" y="3884613"/>
            <a:ext cx="59055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惑星</a:t>
            </a:r>
          </a:p>
        </p:txBody>
      </p:sp>
      <p:sp>
        <p:nvSpPr>
          <p:cNvPr id="1104908" name="Text Box 12"/>
          <p:cNvSpPr txBox="1">
            <a:spLocks noChangeArrowheads="1"/>
          </p:cNvSpPr>
          <p:nvPr/>
        </p:nvSpPr>
        <p:spPr bwMode="auto">
          <a:xfrm>
            <a:off x="4506913" y="2997200"/>
            <a:ext cx="157797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ガンマ線バースト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超新星爆発</a:t>
            </a:r>
          </a:p>
        </p:txBody>
      </p:sp>
      <p:sp>
        <p:nvSpPr>
          <p:cNvPr id="1104909" name="Text Box 13"/>
          <p:cNvSpPr txBox="1">
            <a:spLocks noChangeArrowheads="1"/>
          </p:cNvSpPr>
          <p:nvPr/>
        </p:nvSpPr>
        <p:spPr bwMode="auto">
          <a:xfrm>
            <a:off x="1857356" y="4419611"/>
            <a:ext cx="1098378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さまざまな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天体現象</a:t>
            </a:r>
          </a:p>
        </p:txBody>
      </p:sp>
      <p:sp>
        <p:nvSpPr>
          <p:cNvPr id="1104910" name="Text Box 14"/>
          <p:cNvSpPr txBox="1">
            <a:spLocks noChangeArrowheads="1"/>
          </p:cNvSpPr>
          <p:nvPr/>
        </p:nvSpPr>
        <p:spPr bwMode="auto">
          <a:xfrm>
            <a:off x="714348" y="4186254"/>
            <a:ext cx="1098378" cy="17851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ガンマ線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X</a:t>
            </a:r>
            <a:r>
              <a:rPr kumimoji="1" lang="ja-JP" altLang="en-US" sz="20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可視光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赤外線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電波</a:t>
            </a:r>
          </a:p>
        </p:txBody>
      </p:sp>
      <p:sp>
        <p:nvSpPr>
          <p:cNvPr id="1104911" name="Text Box 15"/>
          <p:cNvSpPr txBox="1">
            <a:spLocks noChangeArrowheads="1"/>
          </p:cNvSpPr>
          <p:nvPr/>
        </p:nvSpPr>
        <p:spPr bwMode="auto">
          <a:xfrm>
            <a:off x="204741" y="3610418"/>
            <a:ext cx="214193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電磁波による観測</a:t>
            </a:r>
          </a:p>
        </p:txBody>
      </p:sp>
      <p:sp>
        <p:nvSpPr>
          <p:cNvPr id="1104912" name="Text Box 16"/>
          <p:cNvSpPr txBox="1">
            <a:spLocks noChangeArrowheads="1"/>
          </p:cNvSpPr>
          <p:nvPr/>
        </p:nvSpPr>
        <p:spPr bwMode="auto">
          <a:xfrm>
            <a:off x="3635375" y="4975225"/>
            <a:ext cx="946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宇宙論</a:t>
            </a:r>
          </a:p>
        </p:txBody>
      </p:sp>
      <p:sp>
        <p:nvSpPr>
          <p:cNvPr id="1104913" name="Text Box 17"/>
          <p:cNvSpPr txBox="1">
            <a:spLocks noChangeArrowheads="1"/>
          </p:cNvSpPr>
          <p:nvPr/>
        </p:nvSpPr>
        <p:spPr bwMode="auto">
          <a:xfrm>
            <a:off x="3706813" y="5267325"/>
            <a:ext cx="1611339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インフレーション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ダークマター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ダークエネルギー</a:t>
            </a:r>
          </a:p>
        </p:txBody>
      </p:sp>
      <p:sp>
        <p:nvSpPr>
          <p:cNvPr id="1104914" name="Line 18"/>
          <p:cNvSpPr>
            <a:spLocks noChangeShapeType="1"/>
          </p:cNvSpPr>
          <p:nvPr/>
        </p:nvSpPr>
        <p:spPr bwMode="auto">
          <a:xfrm flipV="1">
            <a:off x="1857356" y="3860800"/>
            <a:ext cx="1562119" cy="496894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15" name="Line 19"/>
          <p:cNvSpPr>
            <a:spLocks noChangeShapeType="1"/>
          </p:cNvSpPr>
          <p:nvPr/>
        </p:nvSpPr>
        <p:spPr bwMode="auto">
          <a:xfrm>
            <a:off x="1857356" y="5072075"/>
            <a:ext cx="1778019" cy="371464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16" name="Text Box 20"/>
          <p:cNvSpPr txBox="1">
            <a:spLocks noChangeArrowheads="1"/>
          </p:cNvSpPr>
          <p:nvPr/>
        </p:nvSpPr>
        <p:spPr bwMode="auto">
          <a:xfrm>
            <a:off x="2000232" y="5419743"/>
            <a:ext cx="99695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宇宙背景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放射</a:t>
            </a:r>
          </a:p>
        </p:txBody>
      </p:sp>
      <p:sp>
        <p:nvSpPr>
          <p:cNvPr id="1104918" name="AutoShape 22"/>
          <p:cNvSpPr>
            <a:spLocks noChangeArrowheads="1"/>
          </p:cNvSpPr>
          <p:nvPr/>
        </p:nvSpPr>
        <p:spPr bwMode="auto">
          <a:xfrm>
            <a:off x="2916238" y="1484312"/>
            <a:ext cx="1944687" cy="658803"/>
          </a:xfrm>
          <a:prstGeom prst="roundRect">
            <a:avLst>
              <a:gd name="adj" fmla="val 9560"/>
            </a:avLst>
          </a:prstGeom>
          <a:solidFill>
            <a:srgbClr val="FFFFFF">
              <a:alpha val="5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19" name="Text Box 23"/>
          <p:cNvSpPr txBox="1">
            <a:spLocks noChangeArrowheads="1"/>
          </p:cNvSpPr>
          <p:nvPr/>
        </p:nvSpPr>
        <p:spPr bwMode="auto">
          <a:xfrm>
            <a:off x="2916238" y="1484313"/>
            <a:ext cx="1454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原子核理論</a:t>
            </a:r>
          </a:p>
        </p:txBody>
      </p:sp>
      <p:sp>
        <p:nvSpPr>
          <p:cNvPr id="1104920" name="Text Box 24"/>
          <p:cNvSpPr txBox="1">
            <a:spLocks noChangeArrowheads="1"/>
          </p:cNvSpPr>
          <p:nvPr/>
        </p:nvSpPr>
        <p:spPr bwMode="auto">
          <a:xfrm>
            <a:off x="3065463" y="1771650"/>
            <a:ext cx="1795462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高密度物体の物理</a:t>
            </a:r>
          </a:p>
        </p:txBody>
      </p:sp>
      <p:sp>
        <p:nvSpPr>
          <p:cNvPr id="1104922" name="AutoShape 26"/>
          <p:cNvSpPr>
            <a:spLocks noChangeArrowheads="1"/>
          </p:cNvSpPr>
          <p:nvPr/>
        </p:nvSpPr>
        <p:spPr bwMode="auto">
          <a:xfrm>
            <a:off x="428596" y="1857364"/>
            <a:ext cx="1643074" cy="1071570"/>
          </a:xfrm>
          <a:prstGeom prst="roundRect">
            <a:avLst>
              <a:gd name="adj" fmla="val 9560"/>
            </a:avLst>
          </a:prstGeom>
          <a:solidFill>
            <a:srgbClr val="FFFFFF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23" name="AutoShape 27"/>
          <p:cNvSpPr>
            <a:spLocks noChangeArrowheads="1"/>
          </p:cNvSpPr>
          <p:nvPr/>
        </p:nvSpPr>
        <p:spPr bwMode="auto">
          <a:xfrm>
            <a:off x="285720" y="1285860"/>
            <a:ext cx="2143140" cy="488950"/>
          </a:xfrm>
          <a:prstGeom prst="roundRect">
            <a:avLst>
              <a:gd name="adj" fmla="val 9560"/>
            </a:avLst>
          </a:prstGeom>
          <a:solidFill>
            <a:srgbClr val="CCCCFF">
              <a:alpha val="5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24" name="Text Box 28"/>
          <p:cNvSpPr txBox="1">
            <a:spLocks noChangeArrowheads="1"/>
          </p:cNvSpPr>
          <p:nvPr/>
        </p:nvSpPr>
        <p:spPr bwMode="auto">
          <a:xfrm>
            <a:off x="285720" y="1323960"/>
            <a:ext cx="2141536" cy="4000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宇宙線による観測</a:t>
            </a:r>
          </a:p>
        </p:txBody>
      </p:sp>
      <p:sp>
        <p:nvSpPr>
          <p:cNvPr id="1104925" name="Text Box 29"/>
          <p:cNvSpPr txBox="1">
            <a:spLocks noChangeArrowheads="1"/>
          </p:cNvSpPr>
          <p:nvPr/>
        </p:nvSpPr>
        <p:spPr bwMode="auto">
          <a:xfrm>
            <a:off x="428596" y="1857364"/>
            <a:ext cx="1633781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ニュートリノ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高エネルギー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2000" kern="12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宇宙</a:t>
            </a:r>
            <a:r>
              <a:rPr kumimoji="1" lang="ja-JP" altLang="en-US" sz="2000" kern="120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線</a:t>
            </a:r>
          </a:p>
        </p:txBody>
      </p:sp>
      <p:sp>
        <p:nvSpPr>
          <p:cNvPr id="1104926" name="Line 30"/>
          <p:cNvSpPr>
            <a:spLocks noChangeShapeType="1"/>
          </p:cNvSpPr>
          <p:nvPr/>
        </p:nvSpPr>
        <p:spPr bwMode="auto">
          <a:xfrm flipV="1">
            <a:off x="2122457" y="2111360"/>
            <a:ext cx="863600" cy="215900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27" name="Line 31"/>
          <p:cNvSpPr>
            <a:spLocks noChangeShapeType="1"/>
          </p:cNvSpPr>
          <p:nvPr/>
        </p:nvSpPr>
        <p:spPr bwMode="auto">
          <a:xfrm>
            <a:off x="2122457" y="2543160"/>
            <a:ext cx="1295399" cy="504825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28" name="Text Box 32"/>
          <p:cNvSpPr txBox="1">
            <a:spLocks noChangeArrowheads="1"/>
          </p:cNvSpPr>
          <p:nvPr/>
        </p:nvSpPr>
        <p:spPr bwMode="auto">
          <a:xfrm>
            <a:off x="6516688" y="6165850"/>
            <a:ext cx="2582862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0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背景画</a:t>
            </a:r>
            <a:r>
              <a:rPr kumimoji="1" lang="en-US" altLang="ja-JP" sz="10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NASA/WMAP Science Team</a:t>
            </a:r>
          </a:p>
        </p:txBody>
      </p:sp>
      <p:sp>
        <p:nvSpPr>
          <p:cNvPr id="1104930" name="AutoShape 34"/>
          <p:cNvSpPr>
            <a:spLocks noChangeArrowheads="1"/>
          </p:cNvSpPr>
          <p:nvPr/>
        </p:nvSpPr>
        <p:spPr bwMode="auto">
          <a:xfrm>
            <a:off x="5292726" y="908050"/>
            <a:ext cx="2087563" cy="949314"/>
          </a:xfrm>
          <a:prstGeom prst="roundRect">
            <a:avLst>
              <a:gd name="adj" fmla="val 9560"/>
            </a:avLst>
          </a:prstGeom>
          <a:solidFill>
            <a:srgbClr val="FFFFFF">
              <a:alpha val="5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31" name="Text Box 35"/>
          <p:cNvSpPr txBox="1">
            <a:spLocks noChangeArrowheads="1"/>
          </p:cNvSpPr>
          <p:nvPr/>
        </p:nvSpPr>
        <p:spPr bwMode="auto">
          <a:xfrm>
            <a:off x="5292726" y="908050"/>
            <a:ext cx="1962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一般相対性理論</a:t>
            </a:r>
          </a:p>
        </p:txBody>
      </p:sp>
      <p:sp>
        <p:nvSpPr>
          <p:cNvPr id="1104932" name="Text Box 36"/>
          <p:cNvSpPr txBox="1">
            <a:spLocks noChangeArrowheads="1"/>
          </p:cNvSpPr>
          <p:nvPr/>
        </p:nvSpPr>
        <p:spPr bwMode="auto">
          <a:xfrm>
            <a:off x="5543551" y="1263650"/>
            <a:ext cx="190976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強い重力場における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相対性理論</a:t>
            </a:r>
          </a:p>
        </p:txBody>
      </p:sp>
      <p:sp>
        <p:nvSpPr>
          <p:cNvPr id="1104934" name="AutoShape 38"/>
          <p:cNvSpPr>
            <a:spLocks noChangeArrowheads="1"/>
          </p:cNvSpPr>
          <p:nvPr/>
        </p:nvSpPr>
        <p:spPr bwMode="auto">
          <a:xfrm>
            <a:off x="7572396" y="3143248"/>
            <a:ext cx="1428760" cy="1285884"/>
          </a:xfrm>
          <a:prstGeom prst="roundRect">
            <a:avLst>
              <a:gd name="adj" fmla="val 9560"/>
            </a:avLst>
          </a:prstGeom>
          <a:solidFill>
            <a:srgbClr val="FFFFFF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35" name="AutoShape 39"/>
          <p:cNvSpPr>
            <a:spLocks noChangeArrowheads="1"/>
          </p:cNvSpPr>
          <p:nvPr/>
        </p:nvSpPr>
        <p:spPr bwMode="auto">
          <a:xfrm>
            <a:off x="6929454" y="2276475"/>
            <a:ext cx="2071702" cy="488454"/>
          </a:xfrm>
          <a:prstGeom prst="roundRect">
            <a:avLst>
              <a:gd name="adj" fmla="val 9560"/>
            </a:avLst>
          </a:prstGeom>
          <a:solidFill>
            <a:srgbClr val="99FF99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36" name="Text Box 40"/>
          <p:cNvSpPr txBox="1">
            <a:spLocks noChangeArrowheads="1"/>
          </p:cNvSpPr>
          <p:nvPr/>
        </p:nvSpPr>
        <p:spPr bwMode="auto">
          <a:xfrm>
            <a:off x="6858016" y="2314510"/>
            <a:ext cx="214193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重力波による観測</a:t>
            </a:r>
          </a:p>
        </p:txBody>
      </p:sp>
      <p:sp>
        <p:nvSpPr>
          <p:cNvPr id="1104938" name="Text Box 42"/>
          <p:cNvSpPr txBox="1">
            <a:spLocks noChangeArrowheads="1"/>
          </p:cNvSpPr>
          <p:nvPr/>
        </p:nvSpPr>
        <p:spPr bwMode="auto">
          <a:xfrm>
            <a:off x="7500958" y="3792684"/>
            <a:ext cx="1714512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低周波数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　　　重力波</a:t>
            </a:r>
          </a:p>
        </p:txBody>
      </p:sp>
      <p:sp>
        <p:nvSpPr>
          <p:cNvPr id="1104939" name="Text Box 43"/>
          <p:cNvSpPr txBox="1">
            <a:spLocks noChangeArrowheads="1"/>
          </p:cNvSpPr>
          <p:nvPr/>
        </p:nvSpPr>
        <p:spPr bwMode="auto">
          <a:xfrm>
            <a:off x="7500958" y="3071810"/>
            <a:ext cx="1463862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高周波数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　　　重力波</a:t>
            </a:r>
          </a:p>
        </p:txBody>
      </p:sp>
      <p:sp>
        <p:nvSpPr>
          <p:cNvPr id="1104940" name="Line 44"/>
          <p:cNvSpPr>
            <a:spLocks noChangeShapeType="1"/>
          </p:cNvSpPr>
          <p:nvPr/>
        </p:nvSpPr>
        <p:spPr bwMode="auto">
          <a:xfrm flipH="1" flipV="1">
            <a:off x="6300788" y="3284538"/>
            <a:ext cx="1366838" cy="288925"/>
          </a:xfrm>
          <a:prstGeom prst="line">
            <a:avLst/>
          </a:prstGeom>
          <a:noFill/>
          <a:ln w="88900">
            <a:solidFill>
              <a:srgbClr val="66FF66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41" name="Text Box 45"/>
          <p:cNvSpPr txBox="1">
            <a:spLocks noChangeArrowheads="1"/>
          </p:cNvSpPr>
          <p:nvPr/>
        </p:nvSpPr>
        <p:spPr bwMode="auto">
          <a:xfrm>
            <a:off x="6343651" y="3549650"/>
            <a:ext cx="140335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66FF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連星合体現象</a:t>
            </a:r>
          </a:p>
        </p:txBody>
      </p:sp>
      <p:sp>
        <p:nvSpPr>
          <p:cNvPr id="1104942" name="Text Box 46"/>
          <p:cNvSpPr txBox="1">
            <a:spLocks noChangeArrowheads="1"/>
          </p:cNvSpPr>
          <p:nvPr/>
        </p:nvSpPr>
        <p:spPr bwMode="auto">
          <a:xfrm>
            <a:off x="6343651" y="3779838"/>
            <a:ext cx="120015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66FF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超新星爆発</a:t>
            </a:r>
          </a:p>
        </p:txBody>
      </p:sp>
      <p:sp>
        <p:nvSpPr>
          <p:cNvPr id="1104943" name="Line 47"/>
          <p:cNvSpPr>
            <a:spLocks noChangeShapeType="1"/>
          </p:cNvSpPr>
          <p:nvPr/>
        </p:nvSpPr>
        <p:spPr bwMode="auto">
          <a:xfrm flipH="1">
            <a:off x="5219701" y="4292600"/>
            <a:ext cx="2376488" cy="1223963"/>
          </a:xfrm>
          <a:prstGeom prst="line">
            <a:avLst/>
          </a:prstGeom>
          <a:noFill/>
          <a:ln w="88900">
            <a:solidFill>
              <a:srgbClr val="66FF66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44" name="Text Box 48"/>
          <p:cNvSpPr txBox="1">
            <a:spLocks noChangeArrowheads="1"/>
          </p:cNvSpPr>
          <p:nvPr/>
        </p:nvSpPr>
        <p:spPr bwMode="auto">
          <a:xfrm>
            <a:off x="6213476" y="5008563"/>
            <a:ext cx="152717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66FF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バックグラウンド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66FF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重力波</a:t>
            </a:r>
          </a:p>
        </p:txBody>
      </p:sp>
      <p:sp>
        <p:nvSpPr>
          <p:cNvPr id="1104945" name="Line 49"/>
          <p:cNvSpPr>
            <a:spLocks noChangeShapeType="1"/>
          </p:cNvSpPr>
          <p:nvPr/>
        </p:nvSpPr>
        <p:spPr bwMode="auto">
          <a:xfrm flipH="1" flipV="1">
            <a:off x="6443663" y="1844675"/>
            <a:ext cx="576263" cy="1584325"/>
          </a:xfrm>
          <a:prstGeom prst="line">
            <a:avLst/>
          </a:prstGeom>
          <a:noFill/>
          <a:ln w="88900">
            <a:solidFill>
              <a:srgbClr val="66FF66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46" name="Line 50"/>
          <p:cNvSpPr>
            <a:spLocks noChangeShapeType="1"/>
          </p:cNvSpPr>
          <p:nvPr/>
        </p:nvSpPr>
        <p:spPr bwMode="auto">
          <a:xfrm flipH="1" flipV="1">
            <a:off x="4859338" y="1989138"/>
            <a:ext cx="1728788" cy="360363"/>
          </a:xfrm>
          <a:prstGeom prst="line">
            <a:avLst/>
          </a:prstGeom>
          <a:noFill/>
          <a:ln w="88900">
            <a:solidFill>
              <a:srgbClr val="66FF66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47" name="Text Box 51"/>
          <p:cNvSpPr txBox="1">
            <a:spLocks noChangeArrowheads="1"/>
          </p:cNvSpPr>
          <p:nvPr/>
        </p:nvSpPr>
        <p:spPr bwMode="auto">
          <a:xfrm>
            <a:off x="6353176" y="4010025"/>
            <a:ext cx="91281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66FF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パルサー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重力波による天文学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6BF88F1-97E2-4163-A5E9-92201715A381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113093" name="Picture 5" descr="GR1transpar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341438"/>
            <a:ext cx="3983038" cy="2773362"/>
          </a:xfrm>
          <a:prstGeom prst="rect">
            <a:avLst/>
          </a:prstGeom>
          <a:noFill/>
        </p:spPr>
      </p:pic>
      <p:sp>
        <p:nvSpPr>
          <p:cNvPr id="1113095" name="Text Box 7"/>
          <p:cNvSpPr txBox="1">
            <a:spLocks noChangeArrowheads="1"/>
          </p:cNvSpPr>
          <p:nvPr/>
        </p:nvSpPr>
        <p:spPr bwMode="auto">
          <a:xfrm>
            <a:off x="2498725" y="3581400"/>
            <a:ext cx="115887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8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From presentation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8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</a:t>
            </a:r>
            <a:r>
              <a:rPr kumimoji="1" lang="ja-JP" altLang="ja-JP" sz="8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Laura Cadonati</a:t>
            </a:r>
            <a:endParaRPr kumimoji="1" lang="en-US" altLang="ja-JP" sz="800" b="1" kern="120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13096" name="Rectangle 8"/>
          <p:cNvSpPr>
            <a:spLocks noChangeArrowheads="1"/>
          </p:cNvSpPr>
          <p:nvPr/>
        </p:nvSpPr>
        <p:spPr bwMode="auto">
          <a:xfrm>
            <a:off x="3960813" y="1143000"/>
            <a:ext cx="2592387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一般相対性理論</a:t>
            </a:r>
            <a:endParaRPr kumimoji="1" lang="ja-JP" altLang="en-US" sz="2000" b="1" kern="120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113099" name="Rectangle 11"/>
          <p:cNvSpPr>
            <a:spLocks noChangeArrowheads="1"/>
          </p:cNvSpPr>
          <p:nvPr/>
        </p:nvSpPr>
        <p:spPr bwMode="auto">
          <a:xfrm>
            <a:off x="4465638" y="1576388"/>
            <a:ext cx="3382962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重力を時空の性質と解釈</a:t>
            </a:r>
            <a:endParaRPr kumimoji="1" lang="ja-JP" altLang="en-US" sz="2000" b="1" kern="120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113105" name="Rectangle 17"/>
          <p:cNvSpPr>
            <a:spLocks noChangeArrowheads="1"/>
          </p:cNvSpPr>
          <p:nvPr/>
        </p:nvSpPr>
        <p:spPr bwMode="auto">
          <a:xfrm>
            <a:off x="4500562" y="2000240"/>
            <a:ext cx="4494212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物質の変動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形状の変化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 重力場の変動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 時空の歪みのさざなみとして伝播</a:t>
            </a:r>
          </a:p>
        </p:txBody>
      </p:sp>
      <p:sp>
        <p:nvSpPr>
          <p:cNvPr id="1113106" name="Rectangle 18"/>
          <p:cNvSpPr>
            <a:spLocks noChangeArrowheads="1"/>
          </p:cNvSpPr>
          <p:nvPr/>
        </p:nvSpPr>
        <p:spPr bwMode="auto">
          <a:xfrm>
            <a:off x="5842000" y="3500438"/>
            <a:ext cx="122555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重力波</a:t>
            </a:r>
          </a:p>
        </p:txBody>
      </p:sp>
      <p:sp>
        <p:nvSpPr>
          <p:cNvPr id="1113107" name="AutoShape 19"/>
          <p:cNvSpPr>
            <a:spLocks noChangeArrowheads="1"/>
          </p:cNvSpPr>
          <p:nvPr/>
        </p:nvSpPr>
        <p:spPr bwMode="auto">
          <a:xfrm>
            <a:off x="5410200" y="3368675"/>
            <a:ext cx="288925" cy="609064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rgbClr val="3366FF">
              <a:alpha val="20000"/>
            </a:srgbClr>
          </a:solidFill>
          <a:ln w="3175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13108" name="AutoShape 20"/>
          <p:cNvSpPr>
            <a:spLocks noChangeArrowheads="1"/>
          </p:cNvSpPr>
          <p:nvPr/>
        </p:nvSpPr>
        <p:spPr bwMode="auto">
          <a:xfrm>
            <a:off x="569913" y="4575174"/>
            <a:ext cx="3716335" cy="1782783"/>
          </a:xfrm>
          <a:prstGeom prst="roundRect">
            <a:avLst>
              <a:gd name="adj" fmla="val 5130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13109" name="AutoShape 21"/>
          <p:cNvSpPr>
            <a:spLocks noChangeArrowheads="1"/>
          </p:cNvSpPr>
          <p:nvPr/>
        </p:nvSpPr>
        <p:spPr bwMode="auto">
          <a:xfrm>
            <a:off x="5068888" y="4535488"/>
            <a:ext cx="3784600" cy="1893908"/>
          </a:xfrm>
          <a:prstGeom prst="roundRect">
            <a:avLst>
              <a:gd name="adj" fmla="val 5130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13110" name="Rectangle 22"/>
          <p:cNvSpPr>
            <a:spLocks noChangeArrowheads="1"/>
          </p:cNvSpPr>
          <p:nvPr/>
        </p:nvSpPr>
        <p:spPr bwMode="auto">
          <a:xfrm>
            <a:off x="714375" y="4864100"/>
            <a:ext cx="4103687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質量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の加速度運動により生成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物質に対して 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強い透過力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波源のスケール </a:t>
            </a:r>
            <a:r>
              <a:rPr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&lt; </a:t>
            </a:r>
            <a:r>
              <a:rPr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波長 </a:t>
            </a:r>
            <a:endParaRPr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 </a:t>
            </a:r>
            <a:r>
              <a:rPr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バルクな情報</a:t>
            </a:r>
          </a:p>
        </p:txBody>
      </p:sp>
      <p:sp>
        <p:nvSpPr>
          <p:cNvPr id="1113111" name="Rectangle 23"/>
          <p:cNvSpPr>
            <a:spLocks noChangeArrowheads="1"/>
          </p:cNvSpPr>
          <p:nvPr/>
        </p:nvSpPr>
        <p:spPr bwMode="auto">
          <a:xfrm>
            <a:off x="571500" y="4503738"/>
            <a:ext cx="3786186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重力波の特徴</a:t>
            </a:r>
          </a:p>
        </p:txBody>
      </p:sp>
      <p:sp>
        <p:nvSpPr>
          <p:cNvPr id="1113112" name="AutoShape 24"/>
          <p:cNvSpPr>
            <a:spLocks noChangeArrowheads="1"/>
          </p:cNvSpPr>
          <p:nvPr/>
        </p:nvSpPr>
        <p:spPr bwMode="auto">
          <a:xfrm>
            <a:off x="4643438" y="5165725"/>
            <a:ext cx="317500" cy="570369"/>
          </a:xfrm>
          <a:custGeom>
            <a:avLst/>
            <a:gdLst>
              <a:gd name="G0" fmla="+- 11232 0 0"/>
              <a:gd name="G1" fmla="+- 3255 0 0"/>
              <a:gd name="G2" fmla="+- 21600 0 3255"/>
              <a:gd name="G3" fmla="+- 10800 0 3255"/>
              <a:gd name="G4" fmla="+- 21600 0 11232"/>
              <a:gd name="G5" fmla="*/ G4 G3 10800"/>
              <a:gd name="G6" fmla="+- 21600 0 G5"/>
              <a:gd name="T0" fmla="*/ 11232 w 21600"/>
              <a:gd name="T1" fmla="*/ 0 h 21600"/>
              <a:gd name="T2" fmla="*/ 0 w 21600"/>
              <a:gd name="T3" fmla="*/ 10800 h 21600"/>
              <a:gd name="T4" fmla="*/ 1123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32" y="0"/>
                </a:moveTo>
                <a:lnTo>
                  <a:pt x="11232" y="3255"/>
                </a:lnTo>
                <a:lnTo>
                  <a:pt x="3375" y="3255"/>
                </a:lnTo>
                <a:lnTo>
                  <a:pt x="3375" y="18345"/>
                </a:lnTo>
                <a:lnTo>
                  <a:pt x="11232" y="18345"/>
                </a:lnTo>
                <a:lnTo>
                  <a:pt x="1123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255"/>
                </a:moveTo>
                <a:lnTo>
                  <a:pt x="1350" y="18345"/>
                </a:lnTo>
                <a:lnTo>
                  <a:pt x="2700" y="18345"/>
                </a:lnTo>
                <a:lnTo>
                  <a:pt x="2700" y="3255"/>
                </a:lnTo>
                <a:close/>
              </a:path>
              <a:path w="21600" h="21600">
                <a:moveTo>
                  <a:pt x="0" y="3255"/>
                </a:moveTo>
                <a:lnTo>
                  <a:pt x="0" y="18345"/>
                </a:lnTo>
                <a:lnTo>
                  <a:pt x="675" y="18345"/>
                </a:lnTo>
                <a:lnTo>
                  <a:pt x="675" y="3255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13113" name="Rectangle 25"/>
          <p:cNvSpPr>
            <a:spLocks noChangeArrowheads="1"/>
          </p:cNvSpPr>
          <p:nvPr/>
        </p:nvSpPr>
        <p:spPr bwMode="auto">
          <a:xfrm>
            <a:off x="5068888" y="4495800"/>
            <a:ext cx="338455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宇宙を観測する新しい手段</a:t>
            </a:r>
          </a:p>
        </p:txBody>
      </p:sp>
      <p:sp>
        <p:nvSpPr>
          <p:cNvPr id="1113114" name="Rectangle 26"/>
          <p:cNvSpPr>
            <a:spLocks noChangeArrowheads="1"/>
          </p:cNvSpPr>
          <p:nvPr/>
        </p:nvSpPr>
        <p:spPr bwMode="auto">
          <a:xfrm>
            <a:off x="5138744" y="4919032"/>
            <a:ext cx="3571900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電磁波と相補的・独立な観測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他では見ることの出来ない現象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‘晴れ上がり’前の初期宇宙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激しい天体現象の内部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ミッション選定時の論点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7322" name="Rectangle 10"/>
          <p:cNvSpPr>
            <a:spLocks noChangeArrowheads="1"/>
          </p:cNvSpPr>
          <p:nvPr/>
        </p:nvSpPr>
        <p:spPr bwMode="auto">
          <a:xfrm>
            <a:off x="1539883" y="1601822"/>
            <a:ext cx="6461141" cy="39703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科学的価値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衛星バスへの要求と実現可能性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衛星搭載に起因する固有の問題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実施体制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コスト評価について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C9CF6CF-104F-4F5A-8F5E-1FC5B1C8EB37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論点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7322" name="Rectangle 10"/>
          <p:cNvSpPr>
            <a:spLocks noChangeArrowheads="1"/>
          </p:cNvSpPr>
          <p:nvPr/>
        </p:nvSpPr>
        <p:spPr bwMode="auto">
          <a:xfrm>
            <a:off x="1539883" y="1601822"/>
            <a:ext cx="6461141" cy="39703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1. </a:t>
            </a:r>
            <a:r>
              <a:rPr kumimoji="1" lang="ja-JP" altLang="en-US" sz="2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科学的価値 </a:t>
            </a:r>
            <a:endParaRPr kumimoji="1" lang="en-US" altLang="ja-JP" sz="28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衛星バスへの要求と実現可能性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衛星搭載に起因する固有の問題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実施体制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コスト評価について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</a:p>
        </p:txBody>
      </p:sp>
      <p:sp>
        <p:nvSpPr>
          <p:cNvPr id="6" name="右矢印 5"/>
          <p:cNvSpPr/>
          <p:nvPr/>
        </p:nvSpPr>
        <p:spPr bwMode="auto">
          <a:xfrm>
            <a:off x="1214414" y="1928802"/>
            <a:ext cx="214314" cy="214314"/>
          </a:xfrm>
          <a:prstGeom prst="rightArrow">
            <a:avLst/>
          </a:prstGeom>
          <a:solidFill>
            <a:srgbClr val="FFFFFF">
              <a:alpha val="5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C9CF6CF-104F-4F5A-8F5E-1FC5B1C8EB37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が目指す科学的成果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33262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1284711"/>
            <a:ext cx="9072594" cy="4858933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\overline{x^2(t)}= \int^\infty_{0}{G(f) df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86"/>
  <p:tag name="PICTUREFILESIZE" val="17562"/>
</p:tagLst>
</file>

<file path=ppt/theme/theme1.xml><?xml version="1.0" encoding="utf-8"?>
<a:theme xmlns:a="http://schemas.openxmlformats.org/drawingml/2006/main" name="タイトルとテキスト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HGPゴシック+Tahoma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CCFFCC">
            <a:alpha val="20000"/>
          </a:srgbClr>
        </a:solidFill>
        <a:ln w="6350">
          <a:noFill/>
          <a:miter lim="800000"/>
          <a:headEnd/>
          <a:tailEnd/>
        </a:ln>
        <a:effectLst/>
      </a:spPr>
      <a:bodyPr rtlCol="0" anchor="ctr">
        <a:noAutofit/>
      </a:bodyPr>
      <a:lstStyle>
        <a:defPPr algn="ctr">
          <a:defRPr kumimoji="1"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HGP創英角ｺﾞｼｯｸUB" pitchFamily="50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lnSpc>
            <a:spcPct val="110000"/>
          </a:lnSpc>
          <a:buNone/>
          <a:defRPr kumimoji="1" sz="2000" b="1" dirty="0" err="1" smtClean="0">
            <a:solidFill>
              <a:srgbClr val="EAEAEA"/>
            </a:solidFill>
            <a:latin typeface="Tahoma" pitchFamily="34" charset="0"/>
            <a:ea typeface="HGP創英角ｺﾞｼｯｸUB" pitchFamily="50" charset="-128"/>
          </a:defRPr>
        </a:defPPr>
      </a:lstStyle>
    </a:txDef>
  </a:objectDefaults>
  <a:extraClrSchemeLst>
    <a:extraClrScheme>
      <a:clrScheme name="1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1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>
            <a:alpha val="10000"/>
          </a:srgbClr>
        </a:solidFill>
        <a:ln w="31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HGP創英角ｺﾞｼｯｸUB" pitchFamily="50" charset="-128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buNone/>
          <a:defRPr kumimoji="1" sz="2000" dirty="0" smtClean="0">
            <a:solidFill>
              <a:srgbClr val="FFFFFF"/>
            </a:solidFill>
            <a:latin typeface="Tahoma" pitchFamily="34" charset="0"/>
          </a:defRPr>
        </a:defPPr>
      </a:lstStyle>
    </a:txDef>
  </a:objectDefaults>
  <a:extraClrSchemeLst>
    <a:extraClrScheme>
      <a:clrScheme name="1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5295</Words>
  <Application>Microsoft Office PowerPoint</Application>
  <PresentationFormat>画面に合わせる (4:3)</PresentationFormat>
  <Paragraphs>1359</Paragraphs>
  <Slides>65</Slides>
  <Notes>65</Notes>
  <HiddenSlides>0</HiddenSlides>
  <MMClips>1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65</vt:i4>
      </vt:variant>
    </vt:vector>
  </HeadingPairs>
  <TitlesOfParts>
    <vt:vector size="68" baseType="lpstr">
      <vt:lpstr>タイトルとテキスト</vt:lpstr>
      <vt:lpstr>1_Straight Edge</vt:lpstr>
      <vt:lpstr>Drawing</vt:lpstr>
      <vt:lpstr>スペース重力波アンテナDECIGO計画 (23) DECIGOパスファインダー</vt:lpstr>
      <vt:lpstr>概要</vt:lpstr>
      <vt:lpstr>DECIGOのロードマップ</vt:lpstr>
      <vt:lpstr>DPF概要</vt:lpstr>
      <vt:lpstr>DPFミッション機器構成</vt:lpstr>
      <vt:lpstr>小型科学衛星シリーズ選定</vt:lpstr>
      <vt:lpstr>ミッション選定時の論点</vt:lpstr>
      <vt:lpstr>論点</vt:lpstr>
      <vt:lpstr>DPFが目指す科学的成果</vt:lpstr>
      <vt:lpstr>DPFの観測対象</vt:lpstr>
      <vt:lpstr>DPFによる重力波の観測</vt:lpstr>
      <vt:lpstr>地球重力場観測</vt:lpstr>
      <vt:lpstr>DPFが目指す科学的成果</vt:lpstr>
      <vt:lpstr>DPFで実証される科学技術</vt:lpstr>
      <vt:lpstr>論点</vt:lpstr>
      <vt:lpstr>DPFシステム要求値</vt:lpstr>
      <vt:lpstr>衛星への要求</vt:lpstr>
      <vt:lpstr>衛星変動</vt:lpstr>
      <vt:lpstr>温度変動</vt:lpstr>
      <vt:lpstr>論点</vt:lpstr>
      <vt:lpstr>推進体制</vt:lpstr>
      <vt:lpstr>DPF技術開発</vt:lpstr>
      <vt:lpstr>DPF技術開発</vt:lpstr>
      <vt:lpstr>DPF技術開発</vt:lpstr>
      <vt:lpstr>協力・サポート体制</vt:lpstr>
      <vt:lpstr>ミッション選定の結果</vt:lpstr>
      <vt:lpstr>今後の方針</vt:lpstr>
      <vt:lpstr>他の可能性の検討</vt:lpstr>
      <vt:lpstr>スライド 29</vt:lpstr>
      <vt:lpstr>DECIGO-PF</vt:lpstr>
      <vt:lpstr>スライド 31</vt:lpstr>
      <vt:lpstr>DPFコスト検討</vt:lpstr>
      <vt:lpstr>DPFミッションの現状</vt:lpstr>
      <vt:lpstr>地球重力場観測の観測網</vt:lpstr>
      <vt:lpstr>DECIGOのための根幹技術実証</vt:lpstr>
      <vt:lpstr>SWIMmn　センサーモジュール</vt:lpstr>
      <vt:lpstr>SWIMmn 軌道上実証</vt:lpstr>
      <vt:lpstr>DPFシステム概要</vt:lpstr>
      <vt:lpstr>DPF技術開発</vt:lpstr>
      <vt:lpstr>DPFシステム検討</vt:lpstr>
      <vt:lpstr>パワースペクトル</vt:lpstr>
      <vt:lpstr>DPFが目指す科学的成果</vt:lpstr>
      <vt:lpstr>初期宇宙の観測</vt:lpstr>
      <vt:lpstr>衛星固有の問題と対策</vt:lpstr>
      <vt:lpstr>他プロジェクトとの関係</vt:lpstr>
      <vt:lpstr>観測周波数帯と観測対象</vt:lpstr>
      <vt:lpstr>宇宙干渉計による精密計測</vt:lpstr>
      <vt:lpstr>安定化レーザー光源の実現</vt:lpstr>
      <vt:lpstr>ドラッグフリー制御の実現</vt:lpstr>
      <vt:lpstr>まとめ </vt:lpstr>
      <vt:lpstr>超小型宇宙重力波検出器　SWIMmn</vt:lpstr>
      <vt:lpstr>SWIM / SDS-1　の意義</vt:lpstr>
      <vt:lpstr>SDS-1衛星での実証</vt:lpstr>
      <vt:lpstr>SWIM </vt:lpstr>
      <vt:lpstr>SWIMmn　センサーモジュール</vt:lpstr>
      <vt:lpstr>SWIM 制御・信号処理</vt:lpstr>
      <vt:lpstr>SWIM開発</vt:lpstr>
      <vt:lpstr>無重力動作試験</vt:lpstr>
      <vt:lpstr>SWIMmn 振動試験</vt:lpstr>
      <vt:lpstr>SWIM 熱真空試験</vt:lpstr>
      <vt:lpstr>SWIM動作時 磁気特性測定</vt:lpstr>
      <vt:lpstr>SDS-1衛星　打ち上げ</vt:lpstr>
      <vt:lpstr>SWIM運用</vt:lpstr>
      <vt:lpstr>重力波による観測</vt:lpstr>
      <vt:lpstr>重力波による天文学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2009-09-09T08:44:45Z</dcterms:created>
  <dcterms:modified xsi:type="dcterms:W3CDTF">2009-09-10T01:07:55Z</dcterms:modified>
</cp:coreProperties>
</file>