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63" r:id="rId2"/>
  </p:sldMasterIdLst>
  <p:notesMasterIdLst>
    <p:notesMasterId r:id="rId73"/>
  </p:notesMasterIdLst>
  <p:handoutMasterIdLst>
    <p:handoutMasterId r:id="rId74"/>
  </p:handoutMasterIdLst>
  <p:sldIdLst>
    <p:sldId id="915" r:id="rId3"/>
    <p:sldId id="970" r:id="rId4"/>
    <p:sldId id="998" r:id="rId5"/>
    <p:sldId id="999" r:id="rId6"/>
    <p:sldId id="971" r:id="rId7"/>
    <p:sldId id="972" r:id="rId8"/>
    <p:sldId id="973" r:id="rId9"/>
    <p:sldId id="974" r:id="rId10"/>
    <p:sldId id="1000" r:id="rId11"/>
    <p:sldId id="965" r:id="rId12"/>
    <p:sldId id="975" r:id="rId13"/>
    <p:sldId id="976" r:id="rId14"/>
    <p:sldId id="978" r:id="rId15"/>
    <p:sldId id="996" r:id="rId16"/>
    <p:sldId id="1001" r:id="rId17"/>
    <p:sldId id="786" r:id="rId18"/>
    <p:sldId id="979" r:id="rId19"/>
    <p:sldId id="1004" r:id="rId20"/>
    <p:sldId id="981" r:id="rId21"/>
    <p:sldId id="961" r:id="rId22"/>
    <p:sldId id="966" r:id="rId23"/>
    <p:sldId id="1003" r:id="rId24"/>
    <p:sldId id="980" r:id="rId25"/>
    <p:sldId id="993" r:id="rId26"/>
    <p:sldId id="943" r:id="rId27"/>
    <p:sldId id="959" r:id="rId28"/>
    <p:sldId id="964" r:id="rId29"/>
    <p:sldId id="963" r:id="rId30"/>
    <p:sldId id="962" r:id="rId31"/>
    <p:sldId id="968" r:id="rId32"/>
    <p:sldId id="1005" r:id="rId33"/>
    <p:sldId id="1002" r:id="rId34"/>
    <p:sldId id="977" r:id="rId35"/>
    <p:sldId id="864" r:id="rId36"/>
    <p:sldId id="997" r:id="rId37"/>
    <p:sldId id="946" r:id="rId38"/>
    <p:sldId id="837" r:id="rId39"/>
    <p:sldId id="982" r:id="rId40"/>
    <p:sldId id="983" r:id="rId41"/>
    <p:sldId id="984" r:id="rId42"/>
    <p:sldId id="985" r:id="rId43"/>
    <p:sldId id="986" r:id="rId44"/>
    <p:sldId id="987" r:id="rId45"/>
    <p:sldId id="988" r:id="rId46"/>
    <p:sldId id="989" r:id="rId47"/>
    <p:sldId id="990" r:id="rId48"/>
    <p:sldId id="991" r:id="rId49"/>
    <p:sldId id="992" r:id="rId50"/>
    <p:sldId id="967" r:id="rId51"/>
    <p:sldId id="846" r:id="rId52"/>
    <p:sldId id="814" r:id="rId53"/>
    <p:sldId id="941" r:id="rId54"/>
    <p:sldId id="785" r:id="rId55"/>
    <p:sldId id="942" r:id="rId56"/>
    <p:sldId id="876" r:id="rId57"/>
    <p:sldId id="904" r:id="rId58"/>
    <p:sldId id="926" r:id="rId59"/>
    <p:sldId id="890" r:id="rId60"/>
    <p:sldId id="878" r:id="rId61"/>
    <p:sldId id="893" r:id="rId62"/>
    <p:sldId id="865" r:id="rId63"/>
    <p:sldId id="905" r:id="rId64"/>
    <p:sldId id="867" r:id="rId65"/>
    <p:sldId id="931" r:id="rId66"/>
    <p:sldId id="940" r:id="rId67"/>
    <p:sldId id="932" r:id="rId68"/>
    <p:sldId id="1008" r:id="rId69"/>
    <p:sldId id="1009" r:id="rId70"/>
    <p:sldId id="1006" r:id="rId71"/>
    <p:sldId id="1007" r:id="rId72"/>
  </p:sldIdLst>
  <p:sldSz cx="9144000" cy="6858000" type="screen4x3"/>
  <p:notesSz cx="6731000" cy="9856788"/>
  <p:custDataLst>
    <p:tags r:id="rId75"/>
  </p:custDataLst>
  <p:defaultTextStyle>
    <a:defPPr>
      <a:defRPr lang="ja-JP"/>
    </a:defPPr>
    <a:lvl1pPr algn="ctr" rtl="0" fontAlgn="base">
      <a:spcBef>
        <a:spcPct val="0"/>
      </a:spcBef>
      <a:spcAft>
        <a:spcPct val="0"/>
      </a:spcAft>
      <a:buChar char="•"/>
      <a:defRPr kumimoji="1" sz="2400" kern="1200">
        <a:solidFill>
          <a:schemeClr val="tx1"/>
        </a:solidFill>
        <a:latin typeface="Times New Roman" pitchFamily="18" charset="0"/>
        <a:ea typeface="HGP創英角ｺﾞｼｯｸUB" pitchFamily="50" charset="-128"/>
        <a:cs typeface="+mn-cs"/>
      </a:defRPr>
    </a:lvl1pPr>
    <a:lvl2pPr marL="457200" algn="ctr" rtl="0" fontAlgn="base">
      <a:spcBef>
        <a:spcPct val="0"/>
      </a:spcBef>
      <a:spcAft>
        <a:spcPct val="0"/>
      </a:spcAft>
      <a:buChar char="•"/>
      <a:defRPr kumimoji="1" sz="2400" kern="1200">
        <a:solidFill>
          <a:schemeClr val="tx1"/>
        </a:solidFill>
        <a:latin typeface="Times New Roman" pitchFamily="18" charset="0"/>
        <a:ea typeface="HGP創英角ｺﾞｼｯｸUB" pitchFamily="50" charset="-128"/>
        <a:cs typeface="+mn-cs"/>
      </a:defRPr>
    </a:lvl2pPr>
    <a:lvl3pPr marL="914400" algn="ctr" rtl="0" fontAlgn="base">
      <a:spcBef>
        <a:spcPct val="0"/>
      </a:spcBef>
      <a:spcAft>
        <a:spcPct val="0"/>
      </a:spcAft>
      <a:buChar char="•"/>
      <a:defRPr kumimoji="1" sz="2400" kern="1200">
        <a:solidFill>
          <a:schemeClr val="tx1"/>
        </a:solidFill>
        <a:latin typeface="Times New Roman" pitchFamily="18" charset="0"/>
        <a:ea typeface="HGP創英角ｺﾞｼｯｸUB" pitchFamily="50" charset="-128"/>
        <a:cs typeface="+mn-cs"/>
      </a:defRPr>
    </a:lvl3pPr>
    <a:lvl4pPr marL="1371600" algn="ctr" rtl="0" fontAlgn="base">
      <a:spcBef>
        <a:spcPct val="0"/>
      </a:spcBef>
      <a:spcAft>
        <a:spcPct val="0"/>
      </a:spcAft>
      <a:buChar char="•"/>
      <a:defRPr kumimoji="1" sz="2400" kern="1200">
        <a:solidFill>
          <a:schemeClr val="tx1"/>
        </a:solidFill>
        <a:latin typeface="Times New Roman" pitchFamily="18" charset="0"/>
        <a:ea typeface="HGP創英角ｺﾞｼｯｸUB" pitchFamily="50" charset="-128"/>
        <a:cs typeface="+mn-cs"/>
      </a:defRPr>
    </a:lvl4pPr>
    <a:lvl5pPr marL="1828800" algn="ctr" rtl="0" fontAlgn="base">
      <a:spcBef>
        <a:spcPct val="0"/>
      </a:spcBef>
      <a:spcAft>
        <a:spcPct val="0"/>
      </a:spcAft>
      <a:buChar char="•"/>
      <a:defRPr kumimoji="1" sz="2400" kern="1200">
        <a:solidFill>
          <a:schemeClr val="tx1"/>
        </a:solidFill>
        <a:latin typeface="Times New Roman" pitchFamily="18" charset="0"/>
        <a:ea typeface="HGP創英角ｺﾞｼｯｸUB" pitchFamily="50" charset="-128"/>
        <a:cs typeface="+mn-cs"/>
      </a:defRPr>
    </a:lvl5pPr>
    <a:lvl6pPr marL="2286000" algn="l" defTabSz="914400" rtl="0" eaLnBrk="1" latinLnBrk="0" hangingPunct="1">
      <a:defRPr kumimoji="1" sz="2400" kern="1200">
        <a:solidFill>
          <a:schemeClr val="tx1"/>
        </a:solidFill>
        <a:latin typeface="Times New Roman" pitchFamily="18" charset="0"/>
        <a:ea typeface="HGP創英角ｺﾞｼｯｸUB" pitchFamily="50" charset="-128"/>
        <a:cs typeface="+mn-cs"/>
      </a:defRPr>
    </a:lvl6pPr>
    <a:lvl7pPr marL="2743200" algn="l" defTabSz="914400" rtl="0" eaLnBrk="1" latinLnBrk="0" hangingPunct="1">
      <a:defRPr kumimoji="1" sz="2400" kern="1200">
        <a:solidFill>
          <a:schemeClr val="tx1"/>
        </a:solidFill>
        <a:latin typeface="Times New Roman" pitchFamily="18" charset="0"/>
        <a:ea typeface="HGP創英角ｺﾞｼｯｸUB" pitchFamily="50" charset="-128"/>
        <a:cs typeface="+mn-cs"/>
      </a:defRPr>
    </a:lvl7pPr>
    <a:lvl8pPr marL="3200400" algn="l" defTabSz="914400" rtl="0" eaLnBrk="1" latinLnBrk="0" hangingPunct="1">
      <a:defRPr kumimoji="1" sz="2400" kern="1200">
        <a:solidFill>
          <a:schemeClr val="tx1"/>
        </a:solidFill>
        <a:latin typeface="Times New Roman" pitchFamily="18" charset="0"/>
        <a:ea typeface="HGP創英角ｺﾞｼｯｸUB" pitchFamily="50" charset="-128"/>
        <a:cs typeface="+mn-cs"/>
      </a:defRPr>
    </a:lvl8pPr>
    <a:lvl9pPr marL="3657600" algn="l" defTabSz="914400" rtl="0" eaLnBrk="1" latinLnBrk="0" hangingPunct="1">
      <a:defRPr kumimoji="1" sz="2400" kern="1200">
        <a:solidFill>
          <a:schemeClr val="tx1"/>
        </a:solidFill>
        <a:latin typeface="Times New Roman" pitchFamily="18" charset="0"/>
        <a:ea typeface="HGP創英角ｺﾞｼｯｸUB"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CCECFF"/>
    <a:srgbClr val="B2B2B2"/>
    <a:srgbClr val="000000"/>
    <a:srgbClr val="33CC33"/>
    <a:srgbClr val="66FF33"/>
    <a:srgbClr val="FFFFFF"/>
    <a:srgbClr val="3333FF"/>
    <a:srgbClr val="FF7C8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84" autoAdjust="0"/>
    <p:restoredTop sz="99284" autoAdjust="0"/>
  </p:normalViewPr>
  <p:slideViewPr>
    <p:cSldViewPr>
      <p:cViewPr varScale="1">
        <p:scale>
          <a:sx n="65" d="100"/>
          <a:sy n="65" d="100"/>
        </p:scale>
        <p:origin x="-1158" y="-96"/>
      </p:cViewPr>
      <p:guideLst>
        <p:guide orient="horz" pos="2160"/>
        <p:guide pos="2880"/>
      </p:guideLst>
    </p:cSldViewPr>
  </p:slideViewPr>
  <p:outlineViewPr>
    <p:cViewPr>
      <p:scale>
        <a:sx n="33" d="100"/>
        <a:sy n="33" d="100"/>
      </p:scale>
      <p:origin x="0" y="738"/>
    </p:cViewPr>
  </p:outlineViewPr>
  <p:notesTextViewPr>
    <p:cViewPr>
      <p:scale>
        <a:sx n="100" d="100"/>
        <a:sy n="100" d="100"/>
      </p:scale>
      <p:origin x="0" y="0"/>
    </p:cViewPr>
  </p:notesTextViewPr>
  <p:sorterViewPr>
    <p:cViewPr>
      <p:scale>
        <a:sx n="60" d="100"/>
        <a:sy n="60" d="100"/>
      </p:scale>
      <p:origin x="0" y="870"/>
    </p:cViewPr>
  </p:sorterViewPr>
  <p:notesViewPr>
    <p:cSldViewPr>
      <p:cViewPr varScale="1">
        <p:scale>
          <a:sx n="70" d="100"/>
          <a:sy n="70" d="100"/>
        </p:scale>
        <p:origin x="-2064" y="-96"/>
      </p:cViewPr>
      <p:guideLst>
        <p:guide orient="horz" pos="3104"/>
        <p:guide pos="212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ＭＳ Ｐゴシック" pitchFamily="50" charset="-128"/>
              </a:defRPr>
            </a:lvl1pPr>
          </a:lstStyle>
          <a:p>
            <a:endParaRPr lang="en-US" altLang="ja-JP"/>
          </a:p>
        </p:txBody>
      </p:sp>
      <p:sp>
        <p:nvSpPr>
          <p:cNvPr id="44035" name="Rectangle 3"/>
          <p:cNvSpPr>
            <a:spLocks noGrp="1" noChangeArrowheads="1"/>
          </p:cNvSpPr>
          <p:nvPr>
            <p:ph type="dt" sz="quarter"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pitchFamily="50" charset="-128"/>
              </a:defRPr>
            </a:lvl1pPr>
          </a:lstStyle>
          <a:p>
            <a:endParaRPr lang="en-US" altLang="ja-JP"/>
          </a:p>
        </p:txBody>
      </p:sp>
      <p:sp>
        <p:nvSpPr>
          <p:cNvPr id="44036" name="Rectangle 4"/>
          <p:cNvSpPr>
            <a:spLocks noGrp="1" noChangeArrowheads="1"/>
          </p:cNvSpPr>
          <p:nvPr>
            <p:ph type="ftr" sz="quarter" idx="2"/>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ＭＳ Ｐゴシック" pitchFamily="50" charset="-128"/>
              </a:defRPr>
            </a:lvl1pPr>
          </a:lstStyle>
          <a:p>
            <a:endParaRPr lang="en-US" altLang="ja-JP"/>
          </a:p>
        </p:txBody>
      </p:sp>
      <p:sp>
        <p:nvSpPr>
          <p:cNvPr id="44037" name="Rectangle 5"/>
          <p:cNvSpPr>
            <a:spLocks noGrp="1" noChangeArrowheads="1"/>
          </p:cNvSpPr>
          <p:nvPr>
            <p:ph type="sldNum" sz="quarter" idx="3"/>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50" charset="-128"/>
              </a:defRPr>
            </a:lvl1pPr>
          </a:lstStyle>
          <a:p>
            <a:fld id="{2A7BB5E8-4EC9-4C27-A4AE-78FB8F339B3B}" type="slidenum">
              <a:rPr lang="en-US" altLang="ja-JP"/>
              <a:pPr/>
              <a:t>‹#›</a:t>
            </a:fld>
            <a:endParaRPr lang="en-US" altLang="ja-JP"/>
          </a:p>
        </p:txBody>
      </p:sp>
    </p:spTree>
    <p:extLst>
      <p:ext uri="{BB962C8B-B14F-4D97-AF65-F5344CB8AC3E}">
        <p14:creationId xmlns:p14="http://schemas.microsoft.com/office/powerpoint/2010/main" val="2042619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Tx/>
              <a:buNone/>
              <a:defRPr sz="1200">
                <a:ea typeface="ＭＳ Ｐゴシック" pitchFamily="50" charset="-128"/>
              </a:defRPr>
            </a:lvl1pPr>
          </a:lstStyle>
          <a:p>
            <a:endParaRPr lang="en-US" altLang="ja-JP"/>
          </a:p>
        </p:txBody>
      </p:sp>
      <p:sp>
        <p:nvSpPr>
          <p:cNvPr id="1027" name="Rectangle 3"/>
          <p:cNvSpPr>
            <a:spLocks noGrp="1" noChangeArrowheads="1"/>
          </p:cNvSpPr>
          <p:nvPr>
            <p:ph type="dt"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200">
                <a:ea typeface="ＭＳ Ｐゴシック" pitchFamily="50" charset="-128"/>
              </a:defRPr>
            </a:lvl1pPr>
          </a:lstStyle>
          <a:p>
            <a:endParaRPr lang="en-US" altLang="ja-JP"/>
          </a:p>
        </p:txBody>
      </p:sp>
      <p:sp>
        <p:nvSpPr>
          <p:cNvPr id="1028" name="Rectangle 4"/>
          <p:cNvSpPr>
            <a:spLocks noGrp="1" noRot="1" noChangeAspect="1" noChangeArrowheads="1" noTextEdit="1"/>
          </p:cNvSpPr>
          <p:nvPr>
            <p:ph type="sldImg" idx="2"/>
          </p:nvPr>
        </p:nvSpPr>
        <p:spPr bwMode="auto">
          <a:xfrm>
            <a:off x="903288" y="739775"/>
            <a:ext cx="4927600" cy="3695700"/>
          </a:xfrm>
          <a:prstGeom prst="rect">
            <a:avLst/>
          </a:prstGeom>
          <a:noFill/>
          <a:ln w="9525">
            <a:solidFill>
              <a:srgbClr val="000000"/>
            </a:solidFill>
            <a:miter lim="800000"/>
            <a:headEnd/>
            <a:tailEnd/>
          </a:ln>
          <a:effectLst/>
        </p:spPr>
      </p:sp>
      <p:sp>
        <p:nvSpPr>
          <p:cNvPr id="1029" name="Rectangle 5"/>
          <p:cNvSpPr>
            <a:spLocks noGrp="1" noChangeArrowheads="1"/>
          </p:cNvSpPr>
          <p:nvPr>
            <p:ph type="body" sz="quarter" idx="3"/>
          </p:nvPr>
        </p:nvSpPr>
        <p:spPr bwMode="auto">
          <a:xfrm>
            <a:off x="896938" y="4681538"/>
            <a:ext cx="4937125" cy="4435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30" name="Rectangle 6"/>
          <p:cNvSpPr>
            <a:spLocks noGrp="1" noChangeArrowheads="1"/>
          </p:cNvSpPr>
          <p:nvPr>
            <p:ph type="ftr" sz="quarter" idx="4"/>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Tx/>
              <a:buNone/>
              <a:defRPr sz="1200">
                <a:ea typeface="ＭＳ Ｐゴシック" pitchFamily="50" charset="-128"/>
              </a:defRPr>
            </a:lvl1pPr>
          </a:lstStyle>
          <a:p>
            <a:endParaRPr lang="en-US" altLang="ja-JP"/>
          </a:p>
        </p:txBody>
      </p:sp>
      <p:sp>
        <p:nvSpPr>
          <p:cNvPr id="1031" name="Rectangle 7"/>
          <p:cNvSpPr>
            <a:spLocks noGrp="1" noChangeArrowheads="1"/>
          </p:cNvSpPr>
          <p:nvPr>
            <p:ph type="sldNum" sz="quarter" idx="5"/>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sz="1200">
                <a:ea typeface="ＭＳ Ｐゴシック" pitchFamily="50" charset="-128"/>
              </a:defRPr>
            </a:lvl1pPr>
          </a:lstStyle>
          <a:p>
            <a:fld id="{BBB7401C-90B0-4833-886C-8945EA694E93}" type="slidenum">
              <a:rPr lang="en-US" altLang="ja-JP"/>
              <a:pPr/>
              <a:t>‹#›</a:t>
            </a:fld>
            <a:endParaRPr lang="en-US" altLang="ja-JP"/>
          </a:p>
        </p:txBody>
      </p:sp>
    </p:spTree>
    <p:extLst>
      <p:ext uri="{BB962C8B-B14F-4D97-AF65-F5344CB8AC3E}">
        <p14:creationId xmlns:p14="http://schemas.microsoft.com/office/powerpoint/2010/main" val="14632780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A698F-90DC-49F4-8B1B-3214C2C09362}" type="slidenum">
              <a:rPr lang="en-US" altLang="ja-JP"/>
              <a:pPr/>
              <a:t>1</a:t>
            </a:fld>
            <a:endParaRPr lang="en-US" altLang="ja-JP" dirty="0"/>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10</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11</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12</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13</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14</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15</a:t>
            </a:fld>
            <a:endParaRPr kumimoji="1" lang="en-US" altLang="ja-JP" sz="1200" kern="120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algn="r" rtl="0" fontAlgn="base">
              <a:spcBef>
                <a:spcPct val="0"/>
              </a:spcBef>
              <a:spcAft>
                <a:spcPct val="0"/>
              </a:spcAft>
            </a:pPr>
            <a:fld id="{87427C48-FDA3-4938-B711-F8DFB996C07F}"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16</a:t>
            </a:fld>
            <a:endParaRPr kumimoji="1" lang="en-US" altLang="ja-JP" sz="1200" kern="1200">
              <a:solidFill>
                <a:prstClr val="black"/>
              </a:solidFill>
              <a:latin typeface="Times New Roman" pitchFamily="18" charset="0"/>
              <a:ea typeface="ＭＳ Ｐゴシック" pitchFamily="50" charset="-128"/>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17</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18</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19</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2</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25</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32</a:t>
            </a:fld>
            <a:endParaRPr kumimoji="1" lang="en-US" altLang="ja-JP" sz="1200" kern="120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33</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34</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35</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36</a:t>
            </a:fld>
            <a:endParaRPr kumimoji="1" lang="en-US" altLang="ja-JP" sz="1200" kern="120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37</a:t>
            </a:fld>
            <a:endParaRPr kumimoji="1" lang="en-US" altLang="ja-JP" sz="1200" kern="120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D4B2A60D-9B12-4127-BB16-608BE2A24F1B}" type="slidenum">
              <a:rPr lang="en-US" altLang="ja-JP" smtClean="0">
                <a:solidFill>
                  <a:prstClr val="black"/>
                </a:solidFill>
              </a:rPr>
              <a:pPr/>
              <a:t>38</a:t>
            </a:fld>
            <a:endParaRPr lang="en-US" altLang="ja-JP" smtClean="0">
              <a:solidFill>
                <a:prstClr val="black"/>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0544FD5-BA09-4DDF-B5D6-944A672B0702}" type="slidenum">
              <a:rPr lang="en-US" altLang="ja-JP" smtClean="0">
                <a:solidFill>
                  <a:prstClr val="black"/>
                </a:solidFill>
              </a:rPr>
              <a:pPr/>
              <a:t>39</a:t>
            </a:fld>
            <a:endParaRPr lang="en-US" altLang="ja-JP" smtClean="0">
              <a:solidFill>
                <a:prstClr val="black"/>
              </a:solidFill>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EC91707D-9D71-43BA-847C-7790D2E5CADD}" type="slidenum">
              <a:rPr lang="en-US" altLang="ja-JP" smtClean="0">
                <a:solidFill>
                  <a:prstClr val="black"/>
                </a:solidFill>
              </a:rPr>
              <a:pPr/>
              <a:t>40</a:t>
            </a:fld>
            <a:endParaRPr lang="en-US" altLang="ja-JP" smtClean="0">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a:t>
            </a:fld>
            <a:endParaRPr kumimoji="1" lang="en-US" altLang="ja-JP" sz="1200" kern="120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EC91707D-9D71-43BA-847C-7790D2E5CADD}" type="slidenum">
              <a:rPr lang="en-US" altLang="ja-JP" smtClean="0">
                <a:solidFill>
                  <a:prstClr val="black"/>
                </a:solidFill>
              </a:rPr>
              <a:pPr/>
              <a:t>41</a:t>
            </a:fld>
            <a:endParaRPr lang="en-US" altLang="ja-JP" smtClean="0">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0544FD5-BA09-4DDF-B5D6-944A672B0702}" type="slidenum">
              <a:rPr lang="en-US" altLang="ja-JP" smtClean="0">
                <a:solidFill>
                  <a:prstClr val="black"/>
                </a:solidFill>
              </a:rPr>
              <a:pPr/>
              <a:t>42</a:t>
            </a:fld>
            <a:endParaRPr lang="en-US" altLang="ja-JP" smtClean="0">
              <a:solidFill>
                <a:prstClr val="black"/>
              </a:solidFill>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0544FD5-BA09-4DDF-B5D6-944A672B0702}" type="slidenum">
              <a:rPr lang="en-US" altLang="ja-JP" smtClean="0">
                <a:solidFill>
                  <a:prstClr val="black"/>
                </a:solidFill>
              </a:rPr>
              <a:pPr/>
              <a:t>43</a:t>
            </a:fld>
            <a:endParaRPr lang="en-US" altLang="ja-JP" smtClean="0">
              <a:solidFill>
                <a:prstClr val="black"/>
              </a:solidFill>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996544D-4549-4D38-A127-1B65238D3393}" type="slidenum">
              <a:rPr lang="en-US" altLang="ja-JP" smtClean="0">
                <a:solidFill>
                  <a:prstClr val="black"/>
                </a:solidFill>
              </a:rPr>
              <a:pPr/>
              <a:t>44</a:t>
            </a:fld>
            <a:endParaRPr lang="en-US" altLang="ja-JP"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E209A300-54EE-4683-B323-FADD9204B0EB}" type="slidenum">
              <a:rPr lang="en-US" altLang="ja-JP" smtClean="0">
                <a:solidFill>
                  <a:prstClr val="black"/>
                </a:solidFill>
              </a:rPr>
              <a:pPr/>
              <a:t>45</a:t>
            </a:fld>
            <a:endParaRPr lang="en-US" altLang="ja-JP" smtClean="0">
              <a:solidFill>
                <a:prstClr val="black"/>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EC91707D-9D71-43BA-847C-7790D2E5CADD}" type="slidenum">
              <a:rPr lang="en-US" altLang="ja-JP" smtClean="0">
                <a:solidFill>
                  <a:prstClr val="black"/>
                </a:solidFill>
              </a:rPr>
              <a:pPr/>
              <a:t>46</a:t>
            </a:fld>
            <a:endParaRPr lang="en-US" altLang="ja-JP" smtClean="0">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F9EBCCA-0CF0-480A-B8EF-29E74DEE3851}" type="slidenum">
              <a:rPr lang="en-US" altLang="ja-JP" smtClean="0">
                <a:solidFill>
                  <a:prstClr val="black"/>
                </a:solidFill>
              </a:rPr>
              <a:pPr/>
              <a:t>47</a:t>
            </a:fld>
            <a:endParaRPr lang="en-US" altLang="ja-JP" smtClean="0">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03D87FBE-76B4-49E4-9105-BEBB0CEECA1F}" type="slidenum">
              <a:rPr lang="en-US" altLang="ja-JP" smtClean="0">
                <a:solidFill>
                  <a:prstClr val="black"/>
                </a:solidFill>
              </a:rPr>
              <a:pPr/>
              <a:t>48</a:t>
            </a:fld>
            <a:endParaRPr lang="en-US" altLang="ja-JP" smtClean="0">
              <a:solidFill>
                <a:prstClr val="black"/>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067A55F1-B512-41D5-BB81-83DB666F63BA}"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50</a:t>
            </a:fld>
            <a:endParaRPr kumimoji="1" lang="en-US" altLang="ja-JP" sz="1200" kern="1200">
              <a:solidFill>
                <a:prstClr val="black"/>
              </a:solidFill>
              <a:latin typeface="Times New Roman" pitchFamily="18" charset="0"/>
              <a:ea typeface="HGP創英角ｺﾞｼｯｸUB" pitchFamily="50" charset="-128"/>
              <a:cs typeface="+mn-cs"/>
            </a:endParaRPr>
          </a:p>
        </p:txBody>
      </p:sp>
      <p:sp>
        <p:nvSpPr>
          <p:cNvPr id="1038338" name="Rectangle 2"/>
          <p:cNvSpPr>
            <a:spLocks noGrp="1" noRot="1" noChangeAspect="1" noChangeArrowheads="1" noTextEdit="1"/>
          </p:cNvSpPr>
          <p:nvPr>
            <p:ph type="sldImg"/>
          </p:nvPr>
        </p:nvSpPr>
        <p:spPr>
          <a:xfrm>
            <a:off x="906463" y="741363"/>
            <a:ext cx="4922837" cy="3692525"/>
          </a:xfrm>
          <a:ln/>
        </p:spPr>
      </p:sp>
      <p:sp>
        <p:nvSpPr>
          <p:cNvPr id="1038339"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51</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4</a:t>
            </a:fld>
            <a:endParaRPr kumimoji="1" lang="en-US" altLang="ja-JP" sz="1200" kern="120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a:buFontTx/>
              <a:buChar char="•"/>
            </a:pPr>
            <a:fld id="{5466545F-385D-4F87-AE0D-057BAFF385D1}" type="slidenum">
              <a:rPr lang="en-US" altLang="ja-JP" smtClean="0">
                <a:solidFill>
                  <a:srgbClr val="000000"/>
                </a:solidFill>
                <a:ea typeface="HGP創英角ｺﾞｼｯｸUB" pitchFamily="50" charset="-128"/>
              </a:rPr>
              <a:pPr>
                <a:buFontTx/>
                <a:buChar char="•"/>
              </a:pPr>
              <a:t>52</a:t>
            </a:fld>
            <a:endParaRPr lang="en-US" altLang="ja-JP" smtClean="0">
              <a:solidFill>
                <a:srgbClr val="000000"/>
              </a:solidFill>
              <a:ea typeface="HGP創英角ｺﾞｼｯｸUB" pitchFamily="50" charset="-128"/>
            </a:endParaRPr>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53</a:t>
            </a:fld>
            <a:endParaRPr kumimoji="1" lang="en-US" altLang="ja-JP" sz="1200" kern="120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54</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55</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56</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57</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340C8E-F62C-4D01-9ACA-3C5CD72426BA}" type="slidenum">
              <a:rPr lang="en-US" altLang="ja-JP"/>
              <a:pPr/>
              <a:t>58</a:t>
            </a:fld>
            <a:endParaRPr lang="en-US" altLang="ja-JP" dirty="0"/>
          </a:p>
        </p:txBody>
      </p:sp>
      <p:sp>
        <p:nvSpPr>
          <p:cNvPr id="1071106" name="Rectangle 2"/>
          <p:cNvSpPr>
            <a:spLocks noGrp="1" noRot="1" noChangeAspect="1" noChangeArrowheads="1" noTextEdit="1"/>
          </p:cNvSpPr>
          <p:nvPr>
            <p:ph type="sldImg"/>
          </p:nvPr>
        </p:nvSpPr>
        <p:spPr>
          <a:xfrm>
            <a:off x="906463" y="741363"/>
            <a:ext cx="4922837" cy="3692525"/>
          </a:xfrm>
          <a:ln/>
        </p:spPr>
      </p:sp>
      <p:sp>
        <p:nvSpPr>
          <p:cNvPr id="1071107" name="Rectangle 3"/>
          <p:cNvSpPr>
            <a:spLocks noGrp="1" noChangeArrowheads="1"/>
          </p:cNvSpPr>
          <p:nvPr>
            <p:ph type="body" idx="1"/>
          </p:nvPr>
        </p:nvSpPr>
        <p:spPr>
          <a:xfrm>
            <a:off x="896938" y="4681538"/>
            <a:ext cx="4937125" cy="4433887"/>
          </a:xfrm>
        </p:spPr>
        <p:txBody>
          <a:bodyPr/>
          <a:lstStyle/>
          <a:p>
            <a:endParaRPr lang="ja-JP" altLang="ja-JP"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F20EA-5C20-4F5F-943F-9263FEBDC2F2}" type="slidenum">
              <a:rPr lang="en-US" altLang="ja-JP"/>
              <a:pPr/>
              <a:t>59</a:t>
            </a:fld>
            <a:endParaRPr lang="en-US" altLang="ja-JP"/>
          </a:p>
        </p:txBody>
      </p:sp>
      <p:sp>
        <p:nvSpPr>
          <p:cNvPr id="1145858" name="Rectangle 2"/>
          <p:cNvSpPr>
            <a:spLocks noGrp="1" noRot="1" noChangeAspect="1" noChangeArrowheads="1" noTextEdit="1"/>
          </p:cNvSpPr>
          <p:nvPr>
            <p:ph type="sldImg"/>
          </p:nvPr>
        </p:nvSpPr>
        <p:spPr>
          <a:xfrm>
            <a:off x="906463" y="741363"/>
            <a:ext cx="4922837" cy="3692525"/>
          </a:xfrm>
          <a:ln/>
        </p:spPr>
      </p:sp>
      <p:sp>
        <p:nvSpPr>
          <p:cNvPr id="1145859"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60</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61</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a:buFontTx/>
              <a:buChar char="•"/>
            </a:pPr>
            <a:fld id="{5466545F-385D-4F87-AE0D-057BAFF385D1}" type="slidenum">
              <a:rPr lang="en-US" altLang="ja-JP" smtClean="0">
                <a:solidFill>
                  <a:srgbClr val="000000"/>
                </a:solidFill>
                <a:ea typeface="HGP創英角ｺﾞｼｯｸUB" pitchFamily="50" charset="-128"/>
              </a:rPr>
              <a:pPr>
                <a:buFontTx/>
                <a:buChar char="•"/>
              </a:pPr>
              <a:t>5</a:t>
            </a:fld>
            <a:endParaRPr lang="en-US" altLang="ja-JP" smtClean="0">
              <a:solidFill>
                <a:srgbClr val="000000"/>
              </a:solidFill>
              <a:ea typeface="HGP創英角ｺﾞｼｯｸUB" pitchFamily="50" charset="-128"/>
            </a:endParaRPr>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62</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63</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64</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65</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66</a:t>
            </a:fld>
            <a:endParaRPr lang="en-US" altLang="ja-JP"/>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474088-0FD1-4281-A716-4183184B3029}" type="slidenum">
              <a:rPr lang="en-US" altLang="ja-JP"/>
              <a:pPr/>
              <a:t>67</a:t>
            </a:fld>
            <a:endParaRPr lang="en-US" altLang="ja-JP" dirty="0"/>
          </a:p>
        </p:txBody>
      </p:sp>
      <p:sp>
        <p:nvSpPr>
          <p:cNvPr id="113869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869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r>
              <a:rPr lang="en-US" altLang="ja-JP" dirty="0" smtClean="0"/>
              <a:t>DPF satellite will look like this figure. The satellite is comprised of two parts.</a:t>
            </a:r>
          </a:p>
          <a:p>
            <a:r>
              <a:rPr lang="en-US" altLang="ja-JP" dirty="0" smtClean="0"/>
              <a:t>The bottom part contains the bus system with solar puddles, batteries, data processing system, </a:t>
            </a:r>
          </a:p>
          <a:p>
            <a:r>
              <a:rPr lang="en-US" altLang="ja-JP" dirty="0" smtClean="0"/>
              <a:t>temperature control system, and telecommunication system with ground station.</a:t>
            </a:r>
          </a:p>
          <a:p>
            <a:r>
              <a:rPr lang="en-US" altLang="ja-JP" dirty="0" smtClean="0"/>
              <a:t>The upper part is a mission payload. The interferometer module is placed in the first floor,</a:t>
            </a:r>
          </a:p>
          <a:p>
            <a:r>
              <a:rPr lang="en-US" altLang="ja-JP" dirty="0" smtClean="0"/>
              <a:t>and stabilized laser system is placed in the second floor. 12 small low-noise thrusters </a:t>
            </a:r>
          </a:p>
          <a:p>
            <a:r>
              <a:rPr lang="en-US" altLang="ja-JP" dirty="0" smtClean="0"/>
              <a:t>are attached at the corners of the payload.</a:t>
            </a:r>
            <a:endParaRPr lang="ja-JP" altLang="ja-JP"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901ABB9C-DC07-48FF-9411-D68D0B654F7A}"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68</a:t>
            </a:fld>
            <a:endParaRPr kumimoji="1" lang="en-US" altLang="ja-JP" sz="1200" kern="1200">
              <a:solidFill>
                <a:prstClr val="black"/>
              </a:solidFill>
              <a:latin typeface="Times New Roman" pitchFamily="18" charset="0"/>
              <a:ea typeface="HGP創英角ｺﾞｼｯｸUB" pitchFamily="50" charset="-128"/>
              <a:cs typeface="+mn-cs"/>
            </a:endParaRPr>
          </a:p>
        </p:txBody>
      </p:sp>
      <p:sp>
        <p:nvSpPr>
          <p:cNvPr id="1146882" name="Rectangle 2"/>
          <p:cNvSpPr>
            <a:spLocks noGrp="1" noRot="1" noChangeAspect="1" noChangeArrowheads="1" noTextEdit="1"/>
          </p:cNvSpPr>
          <p:nvPr>
            <p:ph type="sldImg"/>
          </p:nvPr>
        </p:nvSpPr>
        <p:spPr>
          <a:ln/>
        </p:spPr>
      </p:sp>
      <p:sp>
        <p:nvSpPr>
          <p:cNvPr id="1146883"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C358A5-DC14-4C71-8B77-672B5F322A02}" type="slidenum">
              <a:rPr lang="en-US" altLang="ja-JP"/>
              <a:pPr/>
              <a:t>69</a:t>
            </a:fld>
            <a:endParaRPr lang="en-US" altLang="ja-JP"/>
          </a:p>
        </p:txBody>
      </p:sp>
      <p:sp>
        <p:nvSpPr>
          <p:cNvPr id="1034242" name="Rectangle 2"/>
          <p:cNvSpPr>
            <a:spLocks noGrp="1" noRot="1" noChangeAspect="1" noChangeArrowheads="1" noTextEdit="1"/>
          </p:cNvSpPr>
          <p:nvPr>
            <p:ph type="sldImg"/>
          </p:nvPr>
        </p:nvSpPr>
        <p:spPr>
          <a:xfrm>
            <a:off x="906463" y="741363"/>
            <a:ext cx="4922837" cy="3692525"/>
          </a:xfrm>
          <a:ln/>
        </p:spPr>
      </p:sp>
      <p:sp>
        <p:nvSpPr>
          <p:cNvPr id="1034243"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B2DBDA-76A2-4B4E-ADF9-69BA1AE0387F}" type="slidenum">
              <a:rPr lang="en-US" altLang="ja-JP"/>
              <a:pPr/>
              <a:t>70</a:t>
            </a:fld>
            <a:endParaRPr lang="en-US" altLang="ja-JP"/>
          </a:p>
        </p:txBody>
      </p:sp>
      <p:sp>
        <p:nvSpPr>
          <p:cNvPr id="1075202" name="Rectangle 2"/>
          <p:cNvSpPr>
            <a:spLocks noGrp="1" noRot="1" noChangeAspect="1" noChangeArrowheads="1" noTextEdit="1"/>
          </p:cNvSpPr>
          <p:nvPr>
            <p:ph type="sldImg"/>
          </p:nvPr>
        </p:nvSpPr>
        <p:spPr>
          <a:xfrm>
            <a:off x="906463" y="741363"/>
            <a:ext cx="4922837" cy="3692525"/>
          </a:xfrm>
          <a:ln/>
        </p:spPr>
      </p:sp>
      <p:sp>
        <p:nvSpPr>
          <p:cNvPr id="1075203" name="Rectangle 3"/>
          <p:cNvSpPr>
            <a:spLocks noGrp="1" noChangeArrowheads="1"/>
          </p:cNvSpPr>
          <p:nvPr>
            <p:ph type="body" idx="1"/>
          </p:nvPr>
        </p:nvSpPr>
        <p:spPr>
          <a:xfrm>
            <a:off x="896938" y="4681538"/>
            <a:ext cx="4937125" cy="4433887"/>
          </a:xfrm>
        </p:spPr>
        <p:txBody>
          <a:bodyPr/>
          <a:lstStyle/>
          <a:p>
            <a:endParaRPr lang="ja-JP"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6</a:t>
            </a:fld>
            <a:endParaRPr kumimoji="1" lang="en-US" altLang="ja-JP" sz="1200" kern="120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7</a:t>
            </a:fld>
            <a:endParaRPr kumimoji="1" lang="en-US" altLang="ja-JP" sz="1200" kern="120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8</a:t>
            </a:fld>
            <a:endParaRPr kumimoji="1" lang="en-US" altLang="ja-JP" sz="1200" kern="120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9</a:t>
            </a:fld>
            <a:endParaRPr kumimoji="1" lang="en-US" altLang="ja-JP" sz="1200" kern="120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352928" cy="764704"/>
          </a:xfrm>
        </p:spPr>
        <p:txBody>
          <a:bodyPr/>
          <a:lstStyle>
            <a:lvl1pPr>
              <a:defRPr>
                <a:effectLst>
                  <a:outerShdw blurRad="38100" dist="38100" dir="2700000" algn="tl">
                    <a:srgbClr val="000000">
                      <a:alpha val="43137"/>
                    </a:srgbClr>
                  </a:outerShdw>
                </a:effectLst>
              </a:defRPr>
            </a:lvl1p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4" name="Rectangle 7"/>
          <p:cNvSpPr>
            <a:spLocks noGrp="1" noChangeArrowheads="1"/>
          </p:cNvSpPr>
          <p:nvPr>
            <p:ph type="sldNum" sz="quarter" idx="11"/>
          </p:nvPr>
        </p:nvSpPr>
        <p:spPr>
          <a:ln/>
        </p:spPr>
        <p:txBody>
          <a:bodyPr/>
          <a:lstStyle>
            <a:lvl1pPr>
              <a:defRPr/>
            </a:lvl1pPr>
          </a:lstStyle>
          <a:p>
            <a:pPr>
              <a:defRPr/>
            </a:pPr>
            <a:fld id="{7AF75637-E8AC-4181-927C-9D85E9A3AAC1}" type="slidenum">
              <a:rPr lang="en-US" altLang="ja-JP"/>
              <a:pPr>
                <a:defRPr/>
              </a:pPr>
              <a:t>‹#›</a:t>
            </a:fld>
            <a:endParaRPr lang="en-US" altLang="ja-JP" dirty="0"/>
          </a:p>
        </p:txBody>
      </p:sp>
    </p:spTree>
    <p:extLst>
      <p:ext uri="{BB962C8B-B14F-4D97-AF65-F5344CB8AC3E}">
        <p14:creationId xmlns:p14="http://schemas.microsoft.com/office/powerpoint/2010/main" val="24242237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21B651-94EA-4D77-8C21-CB3065CCC8E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740861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BFE9BD-2CA6-4498-A896-E7BFA07EAEC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5333417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4047CE-55FE-44A9-A775-50688E019BE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2833344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C237D3-4EE5-465E-860E-D721391B7BB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847424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E130B-7317-4CDE-BBE3-30B2FD136B6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857370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D13DE2-B46E-4450-9F29-11ADA558DB2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725829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352928" cy="764704"/>
          </a:xfrm>
        </p:spPr>
        <p:txBody>
          <a:bodyPr/>
          <a:lstStyle>
            <a:lvl1pPr>
              <a:defRPr>
                <a:effectLst>
                  <a:outerShdw blurRad="38100" dist="38100" dir="2700000" algn="tl">
                    <a:srgbClr val="000000">
                      <a:alpha val="43137"/>
                    </a:srgbClr>
                  </a:outerShdw>
                </a:effectLst>
              </a:defRPr>
            </a:lvl1p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4" name="Rectangle 7"/>
          <p:cNvSpPr>
            <a:spLocks noGrp="1" noChangeArrowheads="1"/>
          </p:cNvSpPr>
          <p:nvPr>
            <p:ph type="sldNum" sz="quarter" idx="11"/>
          </p:nvPr>
        </p:nvSpPr>
        <p:spPr>
          <a:ln/>
        </p:spPr>
        <p:txBody>
          <a:bodyPr/>
          <a:lstStyle>
            <a:lvl1pPr>
              <a:defRPr>
                <a:latin typeface="+mj-lt"/>
              </a:defRPr>
            </a:lvl1pPr>
          </a:lstStyle>
          <a:p>
            <a:pPr>
              <a:defRPr/>
            </a:pPr>
            <a:fld id="{7AF75637-E8AC-4181-927C-9D85E9A3AAC1}" type="slidenum">
              <a:rPr lang="en-US" altLang="ja-JP" smtClean="0"/>
              <a:pPr>
                <a:defRPr/>
              </a:pPr>
              <a:t>‹#›</a:t>
            </a:fld>
            <a:endParaRPr lang="en-US" altLang="ja-JP" dirty="0"/>
          </a:p>
        </p:txBody>
      </p:sp>
      <p:pic>
        <p:nvPicPr>
          <p:cNvPr id="5" name="Picture 1"/>
          <p:cNvPicPr>
            <a:picLocks noChangeAspect="1" noChangeArrowheads="1"/>
          </p:cNvPicPr>
          <p:nvPr userDrawn="1"/>
        </p:nvPicPr>
        <p:blipFill>
          <a:blip r:embed="rId2" cstate="print">
            <a:clrChange>
              <a:clrFrom>
                <a:srgbClr val="000000"/>
              </a:clrFrom>
              <a:clrTo>
                <a:srgbClr val="000000">
                  <a:alpha val="0"/>
                </a:srgbClr>
              </a:clrTo>
            </a:clrChange>
            <a:duotone>
              <a:prstClr val="black"/>
              <a:srgbClr val="99CCFF">
                <a:tint val="45000"/>
                <a:satMod val="400000"/>
              </a:srgbClr>
            </a:duotone>
          </a:blip>
          <a:srcRect/>
          <a:stretch>
            <a:fillRect/>
          </a:stretch>
        </p:blipFill>
        <p:spPr bwMode="auto">
          <a:xfrm>
            <a:off x="7858148" y="233340"/>
            <a:ext cx="928674" cy="383373"/>
          </a:xfrm>
          <a:prstGeom prst="rect">
            <a:avLst/>
          </a:prstGeom>
          <a:noFill/>
          <a:ln w="9525">
            <a:noFill/>
            <a:miter lim="800000"/>
            <a:headEnd/>
            <a:tailEnd/>
          </a:ln>
        </p:spPr>
      </p:pic>
    </p:spTree>
    <p:extLst>
      <p:ext uri="{BB962C8B-B14F-4D97-AF65-F5344CB8AC3E}">
        <p14:creationId xmlns:p14="http://schemas.microsoft.com/office/powerpoint/2010/main" val="2444948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3" name="Rectangle 7"/>
          <p:cNvSpPr>
            <a:spLocks noGrp="1" noChangeArrowheads="1"/>
          </p:cNvSpPr>
          <p:nvPr>
            <p:ph type="sldNum" sz="quarter" idx="11"/>
          </p:nvPr>
        </p:nvSpPr>
        <p:spPr>
          <a:ln/>
        </p:spPr>
        <p:txBody>
          <a:bodyPr/>
          <a:lstStyle>
            <a:lvl1pPr>
              <a:defRPr>
                <a:latin typeface="+mj-lt"/>
              </a:defRPr>
            </a:lvl1pPr>
          </a:lstStyle>
          <a:p>
            <a:pPr>
              <a:defRPr/>
            </a:pPr>
            <a:fld id="{39F0A227-DAEA-464B-B549-974AF7486E55}" type="slidenum">
              <a:rPr lang="en-US" altLang="ja-JP" smtClean="0"/>
              <a:pPr>
                <a:defRPr/>
              </a:pPr>
              <a:t>‹#›</a:t>
            </a:fld>
            <a:endParaRPr lang="en-US" altLang="ja-JP" dirty="0"/>
          </a:p>
        </p:txBody>
      </p:sp>
    </p:spTree>
    <p:extLst>
      <p:ext uri="{BB962C8B-B14F-4D97-AF65-F5344CB8AC3E}">
        <p14:creationId xmlns:p14="http://schemas.microsoft.com/office/powerpoint/2010/main" val="40268340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1019906" name="Picture 2"/>
          <p:cNvPicPr preferRelativeResize="0">
            <a:picLocks noChangeArrowheads="1"/>
          </p:cNvPicPr>
          <p:nvPr userDrawn="1"/>
        </p:nvPicPr>
        <p:blipFill>
          <a:blip r:embed="rId2" cstate="print"/>
          <a:srcRect/>
          <a:stretch>
            <a:fillRect/>
          </a:stretch>
        </p:blipFill>
        <p:spPr bwMode="auto">
          <a:xfrm>
            <a:off x="0" y="0"/>
            <a:ext cx="9144000" cy="6886575"/>
          </a:xfrm>
          <a:prstGeom prst="rect">
            <a:avLst/>
          </a:prstGeom>
          <a:noFill/>
          <a:ln w="15875">
            <a:noFill/>
            <a:miter lim="800000"/>
            <a:headEnd/>
            <a:tailEnd/>
          </a:ln>
          <a:effectLst/>
        </p:spPr>
      </p:pic>
      <p:sp>
        <p:nvSpPr>
          <p:cNvPr id="1019907" name="Rectangle 3"/>
          <p:cNvSpPr>
            <a:spLocks noGrp="1" noChangeArrowheads="1"/>
          </p:cNvSpPr>
          <p:nvPr>
            <p:ph type="ctrTitle"/>
          </p:nvPr>
        </p:nvSpPr>
        <p:spPr>
          <a:xfrm>
            <a:off x="1001713" y="668238"/>
            <a:ext cx="7380287" cy="457200"/>
          </a:xfrm>
        </p:spPr>
        <p:txBody>
          <a:bodyPr/>
          <a:lstStyle>
            <a:lvl1pPr>
              <a:defRPr>
                <a:solidFill>
                  <a:srgbClr val="CCECFF"/>
                </a:solidFill>
              </a:defRPr>
            </a:lvl1pPr>
          </a:lstStyle>
          <a:p>
            <a:r>
              <a:rPr lang="ja-JP" altLang="en-US"/>
              <a:t>マスタ タイトルの書式設定</a:t>
            </a:r>
          </a:p>
        </p:txBody>
      </p:sp>
      <p:sp>
        <p:nvSpPr>
          <p:cNvPr id="1019909" name="Rectangle 5" descr="デニム"/>
          <p:cNvSpPr>
            <a:spLocks noChangeArrowheads="1"/>
          </p:cNvSpPr>
          <p:nvPr/>
        </p:nvSpPr>
        <p:spPr bwMode="auto">
          <a:xfrm>
            <a:off x="2667000" y="1334988"/>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buFontTx/>
              <a:buNone/>
            </a:pPr>
            <a:endParaRPr lang="ja-JP" altLang="ja-JP" dirty="0">
              <a:solidFill>
                <a:srgbClr val="003366"/>
              </a:solidFill>
              <a:latin typeface="Tahoma" pitchFamily="34" charset="0"/>
            </a:endParaRPr>
          </a:p>
        </p:txBody>
      </p:sp>
      <p:sp>
        <p:nvSpPr>
          <p:cNvPr id="1019910" name="Rectangle 6" descr="デニム"/>
          <p:cNvSpPr>
            <a:spLocks noChangeArrowheads="1"/>
          </p:cNvSpPr>
          <p:nvPr/>
        </p:nvSpPr>
        <p:spPr bwMode="auto">
          <a:xfrm>
            <a:off x="914400" y="471388"/>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buFontTx/>
              <a:buNone/>
            </a:pPr>
            <a:endParaRPr lang="ja-JP" altLang="ja-JP" dirty="0">
              <a:solidFill>
                <a:srgbClr val="003366"/>
              </a:solidFill>
              <a:latin typeface="Tahoma" pitchFamily="34" charset="0"/>
            </a:endParaRPr>
          </a:p>
        </p:txBody>
      </p:sp>
      <p:sp>
        <p:nvSpPr>
          <p:cNvPr id="1019911" name="Rectangle 7" descr="デニム"/>
          <p:cNvSpPr>
            <a:spLocks noChangeArrowheads="1"/>
          </p:cNvSpPr>
          <p:nvPr userDrawn="1"/>
        </p:nvSpPr>
        <p:spPr bwMode="auto">
          <a:xfrm>
            <a:off x="685800" y="6400800"/>
            <a:ext cx="8077200" cy="76200"/>
          </a:xfrm>
          <a:prstGeom prst="rect">
            <a:avLst/>
          </a:prstGeom>
          <a:blipFill dpi="0" rotWithShape="0">
            <a:blip r:embed="rId3" cstate="print"/>
            <a:srcRect/>
            <a:tile tx="0" ty="0" sx="100000" sy="100000" flip="none" algn="tl"/>
          </a:blipFill>
          <a:ln w="15875">
            <a:noFill/>
            <a:miter lim="800000"/>
            <a:headEnd/>
            <a:tailEnd/>
          </a:ln>
          <a:effectLst/>
        </p:spPr>
        <p:txBody>
          <a:bodyPr anchor="ctr">
            <a:spAutoFit/>
          </a:bodyPr>
          <a:lstStyle/>
          <a:p>
            <a:endParaRPr lang="ja-JP" altLang="en-US" dirty="0">
              <a:solidFill>
                <a:srgbClr val="003366"/>
              </a:solidFill>
              <a:latin typeface="Tahoma" pitchFamily="34" charset="0"/>
            </a:endParaRPr>
          </a:p>
        </p:txBody>
      </p:sp>
      <p:sp>
        <p:nvSpPr>
          <p:cNvPr id="1019912" name="Rectangle 8"/>
          <p:cNvSpPr>
            <a:spLocks noGrp="1" noChangeArrowheads="1"/>
          </p:cNvSpPr>
          <p:nvPr>
            <p:ph type="ftr" sz="quarter" idx="3"/>
          </p:nvPr>
        </p:nvSpPr>
        <p:spPr>
          <a:xfrm>
            <a:off x="457200" y="6577013"/>
            <a:ext cx="8382000" cy="204787"/>
          </a:xfrm>
        </p:spPr>
        <p:txBody>
          <a:bodyPr/>
          <a:lstStyle>
            <a:lvl1pPr>
              <a:defRPr/>
            </a:lvl1p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Tree>
    <p:extLst>
      <p:ext uri="{BB962C8B-B14F-4D97-AF65-F5344CB8AC3E}">
        <p14:creationId xmlns:p14="http://schemas.microsoft.com/office/powerpoint/2010/main" val="80934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19910"/>
                                        </p:tgtEl>
                                        <p:attrNameLst>
                                          <p:attrName>style.visibility</p:attrName>
                                        </p:attrNameLst>
                                      </p:cBhvr>
                                      <p:to>
                                        <p:strVal val="visible"/>
                                      </p:to>
                                    </p:set>
                                    <p:animEffect transition="in" filter="slide(fromLeft)">
                                      <p:cBhvr>
                                        <p:cTn id="7" dur="500"/>
                                        <p:tgtEl>
                                          <p:spTgt spid="1019910"/>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19909"/>
                                        </p:tgtEl>
                                        <p:attrNameLst>
                                          <p:attrName>style.visibility</p:attrName>
                                        </p:attrNameLst>
                                      </p:cBhvr>
                                      <p:to>
                                        <p:strVal val="visible"/>
                                      </p:to>
                                    </p:set>
                                    <p:animEffect transition="in" filter="slide(fromRight)">
                                      <p:cBhvr>
                                        <p:cTn id="11" dur="500"/>
                                        <p:tgtEl>
                                          <p:spTgt spid="1019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9" grpId="0" animBg="1" autoUpdateAnimBg="0"/>
      <p:bldP spid="1019910" grpId="0" animBg="1" autoUpdateAnimBg="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C941AF-29F1-45B7-95B1-0DEA22A7FF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875235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7A0782-C427-43CC-B720-DB716874DB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2737990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E0349-C6EA-43B9-AA23-6258D16FF77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768155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03FFF0-C127-456C-A48F-D7BC85FB3AA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981313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7F0BA1-812D-4959-AD6B-1EC1487CBC9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3978976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6">
            <a:extLst>
              <a:ext uri="{BEBA8EAE-BF5A-486C-A8C5-ECC9F3942E4B}">
                <a14:imgProps xmlns:a14="http://schemas.microsoft.com/office/drawing/2010/main">
                  <a14:imgLayer r:embed="rId7">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0" y="-47626"/>
            <a:ext cx="9144000" cy="690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6563" name="Rectangle 3" descr="デニム"/>
          <p:cNvSpPr>
            <a:spLocks noChangeArrowheads="1"/>
          </p:cNvSpPr>
          <p:nvPr/>
        </p:nvSpPr>
        <p:spPr bwMode="auto">
          <a:xfrm>
            <a:off x="395536" y="6477000"/>
            <a:ext cx="8367464" cy="76200"/>
          </a:xfrm>
          <a:prstGeom prst="rect">
            <a:avLst/>
          </a:prstGeom>
          <a:blipFill dpi="0" rotWithShape="0">
            <a:blip r:embed="rId8" cstate="print"/>
            <a:srcRect/>
            <a:tile tx="0" ty="0" sx="100000" sy="100000" flip="none" algn="tl"/>
          </a:blipFill>
          <a:ln w="15875">
            <a:noFill/>
            <a:miter lim="800000"/>
            <a:headEnd/>
            <a:tailEnd/>
          </a:ln>
          <a:effectLst/>
        </p:spPr>
        <p:txBody>
          <a:bodyPr wrap="square" anchor="ctr">
            <a:spAutoFit/>
          </a:bodyPr>
          <a:lstStyle/>
          <a:p>
            <a:pPr>
              <a:defRPr/>
            </a:pPr>
            <a:endParaRPr lang="ja-JP" altLang="en-US" dirty="0">
              <a:solidFill>
                <a:srgbClr val="003366"/>
              </a:solidFill>
              <a:latin typeface="Tahoma" pitchFamily="34" charset="0"/>
            </a:endParaRPr>
          </a:p>
        </p:txBody>
      </p:sp>
      <p:sp>
        <p:nvSpPr>
          <p:cNvPr id="1346564" name="Rectangle 4" descr="デニム"/>
          <p:cNvSpPr>
            <a:spLocks noChangeArrowheads="1"/>
          </p:cNvSpPr>
          <p:nvPr/>
        </p:nvSpPr>
        <p:spPr bwMode="auto">
          <a:xfrm>
            <a:off x="395536" y="615950"/>
            <a:ext cx="8367464" cy="76200"/>
          </a:xfrm>
          <a:prstGeom prst="rect">
            <a:avLst/>
          </a:prstGeom>
          <a:blipFill dpi="0" rotWithShape="0">
            <a:blip r:embed="rId8" cstate="print"/>
            <a:srcRect/>
            <a:tile tx="0" ty="0" sx="100000" sy="100000" flip="none" algn="tl"/>
          </a:blipFill>
          <a:ln w="15875">
            <a:noFill/>
            <a:miter lim="800000"/>
            <a:headEnd/>
            <a:tailEnd/>
          </a:ln>
          <a:effectLst/>
        </p:spPr>
        <p:txBody>
          <a:bodyPr wrap="square" anchor="ctr">
            <a:spAutoFit/>
          </a:bodyPr>
          <a:lstStyle/>
          <a:p>
            <a:pPr>
              <a:defRPr/>
            </a:pPr>
            <a:endParaRPr lang="ja-JP" altLang="en-US" dirty="0">
              <a:solidFill>
                <a:srgbClr val="003366"/>
              </a:solidFill>
              <a:latin typeface="Tahoma" pitchFamily="34" charset="0"/>
            </a:endParaRPr>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0" smtClean="0">
                <a:solidFill>
                  <a:srgbClr val="C0C0C0"/>
                </a:solidFill>
                <a:effectLst/>
              </a:defRPr>
            </a:lvl1pPr>
          </a:lstStyle>
          <a:p>
            <a:pPr>
              <a:defRPr/>
            </a:pPr>
            <a:r>
              <a:rPr lang="ja-JP" altLang="en-US" smtClean="0">
                <a:latin typeface="Tahoma" pitchFamily="34" charset="0"/>
              </a:rPr>
              <a:t>小型衛星による実証シンポジウム </a:t>
            </a:r>
            <a:r>
              <a:rPr lang="en-US" altLang="ja-JP" smtClean="0">
                <a:latin typeface="Tahoma" pitchFamily="34" charset="0"/>
              </a:rPr>
              <a:t>(2011</a:t>
            </a:r>
            <a:r>
              <a:rPr lang="ja-JP" altLang="en-US" smtClean="0">
                <a:latin typeface="Tahoma" pitchFamily="34" charset="0"/>
              </a:rPr>
              <a:t>年</a:t>
            </a:r>
            <a:r>
              <a:rPr lang="en-US" altLang="ja-JP" smtClean="0">
                <a:latin typeface="Tahoma" pitchFamily="34" charset="0"/>
              </a:rPr>
              <a:t>9</a:t>
            </a:r>
            <a:r>
              <a:rPr lang="ja-JP" altLang="en-US" smtClean="0">
                <a:latin typeface="Tahoma" pitchFamily="34" charset="0"/>
              </a:rPr>
              <a:t>月</a:t>
            </a:r>
            <a:r>
              <a:rPr lang="en-US" altLang="ja-JP" smtClean="0">
                <a:latin typeface="Tahoma" pitchFamily="34" charset="0"/>
              </a:rPr>
              <a:t>7</a:t>
            </a:r>
            <a:r>
              <a:rPr lang="ja-JP" altLang="en-US" smtClean="0">
                <a:latin typeface="Tahoma" pitchFamily="34" charset="0"/>
              </a:rPr>
              <a:t>日</a:t>
            </a:r>
            <a:r>
              <a:rPr lang="en-US" altLang="ja-JP" smtClean="0">
                <a:latin typeface="Tahoma" pitchFamily="34" charset="0"/>
              </a:rPr>
              <a:t>, </a:t>
            </a:r>
            <a:r>
              <a:rPr lang="ja-JP" altLang="en-US" smtClean="0">
                <a:latin typeface="Tahoma" pitchFamily="34" charset="0"/>
              </a:rPr>
              <a:t>学術総合センター 一ツ橋記念講堂</a:t>
            </a:r>
            <a:r>
              <a:rPr lang="en-US" altLang="ja-JP" smtClean="0">
                <a:latin typeface="Tahoma" pitchFamily="34" charset="0"/>
              </a:rPr>
              <a:t>)</a:t>
            </a:r>
            <a:endParaRPr lang="en-US" altLang="ja-JP" dirty="0">
              <a:latin typeface="Tahoma" pitchFamily="34" charset="0"/>
            </a:endParaRPr>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0" smtClean="0">
                <a:solidFill>
                  <a:srgbClr val="C0C0C0"/>
                </a:solidFill>
                <a:effectLst/>
              </a:defRPr>
            </a:lvl1pPr>
          </a:lstStyle>
          <a:p>
            <a:pPr>
              <a:defRPr/>
            </a:pPr>
            <a:fld id="{715F68F9-44F6-4E6F-8F84-EB7A3601EA43}" type="slidenum">
              <a:rPr lang="en-US" altLang="ja-JP">
                <a:latin typeface="Tahoma" pitchFamily="34" charset="0"/>
              </a:rPr>
              <a:pPr>
                <a:defRPr/>
              </a:pPr>
              <a:t>‹#›</a:t>
            </a:fld>
            <a:endParaRPr lang="en-US" altLang="ja-JP" dirty="0">
              <a:latin typeface="Tahoma" pitchFamily="34" charset="0"/>
            </a:endParaRPr>
          </a:p>
        </p:txBody>
      </p:sp>
      <p:sp>
        <p:nvSpPr>
          <p:cNvPr id="1346568" name="Rectangle 8"/>
          <p:cNvSpPr>
            <a:spLocks noGrp="1" noChangeArrowheads="1"/>
          </p:cNvSpPr>
          <p:nvPr>
            <p:ph type="title"/>
          </p:nvPr>
        </p:nvSpPr>
        <p:spPr bwMode="auto">
          <a:xfrm>
            <a:off x="395536" y="0"/>
            <a:ext cx="8367464" cy="7647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Tree>
    <p:extLst>
      <p:ext uri="{BB962C8B-B14F-4D97-AF65-F5344CB8AC3E}">
        <p14:creationId xmlns:p14="http://schemas.microsoft.com/office/powerpoint/2010/main" val="14216264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iming>
    <p:tnLst>
      <p:par>
        <p:cTn id="1" dur="indefinite" restart="never" nodeType="tmRoot"/>
      </p:par>
    </p:tnLst>
  </p:timing>
  <p:hf hdr="0" dt="0"/>
  <p:txStyles>
    <p:titleStyle>
      <a:lvl1pPr algn="ctr" rtl="0" eaLnBrk="0" fontAlgn="base" hangingPunct="0">
        <a:lnSpc>
          <a:spcPct val="120000"/>
        </a:lnSpc>
        <a:spcBef>
          <a:spcPct val="0"/>
        </a:spcBef>
        <a:spcAft>
          <a:spcPct val="0"/>
        </a:spcAft>
        <a:defRPr kumimoji="1" sz="2800" b="1">
          <a:solidFill>
            <a:srgbClr val="C0C0C0"/>
          </a:solidFill>
          <a:effectLst>
            <a:outerShdw blurRad="38100" dist="38100" dir="2700000" algn="tl">
              <a:srgbClr val="000000">
                <a:alpha val="43137"/>
              </a:srgbClr>
            </a:outerShdw>
          </a:effectLst>
          <a:latin typeface="+mj-lt"/>
          <a:ea typeface="+mj-ea"/>
          <a:cs typeface="+mj-cs"/>
        </a:defRPr>
      </a:lvl1pPr>
      <a:lvl2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2pPr>
      <a:lvl3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3pPr>
      <a:lvl4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4pPr>
      <a:lvl5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algn="l">
              <a:buFontTx/>
              <a:buNone/>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a:buFontTx/>
              <a:buNone/>
              <a:defRPr/>
            </a:pPr>
            <a:fld id="{23323DD9-ED4B-4A73-9803-54F1C29D25AD}" type="slidenum">
              <a:rPr lang="en-US" altLang="ja-JP">
                <a:solidFill>
                  <a:srgbClr val="000000"/>
                </a:solidFill>
              </a:rPr>
              <a:pPr>
                <a:buFontTx/>
                <a:buNone/>
                <a:defRPr/>
              </a:pPr>
              <a:t>‹#›</a:t>
            </a:fld>
            <a:endParaRPr lang="en-US" altLang="ja-JP">
              <a:solidFill>
                <a:srgbClr val="000000"/>
              </a:solidFill>
            </a:endParaRPr>
          </a:p>
        </p:txBody>
      </p:sp>
    </p:spTree>
    <p:extLst>
      <p:ext uri="{BB962C8B-B14F-4D97-AF65-F5344CB8AC3E}">
        <p14:creationId xmlns:p14="http://schemas.microsoft.com/office/powerpoint/2010/main" val="197703319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iming>
    <p:tnLst>
      <p:par>
        <p:cTn id="1" dur="indefinite" restart="never" nodeType="tmRoot"/>
      </p:par>
    </p:tnLst>
  </p:timing>
  <p:hf hd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jpe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7.xml"/><Relationship Id="rId7"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wmf"/><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8.emf"/></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65.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9.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28.png"/><Relationship Id="rId2" Type="http://schemas.openxmlformats.org/officeDocument/2006/relationships/notesSlide" Target="../notesSlides/notesSlide28.xml"/><Relationship Id="rId16"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24.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image" Target="../media/image31.png"/><Relationship Id="rId10" Type="http://schemas.openxmlformats.org/officeDocument/2006/relationships/image" Target="../media/image26.jpeg"/><Relationship Id="rId4" Type="http://schemas.openxmlformats.org/officeDocument/2006/relationships/image" Target="../media/image22.jpeg"/><Relationship Id="rId9" Type="http://schemas.openxmlformats.org/officeDocument/2006/relationships/image" Target="../media/image20.jpeg"/><Relationship Id="rId1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jpeg"/><Relationship Id="rId7"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24.jpeg"/><Relationship Id="rId9"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vmlDrawing" Target="../drawings/vmlDrawing1.vml"/><Relationship Id="rId5" Type="http://schemas.openxmlformats.org/officeDocument/2006/relationships/image" Target="../media/image67.e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70.emf"/></Relationships>
</file>

<file path=ppt/slides/_rels/slide4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1.xml"/><Relationship Id="rId7" Type="http://schemas.openxmlformats.org/officeDocument/2006/relationships/image" Target="../media/image43.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5.png"/><Relationship Id="rId4" Type="http://schemas.openxmlformats.org/officeDocument/2006/relationships/notesSlide" Target="../notesSlides/notesSlide44.xml"/><Relationship Id="rId9"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5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1.wmf"/><Relationship Id="rId7"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6.jpeg"/></Relationships>
</file>

<file path=ppt/slides/_rels/slide5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63.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png"/><Relationship Id="rId3" Type="http://schemas.openxmlformats.org/officeDocument/2006/relationships/tags" Target="../tags/tag7.xml"/><Relationship Id="rId7" Type="http://schemas.openxmlformats.org/officeDocument/2006/relationships/notesSlide" Target="../notesSlides/notesSlide51.xml"/><Relationship Id="rId12" Type="http://schemas.openxmlformats.org/officeDocument/2006/relationships/image" Target="../media/image9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1.xml"/><Relationship Id="rId11" Type="http://schemas.openxmlformats.org/officeDocument/2006/relationships/image" Target="../media/image92.png"/><Relationship Id="rId5" Type="http://schemas.openxmlformats.org/officeDocument/2006/relationships/tags" Target="../tags/tag9.xml"/><Relationship Id="rId10" Type="http://schemas.openxmlformats.org/officeDocument/2006/relationships/image" Target="../media/image91.png"/><Relationship Id="rId4" Type="http://schemas.openxmlformats.org/officeDocument/2006/relationships/tags" Target="../tags/tag8.xml"/><Relationship Id="rId9"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png"/><Relationship Id="rId3" Type="http://schemas.openxmlformats.org/officeDocument/2006/relationships/tags" Target="../tags/tag12.xml"/><Relationship Id="rId7" Type="http://schemas.openxmlformats.org/officeDocument/2006/relationships/notesSlide" Target="../notesSlides/notesSlide53.xml"/><Relationship Id="rId12" Type="http://schemas.openxmlformats.org/officeDocument/2006/relationships/image" Target="../media/image93.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1.xml"/><Relationship Id="rId11" Type="http://schemas.openxmlformats.org/officeDocument/2006/relationships/image" Target="../media/image92.png"/><Relationship Id="rId5" Type="http://schemas.openxmlformats.org/officeDocument/2006/relationships/tags" Target="../tags/tag14.xml"/><Relationship Id="rId10" Type="http://schemas.openxmlformats.org/officeDocument/2006/relationships/image" Target="../media/image91.png"/><Relationship Id="rId4" Type="http://schemas.openxmlformats.org/officeDocument/2006/relationships/tags" Target="../tags/tag13.xml"/><Relationship Id="rId9" Type="http://schemas.openxmlformats.org/officeDocument/2006/relationships/image" Target="../media/image90.png"/></Relationships>
</file>

<file path=ppt/slides/_rels/slide6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tags" Target="../tags/tag17.xml"/><Relationship Id="rId7" Type="http://schemas.openxmlformats.org/officeDocument/2006/relationships/image" Target="../media/image9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54.xml"/><Relationship Id="rId5" Type="http://schemas.openxmlformats.org/officeDocument/2006/relationships/slideLayout" Target="../slideLayouts/slideLayout1.xml"/><Relationship Id="rId10" Type="http://schemas.openxmlformats.org/officeDocument/2006/relationships/image" Target="../media/image95.png"/><Relationship Id="rId4" Type="http://schemas.openxmlformats.org/officeDocument/2006/relationships/tags" Target="../tags/tag18.xml"/><Relationship Id="rId9"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9.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image" Target="../media/image31.png"/><Relationship Id="rId10" Type="http://schemas.openxmlformats.org/officeDocument/2006/relationships/image" Target="../media/image26.jpeg"/><Relationship Id="rId4" Type="http://schemas.openxmlformats.org/officeDocument/2006/relationships/image" Target="../media/image22.jpeg"/><Relationship Id="rId9" Type="http://schemas.openxmlformats.org/officeDocument/2006/relationships/image" Target="../media/image20.jpeg"/><Relationship Id="rId14" Type="http://schemas.openxmlformats.org/officeDocument/2006/relationships/image" Target="../media/image30.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99.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9" name="Rectangle 3"/>
          <p:cNvSpPr>
            <a:spLocks noGrp="1" noChangeArrowheads="1"/>
          </p:cNvSpPr>
          <p:nvPr>
            <p:ph type="ctrTitle"/>
          </p:nvPr>
        </p:nvSpPr>
        <p:spPr>
          <a:xfrm>
            <a:off x="971600" y="692696"/>
            <a:ext cx="7380287" cy="457200"/>
          </a:xfrm>
        </p:spPr>
        <p:txBody>
          <a:bodyPr/>
          <a:lstStyle/>
          <a:p>
            <a:pPr>
              <a:lnSpc>
                <a:spcPct val="100000"/>
              </a:lnSpc>
            </a:pPr>
            <a:r>
              <a:rPr lang="en-US" altLang="ja-JP" sz="3200" b="0" dirty="0" err="1">
                <a:solidFill>
                  <a:srgbClr val="FFFFFF"/>
                </a:solidFill>
              </a:rPr>
              <a:t>SWIM</a:t>
            </a:r>
            <a:r>
              <a:rPr lang="en-US" altLang="ja-JP" sz="3200" b="0" dirty="0" err="1">
                <a:solidFill>
                  <a:srgbClr val="FFFFFF"/>
                </a:solidFill>
                <a:latin typeface="Symbol" pitchFamily="18" charset="2"/>
              </a:rPr>
              <a:t>mn</a:t>
            </a:r>
            <a:r>
              <a:rPr lang="en-US" altLang="ja-JP" sz="3200" b="0" dirty="0">
                <a:solidFill>
                  <a:srgbClr val="FFFFFF"/>
                </a:solidFill>
              </a:rPr>
              <a:t>/SDS-1</a:t>
            </a:r>
            <a:r>
              <a:rPr lang="ja-JP" altLang="en-US" sz="3200" b="0" dirty="0">
                <a:solidFill>
                  <a:srgbClr val="FFFFFF"/>
                </a:solidFill>
              </a:rPr>
              <a:t>による重力波</a:t>
            </a:r>
            <a:r>
              <a:rPr lang="ja-JP" altLang="en-US" sz="3200" b="0" dirty="0" smtClean="0">
                <a:solidFill>
                  <a:srgbClr val="FFFFFF"/>
                </a:solidFill>
              </a:rPr>
              <a:t>観測</a:t>
            </a:r>
            <a:endParaRPr lang="en-US" altLang="ja-JP" sz="2800" b="0" dirty="0">
              <a:solidFill>
                <a:srgbClr val="FFFFFF"/>
              </a:solidFill>
              <a:effectLst>
                <a:outerShdw blurRad="38100" dist="38100" dir="2700000" algn="tl">
                  <a:srgbClr val="000000">
                    <a:alpha val="43137"/>
                  </a:srgbClr>
                </a:outerShdw>
              </a:effectLst>
              <a:ea typeface="HGS創英角ｺﾞｼｯｸUB" pitchFamily="50" charset="-128"/>
            </a:endParaRPr>
          </a:p>
        </p:txBody>
      </p:sp>
      <p:sp>
        <p:nvSpPr>
          <p:cNvPr id="5" name="Rectangle 8"/>
          <p:cNvSpPr>
            <a:spLocks noGrp="1" noChangeArrowheads="1"/>
          </p:cNvSpPr>
          <p:nvPr>
            <p:ph type="ftr" sz="quarter" idx="3"/>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pic>
        <p:nvPicPr>
          <p:cNvPr id="15" name="図 16" descr="photo_sat_3_01L.jpg"/>
          <p:cNvPicPr>
            <a:picLocks noChangeAspect="1"/>
          </p:cNvPicPr>
          <p:nvPr/>
        </p:nvPicPr>
        <p:blipFill>
          <a:blip r:embed="rId3" cstate="print"/>
          <a:srcRect/>
          <a:stretch>
            <a:fillRect/>
          </a:stretch>
        </p:blipFill>
        <p:spPr bwMode="auto">
          <a:xfrm>
            <a:off x="1682744" y="2238844"/>
            <a:ext cx="2937394" cy="2349528"/>
          </a:xfrm>
          <a:prstGeom prst="rect">
            <a:avLst/>
          </a:prstGeom>
          <a:noFill/>
          <a:ln w="9525">
            <a:noFill/>
            <a:miter lim="800000"/>
            <a:headEnd/>
            <a:tailEnd/>
          </a:ln>
        </p:spPr>
      </p:pic>
      <p:pic>
        <p:nvPicPr>
          <p:cNvPr id="18" name="Picture 15"/>
          <p:cNvPicPr>
            <a:picLocks noChangeAspect="1" noChangeArrowheads="1"/>
          </p:cNvPicPr>
          <p:nvPr/>
        </p:nvPicPr>
        <p:blipFill>
          <a:blip r:embed="rId4" cstate="print"/>
          <a:srcRect/>
          <a:stretch>
            <a:fillRect/>
          </a:stretch>
        </p:blipFill>
        <p:spPr bwMode="auto">
          <a:xfrm>
            <a:off x="5374050" y="2230764"/>
            <a:ext cx="2366301" cy="2357607"/>
          </a:xfrm>
          <a:prstGeom prst="rect">
            <a:avLst/>
          </a:prstGeom>
          <a:noFill/>
          <a:ln w="15875">
            <a:noFill/>
            <a:miter lim="800000"/>
            <a:headEnd/>
            <a:tailEnd/>
          </a:ln>
        </p:spPr>
      </p:pic>
      <p:sp>
        <p:nvSpPr>
          <p:cNvPr id="19" name="Rectangle 6"/>
          <p:cNvSpPr>
            <a:spLocks noChangeArrowheads="1"/>
          </p:cNvSpPr>
          <p:nvPr/>
        </p:nvSpPr>
        <p:spPr bwMode="auto">
          <a:xfrm>
            <a:off x="755576" y="5157192"/>
            <a:ext cx="8064897" cy="400110"/>
          </a:xfrm>
          <a:prstGeom prst="rect">
            <a:avLst/>
          </a:prstGeom>
          <a:noFill/>
          <a:ln w="15875">
            <a:noFill/>
            <a:miter lim="800000"/>
            <a:headEnd/>
            <a:tailEnd/>
          </a:ln>
          <a:effectLst/>
        </p:spPr>
        <p:txBody>
          <a:bodyPr wrap="square" anchor="ctr">
            <a:spAutoFit/>
          </a:bodyPr>
          <a:lstStyle/>
          <a:p>
            <a:pPr algn="l">
              <a:buFontTx/>
              <a:buNone/>
            </a:pPr>
            <a:r>
              <a:rPr lang="ja-JP" altLang="en-US" sz="2000" dirty="0">
                <a:solidFill>
                  <a:srgbClr val="99CCFF"/>
                </a:solidFill>
                <a:effectLst>
                  <a:outerShdw blurRad="38100" dist="38100" dir="2700000" algn="tl">
                    <a:srgbClr val="000000">
                      <a:alpha val="43137"/>
                    </a:srgbClr>
                  </a:outerShdw>
                </a:effectLst>
                <a:latin typeface="Tahoma" pitchFamily="34" charset="0"/>
              </a:rPr>
              <a:t>安東 正樹 </a:t>
            </a:r>
            <a:r>
              <a:rPr lang="en-US" altLang="ja-JP" sz="2000" dirty="0">
                <a:solidFill>
                  <a:srgbClr val="99CCFF"/>
                </a:solidFill>
                <a:effectLst>
                  <a:outerShdw blurRad="38100" dist="38100" dir="2700000" algn="tl">
                    <a:srgbClr val="000000">
                      <a:alpha val="43137"/>
                    </a:srgbClr>
                  </a:outerShdw>
                </a:effectLst>
                <a:latin typeface="Tahoma" pitchFamily="34" charset="0"/>
              </a:rPr>
              <a:t>(</a:t>
            </a:r>
            <a:r>
              <a:rPr lang="ja-JP" altLang="en-US" sz="2000" dirty="0">
                <a:solidFill>
                  <a:srgbClr val="99CCFF"/>
                </a:solidFill>
                <a:effectLst>
                  <a:outerShdw blurRad="38100" dist="38100" dir="2700000" algn="tl">
                    <a:srgbClr val="000000">
                      <a:alpha val="43137"/>
                    </a:srgbClr>
                  </a:outerShdw>
                </a:effectLst>
                <a:latin typeface="Tahoma" pitchFamily="34" charset="0"/>
              </a:rPr>
              <a:t>京都</a:t>
            </a:r>
            <a:r>
              <a:rPr lang="ja-JP" altLang="en-US" sz="2000" dirty="0" smtClean="0">
                <a:solidFill>
                  <a:srgbClr val="99CCFF"/>
                </a:solidFill>
                <a:effectLst>
                  <a:outerShdw blurRad="38100" dist="38100" dir="2700000" algn="tl">
                    <a:srgbClr val="000000">
                      <a:alpha val="43137"/>
                    </a:srgbClr>
                  </a:outerShdw>
                </a:effectLst>
                <a:latin typeface="Tahoma" pitchFamily="34" charset="0"/>
              </a:rPr>
              <a:t>大</a:t>
            </a:r>
            <a:r>
              <a:rPr lang="en-US" altLang="ja-JP" sz="2000" dirty="0" smtClean="0">
                <a:solidFill>
                  <a:srgbClr val="99CCFF"/>
                </a:solidFill>
                <a:effectLst>
                  <a:outerShdw blurRad="38100" dist="38100" dir="2700000" algn="tl">
                    <a:srgbClr val="000000">
                      <a:alpha val="43137"/>
                    </a:srgbClr>
                  </a:outerShdw>
                </a:effectLst>
                <a:latin typeface="Tahoma" pitchFamily="34" charset="0"/>
              </a:rPr>
              <a:t>)</a:t>
            </a:r>
            <a:r>
              <a:rPr lang="en-US" altLang="ja-JP" sz="2000" dirty="0" smtClean="0">
                <a:solidFill>
                  <a:srgbClr val="EAEAEA"/>
                </a:solidFill>
                <a:effectLst>
                  <a:outerShdw blurRad="38100" dist="38100" dir="2700000" algn="tl">
                    <a:srgbClr val="000000">
                      <a:alpha val="43137"/>
                    </a:srgbClr>
                  </a:outerShdw>
                </a:effectLst>
                <a:latin typeface="Tahoma" pitchFamily="34" charset="0"/>
              </a:rPr>
              <a:t>, </a:t>
            </a:r>
            <a:r>
              <a:rPr lang="ja-JP" altLang="en-US" sz="2000" dirty="0" smtClean="0">
                <a:solidFill>
                  <a:srgbClr val="EAEAEA"/>
                </a:solidFill>
                <a:effectLst>
                  <a:outerShdw blurRad="38100" dist="38100" dir="2700000" algn="tl">
                    <a:srgbClr val="000000">
                      <a:alpha val="43137"/>
                    </a:srgbClr>
                  </a:outerShdw>
                </a:effectLst>
                <a:latin typeface="Tahoma" pitchFamily="34" charset="0"/>
              </a:rPr>
              <a:t>穀山 渉 </a:t>
            </a:r>
            <a:r>
              <a:rPr lang="en-US" altLang="ja-JP" sz="2000" dirty="0" smtClean="0">
                <a:solidFill>
                  <a:srgbClr val="EAEAEA"/>
                </a:solidFill>
                <a:effectLst>
                  <a:outerShdw blurRad="38100" dist="38100" dir="2700000" algn="tl">
                    <a:srgbClr val="000000">
                      <a:alpha val="43137"/>
                    </a:srgbClr>
                  </a:outerShdw>
                </a:effectLst>
                <a:latin typeface="Tahoma" pitchFamily="34" charset="0"/>
              </a:rPr>
              <a:t>(</a:t>
            </a:r>
            <a:r>
              <a:rPr lang="ja-JP" altLang="en-US" sz="2000" dirty="0" smtClean="0">
                <a:solidFill>
                  <a:srgbClr val="EAEAEA"/>
                </a:solidFill>
                <a:effectLst>
                  <a:outerShdw blurRad="38100" dist="38100" dir="2700000" algn="tl">
                    <a:srgbClr val="000000">
                      <a:alpha val="43137"/>
                    </a:srgbClr>
                  </a:outerShdw>
                </a:effectLst>
                <a:latin typeface="Tahoma" pitchFamily="34" charset="0"/>
              </a:rPr>
              <a:t>東京大</a:t>
            </a:r>
            <a:r>
              <a:rPr lang="en-US" altLang="ja-JP" sz="2000" dirty="0" smtClean="0">
                <a:solidFill>
                  <a:srgbClr val="EAEAEA"/>
                </a:solidFill>
                <a:effectLst>
                  <a:outerShdw blurRad="38100" dist="38100" dir="2700000" algn="tl">
                    <a:srgbClr val="000000">
                      <a:alpha val="43137"/>
                    </a:srgbClr>
                  </a:outerShdw>
                </a:effectLst>
                <a:latin typeface="Tahoma" pitchFamily="34" charset="0"/>
              </a:rPr>
              <a:t>), </a:t>
            </a:r>
            <a:r>
              <a:rPr lang="ja-JP" altLang="en-US" sz="2000" dirty="0" smtClean="0">
                <a:solidFill>
                  <a:srgbClr val="EAEAEA"/>
                </a:solidFill>
                <a:effectLst>
                  <a:outerShdw blurRad="38100" dist="38100" dir="2700000" algn="tl">
                    <a:srgbClr val="000000">
                      <a:alpha val="43137"/>
                    </a:srgbClr>
                  </a:outerShdw>
                </a:effectLst>
                <a:latin typeface="Tahoma" pitchFamily="34" charset="0"/>
              </a:rPr>
              <a:t>高島 健 </a:t>
            </a:r>
            <a:r>
              <a:rPr lang="en-US" altLang="ja-JP" sz="2000" dirty="0" smtClean="0">
                <a:solidFill>
                  <a:srgbClr val="EAEAEA"/>
                </a:solidFill>
                <a:effectLst>
                  <a:outerShdw blurRad="38100" dist="38100" dir="2700000" algn="tl">
                    <a:srgbClr val="000000">
                      <a:alpha val="43137"/>
                    </a:srgbClr>
                  </a:outerShdw>
                </a:effectLst>
                <a:latin typeface="Tahoma" pitchFamily="34" charset="0"/>
              </a:rPr>
              <a:t>(JAXA), </a:t>
            </a:r>
            <a:r>
              <a:rPr lang="ja-JP" altLang="en-US" sz="2000" dirty="0" smtClean="0">
                <a:solidFill>
                  <a:srgbClr val="EAEAEA"/>
                </a:solidFill>
                <a:effectLst>
                  <a:outerShdw blurRad="38100" dist="38100" dir="2700000" algn="tl">
                    <a:srgbClr val="000000">
                      <a:alpha val="43137"/>
                    </a:srgbClr>
                  </a:outerShdw>
                </a:effectLst>
                <a:latin typeface="Tahoma" pitchFamily="34" charset="0"/>
              </a:rPr>
              <a:t>他 </a:t>
            </a:r>
            <a:r>
              <a:rPr lang="en-US" altLang="ja-JP" sz="2000" dirty="0" smtClean="0">
                <a:solidFill>
                  <a:srgbClr val="EAEAEA"/>
                </a:solidFill>
                <a:effectLst>
                  <a:outerShdw blurRad="38100" dist="38100" dir="2700000" algn="tl">
                    <a:srgbClr val="000000">
                      <a:alpha val="43137"/>
                    </a:srgbClr>
                  </a:outerShdw>
                </a:effectLst>
                <a:latin typeface="Tahoma" pitchFamily="34" charset="0"/>
              </a:rPr>
              <a:t>SWIM</a:t>
            </a:r>
            <a:r>
              <a:rPr lang="ja-JP" altLang="en-US" sz="2000" dirty="0" smtClean="0">
                <a:solidFill>
                  <a:srgbClr val="EAEAEA"/>
                </a:solidFill>
                <a:effectLst>
                  <a:outerShdw blurRad="38100" dist="38100" dir="2700000" algn="tl">
                    <a:srgbClr val="000000">
                      <a:alpha val="43137"/>
                    </a:srgbClr>
                  </a:outerShdw>
                </a:effectLst>
                <a:latin typeface="Tahoma" pitchFamily="34" charset="0"/>
              </a:rPr>
              <a:t>チーム</a:t>
            </a:r>
            <a:endParaRPr lang="en-US" altLang="ja-JP" sz="2000" dirty="0">
              <a:solidFill>
                <a:srgbClr val="EAEAEA"/>
              </a:solidFill>
              <a:effectLst>
                <a:outerShdw blurRad="38100" dist="38100" dir="2700000" algn="tl">
                  <a:srgbClr val="000000">
                    <a:alpha val="43137"/>
                  </a:srgbClr>
                </a:outerShdw>
              </a:effectLst>
              <a:latin typeface="Tahoma" pitchFamily="34" charset="0"/>
            </a:endParaRPr>
          </a:p>
        </p:txBody>
      </p:sp>
      <p:sp>
        <p:nvSpPr>
          <p:cNvPr id="20" name="Rectangle 11"/>
          <p:cNvSpPr>
            <a:spLocks noChangeArrowheads="1"/>
          </p:cNvSpPr>
          <p:nvPr/>
        </p:nvSpPr>
        <p:spPr bwMode="auto">
          <a:xfrm>
            <a:off x="6156176" y="1916832"/>
            <a:ext cx="1952765" cy="322011"/>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400" dirty="0" smtClean="0">
                <a:solidFill>
                  <a:srgbClr val="99CCFF"/>
                </a:solidFill>
                <a:latin typeface="Tahoma" pitchFamily="34" charset="0"/>
                <a:ea typeface="HGP創英角ｺﾞｼｯｸUB" pitchFamily="50" charset="-128"/>
              </a:rPr>
              <a:t>試験マスモジュール</a:t>
            </a:r>
            <a:endParaRPr lang="en-US" altLang="ja-JP" sz="1400" dirty="0">
              <a:solidFill>
                <a:srgbClr val="99CCFF"/>
              </a:solidFill>
              <a:latin typeface="Tahoma" pitchFamily="34" charset="0"/>
              <a:ea typeface="HGP創英角ｺﾞｼｯｸUB" pitchFamily="50" charset="-128"/>
            </a:endParaRPr>
          </a:p>
        </p:txBody>
      </p:sp>
      <p:sp>
        <p:nvSpPr>
          <p:cNvPr id="21" name="Rectangle 11"/>
          <p:cNvSpPr>
            <a:spLocks noChangeArrowheads="1"/>
          </p:cNvSpPr>
          <p:nvPr/>
        </p:nvSpPr>
        <p:spPr bwMode="auto">
          <a:xfrm>
            <a:off x="1547664" y="1916832"/>
            <a:ext cx="3744416" cy="31393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200" dirty="0" smtClean="0">
                <a:solidFill>
                  <a:srgbClr val="99CCFF"/>
                </a:solidFill>
                <a:latin typeface="Tahoma" pitchFamily="34" charset="0"/>
              </a:rPr>
              <a:t>「いぶき」搭載カメラによる</a:t>
            </a:r>
            <a:r>
              <a:rPr lang="en-US" altLang="ja-JP" sz="1200" dirty="0" smtClean="0">
                <a:solidFill>
                  <a:srgbClr val="99CCFF"/>
                </a:solidFill>
                <a:latin typeface="Tahoma" pitchFamily="34" charset="0"/>
              </a:rPr>
              <a:t>SDS-1</a:t>
            </a:r>
            <a:r>
              <a:rPr lang="ja-JP" altLang="en-US" sz="1200" dirty="0" smtClean="0">
                <a:solidFill>
                  <a:srgbClr val="99CCFF"/>
                </a:solidFill>
                <a:latin typeface="Tahoma" pitchFamily="34" charset="0"/>
              </a:rPr>
              <a:t>写真</a:t>
            </a:r>
            <a:r>
              <a:rPr lang="en-US" altLang="ja-JP" sz="1200" dirty="0" smtClean="0">
                <a:solidFill>
                  <a:srgbClr val="99CCFF"/>
                </a:solidFill>
                <a:latin typeface="Tahoma" pitchFamily="34" charset="0"/>
              </a:rPr>
              <a:t> (by JAXA)</a:t>
            </a:r>
            <a:endParaRPr lang="en-US" altLang="ja-JP" sz="1200" dirty="0">
              <a:solidFill>
                <a:srgbClr val="99CCFF"/>
              </a:solidFill>
              <a:latin typeface="Tahoma" pitchFamily="34" charset="0"/>
            </a:endParaRPr>
          </a:p>
        </p:txBody>
      </p:sp>
      <p:sp>
        <p:nvSpPr>
          <p:cNvPr id="3" name="角丸四角形 2"/>
          <p:cNvSpPr/>
          <p:nvPr/>
        </p:nvSpPr>
        <p:spPr bwMode="auto">
          <a:xfrm>
            <a:off x="2483768" y="3789040"/>
            <a:ext cx="864096" cy="744312"/>
          </a:xfrm>
          <a:prstGeom prst="roundRect">
            <a:avLst/>
          </a:prstGeom>
          <a:noFill/>
          <a:ln w="508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nvGrpSpPr>
          <p:cNvPr id="36" name="グループ化 35"/>
          <p:cNvGrpSpPr/>
          <p:nvPr/>
        </p:nvGrpSpPr>
        <p:grpSpPr>
          <a:xfrm>
            <a:off x="539552" y="5800118"/>
            <a:ext cx="8208911" cy="509202"/>
            <a:chOff x="683568" y="5800118"/>
            <a:chExt cx="8208911" cy="509202"/>
          </a:xfrm>
        </p:grpSpPr>
        <p:sp>
          <p:nvSpPr>
            <p:cNvPr id="35" name="角丸四角形 34"/>
            <p:cNvSpPr/>
            <p:nvPr/>
          </p:nvSpPr>
          <p:spPr bwMode="auto">
            <a:xfrm>
              <a:off x="683568" y="5800118"/>
              <a:ext cx="8208911" cy="509202"/>
            </a:xfrm>
            <a:prstGeom prst="roundRect">
              <a:avLst>
                <a:gd name="adj" fmla="val 2434"/>
              </a:avLst>
            </a:prstGeom>
            <a:solidFill>
              <a:srgbClr val="FFFFFF"/>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a typeface="ＭＳ Ｐゴシック" pitchFamily="50" charset="-128"/>
              </a:endParaRPr>
            </a:p>
          </p:txBody>
        </p:sp>
        <p:pic>
          <p:nvPicPr>
            <p:cNvPr id="22" name="Picture 16" descr="kyoto"/>
            <p:cNvPicPr>
              <a:picLocks noChangeAspect="1" noChangeArrowheads="1"/>
            </p:cNvPicPr>
            <p:nvPr/>
          </p:nvPicPr>
          <p:blipFill>
            <a:blip r:embed="rId5" cstate="print"/>
            <a:srcRect/>
            <a:stretch>
              <a:fillRect/>
            </a:stretch>
          </p:blipFill>
          <p:spPr bwMode="auto">
            <a:xfrm>
              <a:off x="2183718" y="5889768"/>
              <a:ext cx="1236154" cy="382048"/>
            </a:xfrm>
            <a:prstGeom prst="rect">
              <a:avLst/>
            </a:prstGeom>
            <a:noFill/>
          </p:spPr>
        </p:pic>
        <p:pic>
          <p:nvPicPr>
            <p:cNvPr id="23" name="Picture 20" descr="hosei"/>
            <p:cNvPicPr>
              <a:picLocks noChangeAspect="1" noChangeArrowheads="1"/>
            </p:cNvPicPr>
            <p:nvPr/>
          </p:nvPicPr>
          <p:blipFill>
            <a:blip r:embed="rId6" cstate="print"/>
            <a:srcRect/>
            <a:stretch>
              <a:fillRect/>
            </a:stretch>
          </p:blipFill>
          <p:spPr bwMode="auto">
            <a:xfrm>
              <a:off x="6267150" y="5894524"/>
              <a:ext cx="1156144" cy="372047"/>
            </a:xfrm>
            <a:prstGeom prst="rect">
              <a:avLst/>
            </a:prstGeom>
            <a:noFill/>
          </p:spPr>
        </p:pic>
        <p:pic>
          <p:nvPicPr>
            <p:cNvPr id="24" name="Picture 21" descr="tokyo"/>
            <p:cNvPicPr>
              <a:picLocks noChangeAspect="1" noChangeArrowheads="1"/>
            </p:cNvPicPr>
            <p:nvPr/>
          </p:nvPicPr>
          <p:blipFill>
            <a:blip r:embed="rId7" cstate="print"/>
            <a:srcRect/>
            <a:stretch>
              <a:fillRect/>
            </a:stretch>
          </p:blipFill>
          <p:spPr bwMode="auto">
            <a:xfrm>
              <a:off x="3480419" y="5886430"/>
              <a:ext cx="1281727" cy="396562"/>
            </a:xfrm>
            <a:prstGeom prst="rect">
              <a:avLst/>
            </a:prstGeom>
            <a:noFill/>
          </p:spPr>
        </p:pic>
        <p:grpSp>
          <p:nvGrpSpPr>
            <p:cNvPr id="25" name="Group 23"/>
            <p:cNvGrpSpPr>
              <a:grpSpLocks/>
            </p:cNvGrpSpPr>
            <p:nvPr/>
          </p:nvGrpSpPr>
          <p:grpSpPr bwMode="auto">
            <a:xfrm>
              <a:off x="765558" y="5883060"/>
              <a:ext cx="1358170" cy="406051"/>
              <a:chOff x="882" y="2861"/>
              <a:chExt cx="1358" cy="406"/>
            </a:xfrm>
          </p:grpSpPr>
          <p:pic>
            <p:nvPicPr>
              <p:cNvPr id="31" name="Picture 8"/>
              <p:cNvPicPr>
                <a:picLocks noChangeAspect="1" noChangeArrowheads="1"/>
              </p:cNvPicPr>
              <p:nvPr/>
            </p:nvPicPr>
            <p:blipFill>
              <a:blip r:embed="rId8" cstate="print"/>
              <a:srcRect/>
              <a:stretch>
                <a:fillRect/>
              </a:stretch>
            </p:blipFill>
            <p:spPr bwMode="auto">
              <a:xfrm>
                <a:off x="1677" y="2887"/>
                <a:ext cx="556" cy="312"/>
              </a:xfrm>
              <a:prstGeom prst="rect">
                <a:avLst/>
              </a:prstGeom>
              <a:noFill/>
              <a:ln w="50800" algn="ctr">
                <a:noFill/>
                <a:miter lim="800000"/>
                <a:headEnd/>
                <a:tailEnd/>
              </a:ln>
              <a:effectLst/>
            </p:spPr>
          </p:pic>
          <p:pic>
            <p:nvPicPr>
              <p:cNvPr id="32" name="Picture 18" descr="isas"/>
              <p:cNvPicPr>
                <a:picLocks noChangeAspect="1" noChangeArrowheads="1"/>
              </p:cNvPicPr>
              <p:nvPr/>
            </p:nvPicPr>
            <p:blipFill>
              <a:blip r:embed="rId9" cstate="print"/>
              <a:srcRect/>
              <a:stretch>
                <a:fillRect/>
              </a:stretch>
            </p:blipFill>
            <p:spPr bwMode="auto">
              <a:xfrm>
                <a:off x="882" y="2861"/>
                <a:ext cx="799" cy="324"/>
              </a:xfrm>
              <a:prstGeom prst="rect">
                <a:avLst/>
              </a:prstGeom>
              <a:noFill/>
            </p:spPr>
          </p:pic>
          <p:pic>
            <p:nvPicPr>
              <p:cNvPr id="33" name="Picture 19" descr="isas_2"/>
              <p:cNvPicPr>
                <a:picLocks noChangeAspect="1" noChangeArrowheads="1"/>
              </p:cNvPicPr>
              <p:nvPr/>
            </p:nvPicPr>
            <p:blipFill>
              <a:blip r:embed="rId10" cstate="print"/>
              <a:srcRect/>
              <a:stretch>
                <a:fillRect/>
              </a:stretch>
            </p:blipFill>
            <p:spPr bwMode="auto">
              <a:xfrm>
                <a:off x="895" y="3184"/>
                <a:ext cx="1345" cy="83"/>
              </a:xfrm>
              <a:prstGeom prst="rect">
                <a:avLst/>
              </a:prstGeom>
              <a:noFill/>
            </p:spPr>
          </p:pic>
          <p:sp>
            <p:nvSpPr>
              <p:cNvPr id="34" name="Line 22"/>
              <p:cNvSpPr>
                <a:spLocks noChangeShapeType="1"/>
              </p:cNvSpPr>
              <p:nvPr/>
            </p:nvSpPr>
            <p:spPr bwMode="auto">
              <a:xfrm flipH="1">
                <a:off x="1555" y="2896"/>
                <a:ext cx="181" cy="240"/>
              </a:xfrm>
              <a:prstGeom prst="line">
                <a:avLst/>
              </a:prstGeom>
              <a:noFill/>
              <a:ln w="22225">
                <a:solidFill>
                  <a:srgbClr val="000000"/>
                </a:solidFill>
                <a:round/>
                <a:headEnd/>
                <a:tailEnd/>
              </a:ln>
              <a:effectLst/>
            </p:spPr>
            <p:txBody>
              <a:bodyPr lIns="90000" tIns="46800" rIns="90000" bIns="46800">
                <a:spAutoFit/>
              </a:bodyPr>
              <a:lstStyle>
                <a:defPPr>
                  <a:defRPr lang="ja-JP"/>
                </a:defPPr>
                <a:lvl1pPr algn="l" rtl="0" eaLnBrk="0" fontAlgn="base" hangingPunct="0">
                  <a:spcBef>
                    <a:spcPct val="0"/>
                  </a:spcBef>
                  <a:spcAft>
                    <a:spcPct val="0"/>
                  </a:spcAft>
                  <a:defRPr kern="1200">
                    <a:solidFill>
                      <a:srgbClr val="000000"/>
                    </a:solidFill>
                    <a:latin typeface="Tahoma" pitchFamily="34" charset="0"/>
                    <a:ea typeface="HGP創英角ｺﾞｼｯｸUB" pitchFamily="50" charset="-128"/>
                    <a:cs typeface="+mn-cs"/>
                  </a:defRPr>
                </a:lvl1pPr>
                <a:lvl2pPr marL="457200" algn="l" rtl="0" eaLnBrk="0" fontAlgn="base" hangingPunct="0">
                  <a:spcBef>
                    <a:spcPct val="0"/>
                  </a:spcBef>
                  <a:spcAft>
                    <a:spcPct val="0"/>
                  </a:spcAft>
                  <a:defRPr kern="1200">
                    <a:solidFill>
                      <a:srgbClr val="000000"/>
                    </a:solidFill>
                    <a:latin typeface="Tahoma" pitchFamily="34" charset="0"/>
                    <a:ea typeface="HGP創英角ｺﾞｼｯｸUB" pitchFamily="50" charset="-128"/>
                    <a:cs typeface="+mn-cs"/>
                  </a:defRPr>
                </a:lvl2pPr>
                <a:lvl3pPr marL="914400" algn="l" rtl="0" eaLnBrk="0" fontAlgn="base" hangingPunct="0">
                  <a:spcBef>
                    <a:spcPct val="0"/>
                  </a:spcBef>
                  <a:spcAft>
                    <a:spcPct val="0"/>
                  </a:spcAft>
                  <a:defRPr kern="1200">
                    <a:solidFill>
                      <a:srgbClr val="000000"/>
                    </a:solidFill>
                    <a:latin typeface="Tahoma" pitchFamily="34" charset="0"/>
                    <a:ea typeface="HGP創英角ｺﾞｼｯｸUB" pitchFamily="50" charset="-128"/>
                    <a:cs typeface="+mn-cs"/>
                  </a:defRPr>
                </a:lvl3pPr>
                <a:lvl4pPr marL="1371600" algn="l" rtl="0" eaLnBrk="0" fontAlgn="base" hangingPunct="0">
                  <a:spcBef>
                    <a:spcPct val="0"/>
                  </a:spcBef>
                  <a:spcAft>
                    <a:spcPct val="0"/>
                  </a:spcAft>
                  <a:defRPr kern="1200">
                    <a:solidFill>
                      <a:srgbClr val="000000"/>
                    </a:solidFill>
                    <a:latin typeface="Tahoma" pitchFamily="34" charset="0"/>
                    <a:ea typeface="HGP創英角ｺﾞｼｯｸUB" pitchFamily="50" charset="-128"/>
                    <a:cs typeface="+mn-cs"/>
                  </a:defRPr>
                </a:lvl4pPr>
                <a:lvl5pPr marL="1828800" algn="l" rtl="0" eaLnBrk="0" fontAlgn="base" hangingPunct="0">
                  <a:spcBef>
                    <a:spcPct val="0"/>
                  </a:spcBef>
                  <a:spcAft>
                    <a:spcPct val="0"/>
                  </a:spcAft>
                  <a:defRPr kern="1200">
                    <a:solidFill>
                      <a:srgbClr val="000000"/>
                    </a:solidFill>
                    <a:latin typeface="Tahoma" pitchFamily="34" charset="0"/>
                    <a:ea typeface="HGP創英角ｺﾞｼｯｸUB" pitchFamily="50" charset="-128"/>
                    <a:cs typeface="+mn-cs"/>
                  </a:defRPr>
                </a:lvl5pPr>
                <a:lvl6pPr marL="2286000" algn="l" defTabSz="914400" rtl="0" eaLnBrk="1" latinLnBrk="0" hangingPunct="1">
                  <a:defRPr kern="1200">
                    <a:solidFill>
                      <a:srgbClr val="000000"/>
                    </a:solidFill>
                    <a:latin typeface="Tahoma" pitchFamily="34" charset="0"/>
                    <a:ea typeface="HGP創英角ｺﾞｼｯｸUB" pitchFamily="50" charset="-128"/>
                    <a:cs typeface="+mn-cs"/>
                  </a:defRPr>
                </a:lvl6pPr>
                <a:lvl7pPr marL="2743200" algn="l" defTabSz="914400" rtl="0" eaLnBrk="1" latinLnBrk="0" hangingPunct="1">
                  <a:defRPr kern="1200">
                    <a:solidFill>
                      <a:srgbClr val="000000"/>
                    </a:solidFill>
                    <a:latin typeface="Tahoma" pitchFamily="34" charset="0"/>
                    <a:ea typeface="HGP創英角ｺﾞｼｯｸUB" pitchFamily="50" charset="-128"/>
                    <a:cs typeface="+mn-cs"/>
                  </a:defRPr>
                </a:lvl7pPr>
                <a:lvl8pPr marL="3200400" algn="l" defTabSz="914400" rtl="0" eaLnBrk="1" latinLnBrk="0" hangingPunct="1">
                  <a:defRPr kern="1200">
                    <a:solidFill>
                      <a:srgbClr val="000000"/>
                    </a:solidFill>
                    <a:latin typeface="Tahoma" pitchFamily="34" charset="0"/>
                    <a:ea typeface="HGP創英角ｺﾞｼｯｸUB" pitchFamily="50" charset="-128"/>
                    <a:cs typeface="+mn-cs"/>
                  </a:defRPr>
                </a:lvl8pPr>
                <a:lvl9pPr marL="3657600" algn="l" defTabSz="914400" rtl="0" eaLnBrk="1" latinLnBrk="0" hangingPunct="1">
                  <a:defRPr kern="1200">
                    <a:solidFill>
                      <a:srgbClr val="000000"/>
                    </a:solidFill>
                    <a:latin typeface="Tahoma" pitchFamily="34" charset="0"/>
                    <a:ea typeface="HGP創英角ｺﾞｼｯｸUB" pitchFamily="50" charset="-128"/>
                    <a:cs typeface="+mn-cs"/>
                  </a:defRPr>
                </a:lvl9pPr>
              </a:lstStyle>
              <a:p>
                <a:endParaRPr lang="ja-JP" altLang="en-US"/>
              </a:p>
            </p:txBody>
          </p:sp>
        </p:grpSp>
        <p:pic>
          <p:nvPicPr>
            <p:cNvPr id="26" name="Picture 24" descr="pcha"/>
            <p:cNvPicPr>
              <a:picLocks noChangeAspect="1" noChangeArrowheads="1"/>
            </p:cNvPicPr>
            <p:nvPr/>
          </p:nvPicPr>
          <p:blipFill>
            <a:blip r:embed="rId11" cstate="print"/>
            <a:srcRect/>
            <a:stretch>
              <a:fillRect/>
            </a:stretch>
          </p:blipFill>
          <p:spPr bwMode="auto">
            <a:xfrm>
              <a:off x="7526142" y="5952651"/>
              <a:ext cx="1325166" cy="276035"/>
            </a:xfrm>
            <a:prstGeom prst="rect">
              <a:avLst/>
            </a:prstGeom>
            <a:noFill/>
          </p:spPr>
        </p:pic>
        <p:grpSp>
          <p:nvGrpSpPr>
            <p:cNvPr id="28" name="Group 27"/>
            <p:cNvGrpSpPr>
              <a:grpSpLocks/>
            </p:cNvGrpSpPr>
            <p:nvPr/>
          </p:nvGrpSpPr>
          <p:grpSpPr bwMode="auto">
            <a:xfrm>
              <a:off x="4858762" y="5844645"/>
              <a:ext cx="1352170" cy="443056"/>
              <a:chOff x="989" y="3563"/>
              <a:chExt cx="1352" cy="443"/>
            </a:xfrm>
          </p:grpSpPr>
          <p:pic>
            <p:nvPicPr>
              <p:cNvPr id="29" name="Picture 7"/>
              <p:cNvPicPr>
                <a:picLocks noChangeAspect="1" noChangeArrowheads="1"/>
              </p:cNvPicPr>
              <p:nvPr/>
            </p:nvPicPr>
            <p:blipFill>
              <a:blip r:embed="rId12" cstate="print"/>
              <a:srcRect/>
              <a:stretch>
                <a:fillRect/>
              </a:stretch>
            </p:blipFill>
            <p:spPr bwMode="auto">
              <a:xfrm>
                <a:off x="1215" y="3563"/>
                <a:ext cx="883" cy="374"/>
              </a:xfrm>
              <a:prstGeom prst="rect">
                <a:avLst/>
              </a:prstGeom>
              <a:noFill/>
              <a:ln w="50800" algn="ctr">
                <a:noFill/>
                <a:miter lim="800000"/>
                <a:headEnd/>
                <a:tailEnd/>
              </a:ln>
              <a:effectLst/>
            </p:spPr>
          </p:pic>
          <p:pic>
            <p:nvPicPr>
              <p:cNvPr id="30" name="Picture 26"/>
              <p:cNvPicPr>
                <a:picLocks noChangeAspect="1" noChangeArrowheads="1"/>
              </p:cNvPicPr>
              <p:nvPr/>
            </p:nvPicPr>
            <p:blipFill>
              <a:blip r:embed="rId13" cstate="print"/>
              <a:srcRect/>
              <a:stretch>
                <a:fillRect/>
              </a:stretch>
            </p:blipFill>
            <p:spPr bwMode="auto">
              <a:xfrm>
                <a:off x="989" y="3918"/>
                <a:ext cx="1352" cy="88"/>
              </a:xfrm>
              <a:prstGeom prst="rect">
                <a:avLst/>
              </a:prstGeom>
              <a:noFill/>
              <a:ln w="50800" algn="ctr">
                <a:noFill/>
                <a:miter lim="800000"/>
                <a:headEnd/>
                <a:tailEnd/>
              </a:ln>
              <a:effectLst/>
            </p:spPr>
          </p:pic>
        </p:grpSp>
      </p:grpSp>
    </p:spTree>
  </p:cSld>
  <p:clrMapOvr>
    <a:masterClrMapping/>
  </p:clrMapOvr>
  <p:transition advTm="696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重力波とその観測</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5" name="Rectangle 11"/>
          <p:cNvSpPr>
            <a:spLocks noChangeArrowheads="1"/>
          </p:cNvSpPr>
          <p:nvPr/>
        </p:nvSpPr>
        <p:spPr bwMode="auto">
          <a:xfrm>
            <a:off x="755576" y="1436583"/>
            <a:ext cx="7143800" cy="1200329"/>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smtClean="0">
                <a:solidFill>
                  <a:srgbClr val="99FF99"/>
                </a:solidFill>
                <a:latin typeface="Tahoma" pitchFamily="34" charset="0"/>
              </a:rPr>
              <a:t>重力波</a:t>
            </a:r>
            <a:endParaRPr lang="en-US" altLang="ja-JP" sz="2000" dirty="0" smtClean="0">
              <a:solidFill>
                <a:srgbClr val="99FF99"/>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sym typeface="Wingdings" pitchFamily="2" charset="2"/>
              </a:rPr>
              <a:t>　 時空</a:t>
            </a:r>
            <a:r>
              <a:rPr lang="ja-JP" altLang="en-US" sz="2000" dirty="0">
                <a:solidFill>
                  <a:srgbClr val="FFFFFF"/>
                </a:solidFill>
                <a:latin typeface="Tahoma" pitchFamily="34" charset="0"/>
                <a:sym typeface="Wingdings" pitchFamily="2" charset="2"/>
              </a:rPr>
              <a:t>の</a:t>
            </a:r>
            <a:r>
              <a:rPr lang="ja-JP" altLang="en-US" sz="2000" dirty="0" smtClean="0">
                <a:solidFill>
                  <a:srgbClr val="FFFFFF"/>
                </a:solidFill>
                <a:latin typeface="Tahoma" pitchFamily="34" charset="0"/>
                <a:sym typeface="Wingdings" pitchFamily="2" charset="2"/>
              </a:rPr>
              <a:t>歪み</a:t>
            </a:r>
            <a:r>
              <a:rPr lang="en-US" altLang="ja-JP" sz="2000" dirty="0" smtClean="0">
                <a:solidFill>
                  <a:srgbClr val="FFFFFF"/>
                </a:solidFill>
                <a:latin typeface="Tahoma" pitchFamily="34" charset="0"/>
                <a:sym typeface="Wingdings" pitchFamily="2" charset="2"/>
              </a:rPr>
              <a:t>(</a:t>
            </a:r>
            <a:r>
              <a:rPr lang="ja-JP" altLang="en-US" sz="2000" dirty="0" smtClean="0">
                <a:solidFill>
                  <a:srgbClr val="FFFFFF"/>
                </a:solidFill>
                <a:latin typeface="Tahoma" pitchFamily="34" charset="0"/>
                <a:sym typeface="Wingdings" pitchFamily="2" charset="2"/>
              </a:rPr>
              <a:t>重力場</a:t>
            </a:r>
            <a:r>
              <a:rPr lang="en-US" altLang="ja-JP" sz="2000" dirty="0" smtClean="0">
                <a:solidFill>
                  <a:srgbClr val="FFFFFF"/>
                </a:solidFill>
                <a:latin typeface="Tahoma" pitchFamily="34" charset="0"/>
                <a:sym typeface="Wingdings" pitchFamily="2" charset="2"/>
              </a:rPr>
              <a:t>)</a:t>
            </a:r>
            <a:r>
              <a:rPr lang="ja-JP" altLang="en-US" sz="2000" dirty="0" smtClean="0">
                <a:solidFill>
                  <a:srgbClr val="FFFFFF"/>
                </a:solidFill>
                <a:latin typeface="Tahoma" pitchFamily="34" charset="0"/>
                <a:sym typeface="Wingdings" pitchFamily="2" charset="2"/>
              </a:rPr>
              <a:t>が波として伝わるもの</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質量の加速度運動で生成される</a:t>
            </a:r>
            <a:r>
              <a:rPr lang="en-US" altLang="ja-JP" sz="2000" dirty="0" smtClean="0">
                <a:solidFill>
                  <a:srgbClr val="FFFFFF"/>
                </a:solidFill>
                <a:latin typeface="Tahoma" pitchFamily="34" charset="0"/>
                <a:sym typeface="Wingdings" pitchFamily="2" charset="2"/>
              </a:rPr>
              <a:t>.   </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高エネルギー天体現象</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初期宇宙</a:t>
            </a:r>
            <a:r>
              <a:rPr lang="en-US" altLang="ja-JP" sz="2000" dirty="0" smtClean="0">
                <a:solidFill>
                  <a:srgbClr val="FFFFFF"/>
                </a:solidFill>
                <a:latin typeface="Tahoma" pitchFamily="34" charset="0"/>
                <a:sym typeface="Wingdings" pitchFamily="2" charset="2"/>
              </a:rPr>
              <a:t>)</a:t>
            </a:r>
            <a:endParaRPr lang="en-US" altLang="ja-JP" sz="2000" dirty="0" smtClean="0">
              <a:solidFill>
                <a:srgbClr val="FFFFFF"/>
              </a:solidFill>
              <a:latin typeface="Tahoma" pitchFamily="34" charset="0"/>
            </a:endParaRPr>
          </a:p>
        </p:txBody>
      </p:sp>
      <p:pic>
        <p:nvPicPr>
          <p:cNvPr id="15" name="Picture 52" descr="GR1transparent"/>
          <p:cNvPicPr>
            <a:picLocks noChangeAspect="1" noChangeArrowheads="1"/>
          </p:cNvPicPr>
          <p:nvPr/>
        </p:nvPicPr>
        <p:blipFill>
          <a:blip r:embed="rId3"/>
          <a:srcRect/>
          <a:stretch>
            <a:fillRect/>
          </a:stretch>
        </p:blipFill>
        <p:spPr bwMode="auto">
          <a:xfrm>
            <a:off x="6012160" y="1379714"/>
            <a:ext cx="2736304" cy="1905270"/>
          </a:xfrm>
          <a:prstGeom prst="rect">
            <a:avLst/>
          </a:prstGeom>
          <a:noFill/>
        </p:spPr>
      </p:pic>
      <p:sp>
        <p:nvSpPr>
          <p:cNvPr id="17" name="Rectangle 11"/>
          <p:cNvSpPr>
            <a:spLocks noChangeArrowheads="1"/>
          </p:cNvSpPr>
          <p:nvPr/>
        </p:nvSpPr>
        <p:spPr bwMode="auto">
          <a:xfrm>
            <a:off x="755576" y="3524815"/>
            <a:ext cx="7143800" cy="1200329"/>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smtClean="0">
                <a:solidFill>
                  <a:srgbClr val="99FF99"/>
                </a:solidFill>
                <a:latin typeface="Tahoma" pitchFamily="34" charset="0"/>
              </a:rPr>
              <a:t>重力波による天文学</a:t>
            </a:r>
            <a:endParaRPr lang="en-US" altLang="ja-JP" sz="2000" dirty="0" smtClean="0">
              <a:solidFill>
                <a:srgbClr val="99FF99"/>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sym typeface="Wingdings" pitchFamily="2" charset="2"/>
              </a:rPr>
              <a:t>　 非常に強い透過力 </a:t>
            </a: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a:t>
            </a:r>
            <a:r>
              <a:rPr lang="ja-JP" altLang="en-US" sz="2000" dirty="0" smtClean="0">
                <a:solidFill>
                  <a:srgbClr val="FFFFFF"/>
                </a:solidFill>
                <a:latin typeface="Tahoma" pitchFamily="34" charset="0"/>
                <a:sym typeface="Wingdings" pitchFamily="2" charset="2"/>
              </a:rPr>
              <a:t> 天体現象内部</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初期宇宙の直接観測</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電磁波による観測とは異なった情報  </a:t>
            </a:r>
            <a:endParaRPr lang="en-US" altLang="ja-JP" sz="2000" dirty="0" smtClean="0">
              <a:solidFill>
                <a:srgbClr val="FFFFFF"/>
              </a:solidFill>
              <a:latin typeface="Tahoma" pitchFamily="34" charset="0"/>
              <a:sym typeface="Wingdings" pitchFamily="2" charset="2"/>
            </a:endParaRP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 </a:t>
            </a:r>
            <a:r>
              <a:rPr lang="ja-JP" altLang="en-US" sz="2000" dirty="0" smtClean="0">
                <a:solidFill>
                  <a:srgbClr val="FFFFFF"/>
                </a:solidFill>
                <a:latin typeface="Tahoma" pitchFamily="34" charset="0"/>
                <a:sym typeface="Wingdings" pitchFamily="2" charset="2"/>
              </a:rPr>
              <a:t>重力波独自の観測</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電磁波と相補的な観測</a:t>
            </a:r>
            <a:r>
              <a:rPr lang="en-US" altLang="ja-JP" sz="2000" dirty="0" smtClean="0">
                <a:solidFill>
                  <a:srgbClr val="FFFFFF"/>
                </a:solidFill>
                <a:latin typeface="Tahoma" pitchFamily="34" charset="0"/>
                <a:sym typeface="Wingdings" pitchFamily="2" charset="2"/>
              </a:rPr>
              <a:t>.</a:t>
            </a:r>
            <a:endParaRPr lang="en-US" altLang="ja-JP" sz="2000" dirty="0" smtClean="0">
              <a:solidFill>
                <a:srgbClr val="FFFFFF"/>
              </a:solidFill>
              <a:latin typeface="Tahoma" pitchFamily="34" charset="0"/>
            </a:endParaRPr>
          </a:p>
        </p:txBody>
      </p:sp>
      <p:grpSp>
        <p:nvGrpSpPr>
          <p:cNvPr id="3" name="グループ化 2"/>
          <p:cNvGrpSpPr/>
          <p:nvPr/>
        </p:nvGrpSpPr>
        <p:grpSpPr>
          <a:xfrm>
            <a:off x="1259632" y="5517232"/>
            <a:ext cx="6552728" cy="504056"/>
            <a:chOff x="1259632" y="5517232"/>
            <a:chExt cx="6552728" cy="504056"/>
          </a:xfrm>
        </p:grpSpPr>
        <p:sp>
          <p:nvSpPr>
            <p:cNvPr id="18" name="Rectangle 11"/>
            <p:cNvSpPr>
              <a:spLocks noChangeArrowheads="1"/>
            </p:cNvSpPr>
            <p:nvPr/>
          </p:nvSpPr>
          <p:spPr bwMode="auto">
            <a:xfrm>
              <a:off x="1676672" y="5565140"/>
              <a:ext cx="6135688" cy="456148"/>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smtClean="0">
                  <a:solidFill>
                    <a:srgbClr val="99FF99"/>
                  </a:solidFill>
                  <a:latin typeface="Tahoma" pitchFamily="34" charset="0"/>
                </a:rPr>
                <a:t>宇宙の起源・進化と成り立ちに迫るための新しい目</a:t>
              </a:r>
              <a:endParaRPr lang="en-US" altLang="ja-JP" sz="2000" dirty="0" smtClean="0">
                <a:solidFill>
                  <a:srgbClr val="99FF99"/>
                </a:solidFill>
                <a:latin typeface="Tahoma" pitchFamily="34" charset="0"/>
              </a:endParaRPr>
            </a:p>
          </p:txBody>
        </p:sp>
        <p:sp>
          <p:nvSpPr>
            <p:cNvPr id="2" name="右矢印 1"/>
            <p:cNvSpPr/>
            <p:nvPr/>
          </p:nvSpPr>
          <p:spPr bwMode="auto">
            <a:xfrm>
              <a:off x="1259632" y="5517232"/>
              <a:ext cx="288032" cy="484632"/>
            </a:xfrm>
            <a:prstGeom prst="rightArrow">
              <a:avLst/>
            </a:prstGeom>
            <a:solidFill>
              <a:srgbClr val="CCFFCC">
                <a:alpha val="10000"/>
              </a:srgbClr>
            </a:solidFill>
            <a:ln w="12700"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sp>
        <p:nvSpPr>
          <p:cNvPr id="4" name="スライド番号プレースホルダー 3"/>
          <p:cNvSpPr>
            <a:spLocks noGrp="1"/>
          </p:cNvSpPr>
          <p:nvPr>
            <p:ph type="sldNum" sz="quarter" idx="11"/>
          </p:nvPr>
        </p:nvSpPr>
        <p:spPr/>
        <p:txBody>
          <a:bodyPr/>
          <a:lstStyle/>
          <a:p>
            <a:pPr>
              <a:defRPr/>
            </a:pPr>
            <a:fld id="{7AF75637-E8AC-4181-927C-9D85E9A3AAC1}" type="slidenum">
              <a:rPr lang="en-US" altLang="ja-JP" smtClean="0"/>
              <a:pPr>
                <a:defRPr/>
              </a:pPr>
              <a:t>10</a:t>
            </a:fld>
            <a:endParaRPr lang="en-US" altLang="ja-JP" dirty="0"/>
          </a:p>
        </p:txBody>
      </p:sp>
    </p:spTree>
    <p:extLst>
      <p:ext uri="{BB962C8B-B14F-4D97-AF65-F5344CB8AC3E}">
        <p14:creationId xmlns:p14="http://schemas.microsoft.com/office/powerpoint/2010/main" val="158403752"/>
      </p:ext>
    </p:extLst>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a:t>初期</a:t>
            </a:r>
            <a:r>
              <a:rPr lang="ja-JP" altLang="en-US" dirty="0" smtClean="0"/>
              <a:t>宇宙の観測</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pic>
        <p:nvPicPr>
          <p:cNvPr id="10"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45075" y="768542"/>
            <a:ext cx="8513205" cy="5708653"/>
          </a:xfrm>
          <a:prstGeom prst="rect">
            <a:avLst/>
          </a:prstGeom>
          <a:noFill/>
          <a:ln w="9525">
            <a:noFill/>
            <a:miter lim="800000"/>
            <a:headEnd/>
            <a:tailEnd/>
          </a:ln>
        </p:spPr>
      </p:pic>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11</a:t>
            </a:fld>
            <a:endParaRPr lang="en-US" altLang="ja-JP" dirty="0"/>
          </a:p>
        </p:txBody>
      </p:sp>
    </p:spTree>
    <p:extLst>
      <p:ext uri="{BB962C8B-B14F-4D97-AF65-F5344CB8AC3E}">
        <p14:creationId xmlns:p14="http://schemas.microsoft.com/office/powerpoint/2010/main" val="932811728"/>
      </p:ext>
    </p:extLst>
  </p:cSld>
  <p:clrMapOvr>
    <a:masterClrMapping/>
  </p:clrMapOvr>
  <p:transition advTm="52992"/>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重力波観測の現状</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5" name="Rectangle 11"/>
          <p:cNvSpPr>
            <a:spLocks noChangeArrowheads="1"/>
          </p:cNvSpPr>
          <p:nvPr/>
        </p:nvSpPr>
        <p:spPr bwMode="auto">
          <a:xfrm>
            <a:off x="755576" y="1076543"/>
            <a:ext cx="7704856" cy="2496473"/>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smtClean="0">
                <a:solidFill>
                  <a:srgbClr val="99FF99"/>
                </a:solidFill>
                <a:latin typeface="Tahoma" pitchFamily="34" charset="0"/>
              </a:rPr>
              <a:t>地上重力波望遠鏡</a:t>
            </a:r>
            <a:endParaRPr lang="en-US" altLang="ja-JP" sz="2000" dirty="0" smtClean="0">
              <a:solidFill>
                <a:srgbClr val="99FF99"/>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10Hz – 1kHz</a:t>
            </a:r>
            <a:r>
              <a:rPr lang="ja-JP" altLang="en-US" sz="2000" dirty="0" smtClean="0">
                <a:solidFill>
                  <a:srgbClr val="FFFFFF"/>
                </a:solidFill>
                <a:latin typeface="Tahoma" pitchFamily="34" charset="0"/>
                <a:sym typeface="Wingdings" pitchFamily="2" charset="2"/>
              </a:rPr>
              <a:t>の高い周波数帯で観測</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 </a:t>
            </a:r>
            <a:r>
              <a:rPr lang="ja-JP" altLang="en-US" sz="2000" dirty="0" smtClean="0">
                <a:solidFill>
                  <a:srgbClr val="FFFFFF"/>
                </a:solidFill>
                <a:latin typeface="Tahoma" pitchFamily="34" charset="0"/>
                <a:sym typeface="Wingdings" pitchFamily="2" charset="2"/>
              </a:rPr>
              <a:t>コンパクト・高エネルギー天体現象が観測対象</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ja-JP" altLang="en-US" sz="2000" dirty="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　　　　連星の合体</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超新星爆発</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恒星質量ブラックホール</a:t>
            </a:r>
            <a:endParaRPr lang="en-US" altLang="ja-JP" sz="2000" dirty="0" smtClean="0">
              <a:solidFill>
                <a:srgbClr val="FFFFFF"/>
              </a:solidFill>
              <a:latin typeface="Tahoma" pitchFamily="34" charset="0"/>
              <a:sym typeface="Wingdings" pitchFamily="2" charset="2"/>
            </a:endParaRP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本格的な観測 </a:t>
            </a:r>
            <a:r>
              <a:rPr lang="en-US" altLang="ja-JP" sz="2000" dirty="0" smtClean="0">
                <a:solidFill>
                  <a:srgbClr val="FFFFFF"/>
                </a:solidFill>
                <a:latin typeface="Tahoma" pitchFamily="34" charset="0"/>
                <a:sym typeface="Wingdings" pitchFamily="2" charset="2"/>
              </a:rPr>
              <a:t>2000</a:t>
            </a:r>
            <a:r>
              <a:rPr lang="ja-JP" altLang="en-US" sz="2000" dirty="0" smtClean="0">
                <a:solidFill>
                  <a:srgbClr val="FFFFFF"/>
                </a:solidFill>
                <a:latin typeface="Tahoma" pitchFamily="34" charset="0"/>
                <a:sym typeface="Wingdings" pitchFamily="2" charset="2"/>
              </a:rPr>
              <a:t>年頃から世界各地で実施されている</a:t>
            </a:r>
            <a:r>
              <a:rPr lang="en-US" altLang="ja-JP" sz="2000" dirty="0" smtClean="0">
                <a:solidFill>
                  <a:srgbClr val="FFFFFF"/>
                </a:solidFill>
                <a:latin typeface="Tahoma" pitchFamily="34" charset="0"/>
                <a:sym typeface="Wingdings" pitchFamily="2" charset="2"/>
              </a:rPr>
              <a:t>.   </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欧米・日本などで次世代望遠鏡へのアップグレード進行中</a:t>
            </a:r>
            <a:r>
              <a:rPr lang="en-US" altLang="ja-JP" sz="2000" dirty="0">
                <a:solidFill>
                  <a:srgbClr val="FFFFFF"/>
                </a:solidFill>
                <a:latin typeface="Tahoma" pitchFamily="34" charset="0"/>
                <a:sym typeface="Wingdings" pitchFamily="2" charset="2"/>
              </a:rPr>
              <a:t> </a:t>
            </a:r>
            <a:endParaRPr lang="en-US" altLang="ja-JP" sz="2000" dirty="0" smtClean="0">
              <a:solidFill>
                <a:srgbClr val="FFFFFF"/>
              </a:solidFill>
              <a:latin typeface="Tahoma" pitchFamily="34" charset="0"/>
              <a:sym typeface="Wingdings" pitchFamily="2" charset="2"/>
            </a:endParaRP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 </a:t>
            </a:r>
            <a:r>
              <a:rPr lang="ja-JP" altLang="en-US" sz="2000" dirty="0" smtClean="0">
                <a:solidFill>
                  <a:srgbClr val="FFFFFF"/>
                </a:solidFill>
                <a:latin typeface="Tahoma" pitchFamily="34" charset="0"/>
                <a:sym typeface="Wingdings" pitchFamily="2" charset="2"/>
              </a:rPr>
              <a:t>約</a:t>
            </a:r>
            <a:r>
              <a:rPr lang="en-US" altLang="ja-JP" sz="2000" dirty="0" smtClean="0">
                <a:solidFill>
                  <a:srgbClr val="FFFFFF"/>
                </a:solidFill>
                <a:latin typeface="Tahoma" pitchFamily="34" charset="0"/>
                <a:sym typeface="Wingdings" pitchFamily="2" charset="2"/>
              </a:rPr>
              <a:t>5</a:t>
            </a:r>
            <a:r>
              <a:rPr lang="ja-JP" altLang="en-US" sz="2000" dirty="0" smtClean="0">
                <a:solidFill>
                  <a:srgbClr val="FFFFFF"/>
                </a:solidFill>
                <a:latin typeface="Tahoma" pitchFamily="34" charset="0"/>
                <a:sym typeface="Wingdings" pitchFamily="2" charset="2"/>
              </a:rPr>
              <a:t>年後には稼働</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年間</a:t>
            </a:r>
            <a:r>
              <a:rPr lang="en-US" altLang="ja-JP" sz="2000" dirty="0" smtClean="0">
                <a:solidFill>
                  <a:srgbClr val="FFFFFF"/>
                </a:solidFill>
                <a:latin typeface="Tahoma" pitchFamily="34" charset="0"/>
                <a:sym typeface="Wingdings" pitchFamily="2" charset="2"/>
              </a:rPr>
              <a:t>10</a:t>
            </a:r>
            <a:r>
              <a:rPr lang="ja-JP" altLang="en-US" sz="2000" dirty="0" smtClean="0">
                <a:solidFill>
                  <a:srgbClr val="FFFFFF"/>
                </a:solidFill>
                <a:latin typeface="Tahoma" pitchFamily="34" charset="0"/>
                <a:sym typeface="Wingdings" pitchFamily="2" charset="2"/>
              </a:rPr>
              <a:t>回以上の</a:t>
            </a:r>
            <a:r>
              <a:rPr lang="ja-JP" altLang="en-US" sz="2000" dirty="0" smtClean="0">
                <a:solidFill>
                  <a:srgbClr val="99FF99"/>
                </a:solidFill>
                <a:latin typeface="Tahoma" pitchFamily="34" charset="0"/>
                <a:sym typeface="Wingdings" pitchFamily="2" charset="2"/>
              </a:rPr>
              <a:t>重力波検出が予想</a:t>
            </a:r>
            <a:r>
              <a:rPr lang="ja-JP" altLang="en-US" sz="2000" dirty="0" smtClean="0">
                <a:solidFill>
                  <a:srgbClr val="FFFFFF"/>
                </a:solidFill>
                <a:latin typeface="Tahoma" pitchFamily="34" charset="0"/>
                <a:sym typeface="Wingdings" pitchFamily="2" charset="2"/>
              </a:rPr>
              <a:t>される</a:t>
            </a:r>
            <a:r>
              <a:rPr lang="en-US" altLang="ja-JP" sz="2000" dirty="0" smtClean="0">
                <a:solidFill>
                  <a:srgbClr val="FFFFFF"/>
                </a:solidFill>
                <a:latin typeface="Tahoma" pitchFamily="34" charset="0"/>
                <a:sym typeface="Wingdings" pitchFamily="2" charset="2"/>
              </a:rPr>
              <a:t>.</a:t>
            </a:r>
          </a:p>
        </p:txBody>
      </p:sp>
      <p:sp>
        <p:nvSpPr>
          <p:cNvPr id="6" name="Rectangle 11"/>
          <p:cNvSpPr>
            <a:spLocks noChangeArrowheads="1"/>
          </p:cNvSpPr>
          <p:nvPr/>
        </p:nvSpPr>
        <p:spPr bwMode="auto">
          <a:xfrm>
            <a:off x="755576" y="3933056"/>
            <a:ext cx="7704856" cy="2208441"/>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smtClean="0">
                <a:solidFill>
                  <a:srgbClr val="99FF99"/>
                </a:solidFill>
                <a:latin typeface="Tahoma" pitchFamily="34" charset="0"/>
              </a:rPr>
              <a:t>宇宙重力波望遠鏡</a:t>
            </a:r>
            <a:endParaRPr lang="en-US" altLang="ja-JP" sz="2000" dirty="0" smtClean="0">
              <a:solidFill>
                <a:srgbClr val="99FF99"/>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sym typeface="Wingdings" pitchFamily="2" charset="2"/>
              </a:rPr>
              <a:t>　 欧州の</a:t>
            </a:r>
            <a:r>
              <a:rPr lang="en-US" altLang="ja-JP" sz="2000" dirty="0" smtClean="0">
                <a:solidFill>
                  <a:srgbClr val="FFFFFF"/>
                </a:solidFill>
                <a:latin typeface="Tahoma" pitchFamily="34" charset="0"/>
                <a:sym typeface="Wingdings" pitchFamily="2" charset="2"/>
              </a:rPr>
              <a:t>LISA, </a:t>
            </a:r>
            <a:r>
              <a:rPr lang="ja-JP" altLang="en-US" sz="2000" dirty="0" smtClean="0">
                <a:solidFill>
                  <a:srgbClr val="FFFFFF"/>
                </a:solidFill>
                <a:latin typeface="Tahoma" pitchFamily="34" charset="0"/>
                <a:sym typeface="Wingdings" pitchFamily="2" charset="2"/>
              </a:rPr>
              <a:t>日本の</a:t>
            </a:r>
            <a:r>
              <a:rPr lang="en-US" altLang="ja-JP" sz="2000" dirty="0" smtClean="0">
                <a:solidFill>
                  <a:srgbClr val="FFFFFF"/>
                </a:solidFill>
                <a:latin typeface="Tahoma" pitchFamily="34" charset="0"/>
                <a:sym typeface="Wingdings" pitchFamily="2" charset="2"/>
              </a:rPr>
              <a:t>DECIGO</a:t>
            </a:r>
            <a:r>
              <a:rPr lang="ja-JP" altLang="en-US" sz="2000" dirty="0" smtClean="0">
                <a:solidFill>
                  <a:srgbClr val="FFFFFF"/>
                </a:solidFill>
                <a:latin typeface="Tahoma" pitchFamily="34" charset="0"/>
                <a:sym typeface="Wingdings" pitchFamily="2" charset="2"/>
              </a:rPr>
              <a:t>など計画進行中</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長基線長が可能</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地面振動の影響がない</a:t>
            </a:r>
            <a:endParaRPr lang="en-US" altLang="ja-JP" sz="2000" dirty="0" smtClean="0">
              <a:solidFill>
                <a:srgbClr val="FFFFFF"/>
              </a:solidFill>
              <a:latin typeface="Tahoma" pitchFamily="34" charset="0"/>
              <a:sym typeface="Wingdings" pitchFamily="2" charset="2"/>
            </a:endParaRP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 1Hz</a:t>
            </a:r>
            <a:r>
              <a:rPr lang="ja-JP" altLang="en-US" sz="2000" dirty="0" smtClean="0">
                <a:solidFill>
                  <a:srgbClr val="FFFFFF"/>
                </a:solidFill>
                <a:latin typeface="Tahoma" pitchFamily="34" charset="0"/>
                <a:sym typeface="Wingdings" pitchFamily="2" charset="2"/>
              </a:rPr>
              <a:t>以下の</a:t>
            </a:r>
            <a:r>
              <a:rPr lang="ja-JP" altLang="en-US" sz="2000" dirty="0" smtClean="0">
                <a:solidFill>
                  <a:srgbClr val="99FF99"/>
                </a:solidFill>
                <a:latin typeface="Tahoma" pitchFamily="34" charset="0"/>
                <a:sym typeface="Wingdings" pitchFamily="2" charset="2"/>
              </a:rPr>
              <a:t>低周波数の重力波観測</a:t>
            </a:r>
            <a:r>
              <a:rPr lang="ja-JP" altLang="en-US" sz="2000" dirty="0" smtClean="0">
                <a:solidFill>
                  <a:srgbClr val="FFFFFF"/>
                </a:solidFill>
                <a:latin typeface="Tahoma" pitchFamily="34" charset="0"/>
                <a:sym typeface="Wingdings" pitchFamily="2" charset="2"/>
              </a:rPr>
              <a:t>が可能</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 </a:t>
            </a:r>
            <a:r>
              <a:rPr lang="ja-JP" altLang="en-US" sz="2000" dirty="0" smtClean="0">
                <a:solidFill>
                  <a:srgbClr val="FFFFFF"/>
                </a:solidFill>
                <a:latin typeface="Tahoma" pitchFamily="34" charset="0"/>
                <a:sym typeface="Wingdings" pitchFamily="2" charset="2"/>
              </a:rPr>
              <a:t>巨大ブラックホール</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初期宇宙が主な観測対象</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a:t>
            </a:r>
            <a:r>
              <a:rPr lang="ja-JP" altLang="en-US" sz="2000" dirty="0">
                <a:solidFill>
                  <a:srgbClr val="FFFFFF"/>
                </a:solidFill>
                <a:latin typeface="Tahoma" pitchFamily="34" charset="0"/>
                <a:sym typeface="Wingdings" pitchFamily="2" charset="2"/>
              </a:rPr>
              <a:t>他</a:t>
            </a:r>
            <a:r>
              <a:rPr lang="ja-JP" altLang="en-US" sz="2000" dirty="0" smtClean="0">
                <a:solidFill>
                  <a:srgbClr val="FFFFFF"/>
                </a:solidFill>
                <a:latin typeface="Tahoma" pitchFamily="34" charset="0"/>
                <a:sym typeface="Wingdings" pitchFamily="2" charset="2"/>
              </a:rPr>
              <a:t>の手段では得ることができない</a:t>
            </a:r>
            <a:r>
              <a:rPr lang="ja-JP" altLang="en-US" sz="2000" dirty="0" smtClean="0">
                <a:solidFill>
                  <a:srgbClr val="99FF99"/>
                </a:solidFill>
                <a:latin typeface="Tahoma" pitchFamily="34" charset="0"/>
                <a:sym typeface="Wingdings" pitchFamily="2" charset="2"/>
              </a:rPr>
              <a:t>豊富な科学的知見</a:t>
            </a:r>
            <a:r>
              <a:rPr lang="ja-JP" altLang="en-US" sz="2000" dirty="0" smtClean="0">
                <a:solidFill>
                  <a:srgbClr val="FFFFFF"/>
                </a:solidFill>
                <a:latin typeface="Tahoma" pitchFamily="34" charset="0"/>
                <a:sym typeface="Wingdings" pitchFamily="2" charset="2"/>
              </a:rPr>
              <a:t>が期待できる</a:t>
            </a:r>
            <a:r>
              <a:rPr lang="en-US" altLang="ja-JP" sz="2000" dirty="0" smtClean="0">
                <a:solidFill>
                  <a:srgbClr val="FFFFFF"/>
                </a:solidFill>
                <a:latin typeface="Tahoma" pitchFamily="34" charset="0"/>
                <a:sym typeface="Wingdings" pitchFamily="2" charset="2"/>
              </a:rPr>
              <a:t>.</a:t>
            </a:r>
            <a:endParaRPr lang="en-US" altLang="ja-JP" sz="2000" dirty="0" smtClean="0">
              <a:solidFill>
                <a:srgbClr val="FFFFFF"/>
              </a:solidFill>
              <a:latin typeface="Tahoma" pitchFamily="34" charset="0"/>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12</a:t>
            </a:fld>
            <a:endParaRPr lang="en-US" altLang="ja-JP" dirty="0"/>
          </a:p>
        </p:txBody>
      </p:sp>
    </p:spTree>
    <p:extLst>
      <p:ext uri="{BB962C8B-B14F-4D97-AF65-F5344CB8AC3E}">
        <p14:creationId xmlns:p14="http://schemas.microsoft.com/office/powerpoint/2010/main" val="128491463"/>
      </p:ext>
    </p:extLst>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en-US" altLang="ja-JP" dirty="0" smtClean="0"/>
              <a:t>DECIGO</a:t>
            </a:r>
            <a:r>
              <a:rPr lang="ja-JP" altLang="en-US" dirty="0" smtClean="0"/>
              <a:t>計画のロードマップ</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pic>
        <p:nvPicPr>
          <p:cNvPr id="5" name="Picture 2"/>
          <p:cNvPicPr>
            <a:picLocks noChangeAspect="1" noChangeArrowheads="1"/>
          </p:cNvPicPr>
          <p:nvPr/>
        </p:nvPicPr>
        <p:blipFill>
          <a:blip r:embed="rId3" cstate="print"/>
          <a:srcRect/>
          <a:stretch>
            <a:fillRect/>
          </a:stretch>
        </p:blipFill>
        <p:spPr bwMode="auto">
          <a:xfrm>
            <a:off x="2356654" y="2128928"/>
            <a:ext cx="1305302" cy="1316037"/>
          </a:xfrm>
          <a:prstGeom prst="rect">
            <a:avLst/>
          </a:prstGeom>
          <a:noFill/>
          <a:ln w="9525">
            <a:noFill/>
            <a:miter lim="800000"/>
            <a:headEnd/>
            <a:tailEnd/>
          </a:ln>
        </p:spPr>
      </p:pic>
      <p:graphicFrame>
        <p:nvGraphicFramePr>
          <p:cNvPr id="6" name="Group 5"/>
          <p:cNvGraphicFramePr>
            <a:graphicFrameLocks noGrp="1"/>
          </p:cNvGraphicFramePr>
          <p:nvPr>
            <p:extLst>
              <p:ext uri="{D42A27DB-BD31-4B8C-83A1-F6EECF244321}">
                <p14:modId xmlns:p14="http://schemas.microsoft.com/office/powerpoint/2010/main" val="1940181468"/>
              </p:ext>
            </p:extLst>
          </p:nvPr>
        </p:nvGraphicFramePr>
        <p:xfrm>
          <a:off x="467544" y="1128796"/>
          <a:ext cx="8280400" cy="5214974"/>
        </p:xfrm>
        <a:graphic>
          <a:graphicData uri="http://schemas.openxmlformats.org/drawingml/2006/table">
            <a:tbl>
              <a:tblPr/>
              <a:tblGrid>
                <a:gridCol w="395287"/>
                <a:gridCol w="393700"/>
                <a:gridCol w="393700"/>
                <a:gridCol w="393700"/>
                <a:gridCol w="395288"/>
                <a:gridCol w="395287"/>
                <a:gridCol w="393700"/>
                <a:gridCol w="395288"/>
                <a:gridCol w="120650"/>
                <a:gridCol w="273050"/>
                <a:gridCol w="393700"/>
                <a:gridCol w="395287"/>
                <a:gridCol w="392113"/>
                <a:gridCol w="395287"/>
                <a:gridCol w="395288"/>
                <a:gridCol w="392112"/>
                <a:gridCol w="395288"/>
                <a:gridCol w="395287"/>
                <a:gridCol w="393700"/>
                <a:gridCol w="395288"/>
                <a:gridCol w="392112"/>
                <a:gridCol w="395288"/>
              </a:tblGrid>
              <a:tr h="427822">
                <a:tc>
                  <a:txBody>
                    <a:bodyPr/>
                    <a:lstStyle/>
                    <a:p>
                      <a:pPr marL="0" marR="0" lvl="0" indent="0" algn="l"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9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2010</a:t>
                      </a:r>
                    </a:p>
                  </a:txBody>
                  <a:tcPr marL="0" marR="0" marT="0" marB="0" anchor="ctr" anchorCtr="1" horzOverflow="overflow">
                    <a:lnL w="3175" cap="flat" cmpd="sng" algn="ctr">
                      <a:solidFill>
                        <a:srgbClr val="B2B2B2"/>
                      </a:solidFill>
                      <a:prstDash val="solid"/>
                      <a:round/>
                      <a:headEnd type="none" w="med" len="med"/>
                      <a:tailEnd type="none" w="med" len="med"/>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29</a:t>
                      </a:r>
                    </a:p>
                  </a:txBody>
                  <a:tcPr marL="0" marR="0" marT="0" marB="0" anchor="ctr" anchorCtr="1" horzOverflow="overflow">
                    <a:lnL>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r h="2900561">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Mission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1">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30949">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Objective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Space test of key tech.</a:t>
                      </a: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observation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Detect GW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with min. spec</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FP between S/C</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astronomy</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855642">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Design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Tx/>
                        <a:buSzPct val="70000"/>
                        <a:buFontTx/>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Single small satellite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Tx/>
                        <a:buSzPct val="70000"/>
                        <a:buFontTx/>
                        <a:buNone/>
                        <a:tabLst/>
                      </a:pPr>
                      <a:r>
                        <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Short FP interferometer</a:t>
                      </a:r>
                      <a:endPar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1 interferometer unit</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x 3-4 units</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7" name="Text Box 4"/>
          <p:cNvSpPr txBox="1">
            <a:spLocks noChangeArrowheads="1"/>
          </p:cNvSpPr>
          <p:nvPr/>
        </p:nvSpPr>
        <p:spPr bwMode="auto">
          <a:xfrm>
            <a:off x="6661969" y="836712"/>
            <a:ext cx="2303462" cy="274638"/>
          </a:xfrm>
          <a:prstGeom prst="rect">
            <a:avLst/>
          </a:prstGeom>
          <a:noFill/>
          <a:ln w="15875">
            <a:noFill/>
            <a:miter lim="800000"/>
            <a:headEnd/>
            <a:tailEnd/>
          </a:ln>
          <a:effectLst/>
        </p:spPr>
        <p:txBody>
          <a:bodyPr>
            <a:spAutoFit/>
          </a:bodyPr>
          <a:lstStyle/>
          <a:p>
            <a:pPr>
              <a:buFontTx/>
              <a:buNone/>
            </a:pPr>
            <a:r>
              <a:rPr lang="en-US" altLang="ja-JP" sz="1200" b="1" dirty="0">
                <a:solidFill>
                  <a:srgbClr val="DDDDDD"/>
                </a:solidFill>
                <a:latin typeface="Tahoma" pitchFamily="34" charset="0"/>
                <a:ea typeface="HGP創英角ｺﾞｼｯｸUB" pitchFamily="50" charset="-128"/>
              </a:rPr>
              <a:t>Figure: S.Kawamura</a:t>
            </a:r>
          </a:p>
        </p:txBody>
      </p:sp>
      <p:grpSp>
        <p:nvGrpSpPr>
          <p:cNvPr id="8" name="Group 47"/>
          <p:cNvGrpSpPr>
            <a:grpSpLocks/>
          </p:cNvGrpSpPr>
          <p:nvPr/>
        </p:nvGrpSpPr>
        <p:grpSpPr bwMode="auto">
          <a:xfrm>
            <a:off x="4885556" y="2459123"/>
            <a:ext cx="1044575" cy="957262"/>
            <a:chOff x="741" y="473"/>
            <a:chExt cx="3836" cy="3504"/>
          </a:xfrm>
        </p:grpSpPr>
        <p:sp>
          <p:nvSpPr>
            <p:cNvPr id="10" name="Oval 48"/>
            <p:cNvSpPr>
              <a:spLocks noChangeArrowheads="1"/>
            </p:cNvSpPr>
            <p:nvPr/>
          </p:nvSpPr>
          <p:spPr bwMode="auto">
            <a:xfrm>
              <a:off x="74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1" name="Oval 49"/>
            <p:cNvSpPr>
              <a:spLocks noChangeArrowheads="1"/>
            </p:cNvSpPr>
            <p:nvPr/>
          </p:nvSpPr>
          <p:spPr bwMode="auto">
            <a:xfrm>
              <a:off x="328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2" name="Oval 50"/>
            <p:cNvSpPr>
              <a:spLocks noChangeArrowheads="1"/>
            </p:cNvSpPr>
            <p:nvPr/>
          </p:nvSpPr>
          <p:spPr bwMode="auto">
            <a:xfrm>
              <a:off x="2008" y="473"/>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3" name="Group 51"/>
            <p:cNvGrpSpPr>
              <a:grpSpLocks/>
            </p:cNvGrpSpPr>
            <p:nvPr/>
          </p:nvGrpSpPr>
          <p:grpSpPr bwMode="auto">
            <a:xfrm rot="7209001">
              <a:off x="2107" y="1529"/>
              <a:ext cx="432" cy="358"/>
              <a:chOff x="4785" y="11039"/>
              <a:chExt cx="829" cy="688"/>
            </a:xfrm>
          </p:grpSpPr>
          <p:sp>
            <p:nvSpPr>
              <p:cNvPr id="108" name="Freeform 5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9" name="Line 53"/>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10" name="Line 54"/>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11" name="Line 55"/>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12" name="Arc 5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14" name="Group 57"/>
            <p:cNvGrpSpPr>
              <a:grpSpLocks/>
            </p:cNvGrpSpPr>
            <p:nvPr/>
          </p:nvGrpSpPr>
          <p:grpSpPr bwMode="auto">
            <a:xfrm rot="7209001">
              <a:off x="2107" y="1529"/>
              <a:ext cx="432" cy="358"/>
              <a:chOff x="4785" y="11039"/>
              <a:chExt cx="829" cy="688"/>
            </a:xfrm>
          </p:grpSpPr>
          <p:sp>
            <p:nvSpPr>
              <p:cNvPr id="103" name="Freeform 5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4" name="Line 59"/>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5" name="Line 60"/>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6" name="Line 61"/>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 name="Arc 6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15" name="Group 63"/>
            <p:cNvGrpSpPr>
              <a:grpSpLocks/>
            </p:cNvGrpSpPr>
            <p:nvPr/>
          </p:nvGrpSpPr>
          <p:grpSpPr bwMode="auto">
            <a:xfrm flipH="1">
              <a:off x="3041" y="3145"/>
              <a:ext cx="432" cy="358"/>
              <a:chOff x="4785" y="11039"/>
              <a:chExt cx="829" cy="688"/>
            </a:xfrm>
          </p:grpSpPr>
          <p:sp>
            <p:nvSpPr>
              <p:cNvPr id="98" name="Freeform 6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99" name="Line 65"/>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0" name="Line 66"/>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1" name="Line 67"/>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2" name="Arc 6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16" name="Group 69"/>
            <p:cNvGrpSpPr>
              <a:grpSpLocks/>
            </p:cNvGrpSpPr>
            <p:nvPr/>
          </p:nvGrpSpPr>
          <p:grpSpPr bwMode="auto">
            <a:xfrm flipH="1">
              <a:off x="3041" y="3142"/>
              <a:ext cx="432" cy="361"/>
              <a:chOff x="4785" y="11039"/>
              <a:chExt cx="829" cy="688"/>
            </a:xfrm>
          </p:grpSpPr>
          <p:sp>
            <p:nvSpPr>
              <p:cNvPr id="93" name="Freeform 7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94" name="Line 71"/>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95" name="Line 72"/>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96" name="Line 73"/>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97" name="Arc 7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sp>
          <p:nvSpPr>
            <p:cNvPr id="17" name="Rectangle 75"/>
            <p:cNvSpPr>
              <a:spLocks noChangeArrowheads="1"/>
            </p:cNvSpPr>
            <p:nvPr/>
          </p:nvSpPr>
          <p:spPr bwMode="auto">
            <a:xfrm rot="-17064441">
              <a:off x="1453" y="3113"/>
              <a:ext cx="30"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8" name="Rectangle 76"/>
            <p:cNvSpPr>
              <a:spLocks noChangeArrowheads="1"/>
            </p:cNvSpPr>
            <p:nvPr/>
          </p:nvSpPr>
          <p:spPr bwMode="auto">
            <a:xfrm rot="2679310">
              <a:off x="1537" y="3266"/>
              <a:ext cx="27"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9" name="Rectangle 77"/>
            <p:cNvSpPr>
              <a:spLocks noChangeArrowheads="1"/>
            </p:cNvSpPr>
            <p:nvPr/>
          </p:nvSpPr>
          <p:spPr bwMode="auto">
            <a:xfrm rot="3571960">
              <a:off x="1371" y="3219"/>
              <a:ext cx="33" cy="252"/>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0" name="Line 78"/>
            <p:cNvSpPr>
              <a:spLocks noChangeShapeType="1"/>
            </p:cNvSpPr>
            <p:nvPr/>
          </p:nvSpPr>
          <p:spPr bwMode="auto">
            <a:xfrm flipV="1">
              <a:off x="901" y="3328"/>
              <a:ext cx="2362"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21" name="Rectangle 79"/>
            <p:cNvSpPr>
              <a:spLocks noChangeArrowheads="1"/>
            </p:cNvSpPr>
            <p:nvPr/>
          </p:nvSpPr>
          <p:spPr bwMode="auto">
            <a:xfrm>
              <a:off x="874" y="3260"/>
              <a:ext cx="255" cy="13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3" name="Freeform 80"/>
            <p:cNvSpPr>
              <a:spLocks/>
            </p:cNvSpPr>
            <p:nvPr/>
          </p:nvSpPr>
          <p:spPr bwMode="auto">
            <a:xfrm>
              <a:off x="1653" y="3278"/>
              <a:ext cx="56" cy="101"/>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4" name="Line 81"/>
            <p:cNvSpPr>
              <a:spLocks noChangeShapeType="1"/>
            </p:cNvSpPr>
            <p:nvPr/>
          </p:nvSpPr>
          <p:spPr bwMode="auto">
            <a:xfrm>
              <a:off x="1656" y="3281"/>
              <a:ext cx="5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5" name="Line 82"/>
            <p:cNvSpPr>
              <a:spLocks noChangeShapeType="1"/>
            </p:cNvSpPr>
            <p:nvPr/>
          </p:nvSpPr>
          <p:spPr bwMode="auto">
            <a:xfrm>
              <a:off x="1659" y="3376"/>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6" name="Group 83"/>
            <p:cNvGrpSpPr>
              <a:grpSpLocks/>
            </p:cNvGrpSpPr>
            <p:nvPr/>
          </p:nvGrpSpPr>
          <p:grpSpPr bwMode="auto">
            <a:xfrm>
              <a:off x="1857" y="3148"/>
              <a:ext cx="429" cy="361"/>
              <a:chOff x="4785" y="11039"/>
              <a:chExt cx="829" cy="688"/>
            </a:xfrm>
          </p:grpSpPr>
          <p:sp>
            <p:nvSpPr>
              <p:cNvPr id="88" name="Freeform 8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89" name="Line 8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90" name="Line 8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91" name="Line 8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92" name="Arc 8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27" name="Freeform 89"/>
            <p:cNvSpPr>
              <a:spLocks/>
            </p:cNvSpPr>
            <p:nvPr/>
          </p:nvSpPr>
          <p:spPr bwMode="auto">
            <a:xfrm>
              <a:off x="1795" y="3260"/>
              <a:ext cx="1557" cy="3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28" name="Freeform 90"/>
            <p:cNvSpPr>
              <a:spLocks/>
            </p:cNvSpPr>
            <p:nvPr/>
          </p:nvSpPr>
          <p:spPr bwMode="auto">
            <a:xfrm flipV="1">
              <a:off x="1795" y="3370"/>
              <a:ext cx="1557" cy="2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29" name="Freeform 91"/>
            <p:cNvSpPr>
              <a:spLocks/>
            </p:cNvSpPr>
            <p:nvPr/>
          </p:nvSpPr>
          <p:spPr bwMode="auto">
            <a:xfrm rot="2663462">
              <a:off x="1721" y="3254"/>
              <a:ext cx="154"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30" name="Freeform 92"/>
            <p:cNvSpPr>
              <a:spLocks/>
            </p:cNvSpPr>
            <p:nvPr/>
          </p:nvSpPr>
          <p:spPr bwMode="auto">
            <a:xfrm>
              <a:off x="1934" y="3260"/>
              <a:ext cx="1444"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31" name="Freeform 93"/>
            <p:cNvSpPr>
              <a:spLocks/>
            </p:cNvSpPr>
            <p:nvPr/>
          </p:nvSpPr>
          <p:spPr bwMode="auto">
            <a:xfrm>
              <a:off x="1647" y="3245"/>
              <a:ext cx="325"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32" name="Arc 94"/>
            <p:cNvSpPr>
              <a:spLocks/>
            </p:cNvSpPr>
            <p:nvPr/>
          </p:nvSpPr>
          <p:spPr bwMode="auto">
            <a:xfrm rot="6937498">
              <a:off x="1582" y="3091"/>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33" name="Arc 95"/>
            <p:cNvSpPr>
              <a:spLocks/>
            </p:cNvSpPr>
            <p:nvPr/>
          </p:nvSpPr>
          <p:spPr bwMode="auto">
            <a:xfrm rot="14662502" flipV="1">
              <a:off x="1582" y="332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34" name="Freeform 96"/>
            <p:cNvSpPr>
              <a:spLocks/>
            </p:cNvSpPr>
            <p:nvPr/>
          </p:nvSpPr>
          <p:spPr bwMode="auto">
            <a:xfrm flipH="1">
              <a:off x="3343" y="3192"/>
              <a:ext cx="121"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35" name="Line 97"/>
            <p:cNvSpPr>
              <a:spLocks noChangeShapeType="1"/>
            </p:cNvSpPr>
            <p:nvPr/>
          </p:nvSpPr>
          <p:spPr bwMode="auto">
            <a:xfrm flipH="1">
              <a:off x="3343" y="3189"/>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36" name="Line 98"/>
            <p:cNvSpPr>
              <a:spLocks noChangeShapeType="1"/>
            </p:cNvSpPr>
            <p:nvPr/>
          </p:nvSpPr>
          <p:spPr bwMode="auto">
            <a:xfrm flipH="1">
              <a:off x="3337" y="3459"/>
              <a:ext cx="136"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37" name="Arc 99"/>
            <p:cNvSpPr>
              <a:spLocks/>
            </p:cNvSpPr>
            <p:nvPr/>
          </p:nvSpPr>
          <p:spPr bwMode="auto">
            <a:xfrm rot="8071501" flipH="1">
              <a:off x="3044" y="3139"/>
              <a:ext cx="361"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38" name="Freeform 100"/>
            <p:cNvSpPr>
              <a:spLocks/>
            </p:cNvSpPr>
            <p:nvPr/>
          </p:nvSpPr>
          <p:spPr bwMode="auto">
            <a:xfrm>
              <a:off x="1863" y="3195"/>
              <a:ext cx="121"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39" name="Line 101"/>
            <p:cNvSpPr>
              <a:spLocks noChangeShapeType="1"/>
            </p:cNvSpPr>
            <p:nvPr/>
          </p:nvSpPr>
          <p:spPr bwMode="auto">
            <a:xfrm>
              <a:off x="1863" y="3186"/>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40" name="Line 102"/>
            <p:cNvSpPr>
              <a:spLocks noChangeShapeType="1"/>
            </p:cNvSpPr>
            <p:nvPr/>
          </p:nvSpPr>
          <p:spPr bwMode="auto">
            <a:xfrm>
              <a:off x="1857" y="3465"/>
              <a:ext cx="13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41" name="Arc 103"/>
            <p:cNvSpPr>
              <a:spLocks/>
            </p:cNvSpPr>
            <p:nvPr/>
          </p:nvSpPr>
          <p:spPr bwMode="auto">
            <a:xfrm rot="35128499">
              <a:off x="1924" y="3143"/>
              <a:ext cx="358"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42" name="Arc 104"/>
            <p:cNvSpPr>
              <a:spLocks/>
            </p:cNvSpPr>
            <p:nvPr/>
          </p:nvSpPr>
          <p:spPr bwMode="auto">
            <a:xfrm rot="2663462" flipH="1" flipV="1">
              <a:off x="1727" y="3198"/>
              <a:ext cx="251"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43" name="Arc 105"/>
            <p:cNvSpPr>
              <a:spLocks/>
            </p:cNvSpPr>
            <p:nvPr/>
          </p:nvSpPr>
          <p:spPr bwMode="auto">
            <a:xfrm rot="2663462">
              <a:off x="1614" y="3207"/>
              <a:ext cx="252" cy="25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44" name="Arc 106"/>
            <p:cNvSpPr>
              <a:spLocks/>
            </p:cNvSpPr>
            <p:nvPr/>
          </p:nvSpPr>
          <p:spPr bwMode="auto">
            <a:xfrm rot="2663462">
              <a:off x="1585" y="3278"/>
              <a:ext cx="100" cy="10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45" name="Arc 107"/>
            <p:cNvSpPr>
              <a:spLocks/>
            </p:cNvSpPr>
            <p:nvPr/>
          </p:nvSpPr>
          <p:spPr bwMode="auto">
            <a:xfrm rot="2663462" flipH="1" flipV="1">
              <a:off x="1679" y="3278"/>
              <a:ext cx="101" cy="10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46" name="Line 108"/>
            <p:cNvSpPr>
              <a:spLocks noChangeShapeType="1"/>
            </p:cNvSpPr>
            <p:nvPr/>
          </p:nvSpPr>
          <p:spPr bwMode="auto">
            <a:xfrm rot="1807332" flipV="1">
              <a:off x="1576" y="2609"/>
              <a:ext cx="3" cy="77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47" name="Freeform 109"/>
            <p:cNvSpPr>
              <a:spLocks/>
            </p:cNvSpPr>
            <p:nvPr/>
          </p:nvSpPr>
          <p:spPr bwMode="auto">
            <a:xfrm rot="-3592668">
              <a:off x="1505" y="3023"/>
              <a:ext cx="56" cy="104"/>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48" name="Line 110"/>
            <p:cNvSpPr>
              <a:spLocks noChangeShapeType="1"/>
            </p:cNvSpPr>
            <p:nvPr/>
          </p:nvSpPr>
          <p:spPr bwMode="auto">
            <a:xfrm rot="-3592668">
              <a:off x="1471" y="3048"/>
              <a:ext cx="48"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49" name="Line 111"/>
            <p:cNvSpPr>
              <a:spLocks noChangeShapeType="1"/>
            </p:cNvSpPr>
            <p:nvPr/>
          </p:nvSpPr>
          <p:spPr bwMode="auto">
            <a:xfrm rot="-3592668">
              <a:off x="1552" y="3095"/>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50" name="Group 112"/>
            <p:cNvGrpSpPr>
              <a:grpSpLocks/>
            </p:cNvGrpSpPr>
            <p:nvPr/>
          </p:nvGrpSpPr>
          <p:grpSpPr bwMode="auto">
            <a:xfrm rot="-3592668">
              <a:off x="1514" y="2555"/>
              <a:ext cx="432" cy="361"/>
              <a:chOff x="4785" y="11039"/>
              <a:chExt cx="829" cy="688"/>
            </a:xfrm>
          </p:grpSpPr>
          <p:sp>
            <p:nvSpPr>
              <p:cNvPr id="83" name="Freeform 11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84" name="Line 11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85" name="Line 11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86" name="Line 11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87" name="Arc 11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51" name="Freeform 118"/>
            <p:cNvSpPr>
              <a:spLocks/>
            </p:cNvSpPr>
            <p:nvPr/>
          </p:nvSpPr>
          <p:spPr bwMode="auto">
            <a:xfrm rot="-3592668">
              <a:off x="1155" y="2259"/>
              <a:ext cx="1561" cy="2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52" name="Freeform 119"/>
            <p:cNvSpPr>
              <a:spLocks/>
            </p:cNvSpPr>
            <p:nvPr/>
          </p:nvSpPr>
          <p:spPr bwMode="auto">
            <a:xfrm rot="18007332" flipV="1">
              <a:off x="1249" y="2316"/>
              <a:ext cx="1561" cy="26"/>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53" name="Freeform 120"/>
            <p:cNvSpPr>
              <a:spLocks/>
            </p:cNvSpPr>
            <p:nvPr/>
          </p:nvSpPr>
          <p:spPr bwMode="auto">
            <a:xfrm rot="-929206">
              <a:off x="1516" y="2896"/>
              <a:ext cx="157"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54" name="Freeform 121"/>
            <p:cNvSpPr>
              <a:spLocks/>
            </p:cNvSpPr>
            <p:nvPr/>
          </p:nvSpPr>
          <p:spPr bwMode="auto">
            <a:xfrm rot="-3592668">
              <a:off x="1306" y="2147"/>
              <a:ext cx="1445"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55" name="Freeform 122"/>
            <p:cNvSpPr>
              <a:spLocks/>
            </p:cNvSpPr>
            <p:nvPr/>
          </p:nvSpPr>
          <p:spPr bwMode="auto">
            <a:xfrm rot="-3592668">
              <a:off x="1435" y="2879"/>
              <a:ext cx="326"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56" name="Arc 123"/>
            <p:cNvSpPr>
              <a:spLocks/>
            </p:cNvSpPr>
            <p:nvPr/>
          </p:nvSpPr>
          <p:spPr bwMode="auto">
            <a:xfrm rot="3344830">
              <a:off x="1333" y="2887"/>
              <a:ext cx="207" cy="24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57" name="Arc 124"/>
            <p:cNvSpPr>
              <a:spLocks/>
            </p:cNvSpPr>
            <p:nvPr/>
          </p:nvSpPr>
          <p:spPr bwMode="auto">
            <a:xfrm rot="11069833" flipV="1">
              <a:off x="1534" y="300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58" name="Freeform 125"/>
            <p:cNvSpPr>
              <a:spLocks/>
            </p:cNvSpPr>
            <p:nvPr/>
          </p:nvSpPr>
          <p:spPr bwMode="auto">
            <a:xfrm rot="18007332" flipH="1">
              <a:off x="2337" y="1444"/>
              <a:ext cx="118"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59" name="Line 126"/>
            <p:cNvSpPr>
              <a:spLocks noChangeShapeType="1"/>
            </p:cNvSpPr>
            <p:nvPr/>
          </p:nvSpPr>
          <p:spPr bwMode="auto">
            <a:xfrm rot="18007332" flipH="1">
              <a:off x="2427" y="1380"/>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60" name="Line 127"/>
            <p:cNvSpPr>
              <a:spLocks noChangeShapeType="1"/>
            </p:cNvSpPr>
            <p:nvPr/>
          </p:nvSpPr>
          <p:spPr bwMode="auto">
            <a:xfrm rot="18007332" flipH="1">
              <a:off x="2215" y="1507"/>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61" name="Line 128"/>
            <p:cNvSpPr>
              <a:spLocks noChangeShapeType="1"/>
            </p:cNvSpPr>
            <p:nvPr/>
          </p:nvSpPr>
          <p:spPr bwMode="auto">
            <a:xfrm rot="18007332" flipH="1">
              <a:off x="2446" y="1643"/>
              <a:ext cx="133"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62" name="Arc 129"/>
            <p:cNvSpPr>
              <a:spLocks/>
            </p:cNvSpPr>
            <p:nvPr/>
          </p:nvSpPr>
          <p:spPr bwMode="auto">
            <a:xfrm rot="4478833" flipH="1">
              <a:off x="2123" y="1548"/>
              <a:ext cx="362"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63" name="Freeform 130"/>
            <p:cNvSpPr>
              <a:spLocks/>
            </p:cNvSpPr>
            <p:nvPr/>
          </p:nvSpPr>
          <p:spPr bwMode="auto">
            <a:xfrm rot="-3592668">
              <a:off x="1596" y="2727"/>
              <a:ext cx="122"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64" name="Line 131"/>
            <p:cNvSpPr>
              <a:spLocks noChangeShapeType="1"/>
            </p:cNvSpPr>
            <p:nvPr/>
          </p:nvSpPr>
          <p:spPr bwMode="auto">
            <a:xfrm rot="-3592668">
              <a:off x="1625" y="2773"/>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65" name="Line 132"/>
            <p:cNvSpPr>
              <a:spLocks noChangeShapeType="1"/>
            </p:cNvSpPr>
            <p:nvPr/>
          </p:nvSpPr>
          <p:spPr bwMode="auto">
            <a:xfrm rot="-3592668">
              <a:off x="1474" y="2796"/>
              <a:ext cx="13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66" name="Line 133"/>
            <p:cNvSpPr>
              <a:spLocks noChangeShapeType="1"/>
            </p:cNvSpPr>
            <p:nvPr/>
          </p:nvSpPr>
          <p:spPr bwMode="auto">
            <a:xfrm rot="-3592668">
              <a:off x="1704" y="2930"/>
              <a:ext cx="137"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67" name="Arc 134"/>
            <p:cNvSpPr>
              <a:spLocks/>
            </p:cNvSpPr>
            <p:nvPr/>
          </p:nvSpPr>
          <p:spPr bwMode="auto">
            <a:xfrm rot="31535830">
              <a:off x="1567" y="2520"/>
              <a:ext cx="358" cy="370"/>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68" name="Arc 135"/>
            <p:cNvSpPr>
              <a:spLocks/>
            </p:cNvSpPr>
            <p:nvPr/>
          </p:nvSpPr>
          <p:spPr bwMode="auto">
            <a:xfrm rot="-929206" flipH="1" flipV="1">
              <a:off x="1493" y="2795"/>
              <a:ext cx="254"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69" name="Arc 136"/>
            <p:cNvSpPr>
              <a:spLocks/>
            </p:cNvSpPr>
            <p:nvPr/>
          </p:nvSpPr>
          <p:spPr bwMode="auto">
            <a:xfrm rot="-929206">
              <a:off x="1442" y="2896"/>
              <a:ext cx="252"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70" name="Arc 137"/>
            <p:cNvSpPr>
              <a:spLocks/>
            </p:cNvSpPr>
            <p:nvPr/>
          </p:nvSpPr>
          <p:spPr bwMode="auto">
            <a:xfrm rot="-929206">
              <a:off x="1463" y="3065"/>
              <a:ext cx="98" cy="1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71" name="Arc 138"/>
            <p:cNvSpPr>
              <a:spLocks/>
            </p:cNvSpPr>
            <p:nvPr/>
          </p:nvSpPr>
          <p:spPr bwMode="auto">
            <a:xfrm rot="-929206" flipH="1" flipV="1">
              <a:off x="1508" y="2979"/>
              <a:ext cx="100" cy="10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72" name="Line 139"/>
            <p:cNvSpPr>
              <a:spLocks noChangeShapeType="1"/>
            </p:cNvSpPr>
            <p:nvPr/>
          </p:nvSpPr>
          <p:spPr bwMode="auto">
            <a:xfrm>
              <a:off x="1567" y="3314"/>
              <a:ext cx="0" cy="376"/>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73" name="Line 140"/>
            <p:cNvSpPr>
              <a:spLocks noChangeShapeType="1"/>
            </p:cNvSpPr>
            <p:nvPr/>
          </p:nvSpPr>
          <p:spPr bwMode="auto">
            <a:xfrm rot="7220284">
              <a:off x="1330" y="2894"/>
              <a:ext cx="0" cy="37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74" name="Group 141"/>
            <p:cNvGrpSpPr>
              <a:grpSpLocks/>
            </p:cNvGrpSpPr>
            <p:nvPr/>
          </p:nvGrpSpPr>
          <p:grpSpPr bwMode="auto">
            <a:xfrm rot="7253297">
              <a:off x="1041" y="2886"/>
              <a:ext cx="163" cy="130"/>
              <a:chOff x="5504" y="8144"/>
              <a:chExt cx="291" cy="236"/>
            </a:xfrm>
          </p:grpSpPr>
          <p:sp>
            <p:nvSpPr>
              <p:cNvPr id="81" name="Rectangle 14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82" name="Rectangle 14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75" name="Group 144"/>
            <p:cNvGrpSpPr>
              <a:grpSpLocks/>
            </p:cNvGrpSpPr>
            <p:nvPr/>
          </p:nvGrpSpPr>
          <p:grpSpPr bwMode="auto">
            <a:xfrm>
              <a:off x="1484" y="3672"/>
              <a:ext cx="160" cy="130"/>
              <a:chOff x="5504" y="8144"/>
              <a:chExt cx="291" cy="236"/>
            </a:xfrm>
          </p:grpSpPr>
          <p:sp>
            <p:nvSpPr>
              <p:cNvPr id="79" name="Rectangle 14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80" name="Rectangle 14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76" name="Rectangle 147"/>
            <p:cNvSpPr>
              <a:spLocks noChangeArrowheads="1"/>
            </p:cNvSpPr>
            <p:nvPr/>
          </p:nvSpPr>
          <p:spPr bwMode="auto">
            <a:xfrm rot="3571960">
              <a:off x="1371" y="3219"/>
              <a:ext cx="33" cy="252"/>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77" name="Rectangle 148"/>
            <p:cNvSpPr>
              <a:spLocks noChangeArrowheads="1"/>
            </p:cNvSpPr>
            <p:nvPr/>
          </p:nvSpPr>
          <p:spPr bwMode="auto">
            <a:xfrm rot="2679310">
              <a:off x="1537" y="3266"/>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78" name="Rectangle 149"/>
            <p:cNvSpPr>
              <a:spLocks noChangeArrowheads="1"/>
            </p:cNvSpPr>
            <p:nvPr/>
          </p:nvSpPr>
          <p:spPr bwMode="auto">
            <a:xfrm rot="-17064441">
              <a:off x="1454" y="3112"/>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13" name="Group 150"/>
          <p:cNvGrpSpPr>
            <a:grpSpLocks/>
          </p:cNvGrpSpPr>
          <p:nvPr/>
        </p:nvGrpSpPr>
        <p:grpSpPr bwMode="auto">
          <a:xfrm>
            <a:off x="7039794" y="2278148"/>
            <a:ext cx="1531937" cy="1401762"/>
            <a:chOff x="335" y="1710"/>
            <a:chExt cx="2393" cy="2190"/>
          </a:xfrm>
        </p:grpSpPr>
        <p:sp>
          <p:nvSpPr>
            <p:cNvPr id="114" name="Oval 151"/>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15" name="Oval 152"/>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16" name="Oval 153"/>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17" name="Rectangle 154"/>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18" name="Rectangle 155"/>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19" name="Rectangle 156"/>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20" name="Line 157"/>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21" name="Rectangle 158"/>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22" name="Freeform 159"/>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23" name="Line 160"/>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24" name="Line 161"/>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25" name="Group 162"/>
            <p:cNvGrpSpPr>
              <a:grpSpLocks/>
            </p:cNvGrpSpPr>
            <p:nvPr/>
          </p:nvGrpSpPr>
          <p:grpSpPr bwMode="auto">
            <a:xfrm>
              <a:off x="1032" y="3383"/>
              <a:ext cx="267" cy="224"/>
              <a:chOff x="4785" y="11039"/>
              <a:chExt cx="829" cy="688"/>
            </a:xfrm>
          </p:grpSpPr>
          <p:sp>
            <p:nvSpPr>
              <p:cNvPr id="301" name="Freeform 16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302" name="Line 16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303" name="Line 16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304" name="Line 16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305" name="Arc 16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26" name="Freeform 168"/>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27" name="Freeform 169"/>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28" name="Freeform 170"/>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29" name="Freeform 171"/>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30" name="Freeform 172"/>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31" name="Arc 173"/>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32" name="Arc 174"/>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33" name="Freeform 175"/>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34" name="Line 176"/>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35" name="Line 177"/>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36" name="Arc 178"/>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37" name="Arc 179"/>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38" name="Arc 180"/>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39" name="Arc 181"/>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40" name="Arc 182"/>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41" name="Line 183"/>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42" name="Freeform 184"/>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43" name="Line 185"/>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44" name="Line 186"/>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45" name="Group 187"/>
            <p:cNvGrpSpPr>
              <a:grpSpLocks/>
            </p:cNvGrpSpPr>
            <p:nvPr/>
          </p:nvGrpSpPr>
          <p:grpSpPr bwMode="auto">
            <a:xfrm rot="-3592668">
              <a:off x="817" y="3012"/>
              <a:ext cx="270" cy="226"/>
              <a:chOff x="4785" y="11039"/>
              <a:chExt cx="829" cy="688"/>
            </a:xfrm>
          </p:grpSpPr>
          <p:sp>
            <p:nvSpPr>
              <p:cNvPr id="296" name="Freeform 18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97" name="Line 18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98" name="Line 19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99" name="Line 19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300" name="Arc 19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46" name="Freeform 193"/>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47" name="Freeform 194"/>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48" name="Freeform 195"/>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49" name="Freeform 196"/>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50" name="Freeform 197"/>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51" name="Arc 198"/>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52" name="Arc 199"/>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53" name="Freeform 200"/>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54" name="Line 201"/>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55" name="Line 202"/>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56" name="Line 203"/>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57" name="Arc 204"/>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58" name="Arc 205"/>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59" name="Arc 206"/>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60" name="Arc 207"/>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61" name="Arc 208"/>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62" name="Line 209"/>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63" name="Line 210"/>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64" name="Group 211"/>
            <p:cNvGrpSpPr>
              <a:grpSpLocks/>
            </p:cNvGrpSpPr>
            <p:nvPr/>
          </p:nvGrpSpPr>
          <p:grpSpPr bwMode="auto">
            <a:xfrm rot="7253297">
              <a:off x="523" y="3218"/>
              <a:ext cx="102" cy="81"/>
              <a:chOff x="5504" y="8144"/>
              <a:chExt cx="291" cy="236"/>
            </a:xfrm>
          </p:grpSpPr>
          <p:sp>
            <p:nvSpPr>
              <p:cNvPr id="294" name="Rectangle 21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95" name="Rectangle 21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65" name="Group 214"/>
            <p:cNvGrpSpPr>
              <a:grpSpLocks/>
            </p:cNvGrpSpPr>
            <p:nvPr/>
          </p:nvGrpSpPr>
          <p:grpSpPr bwMode="auto">
            <a:xfrm>
              <a:off x="799" y="3710"/>
              <a:ext cx="99" cy="80"/>
              <a:chOff x="5504" y="8144"/>
              <a:chExt cx="291" cy="236"/>
            </a:xfrm>
          </p:grpSpPr>
          <p:sp>
            <p:nvSpPr>
              <p:cNvPr id="292" name="Rectangle 21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93" name="Rectangle 21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66" name="Rectangle 217"/>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67" name="Rectangle 218"/>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68" name="Rectangle 219"/>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69" name="Freeform 220"/>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70" name="Freeform 221"/>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71" name="Freeform 222"/>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72" name="Rectangle 223"/>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73" name="Rectangle 224"/>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74" name="Rectangle 225"/>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75" name="Line 226"/>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76" name="Rectangle 227"/>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77" name="Freeform 228"/>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78" name="Line 229"/>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79" name="Line 230"/>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80" name="Group 231"/>
            <p:cNvGrpSpPr>
              <a:grpSpLocks/>
            </p:cNvGrpSpPr>
            <p:nvPr/>
          </p:nvGrpSpPr>
          <p:grpSpPr bwMode="auto">
            <a:xfrm rot="7200911">
              <a:off x="1184" y="2372"/>
              <a:ext cx="267" cy="224"/>
              <a:chOff x="4785" y="11039"/>
              <a:chExt cx="829" cy="688"/>
            </a:xfrm>
          </p:grpSpPr>
          <p:sp>
            <p:nvSpPr>
              <p:cNvPr id="287" name="Freeform 23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88" name="Line 23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89" name="Line 23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90" name="Line 23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91" name="Arc 23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81" name="Freeform 237"/>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82" name="Freeform 238"/>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83" name="Arc 239"/>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84" name="Arc 240"/>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85" name="Freeform 241"/>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86" name="Line 242"/>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87" name="Line 243"/>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88" name="Arc 244"/>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89" name="Arc 245"/>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90" name="Arc 246"/>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91" name="Arc 247"/>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92" name="Arc 248"/>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93" name="Line 249"/>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94" name="Freeform 250"/>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95" name="Line 251"/>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96" name="Line 252"/>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97" name="Group 253"/>
            <p:cNvGrpSpPr>
              <a:grpSpLocks/>
            </p:cNvGrpSpPr>
            <p:nvPr/>
          </p:nvGrpSpPr>
          <p:grpSpPr bwMode="auto">
            <a:xfrm rot="3608242">
              <a:off x="1610" y="2371"/>
              <a:ext cx="270" cy="226"/>
              <a:chOff x="4785" y="11039"/>
              <a:chExt cx="829" cy="688"/>
            </a:xfrm>
          </p:grpSpPr>
          <p:sp>
            <p:nvSpPr>
              <p:cNvPr id="282" name="Freeform 25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83" name="Line 25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84" name="Line 25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85" name="Line 25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86" name="Arc 25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98" name="Freeform 259"/>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99" name="Freeform 260"/>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200" name="Arc 261"/>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201" name="Arc 262"/>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202" name="Freeform 263"/>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03" name="Line 264"/>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04" name="Line 265"/>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05" name="Line 266"/>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06" name="Arc 267"/>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07" name="Arc 268"/>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08" name="Arc 269"/>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09" name="Arc 270"/>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10" name="Arc 271"/>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11" name="Line 272"/>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212" name="Line 273"/>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213" name="Group 274"/>
            <p:cNvGrpSpPr>
              <a:grpSpLocks/>
            </p:cNvGrpSpPr>
            <p:nvPr/>
          </p:nvGrpSpPr>
          <p:grpSpPr bwMode="auto">
            <a:xfrm rot="14454207">
              <a:off x="1767" y="2049"/>
              <a:ext cx="102" cy="81"/>
              <a:chOff x="5504" y="8144"/>
              <a:chExt cx="291" cy="236"/>
            </a:xfrm>
          </p:grpSpPr>
          <p:sp>
            <p:nvSpPr>
              <p:cNvPr id="280" name="Rectangle 27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81" name="Rectangle 27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214" name="Group 277"/>
            <p:cNvGrpSpPr>
              <a:grpSpLocks/>
            </p:cNvGrpSpPr>
            <p:nvPr/>
          </p:nvGrpSpPr>
          <p:grpSpPr bwMode="auto">
            <a:xfrm rot="7200911">
              <a:off x="1205" y="2042"/>
              <a:ext cx="99" cy="80"/>
              <a:chOff x="5504" y="8144"/>
              <a:chExt cx="291" cy="236"/>
            </a:xfrm>
          </p:grpSpPr>
          <p:sp>
            <p:nvSpPr>
              <p:cNvPr id="278" name="Rectangle 27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79" name="Rectangle 27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215" name="Rectangle 280"/>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16" name="Rectangle 281"/>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17" name="Rectangle 282"/>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18" name="Rectangle 283"/>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19" name="Rectangle 284"/>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20" name="Rectangle 285"/>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21" name="Line 286"/>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222" name="Rectangle 287"/>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23" name="Freeform 288"/>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24" name="Line 289"/>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25" name="Line 290"/>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26" name="Group 291"/>
            <p:cNvGrpSpPr>
              <a:grpSpLocks/>
            </p:cNvGrpSpPr>
            <p:nvPr/>
          </p:nvGrpSpPr>
          <p:grpSpPr bwMode="auto">
            <a:xfrm rot="-28819849">
              <a:off x="1973" y="3013"/>
              <a:ext cx="267" cy="224"/>
              <a:chOff x="4785" y="11039"/>
              <a:chExt cx="829" cy="688"/>
            </a:xfrm>
          </p:grpSpPr>
          <p:sp>
            <p:nvSpPr>
              <p:cNvPr id="273" name="Freeform 29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74" name="Line 29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75" name="Line 29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76" name="Line 29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77" name="Arc 29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227" name="Freeform 297"/>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28" name="Freeform 298"/>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229" name="Arc 299"/>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230" name="Arc 300"/>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231" name="Freeform 301"/>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32" name="Line 302"/>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33" name="Line 303"/>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34" name="Arc 304"/>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35" name="Arc 305"/>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36" name="Arc 306"/>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37" name="Arc 307"/>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38" name="Arc 308"/>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39" name="Line 309"/>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240" name="Freeform 310"/>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41" name="Line 311"/>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42" name="Line 312"/>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43" name="Group 313"/>
            <p:cNvGrpSpPr>
              <a:grpSpLocks/>
            </p:cNvGrpSpPr>
            <p:nvPr/>
          </p:nvGrpSpPr>
          <p:grpSpPr bwMode="auto">
            <a:xfrm rot="-32412517">
              <a:off x="1761" y="3384"/>
              <a:ext cx="270" cy="226"/>
              <a:chOff x="4785" y="11039"/>
              <a:chExt cx="829" cy="688"/>
            </a:xfrm>
          </p:grpSpPr>
          <p:sp>
            <p:nvSpPr>
              <p:cNvPr id="268" name="Freeform 31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69" name="Line 31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70" name="Line 31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71" name="Line 31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72" name="Arc 31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244" name="Freeform 319"/>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45" name="Freeform 320"/>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246" name="Arc 321"/>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247" name="Arc 322"/>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248" name="Freeform 323"/>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49" name="Line 324"/>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50" name="Line 325"/>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51" name="Line 326"/>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52" name="Arc 327"/>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53" name="Arc 328"/>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54" name="Arc 329"/>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55" name="Arc 330"/>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56" name="Arc 331"/>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257" name="Line 332"/>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258" name="Line 333"/>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259" name="Group 334"/>
            <p:cNvGrpSpPr>
              <a:grpSpLocks/>
            </p:cNvGrpSpPr>
            <p:nvPr/>
          </p:nvGrpSpPr>
          <p:grpSpPr bwMode="auto">
            <a:xfrm rot="-21566552">
              <a:off x="2152" y="3714"/>
              <a:ext cx="102" cy="81"/>
              <a:chOff x="5504" y="8144"/>
              <a:chExt cx="291" cy="236"/>
            </a:xfrm>
          </p:grpSpPr>
          <p:sp>
            <p:nvSpPr>
              <p:cNvPr id="266" name="Rectangle 33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67" name="Rectangle 33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260" name="Group 337"/>
            <p:cNvGrpSpPr>
              <a:grpSpLocks/>
            </p:cNvGrpSpPr>
            <p:nvPr/>
          </p:nvGrpSpPr>
          <p:grpSpPr bwMode="auto">
            <a:xfrm rot="-28819849">
              <a:off x="2438" y="3230"/>
              <a:ext cx="99" cy="80"/>
              <a:chOff x="5504" y="8144"/>
              <a:chExt cx="291" cy="236"/>
            </a:xfrm>
          </p:grpSpPr>
          <p:sp>
            <p:nvSpPr>
              <p:cNvPr id="264" name="Rectangle 33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65" name="Rectangle 33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261" name="Rectangle 340"/>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62" name="Rectangle 341"/>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263" name="Rectangle 342"/>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306" name="Text Box 343"/>
          <p:cNvSpPr txBox="1">
            <a:spLocks noChangeArrowheads="1"/>
          </p:cNvSpPr>
          <p:nvPr/>
        </p:nvSpPr>
        <p:spPr bwMode="auto">
          <a:xfrm>
            <a:off x="2788469" y="3365585"/>
            <a:ext cx="1495425" cy="825500"/>
          </a:xfrm>
          <a:prstGeom prst="rect">
            <a:avLst/>
          </a:prstGeom>
          <a:noFill/>
          <a:ln w="9525">
            <a:noFill/>
            <a:miter lim="800000"/>
            <a:headEnd/>
            <a:tailEnd/>
          </a:ln>
          <a:effectLst/>
        </p:spPr>
        <p:txBody>
          <a:bodyPr>
            <a:spAutoFit/>
          </a:bodyPr>
          <a:lstStyle/>
          <a:p>
            <a:pPr algn="l">
              <a:buFontTx/>
              <a:buNone/>
            </a:pPr>
            <a:r>
              <a:rPr lang="en-US" altLang="ja-JP" sz="1600" b="1" dirty="0">
                <a:solidFill>
                  <a:srgbClr val="CCFFCC"/>
                </a:solidFill>
                <a:latin typeface="Tahoma" pitchFamily="34" charset="0"/>
                <a:ea typeface="HGP創英角ｺﾞｼｯｸUB" pitchFamily="50" charset="-128"/>
              </a:rPr>
              <a:t>DECIGO </a:t>
            </a:r>
          </a:p>
          <a:p>
            <a:pPr algn="l">
              <a:buFontTx/>
              <a:buNone/>
            </a:pPr>
            <a:r>
              <a:rPr lang="en-US" altLang="ja-JP" sz="1600" b="1" dirty="0">
                <a:solidFill>
                  <a:srgbClr val="CCFFCC"/>
                </a:solidFill>
                <a:latin typeface="Tahoma" pitchFamily="34" charset="0"/>
                <a:ea typeface="HGP創英角ｺﾞｼｯｸUB" pitchFamily="50" charset="-128"/>
              </a:rPr>
              <a:t>Pathfinder</a:t>
            </a:r>
          </a:p>
          <a:p>
            <a:pPr algn="l">
              <a:buFontTx/>
              <a:buNone/>
            </a:pPr>
            <a:r>
              <a:rPr lang="en-US" altLang="ja-JP" sz="1600" b="1" dirty="0">
                <a:solidFill>
                  <a:srgbClr val="CCFFCC"/>
                </a:solidFill>
                <a:latin typeface="Tahoma" pitchFamily="34" charset="0"/>
                <a:ea typeface="HGP創英角ｺﾞｼｯｸUB" pitchFamily="50" charset="-128"/>
              </a:rPr>
              <a:t>  (DPF)</a:t>
            </a:r>
          </a:p>
        </p:txBody>
      </p:sp>
      <p:sp>
        <p:nvSpPr>
          <p:cNvPr id="307" name="Text Box 344"/>
          <p:cNvSpPr txBox="1">
            <a:spLocks noChangeArrowheads="1"/>
          </p:cNvSpPr>
          <p:nvPr/>
        </p:nvSpPr>
        <p:spPr bwMode="auto">
          <a:xfrm>
            <a:off x="4715694" y="3646573"/>
            <a:ext cx="1857375"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CCFF"/>
                </a:solidFill>
                <a:latin typeface="Tahoma" pitchFamily="34" charset="0"/>
                <a:ea typeface="HGP創英角ｺﾞｼｯｸUB" pitchFamily="50" charset="-128"/>
              </a:rPr>
              <a:t>Pre-DECIGO</a:t>
            </a:r>
          </a:p>
        </p:txBody>
      </p:sp>
      <p:sp>
        <p:nvSpPr>
          <p:cNvPr id="308" name="Text Box 345"/>
          <p:cNvSpPr txBox="1">
            <a:spLocks noChangeArrowheads="1"/>
          </p:cNvSpPr>
          <p:nvPr/>
        </p:nvSpPr>
        <p:spPr bwMode="auto">
          <a:xfrm>
            <a:off x="7431906" y="3721185"/>
            <a:ext cx="1244600"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9999"/>
                </a:solidFill>
                <a:latin typeface="Tahoma" pitchFamily="34" charset="0"/>
                <a:ea typeface="HGP創英角ｺﾞｼｯｸUB" pitchFamily="50" charset="-128"/>
              </a:rPr>
              <a:t>DECIGO</a:t>
            </a:r>
          </a:p>
        </p:txBody>
      </p:sp>
      <p:sp>
        <p:nvSpPr>
          <p:cNvPr id="309" name="AutoShape 346"/>
          <p:cNvSpPr>
            <a:spLocks noChangeArrowheads="1"/>
          </p:cNvSpPr>
          <p:nvPr/>
        </p:nvSpPr>
        <p:spPr bwMode="auto">
          <a:xfrm>
            <a:off x="892994" y="2728998"/>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310" name="Text Box 347"/>
          <p:cNvSpPr txBox="1">
            <a:spLocks noChangeArrowheads="1"/>
          </p:cNvSpPr>
          <p:nvPr/>
        </p:nvSpPr>
        <p:spPr bwMode="auto">
          <a:xfrm>
            <a:off x="773931" y="2189248"/>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311" name="Text Box 348"/>
          <p:cNvSpPr txBox="1">
            <a:spLocks noChangeArrowheads="1"/>
          </p:cNvSpPr>
          <p:nvPr/>
        </p:nvSpPr>
        <p:spPr bwMode="auto">
          <a:xfrm>
            <a:off x="3564756" y="2189248"/>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312" name="Text Box 349"/>
          <p:cNvSpPr txBox="1">
            <a:spLocks noChangeArrowheads="1"/>
          </p:cNvSpPr>
          <p:nvPr/>
        </p:nvSpPr>
        <p:spPr bwMode="auto">
          <a:xfrm>
            <a:off x="5904731" y="2189248"/>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313" name="AutoShape 350"/>
          <p:cNvSpPr>
            <a:spLocks noChangeArrowheads="1"/>
          </p:cNvSpPr>
          <p:nvPr/>
        </p:nvSpPr>
        <p:spPr bwMode="auto">
          <a:xfrm>
            <a:off x="3275533" y="1738398"/>
            <a:ext cx="360363" cy="360362"/>
          </a:xfrm>
          <a:prstGeom prst="triangle">
            <a:avLst>
              <a:gd name="adj" fmla="val 50000"/>
            </a:avLst>
          </a:prstGeom>
          <a:solidFill>
            <a:srgbClr val="00FF00"/>
          </a:solidFill>
          <a:ln w="9525">
            <a:solidFill>
              <a:srgbClr val="00FF00"/>
            </a:solidFill>
            <a:miter lim="800000"/>
            <a:headEnd/>
            <a:tailEnd/>
          </a:ln>
          <a:effectLst/>
        </p:spPr>
        <p:txBody>
          <a:bodyPr wrap="none" anchor="ctr"/>
          <a:lstStyle/>
          <a:p>
            <a:endParaRPr lang="ja-JP" altLang="en-US" dirty="0">
              <a:ea typeface="HGP創英角ｺﾞｼｯｸUB" pitchFamily="50" charset="-128"/>
            </a:endParaRPr>
          </a:p>
        </p:txBody>
      </p:sp>
      <p:sp>
        <p:nvSpPr>
          <p:cNvPr id="314" name="AutoShape 351"/>
          <p:cNvSpPr>
            <a:spLocks noChangeArrowheads="1"/>
          </p:cNvSpPr>
          <p:nvPr/>
        </p:nvSpPr>
        <p:spPr bwMode="auto">
          <a:xfrm>
            <a:off x="7611294" y="1738398"/>
            <a:ext cx="360362" cy="360362"/>
          </a:xfrm>
          <a:prstGeom prst="triangle">
            <a:avLst>
              <a:gd name="adj" fmla="val 50000"/>
            </a:avLst>
          </a:prstGeom>
          <a:solidFill>
            <a:srgbClr val="FF0000"/>
          </a:solidFill>
          <a:ln w="9525">
            <a:solidFill>
              <a:srgbClr val="FF0000"/>
            </a:solidFill>
            <a:miter lim="800000"/>
            <a:headEnd/>
            <a:tailEnd/>
          </a:ln>
          <a:effectLst/>
        </p:spPr>
        <p:txBody>
          <a:bodyPr wrap="none" anchor="ctr"/>
          <a:lstStyle/>
          <a:p>
            <a:endParaRPr lang="ja-JP" altLang="en-US" dirty="0">
              <a:ea typeface="HGP創英角ｺﾞｼｯｸUB" pitchFamily="50" charset="-128"/>
            </a:endParaRPr>
          </a:p>
        </p:txBody>
      </p:sp>
      <p:sp>
        <p:nvSpPr>
          <p:cNvPr id="315" name="AutoShape 352"/>
          <p:cNvSpPr>
            <a:spLocks noChangeArrowheads="1"/>
          </p:cNvSpPr>
          <p:nvPr/>
        </p:nvSpPr>
        <p:spPr bwMode="auto">
          <a:xfrm>
            <a:off x="5242744" y="1738398"/>
            <a:ext cx="360362" cy="360362"/>
          </a:xfrm>
          <a:prstGeom prst="triangle">
            <a:avLst>
              <a:gd name="adj" fmla="val 50000"/>
            </a:avLst>
          </a:prstGeom>
          <a:solidFill>
            <a:srgbClr val="9900CC"/>
          </a:solidFill>
          <a:ln w="9525">
            <a:solidFill>
              <a:srgbClr val="9900CC"/>
            </a:solidFill>
            <a:miter lim="800000"/>
            <a:headEnd/>
            <a:tailEnd/>
          </a:ln>
          <a:effectLst/>
        </p:spPr>
        <p:txBody>
          <a:bodyPr wrap="none" anchor="ctr"/>
          <a:lstStyle/>
          <a:p>
            <a:endParaRPr lang="ja-JP" altLang="en-US" dirty="0">
              <a:ea typeface="HGP創英角ｺﾞｼｯｸUB" pitchFamily="50" charset="-128"/>
            </a:endParaRPr>
          </a:p>
        </p:txBody>
      </p:sp>
      <p:sp>
        <p:nvSpPr>
          <p:cNvPr id="316" name="AutoShape 353"/>
          <p:cNvSpPr>
            <a:spLocks noChangeArrowheads="1"/>
          </p:cNvSpPr>
          <p:nvPr/>
        </p:nvSpPr>
        <p:spPr bwMode="auto">
          <a:xfrm>
            <a:off x="3744144" y="2728998"/>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317" name="AutoShape 354"/>
          <p:cNvSpPr>
            <a:spLocks noChangeArrowheads="1"/>
          </p:cNvSpPr>
          <p:nvPr/>
        </p:nvSpPr>
        <p:spPr bwMode="auto">
          <a:xfrm>
            <a:off x="5995219" y="2728998"/>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318" name="Text Box 356"/>
          <p:cNvSpPr txBox="1">
            <a:spLocks noChangeArrowheads="1"/>
          </p:cNvSpPr>
          <p:nvPr/>
        </p:nvSpPr>
        <p:spPr bwMode="auto">
          <a:xfrm>
            <a:off x="845369" y="4057754"/>
            <a:ext cx="2154227" cy="338554"/>
          </a:xfrm>
          <a:prstGeom prst="rect">
            <a:avLst/>
          </a:prstGeom>
          <a:noFill/>
          <a:ln w="9525">
            <a:noFill/>
            <a:miter lim="800000"/>
            <a:headEnd/>
            <a:tailEnd/>
          </a:ln>
          <a:effectLst/>
        </p:spPr>
        <p:txBody>
          <a:bodyPr wrap="square">
            <a:spAutoFit/>
          </a:bodyPr>
          <a:lstStyle/>
          <a:p>
            <a:pPr algn="l">
              <a:buFontTx/>
              <a:buNone/>
            </a:pPr>
            <a:r>
              <a:rPr lang="en-US" altLang="ja-JP" sz="1600" b="1" dirty="0">
                <a:solidFill>
                  <a:schemeClr val="tx1">
                    <a:lumMod val="20000"/>
                    <a:lumOff val="80000"/>
                  </a:schemeClr>
                </a:solidFill>
                <a:latin typeface="Tahoma" pitchFamily="34" charset="0"/>
                <a:ea typeface="HGP創英角ｺﾞｼｯｸUB" pitchFamily="50" charset="-128"/>
              </a:rPr>
              <a:t>SDS-1/SWIM</a:t>
            </a:r>
          </a:p>
        </p:txBody>
      </p:sp>
      <p:sp>
        <p:nvSpPr>
          <p:cNvPr id="319" name="AutoShape 357"/>
          <p:cNvSpPr>
            <a:spLocks noChangeArrowheads="1"/>
          </p:cNvSpPr>
          <p:nvPr/>
        </p:nvSpPr>
        <p:spPr bwMode="auto">
          <a:xfrm>
            <a:off x="856456" y="2128928"/>
            <a:ext cx="3190900" cy="2286016"/>
          </a:xfrm>
          <a:prstGeom prst="roundRect">
            <a:avLst>
              <a:gd name="adj" fmla="val 10097"/>
            </a:avLst>
          </a:prstGeom>
          <a:noFill/>
          <a:ln w="50800">
            <a:solidFill>
              <a:srgbClr val="CCFFCC"/>
            </a:solidFill>
            <a:round/>
            <a:headEnd/>
            <a:tailEnd/>
          </a:ln>
          <a:effectLst/>
        </p:spPr>
        <p:txBody>
          <a:bodyPr anchor="ctr">
            <a:no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320" name="図 16" descr="photo_sat_3_01L.jpg"/>
          <p:cNvPicPr>
            <a:picLocks noChangeAspect="1"/>
          </p:cNvPicPr>
          <p:nvPr/>
        </p:nvPicPr>
        <p:blipFill>
          <a:blip r:embed="rId4" cstate="print"/>
          <a:srcRect/>
          <a:stretch>
            <a:fillRect/>
          </a:stretch>
        </p:blipFill>
        <p:spPr bwMode="auto">
          <a:xfrm>
            <a:off x="1016971" y="3057622"/>
            <a:ext cx="1339683" cy="1071570"/>
          </a:xfrm>
          <a:prstGeom prst="rect">
            <a:avLst/>
          </a:prstGeom>
          <a:noFill/>
          <a:ln w="9525">
            <a:noFill/>
            <a:miter lim="800000"/>
            <a:headEnd/>
            <a:tailEnd/>
          </a:ln>
        </p:spPr>
      </p:pic>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13</a:t>
            </a:fld>
            <a:endParaRPr lang="en-US" altLang="ja-JP" dirty="0"/>
          </a:p>
        </p:txBody>
      </p:sp>
    </p:spTree>
    <p:extLst>
      <p:ext uri="{BB962C8B-B14F-4D97-AF65-F5344CB8AC3E}">
        <p14:creationId xmlns:p14="http://schemas.microsoft.com/office/powerpoint/2010/main" val="4200750763"/>
      </p:ext>
    </p:extLst>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経緯と体制</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4" name="Rectangle 11"/>
          <p:cNvSpPr>
            <a:spLocks noChangeArrowheads="1"/>
          </p:cNvSpPr>
          <p:nvPr/>
        </p:nvSpPr>
        <p:spPr bwMode="auto">
          <a:xfrm>
            <a:off x="683568" y="908720"/>
            <a:ext cx="7632848" cy="2677656"/>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99FF99"/>
                </a:solidFill>
                <a:latin typeface="Tahoma" pitchFamily="34" charset="0"/>
              </a:rPr>
              <a:t>・経緯</a:t>
            </a:r>
            <a:endParaRPr lang="en-US" altLang="ja-JP" sz="2000" dirty="0" smtClean="0">
              <a:solidFill>
                <a:srgbClr val="99FF99"/>
              </a:solidFill>
              <a:latin typeface="Tahoma" pitchFamily="34" charset="0"/>
            </a:endParaRP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2005</a:t>
            </a:r>
            <a:r>
              <a:rPr lang="ja-JP" altLang="en-US" sz="2000" dirty="0" smtClean="0">
                <a:solidFill>
                  <a:srgbClr val="FFFFFF"/>
                </a:solidFill>
                <a:latin typeface="Tahoma" pitchFamily="34" charset="0"/>
              </a:rPr>
              <a:t>年頃</a:t>
            </a:r>
            <a:r>
              <a:rPr lang="en-US" altLang="ja-JP" sz="2000" dirty="0" smtClean="0">
                <a:solidFill>
                  <a:srgbClr val="FFFFFF"/>
                </a:solidFill>
                <a:latin typeface="Tahoma" pitchFamily="34" charset="0"/>
              </a:rPr>
              <a:t>, JAXA/ISAS</a:t>
            </a:r>
            <a:r>
              <a:rPr lang="ja-JP" altLang="en-US" sz="2000" dirty="0">
                <a:solidFill>
                  <a:srgbClr val="FFFFFF"/>
                </a:solidFill>
                <a:latin typeface="Tahoma" pitchFamily="34" charset="0"/>
              </a:rPr>
              <a:t>で</a:t>
            </a:r>
            <a:r>
              <a:rPr lang="ja-JP" altLang="en-US" sz="2000" dirty="0" smtClean="0">
                <a:solidFill>
                  <a:srgbClr val="FFFFFF"/>
                </a:solidFill>
                <a:latin typeface="Tahoma" pitchFamily="34" charset="0"/>
              </a:rPr>
              <a:t>、</a:t>
            </a:r>
            <a:r>
              <a:rPr lang="en-US" altLang="ja-JP" sz="2000" dirty="0" smtClean="0">
                <a:solidFill>
                  <a:srgbClr val="FFFFFF"/>
                </a:solidFill>
                <a:latin typeface="Tahoma" pitchFamily="34" charset="0"/>
              </a:rPr>
              <a:t>SWIM</a:t>
            </a:r>
            <a:r>
              <a:rPr lang="ja-JP" altLang="en-US" sz="2000" dirty="0" smtClean="0">
                <a:solidFill>
                  <a:srgbClr val="FFFFFF"/>
                </a:solidFill>
                <a:latin typeface="Tahoma" pitchFamily="34" charset="0"/>
              </a:rPr>
              <a:t>の検討がはじめられた</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 </a:t>
            </a:r>
            <a:r>
              <a:rPr lang="ja-JP" altLang="en-US" sz="2000" dirty="0" smtClean="0">
                <a:solidFill>
                  <a:srgbClr val="FFFFFF"/>
                </a:solidFill>
                <a:latin typeface="Tahoma" pitchFamily="34" charset="0"/>
              </a:rPr>
              <a:t>小規模実験から本格的な衛星ミッションまでスケーラブルなシステム</a:t>
            </a:r>
            <a:r>
              <a:rPr lang="en-US" altLang="ja-JP" sz="2000" dirty="0" smtClean="0">
                <a:solidFill>
                  <a:srgbClr val="FFFFFF"/>
                </a:solidFill>
                <a:latin typeface="Tahoma" pitchFamily="34" charset="0"/>
              </a:rPr>
              <a:t>.</a:t>
            </a:r>
            <a:endParaRPr lang="ja-JP" altLang="en-US"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 USB</a:t>
            </a:r>
            <a:r>
              <a:rPr lang="ja-JP" altLang="en-US" sz="2000" dirty="0" smtClean="0">
                <a:solidFill>
                  <a:srgbClr val="FFFFFF"/>
                </a:solidFill>
                <a:latin typeface="Tahoma" pitchFamily="34" charset="0"/>
              </a:rPr>
              <a:t>機器のように手軽に接続・使用できる信号処理システム</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スペースワイヤ通信の相手となる観測機器</a:t>
            </a:r>
            <a:r>
              <a:rPr lang="ja-JP" altLang="en-US" sz="2000" dirty="0">
                <a:solidFill>
                  <a:srgbClr val="FFFFFF"/>
                </a:solidFill>
                <a:latin typeface="Tahoma" pitchFamily="34" charset="0"/>
                <a:sym typeface="Wingdings" pitchFamily="2" charset="2"/>
              </a:rPr>
              <a:t>を</a:t>
            </a:r>
            <a:r>
              <a:rPr lang="ja-JP" altLang="en-US" sz="2000" dirty="0" smtClean="0">
                <a:solidFill>
                  <a:srgbClr val="FFFFFF"/>
                </a:solidFill>
                <a:latin typeface="Tahoma" pitchFamily="34" charset="0"/>
                <a:sym typeface="Wingdings" pitchFamily="2" charset="2"/>
              </a:rPr>
              <a:t>、これまでに</a:t>
            </a:r>
            <a:endParaRPr lang="en-US" altLang="ja-JP" sz="2000" dirty="0" smtClean="0">
              <a:solidFill>
                <a:srgbClr val="FFFFFF"/>
              </a:solidFill>
              <a:latin typeface="Tahoma" pitchFamily="34" charset="0"/>
              <a:sym typeface="Wingdings" pitchFamily="2" charset="2"/>
            </a:endParaRP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宇宙機器開発を経験したことが無いグループが開発する </a:t>
            </a:r>
            <a:endParaRPr lang="en-US" altLang="ja-JP" sz="2000" dirty="0" smtClean="0">
              <a:solidFill>
                <a:srgbClr val="FFFFFF"/>
              </a:solidFill>
              <a:latin typeface="Tahoma" pitchFamily="34" charset="0"/>
              <a:sym typeface="Wingdings" pitchFamily="2" charset="2"/>
            </a:endParaRPr>
          </a:p>
          <a:p>
            <a:pPr algn="l">
              <a:lnSpc>
                <a:spcPct val="120000"/>
              </a:lnSpc>
              <a:buClr>
                <a:schemeClr val="accent2"/>
              </a:buClr>
              <a:buSzPct val="70000"/>
              <a:buFont typeface="Wingdings" pitchFamily="2" charset="2"/>
              <a:buNone/>
            </a:pPr>
            <a:r>
              <a:rPr lang="en-US" altLang="ja-JP" sz="2000" dirty="0">
                <a:solidFill>
                  <a:srgbClr val="CCFFCC"/>
                </a:solidFill>
                <a:latin typeface="Tahoma" pitchFamily="34" charset="0"/>
                <a:sym typeface="Wingdings" pitchFamily="2" charset="2"/>
              </a:rPr>
              <a:t> </a:t>
            </a:r>
            <a:r>
              <a:rPr lang="en-US" altLang="ja-JP" sz="2000" dirty="0" smtClean="0">
                <a:solidFill>
                  <a:srgbClr val="CCFFCC"/>
                </a:solidFill>
                <a:latin typeface="Tahoma" pitchFamily="34" charset="0"/>
                <a:sym typeface="Wingdings" pitchFamily="2" charset="2"/>
              </a:rPr>
              <a:t>         </a:t>
            </a:r>
            <a:r>
              <a:rPr lang="ja-JP" altLang="en-US" sz="2000" dirty="0" smtClean="0">
                <a:solidFill>
                  <a:srgbClr val="CCFFCC"/>
                </a:solidFill>
                <a:latin typeface="Tahoma" pitchFamily="34" charset="0"/>
                <a:sym typeface="Wingdings" pitchFamily="2" charset="2"/>
              </a:rPr>
              <a:t>「社会実験」 </a:t>
            </a:r>
            <a:r>
              <a:rPr lang="ja-JP" altLang="en-US" sz="2000" dirty="0" smtClean="0">
                <a:solidFill>
                  <a:srgbClr val="FFFFFF"/>
                </a:solidFill>
                <a:latin typeface="Tahoma" pitchFamily="34" charset="0"/>
                <a:sym typeface="Wingdings" pitchFamily="2" charset="2"/>
              </a:rPr>
              <a:t>として重力波分野に声をかけて頂いた</a:t>
            </a:r>
            <a:r>
              <a:rPr lang="en-US" altLang="ja-JP" sz="2000" dirty="0" smtClean="0">
                <a:solidFill>
                  <a:srgbClr val="FFFFFF"/>
                </a:solidFill>
                <a:latin typeface="Tahoma" pitchFamily="34" charset="0"/>
                <a:sym typeface="Wingdings" pitchFamily="2" charset="2"/>
              </a:rPr>
              <a:t>.</a:t>
            </a:r>
            <a:endParaRPr lang="en-US" altLang="ja-JP" sz="2000" dirty="0" smtClean="0">
              <a:solidFill>
                <a:srgbClr val="FFFFFF"/>
              </a:solidFill>
              <a:latin typeface="Tahoma" pitchFamily="34" charset="0"/>
            </a:endParaRPr>
          </a:p>
        </p:txBody>
      </p:sp>
      <p:sp>
        <p:nvSpPr>
          <p:cNvPr id="12" name="Rectangle 11"/>
          <p:cNvSpPr>
            <a:spLocks noChangeArrowheads="1"/>
          </p:cNvSpPr>
          <p:nvPr/>
        </p:nvSpPr>
        <p:spPr bwMode="auto">
          <a:xfrm>
            <a:off x="683568" y="3670573"/>
            <a:ext cx="7632848" cy="2677656"/>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99FF99"/>
                </a:solidFill>
                <a:latin typeface="Tahoma" pitchFamily="34" charset="0"/>
              </a:rPr>
              <a:t>・体制</a:t>
            </a:r>
            <a:endParaRPr lang="en-US" altLang="ja-JP" sz="2000" dirty="0" smtClean="0">
              <a:solidFill>
                <a:srgbClr val="99FF99"/>
              </a:solidFill>
              <a:latin typeface="Tahoma" pitchFamily="34" charset="0"/>
            </a:endParaRP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 SWIM</a:t>
            </a:r>
            <a:r>
              <a:rPr lang="ja-JP" altLang="en-US" sz="2000" dirty="0" smtClean="0">
                <a:solidFill>
                  <a:srgbClr val="FFFFFF"/>
                </a:solidFill>
                <a:latin typeface="Tahoma" pitchFamily="34" charset="0"/>
              </a:rPr>
              <a:t>全体は</a:t>
            </a:r>
            <a:r>
              <a:rPr lang="en-US" altLang="ja-JP" sz="2000" dirty="0" smtClean="0">
                <a:solidFill>
                  <a:srgbClr val="FFFFFF"/>
                </a:solidFill>
                <a:latin typeface="Tahoma" pitchFamily="34" charset="0"/>
              </a:rPr>
              <a:t>,</a:t>
            </a:r>
            <a:r>
              <a:rPr lang="ja-JP" altLang="en-US" sz="2000" dirty="0" smtClean="0">
                <a:solidFill>
                  <a:srgbClr val="FFFFFF"/>
                </a:solidFill>
                <a:latin typeface="Tahoma" pitchFamily="34" charset="0"/>
              </a:rPr>
              <a:t> </a:t>
            </a:r>
            <a:r>
              <a:rPr lang="en-US" altLang="ja-JP" sz="2000" dirty="0" smtClean="0">
                <a:solidFill>
                  <a:srgbClr val="FFFFFF"/>
                </a:solidFill>
                <a:latin typeface="Tahoma" pitchFamily="34" charset="0"/>
              </a:rPr>
              <a:t>JAXA/ISAS, NEC</a:t>
            </a:r>
            <a:r>
              <a:rPr lang="ja-JP" altLang="en-US" sz="2000" dirty="0" smtClean="0">
                <a:solidFill>
                  <a:srgbClr val="FFFFFF"/>
                </a:solidFill>
                <a:latin typeface="Tahoma" pitchFamily="34" charset="0"/>
              </a:rPr>
              <a:t>株式会社</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三菱重工業株式会社</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の</a:t>
            </a:r>
            <a:r>
              <a:rPr lang="en-US" altLang="ja-JP" sz="2000" dirty="0" smtClean="0">
                <a:solidFill>
                  <a:srgbClr val="FFFFFF"/>
                </a:solidFill>
                <a:latin typeface="Tahoma" pitchFamily="34" charset="0"/>
              </a:rPr>
              <a:t>3</a:t>
            </a:r>
            <a:r>
              <a:rPr lang="ja-JP" altLang="en-US" sz="2000" dirty="0" smtClean="0">
                <a:solidFill>
                  <a:srgbClr val="FFFFFF"/>
                </a:solidFill>
                <a:latin typeface="Tahoma" pitchFamily="34" charset="0"/>
              </a:rPr>
              <a:t>者の共同開発研究</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 </a:t>
            </a:r>
            <a:r>
              <a:rPr lang="en-US" altLang="ja-JP" sz="2000" dirty="0" err="1" smtClean="0">
                <a:solidFill>
                  <a:srgbClr val="FFFFFF"/>
                </a:solidFill>
                <a:latin typeface="Tahoma" pitchFamily="34" charset="0"/>
              </a:rPr>
              <a:t>SWIM</a:t>
            </a:r>
            <a:r>
              <a:rPr lang="en-US" altLang="ja-JP" sz="2000" dirty="0" err="1" smtClean="0">
                <a:solidFill>
                  <a:srgbClr val="FFFFFF"/>
                </a:solidFill>
                <a:latin typeface="Symbol" pitchFamily="18" charset="2"/>
              </a:rPr>
              <a:t>mn</a:t>
            </a:r>
            <a:r>
              <a:rPr lang="ja-JP" altLang="en-US" sz="2000" dirty="0" smtClean="0">
                <a:solidFill>
                  <a:srgbClr val="FFFFFF"/>
                </a:solidFill>
                <a:latin typeface="Tahoma" pitchFamily="34" charset="0"/>
              </a:rPr>
              <a:t>センサ部</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信号処理・制御ソフトウェア部は</a:t>
            </a:r>
            <a:r>
              <a:rPr lang="en-US" altLang="ja-JP" sz="2000" dirty="0" smtClean="0">
                <a:solidFill>
                  <a:srgbClr val="FFFFFF"/>
                </a:solidFill>
                <a:latin typeface="Tahoma" pitchFamily="34" charset="0"/>
              </a:rPr>
              <a:t>, JAXA/ISAS</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の取りまとめ</a:t>
            </a:r>
            <a:r>
              <a:rPr lang="ja-JP" altLang="en-US" sz="2000" dirty="0">
                <a:solidFill>
                  <a:srgbClr val="FFFFFF"/>
                </a:solidFill>
                <a:latin typeface="Tahoma" pitchFamily="34" charset="0"/>
              </a:rPr>
              <a:t>と日本</a:t>
            </a:r>
            <a:r>
              <a:rPr lang="en-US" altLang="ja-JP" sz="2000" dirty="0" err="1">
                <a:solidFill>
                  <a:srgbClr val="FFFFFF"/>
                </a:solidFill>
                <a:latin typeface="Tahoma" pitchFamily="34" charset="0"/>
              </a:rPr>
              <a:t>SpaceWire</a:t>
            </a:r>
            <a:r>
              <a:rPr lang="ja-JP" altLang="en-US" sz="2000" dirty="0" smtClean="0">
                <a:solidFill>
                  <a:srgbClr val="FFFFFF"/>
                </a:solidFill>
                <a:latin typeface="Tahoma" pitchFamily="34" charset="0"/>
              </a:rPr>
              <a:t>ユーザー会</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関係</a:t>
            </a:r>
            <a:r>
              <a:rPr lang="ja-JP" altLang="en-US" sz="2000" dirty="0" smtClean="0">
                <a:solidFill>
                  <a:srgbClr val="FFFFFF"/>
                </a:solidFill>
                <a:latin typeface="Tahoma" pitchFamily="34" charset="0"/>
              </a:rPr>
              <a:t>企業の協力</a:t>
            </a:r>
            <a:r>
              <a:rPr lang="ja-JP" altLang="en-US" sz="2000" dirty="0" smtClean="0">
                <a:solidFill>
                  <a:srgbClr val="FFFFFF"/>
                </a:solidFill>
                <a:latin typeface="Tahoma" pitchFamily="34" charset="0"/>
              </a:rPr>
              <a:t>の</a:t>
            </a:r>
            <a:r>
              <a:rPr lang="ja-JP" altLang="en-US" sz="2000" dirty="0">
                <a:solidFill>
                  <a:srgbClr val="FFFFFF"/>
                </a:solidFill>
                <a:latin typeface="Tahoma" pitchFamily="34" charset="0"/>
              </a:rPr>
              <a:t>もと</a:t>
            </a:r>
            <a:r>
              <a:rPr lang="ja-JP" altLang="en-US" sz="2000" dirty="0" smtClean="0">
                <a:solidFill>
                  <a:srgbClr val="FFFFFF"/>
                </a:solidFill>
                <a:latin typeface="Tahoma" pitchFamily="34" charset="0"/>
              </a:rPr>
              <a:t>、</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a:t>
            </a:r>
            <a:r>
              <a:rPr lang="ja-JP" altLang="en-US" sz="2000" dirty="0" smtClean="0">
                <a:solidFill>
                  <a:srgbClr val="CCFFCC"/>
                </a:solidFill>
                <a:latin typeface="Tahoma" pitchFamily="34" charset="0"/>
              </a:rPr>
              <a:t>重力波</a:t>
            </a:r>
            <a:r>
              <a:rPr lang="ja-JP" altLang="en-US" sz="2000" dirty="0" smtClean="0">
                <a:solidFill>
                  <a:srgbClr val="CCFFCC"/>
                </a:solidFill>
                <a:latin typeface="Tahoma" pitchFamily="34" charset="0"/>
              </a:rPr>
              <a:t>グループで開発</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 </a:t>
            </a:r>
            <a:r>
              <a:rPr lang="ja-JP" altLang="en-US" sz="2000" dirty="0" smtClean="0">
                <a:solidFill>
                  <a:srgbClr val="FFFFFF"/>
                </a:solidFill>
                <a:latin typeface="Tahoma" pitchFamily="34" charset="0"/>
              </a:rPr>
              <a:t>東京大</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京都大</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お茶の水女子大、</a:t>
            </a:r>
            <a:r>
              <a:rPr lang="ja-JP" altLang="en-US" sz="2000" dirty="0">
                <a:solidFill>
                  <a:srgbClr val="FFFFFF"/>
                </a:solidFill>
                <a:latin typeface="Tahoma" pitchFamily="34" charset="0"/>
              </a:rPr>
              <a:t>国立天</a:t>
            </a:r>
            <a:r>
              <a:rPr lang="ja-JP" altLang="en-US" sz="2000" dirty="0" smtClean="0">
                <a:solidFill>
                  <a:srgbClr val="FFFFFF"/>
                </a:solidFill>
                <a:latin typeface="Tahoma" pitchFamily="34" charset="0"/>
              </a:rPr>
              <a:t>文台</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法政大など</a:t>
            </a:r>
            <a:r>
              <a:rPr lang="en-US" altLang="ja-JP" sz="2000" dirty="0" smtClean="0">
                <a:solidFill>
                  <a:srgbClr val="FFFFFF"/>
                </a:solidFill>
                <a:latin typeface="Tahoma" pitchFamily="34" charset="0"/>
              </a:rPr>
              <a:t>.</a:t>
            </a: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14</a:t>
            </a:fld>
            <a:endParaRPr lang="en-US" altLang="ja-JP" dirty="0"/>
          </a:p>
        </p:txBody>
      </p:sp>
    </p:spTree>
    <p:extLst>
      <p:ext uri="{BB962C8B-B14F-4D97-AF65-F5344CB8AC3E}">
        <p14:creationId xmlns:p14="http://schemas.microsoft.com/office/powerpoint/2010/main" val="838650557"/>
      </p:ext>
    </p:extLst>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2" name="タイトル 1"/>
          <p:cNvSpPr>
            <a:spLocks noGrp="1"/>
          </p:cNvSpPr>
          <p:nvPr>
            <p:ph type="title"/>
          </p:nvPr>
        </p:nvSpPr>
        <p:spPr/>
        <p:txBody>
          <a:bodyPr/>
          <a:lstStyle/>
          <a:p>
            <a:endParaRPr kumimoji="1" lang="ja-JP" altLang="en-US"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pitchFamily="34" charset="0"/>
                <a:ea typeface="HGP創英角ｺﾞｼｯｸUB" pitchFamily="50" charset="-128"/>
                <a:cs typeface="+mn-cs"/>
              </a:rPr>
              <a:t>小型衛星による実証シンポジウム </a:t>
            </a:r>
            <a:r>
              <a:rPr lang="en-US" altLang="ja-JP" sz="1200" kern="1200" smtClean="0">
                <a:solidFill>
                  <a:srgbClr val="EAEAEA"/>
                </a:solidFill>
                <a:latin typeface="Tahoma" pitchFamily="34" charset="0"/>
                <a:ea typeface="HGP創英角ｺﾞｼｯｸUB" pitchFamily="50" charset="-128"/>
                <a:cs typeface="+mn-cs"/>
              </a:rPr>
              <a:t>(2011</a:t>
            </a:r>
            <a:r>
              <a:rPr lang="ja-JP" altLang="en-US" sz="1200" kern="1200" smtClean="0">
                <a:solidFill>
                  <a:srgbClr val="EAEAEA"/>
                </a:solidFill>
                <a:latin typeface="Tahoma" pitchFamily="34" charset="0"/>
                <a:ea typeface="HGP創英角ｺﾞｼｯｸUB" pitchFamily="50" charset="-128"/>
                <a:cs typeface="+mn-cs"/>
              </a:rPr>
              <a:t>年</a:t>
            </a:r>
            <a:r>
              <a:rPr lang="en-US" altLang="ja-JP" sz="1200" kern="1200" smtClean="0">
                <a:solidFill>
                  <a:srgbClr val="EAEAEA"/>
                </a:solidFill>
                <a:latin typeface="Tahoma" pitchFamily="34" charset="0"/>
                <a:ea typeface="HGP創英角ｺﾞｼｯｸUB" pitchFamily="50" charset="-128"/>
                <a:cs typeface="+mn-cs"/>
              </a:rPr>
              <a:t>9</a:t>
            </a:r>
            <a:r>
              <a:rPr lang="ja-JP" altLang="en-US" sz="1200" kern="1200" smtClean="0">
                <a:solidFill>
                  <a:srgbClr val="EAEAEA"/>
                </a:solidFill>
                <a:latin typeface="Tahoma" pitchFamily="34" charset="0"/>
                <a:ea typeface="HGP創英角ｺﾞｼｯｸUB" pitchFamily="50" charset="-128"/>
                <a:cs typeface="+mn-cs"/>
              </a:rPr>
              <a:t>月</a:t>
            </a:r>
            <a:r>
              <a:rPr lang="en-US" altLang="ja-JP" sz="1200" kern="1200" smtClean="0">
                <a:solidFill>
                  <a:srgbClr val="EAEAEA"/>
                </a:solidFill>
                <a:latin typeface="Tahoma" pitchFamily="34" charset="0"/>
                <a:ea typeface="HGP創英角ｺﾞｼｯｸUB" pitchFamily="50" charset="-128"/>
                <a:cs typeface="+mn-cs"/>
              </a:rPr>
              <a:t>7</a:t>
            </a:r>
            <a:r>
              <a:rPr lang="ja-JP" altLang="en-US" sz="1200" kern="1200" smtClean="0">
                <a:solidFill>
                  <a:srgbClr val="EAEAEA"/>
                </a:solidFill>
                <a:latin typeface="Tahoma" pitchFamily="34" charset="0"/>
                <a:ea typeface="HGP創英角ｺﾞｼｯｸUB" pitchFamily="50" charset="-128"/>
                <a:cs typeface="+mn-cs"/>
              </a:rPr>
              <a:t>日</a:t>
            </a:r>
            <a:r>
              <a:rPr lang="en-US" altLang="ja-JP" sz="1200" kern="1200" smtClean="0">
                <a:solidFill>
                  <a:srgbClr val="EAEAEA"/>
                </a:solidFill>
                <a:latin typeface="Tahoma" pitchFamily="34" charset="0"/>
                <a:ea typeface="HGP創英角ｺﾞｼｯｸUB" pitchFamily="50" charset="-128"/>
                <a:cs typeface="+mn-cs"/>
              </a:rPr>
              <a:t>, </a:t>
            </a:r>
            <a:r>
              <a:rPr lang="ja-JP" altLang="en-US" sz="1200" kern="1200" smtClean="0">
                <a:solidFill>
                  <a:srgbClr val="EAEAEA"/>
                </a:solidFill>
                <a:latin typeface="Tahoma" pitchFamily="34" charset="0"/>
                <a:ea typeface="HGP創英角ｺﾞｼｯｸUB" pitchFamily="50" charset="-128"/>
                <a:cs typeface="+mn-cs"/>
              </a:rPr>
              <a:t>学術総合センター 一ツ橋記念講堂</a:t>
            </a:r>
            <a:r>
              <a:rPr lang="en-US" altLang="ja-JP" sz="1200" kern="1200" smtClean="0">
                <a:solidFill>
                  <a:srgbClr val="EAEAEA"/>
                </a:solidFill>
                <a:latin typeface="Tahoma" pitchFamily="34" charset="0"/>
                <a:ea typeface="HGP創英角ｺﾞｼｯｸUB" pitchFamily="50" charset="-128"/>
                <a:cs typeface="+mn-cs"/>
              </a:rPr>
              <a:t>)</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757238" y="765175"/>
            <a:ext cx="7559178" cy="5711825"/>
          </a:xfrm>
          <a:prstGeom prst="rect">
            <a:avLst/>
          </a:prstGeom>
        </p:spPr>
        <p:txBody>
          <a:bodyPr/>
          <a:lstStyle/>
          <a:p>
            <a:pPr lvl="2">
              <a:lnSpc>
                <a:spcPct val="120000"/>
              </a:lnSpc>
              <a:spcBef>
                <a:spcPct val="0"/>
              </a:spcBef>
              <a:buClrTx/>
              <a:buFontTx/>
              <a:buNone/>
            </a:pPr>
            <a:r>
              <a:rPr lang="en-US" altLang="ja-JP" sz="2800" b="1" dirty="0"/>
              <a:t>   </a:t>
            </a:r>
          </a:p>
          <a:p>
            <a:pPr lvl="2">
              <a:lnSpc>
                <a:spcPct val="120000"/>
              </a:lnSpc>
              <a:spcBef>
                <a:spcPct val="0"/>
              </a:spcBef>
              <a:buClrTx/>
              <a:buFontTx/>
              <a:buNone/>
            </a:pPr>
            <a:endParaRPr lang="en-US" altLang="ja-JP" sz="2800" b="1" dirty="0">
              <a:solidFill>
                <a:srgbClr val="FFFFFF"/>
              </a:solidFill>
            </a:endParaRPr>
          </a:p>
          <a:p>
            <a:pPr lvl="2">
              <a:lnSpc>
                <a:spcPct val="120000"/>
              </a:lnSpc>
              <a:spcBef>
                <a:spcPct val="0"/>
              </a:spcBef>
              <a:buClrTx/>
              <a:buFontTx/>
              <a:buNone/>
            </a:pPr>
            <a:endParaRPr lang="en-US" altLang="ja-JP" sz="2800" b="1" dirty="0">
              <a:solidFill>
                <a:srgbClr val="FFFFFF"/>
              </a:solidFill>
            </a:endParaRPr>
          </a:p>
          <a:p>
            <a:pPr lvl="2">
              <a:lnSpc>
                <a:spcPct val="120000"/>
              </a:lnSpc>
              <a:spcBef>
                <a:spcPct val="0"/>
              </a:spcBef>
              <a:buClrTx/>
              <a:buFontTx/>
              <a:buNone/>
            </a:pPr>
            <a:r>
              <a:rPr lang="en-US" altLang="ja-JP" sz="3200" b="1" dirty="0" smtClean="0">
                <a:solidFill>
                  <a:srgbClr val="FFFFFF"/>
                </a:solidFill>
              </a:rPr>
              <a:t>1. SDS-1</a:t>
            </a:r>
            <a:r>
              <a:rPr lang="ja-JP" altLang="en-US" sz="3200" b="1" dirty="0" smtClean="0">
                <a:solidFill>
                  <a:srgbClr val="FFFFFF"/>
                </a:solidFill>
              </a:rPr>
              <a:t>衛星と</a:t>
            </a:r>
            <a:r>
              <a:rPr lang="en-US" altLang="ja-JP" sz="3200" b="1" dirty="0" smtClean="0">
                <a:solidFill>
                  <a:srgbClr val="FFFFFF"/>
                </a:solidFill>
              </a:rPr>
              <a:t>SWIM </a:t>
            </a:r>
          </a:p>
          <a:p>
            <a:pPr lvl="2">
              <a:lnSpc>
                <a:spcPct val="120000"/>
              </a:lnSpc>
              <a:spcBef>
                <a:spcPct val="0"/>
              </a:spcBef>
              <a:buClrTx/>
              <a:buFontTx/>
              <a:buNone/>
            </a:pPr>
            <a:r>
              <a:rPr lang="en-US" altLang="ja-JP" sz="3200" b="1" dirty="0" smtClean="0">
                <a:solidFill>
                  <a:srgbClr val="FFFFFF"/>
                </a:solidFill>
              </a:rPr>
              <a:t>2. </a:t>
            </a:r>
            <a:r>
              <a:rPr lang="ja-JP" altLang="en-US" sz="3200" b="1" dirty="0" smtClean="0">
                <a:solidFill>
                  <a:srgbClr val="FFFFFF"/>
                </a:solidFill>
              </a:rPr>
              <a:t>背景と経緯 </a:t>
            </a:r>
            <a:r>
              <a:rPr lang="en-US" altLang="ja-JP" sz="3200" b="1" dirty="0" smtClean="0">
                <a:solidFill>
                  <a:srgbClr val="FFFFFF"/>
                </a:solidFill>
              </a:rPr>
              <a:t>--</a:t>
            </a:r>
            <a:r>
              <a:rPr lang="ja-JP" altLang="en-US" sz="3200" b="1" dirty="0" smtClean="0">
                <a:solidFill>
                  <a:srgbClr val="FFFFFF"/>
                </a:solidFill>
              </a:rPr>
              <a:t> 重力波の観測</a:t>
            </a:r>
            <a:r>
              <a:rPr lang="en-US" altLang="ja-JP" sz="3200" b="1" dirty="0" smtClean="0">
                <a:solidFill>
                  <a:srgbClr val="FFFFFF"/>
                </a:solidFill>
              </a:rPr>
              <a:t>   </a:t>
            </a:r>
            <a:r>
              <a:rPr lang="ja-JP" altLang="en-US" sz="3200" b="1" dirty="0">
                <a:solidFill>
                  <a:srgbClr val="FFFFFF"/>
                </a:solidFill>
              </a:rPr>
              <a:t>　            </a:t>
            </a:r>
          </a:p>
          <a:p>
            <a:pPr lvl="2">
              <a:lnSpc>
                <a:spcPct val="120000"/>
              </a:lnSpc>
              <a:spcBef>
                <a:spcPct val="0"/>
              </a:spcBef>
              <a:buClrTx/>
              <a:buFontTx/>
              <a:buNone/>
            </a:pPr>
            <a:r>
              <a:rPr lang="en-US" altLang="ja-JP" sz="3200" b="1" dirty="0" smtClean="0">
                <a:solidFill>
                  <a:srgbClr val="FF7C80"/>
                </a:solidFill>
              </a:rPr>
              <a:t>3.</a:t>
            </a:r>
            <a:r>
              <a:rPr lang="ja-JP" altLang="en-US" sz="3200" b="1" dirty="0" smtClean="0">
                <a:solidFill>
                  <a:srgbClr val="FF7C80"/>
                </a:solidFill>
              </a:rPr>
              <a:t> </a:t>
            </a:r>
            <a:r>
              <a:rPr lang="en-US" altLang="ja-JP" sz="3200" b="1" dirty="0" err="1" smtClean="0">
                <a:solidFill>
                  <a:srgbClr val="FF7C80"/>
                </a:solidFill>
              </a:rPr>
              <a:t>SWIM</a:t>
            </a:r>
            <a:r>
              <a:rPr lang="en-US" altLang="ja-JP" sz="3200" b="1" dirty="0" err="1" smtClean="0">
                <a:solidFill>
                  <a:srgbClr val="FF7C80"/>
                </a:solidFill>
                <a:latin typeface="Symbol" pitchFamily="18" charset="2"/>
              </a:rPr>
              <a:t>mn</a:t>
            </a:r>
            <a:r>
              <a:rPr lang="ja-JP" altLang="en-US" sz="3200" b="1" dirty="0" smtClean="0">
                <a:solidFill>
                  <a:srgbClr val="FF7C80"/>
                </a:solidFill>
              </a:rPr>
              <a:t>の成果 </a:t>
            </a:r>
            <a:endParaRPr lang="en-US" altLang="ja-JP" sz="3200" b="1" dirty="0" smtClean="0">
              <a:solidFill>
                <a:srgbClr val="FF7C80"/>
              </a:solidFill>
            </a:endParaRPr>
          </a:p>
          <a:p>
            <a:pPr lvl="2">
              <a:lnSpc>
                <a:spcPct val="120000"/>
              </a:lnSpc>
              <a:spcBef>
                <a:spcPct val="0"/>
              </a:spcBef>
              <a:buClrTx/>
              <a:buFontTx/>
              <a:buNone/>
            </a:pPr>
            <a:r>
              <a:rPr lang="en-US" altLang="ja-JP" sz="3200" b="1" dirty="0" smtClean="0">
                <a:solidFill>
                  <a:srgbClr val="FFFFFF"/>
                </a:solidFill>
              </a:rPr>
              <a:t>4. </a:t>
            </a:r>
            <a:r>
              <a:rPr lang="ja-JP" altLang="en-US" sz="3200" b="1" dirty="0" smtClean="0">
                <a:solidFill>
                  <a:srgbClr val="FFFFFF"/>
                </a:solidFill>
              </a:rPr>
              <a:t>まとめ      </a:t>
            </a:r>
            <a:endParaRPr lang="ja-JP" altLang="en-US" sz="3200" b="1" dirty="0">
              <a:solidFill>
                <a:srgbClr val="FFFFFF"/>
              </a:solidFill>
            </a:endParaRPr>
          </a:p>
        </p:txBody>
      </p:sp>
      <p:sp>
        <p:nvSpPr>
          <p:cNvPr id="3" name="右矢印 2"/>
          <p:cNvSpPr/>
          <p:nvPr/>
        </p:nvSpPr>
        <p:spPr bwMode="auto">
          <a:xfrm>
            <a:off x="1063368" y="3645024"/>
            <a:ext cx="360040" cy="360040"/>
          </a:xfrm>
          <a:prstGeom prst="rightArrow">
            <a:avLst/>
          </a:prstGeom>
          <a:solidFill>
            <a:srgbClr val="FF7C80">
              <a:alpha val="10000"/>
            </a:srgbClr>
          </a:solidFill>
          <a:ln w="12700" cap="flat" cmpd="sng" algn="ctr">
            <a:solidFill>
              <a:srgbClr val="FF7C8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 name="スライド番号プレースホルダー 3"/>
          <p:cNvSpPr>
            <a:spLocks noGrp="1"/>
          </p:cNvSpPr>
          <p:nvPr>
            <p:ph type="sldNum" sz="quarter" idx="11"/>
          </p:nvPr>
        </p:nvSpPr>
        <p:spPr/>
        <p:txBody>
          <a:bodyPr/>
          <a:lstStyle/>
          <a:p>
            <a:pPr>
              <a:defRPr/>
            </a:pPr>
            <a:fld id="{7AF75637-E8AC-4181-927C-9D85E9A3AAC1}" type="slidenum">
              <a:rPr lang="en-US" altLang="ja-JP" smtClean="0"/>
              <a:pPr>
                <a:defRPr/>
              </a:pPr>
              <a:t>15</a:t>
            </a:fld>
            <a:endParaRPr lang="en-US" altLang="ja-JP" dirty="0"/>
          </a:p>
        </p:txBody>
      </p:sp>
    </p:spTree>
    <p:extLst>
      <p:ext uri="{BB962C8B-B14F-4D97-AF65-F5344CB8AC3E}">
        <p14:creationId xmlns:p14="http://schemas.microsoft.com/office/powerpoint/2010/main" val="1704459361"/>
      </p:ext>
    </p:extLst>
  </p:cSld>
  <p:clrMapOvr>
    <a:masterClrMapping/>
  </p:clrMapOvr>
  <p:transition advTm="1712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1" name="Rectangle 3"/>
          <p:cNvSpPr>
            <a:spLocks noGrp="1" noChangeArrowheads="1"/>
          </p:cNvSpPr>
          <p:nvPr>
            <p:ph type="title"/>
          </p:nvPr>
        </p:nvSpPr>
        <p:spPr/>
        <p:txBody>
          <a:bodyPr/>
          <a:lstStyle/>
          <a:p>
            <a:pPr eaLnBrk="1" hangingPunct="1">
              <a:defRPr/>
            </a:pPr>
            <a:r>
              <a:rPr lang="en-US" altLang="ja-JP" sz="2800" dirty="0" err="1" smtClean="0"/>
              <a:t>SWIM</a:t>
            </a:r>
            <a:r>
              <a:rPr lang="en-US" altLang="ja-JP" sz="2800" dirty="0" err="1" smtClean="0">
                <a:latin typeface="Symbol" pitchFamily="18" charset="2"/>
              </a:rPr>
              <a:t>mn</a:t>
            </a:r>
            <a:r>
              <a:rPr lang="ja-JP" altLang="en-US" sz="2800" dirty="0" smtClean="0">
                <a:latin typeface="Symbol" pitchFamily="18" charset="2"/>
              </a:rPr>
              <a:t>　センサーモジュール</a:t>
            </a:r>
            <a:endParaRPr lang="en-US" altLang="ja-JP" sz="2800" dirty="0">
              <a:latin typeface="Symbol" pitchFamily="18" charset="2"/>
            </a:endParaRPr>
          </a:p>
        </p:txBody>
      </p:sp>
      <p:sp>
        <p:nvSpPr>
          <p:cNvPr id="27" name="フッター プレースホルダ 3"/>
          <p:cNvSpPr>
            <a:spLocks noGrp="1"/>
          </p:cNvSpPr>
          <p:nvPr>
            <p:ph type="ftr" sz="quarter" idx="10"/>
          </p:nvPr>
        </p:nvSpPr>
        <p:spPr/>
        <p:txBody>
          <a:bodyPr/>
          <a:lstStyle/>
          <a:p>
            <a:pPr algn="ctr" rtl="0" fontAlgn="base">
              <a:spcBef>
                <a:spcPct val="0"/>
              </a:spcBef>
              <a:spcAft>
                <a:spcPct val="0"/>
              </a:spcAft>
              <a:defRPr/>
            </a:pPr>
            <a:r>
              <a:rPr lang="ja-JP" altLang="en-US" sz="1200" kern="1200" smtClean="0">
                <a:solidFill>
                  <a:srgbClr val="EAEAEA"/>
                </a:solidFill>
                <a:latin typeface="Tahoma"/>
                <a:ea typeface="HGP創英角ｺﾞｼｯｸUB" pitchFamily="50" charset="-128"/>
                <a:cs typeface="+mn-cs"/>
              </a:rPr>
              <a:t>小型衛星による実証シンポジウム </a:t>
            </a:r>
            <a:r>
              <a:rPr lang="en-US" altLang="ja-JP" sz="1200" kern="1200" smtClean="0">
                <a:solidFill>
                  <a:srgbClr val="EAEAEA"/>
                </a:solidFill>
                <a:latin typeface="Tahoma"/>
                <a:ea typeface="HGP創英角ｺﾞｼｯｸUB" pitchFamily="50" charset="-128"/>
                <a:cs typeface="+mn-cs"/>
              </a:rPr>
              <a:t>(2011</a:t>
            </a:r>
            <a:r>
              <a:rPr lang="ja-JP" altLang="en-US" sz="1200" kern="1200" smtClean="0">
                <a:solidFill>
                  <a:srgbClr val="EAEAEA"/>
                </a:solidFill>
                <a:latin typeface="Tahoma"/>
                <a:ea typeface="HGP創英角ｺﾞｼｯｸUB" pitchFamily="50" charset="-128"/>
                <a:cs typeface="+mn-cs"/>
              </a:rPr>
              <a:t>年</a:t>
            </a:r>
            <a:r>
              <a:rPr lang="en-US" altLang="ja-JP" sz="1200" kern="1200" smtClean="0">
                <a:solidFill>
                  <a:srgbClr val="EAEAEA"/>
                </a:solidFill>
                <a:latin typeface="Tahoma"/>
                <a:ea typeface="HGP創英角ｺﾞｼｯｸUB" pitchFamily="50" charset="-128"/>
                <a:cs typeface="+mn-cs"/>
              </a:rPr>
              <a:t>9</a:t>
            </a:r>
            <a:r>
              <a:rPr lang="ja-JP" altLang="en-US" sz="1200" kern="1200" smtClean="0">
                <a:solidFill>
                  <a:srgbClr val="EAEAEA"/>
                </a:solidFill>
                <a:latin typeface="Tahoma"/>
                <a:ea typeface="HGP創英角ｺﾞｼｯｸUB" pitchFamily="50" charset="-128"/>
                <a:cs typeface="+mn-cs"/>
              </a:rPr>
              <a:t>月</a:t>
            </a:r>
            <a:r>
              <a:rPr lang="en-US" altLang="ja-JP" sz="1200" kern="1200" smtClean="0">
                <a:solidFill>
                  <a:srgbClr val="EAEAEA"/>
                </a:solidFill>
                <a:latin typeface="Tahoma"/>
                <a:ea typeface="HGP創英角ｺﾞｼｯｸUB" pitchFamily="50" charset="-128"/>
                <a:cs typeface="+mn-cs"/>
              </a:rPr>
              <a:t>7</a:t>
            </a:r>
            <a:r>
              <a:rPr lang="ja-JP" altLang="en-US" sz="1200" kern="1200" smtClean="0">
                <a:solidFill>
                  <a:srgbClr val="EAEAEA"/>
                </a:solidFill>
                <a:latin typeface="Tahoma"/>
                <a:ea typeface="HGP創英角ｺﾞｼｯｸUB" pitchFamily="50" charset="-128"/>
                <a:cs typeface="+mn-cs"/>
              </a:rPr>
              <a:t>日</a:t>
            </a:r>
            <a:r>
              <a:rPr lang="en-US" altLang="ja-JP" sz="1200" kern="1200" smtClean="0">
                <a:solidFill>
                  <a:srgbClr val="EAEAEA"/>
                </a:solidFill>
                <a:latin typeface="Tahoma"/>
                <a:ea typeface="HGP創英角ｺﾞｼｯｸUB" pitchFamily="50" charset="-128"/>
                <a:cs typeface="+mn-cs"/>
              </a:rPr>
              <a:t>, </a:t>
            </a:r>
            <a:r>
              <a:rPr lang="ja-JP" altLang="en-US" sz="1200" kern="1200" smtClean="0">
                <a:solidFill>
                  <a:srgbClr val="EAEAEA"/>
                </a:solidFill>
                <a:latin typeface="Tahoma"/>
                <a:ea typeface="HGP創英角ｺﾞｼｯｸUB" pitchFamily="50" charset="-128"/>
                <a:cs typeface="+mn-cs"/>
              </a:rPr>
              <a:t>学術総合センター 一ツ橋記念講堂</a:t>
            </a:r>
            <a:r>
              <a:rPr lang="en-US" altLang="ja-JP" sz="1200" kern="1200" smtClean="0">
                <a:solidFill>
                  <a:srgbClr val="EAEAEA"/>
                </a:solidFill>
                <a:latin typeface="Tahoma"/>
                <a:ea typeface="HGP創英角ｺﾞｼｯｸUB" pitchFamily="50" charset="-128"/>
                <a:cs typeface="+mn-cs"/>
              </a:rPr>
              <a:t>)</a:t>
            </a:r>
            <a:endParaRPr lang="en-US" altLang="ja-JP" sz="1200" kern="1200" dirty="0">
              <a:solidFill>
                <a:srgbClr val="EAEAEA"/>
              </a:solidFill>
              <a:latin typeface="Tahoma"/>
              <a:ea typeface="HGP創英角ｺﾞｼｯｸUB" pitchFamily="50" charset="-128"/>
              <a:cs typeface="+mn-cs"/>
            </a:endParaRPr>
          </a:p>
        </p:txBody>
      </p:sp>
      <p:sp>
        <p:nvSpPr>
          <p:cNvPr id="23556" name="AutoShape 2"/>
          <p:cNvSpPr>
            <a:spLocks noChangeArrowheads="1"/>
          </p:cNvSpPr>
          <p:nvPr/>
        </p:nvSpPr>
        <p:spPr bwMode="auto">
          <a:xfrm>
            <a:off x="250825" y="1916112"/>
            <a:ext cx="6481763" cy="4513284"/>
          </a:xfrm>
          <a:prstGeom prst="roundRect">
            <a:avLst>
              <a:gd name="adj" fmla="val 3069"/>
            </a:avLst>
          </a:prstGeom>
          <a:solidFill>
            <a:srgbClr val="C0C0C0">
              <a:alpha val="30000"/>
            </a:srgbClr>
          </a:solidFill>
          <a:ln w="15875">
            <a:noFill/>
            <a:round/>
            <a:headEnd/>
            <a:tailEnd/>
          </a:ln>
        </p:spPr>
        <p:txBody>
          <a:bodyPr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913412" name="Rectangle 4"/>
          <p:cNvSpPr>
            <a:spLocks noChangeArrowheads="1"/>
          </p:cNvSpPr>
          <p:nvPr/>
        </p:nvSpPr>
        <p:spPr bwMode="auto">
          <a:xfrm>
            <a:off x="428596" y="820485"/>
            <a:ext cx="6215078" cy="1074781"/>
          </a:xfrm>
          <a:prstGeom prst="rect">
            <a:avLst/>
          </a:prstGeom>
          <a:noFill/>
          <a:ln w="15875">
            <a:noFill/>
            <a:miter lim="800000"/>
            <a:headEnd/>
            <a:tailEnd/>
          </a:ln>
          <a:effectLst/>
        </p:spPr>
        <p:txBody>
          <a:bodyPr wrap="square">
            <a:spAutoFit/>
          </a:bodyPr>
          <a:lstStyle/>
          <a:p>
            <a:pPr algn="l">
              <a:lnSpc>
                <a:spcPct val="114000"/>
              </a:lnSpc>
              <a:buClr>
                <a:srgbClr val="003366"/>
              </a:buClr>
              <a:buSzPct val="70000"/>
              <a:buNone/>
              <a:defRPr/>
            </a:pPr>
            <a:r>
              <a:rPr kumimoji="1" lang="ja-JP" altLang="en-US" sz="2000" kern="1200" dirty="0">
                <a:solidFill>
                  <a:srgbClr val="EAEAEA"/>
                </a:solidFill>
                <a:latin typeface="Tahoma" pitchFamily="34" charset="0"/>
                <a:ea typeface="HGP創英角ｺﾞｼｯｸUB" pitchFamily="50" charset="-128"/>
                <a:cs typeface="+mn-cs"/>
              </a:rPr>
              <a:t>超小型重力波</a:t>
            </a:r>
            <a:r>
              <a:rPr kumimoji="1" lang="ja-JP" altLang="en-US" sz="2000" kern="1200" dirty="0" smtClean="0">
                <a:solidFill>
                  <a:srgbClr val="EAEAEA"/>
                </a:solidFill>
                <a:latin typeface="Tahoma" pitchFamily="34" charset="0"/>
                <a:ea typeface="HGP創英角ｺﾞｼｯｸUB" pitchFamily="50" charset="-128"/>
                <a:cs typeface="+mn-cs"/>
              </a:rPr>
              <a:t>検出器　</a:t>
            </a:r>
            <a:r>
              <a:rPr kumimoji="1" lang="en-US" altLang="ja-JP" sz="2000" kern="1200" dirty="0" smtClean="0">
                <a:solidFill>
                  <a:srgbClr val="EAEAEA"/>
                </a:solidFill>
                <a:latin typeface="Tahoma" pitchFamily="34" charset="0"/>
                <a:ea typeface="HGP創英角ｺﾞｼｯｸUB" pitchFamily="50" charset="-128"/>
                <a:cs typeface="+mn-cs"/>
              </a:rPr>
              <a:t>(</a:t>
            </a:r>
            <a:r>
              <a:rPr lang="ja-JP" altLang="en-US" sz="2000" dirty="0" smtClean="0">
                <a:solidFill>
                  <a:srgbClr val="FFFFFF"/>
                </a:solidFill>
                <a:latin typeface="Tahoma" pitchFamily="34" charset="0"/>
                <a:sym typeface="Wingdings" pitchFamily="2" charset="2"/>
              </a:rPr>
              <a:t>ねじれ</a:t>
            </a:r>
            <a:r>
              <a:rPr lang="ja-JP" altLang="en-US" sz="2000" dirty="0">
                <a:solidFill>
                  <a:srgbClr val="FFFFFF"/>
                </a:solidFill>
                <a:latin typeface="Tahoma" pitchFamily="34" charset="0"/>
                <a:sym typeface="Wingdings" pitchFamily="2" charset="2"/>
              </a:rPr>
              <a:t>型</a:t>
            </a:r>
            <a:r>
              <a:rPr lang="ja-JP" altLang="en-US" sz="2000" dirty="0" smtClean="0">
                <a:solidFill>
                  <a:srgbClr val="FFFFFF"/>
                </a:solidFill>
                <a:latin typeface="Tahoma" pitchFamily="34" charset="0"/>
                <a:sym typeface="Wingdings" pitchFamily="2" charset="2"/>
              </a:rPr>
              <a:t>検出器</a:t>
            </a:r>
            <a:r>
              <a:rPr lang="en-US" altLang="ja-JP" sz="2000" dirty="0" smtClean="0">
                <a:solidFill>
                  <a:srgbClr val="FFFFFF"/>
                </a:solidFill>
                <a:latin typeface="Tahoma" pitchFamily="34" charset="0"/>
                <a:sym typeface="Wingdings" pitchFamily="2" charset="2"/>
              </a:rPr>
              <a:t>)</a:t>
            </a:r>
            <a:endParaRPr kumimoji="1" lang="en-US" altLang="ja-JP" sz="2000" kern="1200" dirty="0">
              <a:solidFill>
                <a:srgbClr val="EAEAEA"/>
              </a:solidFill>
              <a:latin typeface="Tahoma" pitchFamily="34" charset="0"/>
              <a:ea typeface="HGP創英角ｺﾞｼｯｸUB" pitchFamily="50" charset="-128"/>
              <a:cs typeface="+mn-cs"/>
            </a:endParaRPr>
          </a:p>
          <a:p>
            <a:pPr algn="l" rtl="0" fontAlgn="base">
              <a:lnSpc>
                <a:spcPct val="114000"/>
              </a:lnSpc>
              <a:spcBef>
                <a:spcPct val="0"/>
              </a:spcBef>
              <a:spcAft>
                <a:spcPct val="0"/>
              </a:spcAft>
              <a:buClr>
                <a:srgbClr val="003366"/>
              </a:buClr>
              <a:buSzPct val="70000"/>
              <a:buFont typeface="Wingdings" pitchFamily="2" charset="2"/>
              <a:buNone/>
              <a:defRPr/>
            </a:pPr>
            <a:r>
              <a:rPr kumimoji="1" lang="ja-JP" altLang="en-US" sz="1800" kern="1200" dirty="0">
                <a:solidFill>
                  <a:srgbClr val="EAEAEA"/>
                </a:solidFill>
                <a:latin typeface="Tahoma" pitchFamily="34" charset="0"/>
                <a:ea typeface="HGP創英角ｺﾞｼｯｸUB" pitchFamily="50" charset="-128"/>
                <a:cs typeface="+mn-cs"/>
              </a:rPr>
              <a:t>　　</a:t>
            </a:r>
            <a:r>
              <a:rPr kumimoji="1" lang="en-US" altLang="ja-JP" sz="1800" kern="1200" dirty="0" err="1">
                <a:solidFill>
                  <a:srgbClr val="EAEAEA"/>
                </a:solidFill>
                <a:latin typeface="Tahoma" pitchFamily="34" charset="0"/>
                <a:ea typeface="HGP創英角ｺﾞｼｯｸUB" pitchFamily="50" charset="-128"/>
                <a:cs typeface="+mn-cs"/>
              </a:rPr>
              <a:t>SpW</a:t>
            </a:r>
            <a:r>
              <a:rPr kumimoji="1" lang="en-US" altLang="ja-JP" sz="1800" kern="1200" dirty="0">
                <a:solidFill>
                  <a:srgbClr val="EAEAEA"/>
                </a:solidFill>
                <a:latin typeface="Tahoma" pitchFamily="34" charset="0"/>
                <a:ea typeface="HGP創英角ｺﾞｼｯｸUB" pitchFamily="50" charset="-128"/>
                <a:cs typeface="+mn-cs"/>
              </a:rPr>
              <a:t> </a:t>
            </a:r>
            <a:r>
              <a:rPr kumimoji="1" lang="ja-JP" altLang="en-US" sz="1800" kern="1200" dirty="0">
                <a:solidFill>
                  <a:srgbClr val="EAEAEA"/>
                </a:solidFill>
                <a:latin typeface="Tahoma" pitchFamily="34" charset="0"/>
                <a:ea typeface="HGP創英角ｺﾞｼｯｸUB" pitchFamily="50" charset="-128"/>
                <a:cs typeface="+mn-cs"/>
              </a:rPr>
              <a:t>通信の宇宙実証のためのセンサーモジュール</a:t>
            </a:r>
            <a:endParaRPr kumimoji="1" lang="en-US" altLang="ja-JP" sz="1800" kern="1200" dirty="0">
              <a:solidFill>
                <a:srgbClr val="EAEAEA"/>
              </a:solidFill>
              <a:latin typeface="Tahoma" pitchFamily="34" charset="0"/>
              <a:ea typeface="HGP創英角ｺﾞｼｯｸUB" pitchFamily="50" charset="-128"/>
              <a:cs typeface="+mn-cs"/>
            </a:endParaRPr>
          </a:p>
          <a:p>
            <a:pPr algn="l" rtl="0" fontAlgn="base">
              <a:lnSpc>
                <a:spcPct val="114000"/>
              </a:lnSpc>
              <a:spcBef>
                <a:spcPct val="0"/>
              </a:spcBef>
              <a:spcAft>
                <a:spcPct val="0"/>
              </a:spcAft>
              <a:buClr>
                <a:srgbClr val="003366"/>
              </a:buClr>
              <a:buSzPct val="70000"/>
              <a:buFont typeface="Wingdings" pitchFamily="2" charset="2"/>
              <a:buNone/>
              <a:defRPr/>
            </a:pPr>
            <a:r>
              <a:rPr kumimoji="1" lang="en-US" altLang="ja-JP" sz="1800" kern="1200" dirty="0">
                <a:solidFill>
                  <a:srgbClr val="EAEAEA"/>
                </a:solidFill>
                <a:latin typeface="Tahoma" pitchFamily="34" charset="0"/>
                <a:ea typeface="HGP創英角ｺﾞｼｯｸUB" pitchFamily="50" charset="-128"/>
                <a:cs typeface="+mn-cs"/>
              </a:rPr>
              <a:t>    </a:t>
            </a:r>
            <a:r>
              <a:rPr kumimoji="1" lang="ja-JP" altLang="en-US" sz="1800" kern="1200" dirty="0">
                <a:solidFill>
                  <a:srgbClr val="EAEAEA"/>
                </a:solidFill>
                <a:latin typeface="Tahoma" pitchFamily="34" charset="0"/>
                <a:ea typeface="HGP創英角ｺﾞｼｯｸUB" pitchFamily="50" charset="-128"/>
                <a:cs typeface="+mn-cs"/>
              </a:rPr>
              <a:t>将来の宇宙重力波望遠鏡のための最初のステップ</a:t>
            </a:r>
            <a:endParaRPr kumimoji="1" lang="en-US" altLang="ja-JP" sz="1800" kern="1200" dirty="0">
              <a:solidFill>
                <a:srgbClr val="EAEAEA"/>
              </a:solidFill>
              <a:latin typeface="Tahoma" pitchFamily="34" charset="0"/>
              <a:ea typeface="HGP創英角ｺﾞｼｯｸUB" pitchFamily="50" charset="-128"/>
              <a:cs typeface="+mn-cs"/>
            </a:endParaRPr>
          </a:p>
        </p:txBody>
      </p:sp>
      <p:pic>
        <p:nvPicPr>
          <p:cNvPr id="913414" name="Picture 6" descr="0082_2007_3_19"/>
          <p:cNvPicPr>
            <a:picLocks noChangeAspect="1" noChangeArrowheads="1"/>
          </p:cNvPicPr>
          <p:nvPr/>
        </p:nvPicPr>
        <p:blipFill>
          <a:blip r:embed="rId3" cstate="print">
            <a:clrChange>
              <a:clrFrom>
                <a:srgbClr val="BFBDA6"/>
              </a:clrFrom>
              <a:clrTo>
                <a:srgbClr val="BFBDA6">
                  <a:alpha val="0"/>
                </a:srgbClr>
              </a:clrTo>
            </a:clrChange>
          </a:blip>
          <a:srcRect/>
          <a:stretch>
            <a:fillRect/>
          </a:stretch>
        </p:blipFill>
        <p:spPr bwMode="auto">
          <a:xfrm>
            <a:off x="2627313" y="2344738"/>
            <a:ext cx="3455987" cy="3216275"/>
          </a:xfrm>
          <a:prstGeom prst="roundRect">
            <a:avLst/>
          </a:prstGeom>
          <a:noFill/>
        </p:spPr>
      </p:pic>
      <p:sp>
        <p:nvSpPr>
          <p:cNvPr id="23560" name="Rectangle 7"/>
          <p:cNvSpPr>
            <a:spLocks noChangeAspect="1" noChangeArrowheads="1"/>
          </p:cNvSpPr>
          <p:nvPr/>
        </p:nvSpPr>
        <p:spPr bwMode="auto">
          <a:xfrm>
            <a:off x="285720" y="2285992"/>
            <a:ext cx="1938321"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Test mass</a:t>
            </a:r>
          </a:p>
        </p:txBody>
      </p:sp>
      <p:sp>
        <p:nvSpPr>
          <p:cNvPr id="23561" name="Rectangle 8"/>
          <p:cNvSpPr>
            <a:spLocks noChangeAspect="1" noChangeArrowheads="1"/>
          </p:cNvSpPr>
          <p:nvPr/>
        </p:nvSpPr>
        <p:spPr bwMode="auto">
          <a:xfrm>
            <a:off x="1908175" y="4988494"/>
            <a:ext cx="2306635"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Photo sensor</a:t>
            </a:r>
          </a:p>
        </p:txBody>
      </p:sp>
      <p:sp>
        <p:nvSpPr>
          <p:cNvPr id="23562" name="Rectangle 9"/>
          <p:cNvSpPr>
            <a:spLocks noChangeAspect="1" noChangeArrowheads="1"/>
          </p:cNvSpPr>
          <p:nvPr/>
        </p:nvSpPr>
        <p:spPr bwMode="auto">
          <a:xfrm>
            <a:off x="5143504" y="4357694"/>
            <a:ext cx="1296988" cy="369332"/>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Coil</a:t>
            </a:r>
          </a:p>
        </p:txBody>
      </p:sp>
      <p:sp>
        <p:nvSpPr>
          <p:cNvPr id="23563" name="Line 10"/>
          <p:cNvSpPr>
            <a:spLocks noChangeShapeType="1"/>
          </p:cNvSpPr>
          <p:nvPr/>
        </p:nvSpPr>
        <p:spPr bwMode="auto">
          <a:xfrm flipH="1" flipV="1">
            <a:off x="4500563" y="4221163"/>
            <a:ext cx="642941" cy="2794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64" name="Line 11"/>
          <p:cNvSpPr>
            <a:spLocks noChangeShapeType="1"/>
          </p:cNvSpPr>
          <p:nvPr/>
        </p:nvSpPr>
        <p:spPr bwMode="auto">
          <a:xfrm flipV="1">
            <a:off x="2643173" y="4005262"/>
            <a:ext cx="776301" cy="1066811"/>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65" name="Line 12"/>
          <p:cNvSpPr>
            <a:spLocks noChangeShapeType="1"/>
          </p:cNvSpPr>
          <p:nvPr/>
        </p:nvSpPr>
        <p:spPr bwMode="auto">
          <a:xfrm>
            <a:off x="3000364" y="3000372"/>
            <a:ext cx="779474" cy="500066"/>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23566" name="Picture 13" descr="IMG_0319"/>
          <p:cNvPicPr>
            <a:picLocks noChangeAspect="1" noChangeArrowheads="1"/>
          </p:cNvPicPr>
          <p:nvPr/>
        </p:nvPicPr>
        <p:blipFill>
          <a:blip r:embed="rId4" cstate="print"/>
          <a:srcRect/>
          <a:stretch>
            <a:fillRect/>
          </a:stretch>
        </p:blipFill>
        <p:spPr bwMode="auto">
          <a:xfrm>
            <a:off x="6784975" y="2492375"/>
            <a:ext cx="2179638" cy="1635125"/>
          </a:xfrm>
          <a:prstGeom prst="rect">
            <a:avLst/>
          </a:prstGeom>
          <a:noFill/>
          <a:ln w="9525">
            <a:noFill/>
            <a:miter lim="800000"/>
            <a:headEnd/>
            <a:tailEnd/>
          </a:ln>
        </p:spPr>
      </p:pic>
      <p:pic>
        <p:nvPicPr>
          <p:cNvPr id="23567" name="Picture 14" descr="CIMG1399"/>
          <p:cNvPicPr>
            <a:picLocks noChangeAspect="1" noChangeArrowheads="1"/>
          </p:cNvPicPr>
          <p:nvPr/>
        </p:nvPicPr>
        <p:blipFill>
          <a:blip r:embed="rId5" cstate="print"/>
          <a:srcRect/>
          <a:stretch>
            <a:fillRect/>
          </a:stretch>
        </p:blipFill>
        <p:spPr bwMode="auto">
          <a:xfrm>
            <a:off x="6784975" y="765175"/>
            <a:ext cx="2176463" cy="1633538"/>
          </a:xfrm>
          <a:prstGeom prst="rect">
            <a:avLst/>
          </a:prstGeom>
          <a:noFill/>
          <a:ln w="9525">
            <a:noFill/>
            <a:miter lim="800000"/>
            <a:headEnd/>
            <a:tailEnd/>
          </a:ln>
        </p:spPr>
      </p:pic>
      <p:pic>
        <p:nvPicPr>
          <p:cNvPr id="23568" name="Picture 15"/>
          <p:cNvPicPr>
            <a:picLocks noChangeAspect="1" noChangeArrowheads="1"/>
          </p:cNvPicPr>
          <p:nvPr/>
        </p:nvPicPr>
        <p:blipFill>
          <a:blip r:embed="rId6" cstate="print"/>
          <a:srcRect/>
          <a:stretch>
            <a:fillRect/>
          </a:stretch>
        </p:blipFill>
        <p:spPr bwMode="auto">
          <a:xfrm>
            <a:off x="6784975" y="4229100"/>
            <a:ext cx="2160588" cy="2152650"/>
          </a:xfrm>
          <a:prstGeom prst="rect">
            <a:avLst/>
          </a:prstGeom>
          <a:noFill/>
          <a:ln w="15875">
            <a:noFill/>
            <a:miter lim="800000"/>
            <a:headEnd/>
            <a:tailEnd/>
          </a:ln>
        </p:spPr>
      </p:pic>
      <p:pic>
        <p:nvPicPr>
          <p:cNvPr id="23569" name="Picture 16" descr="IMG_0261"/>
          <p:cNvPicPr>
            <a:picLocks noChangeAspect="1" noChangeArrowheads="1"/>
          </p:cNvPicPr>
          <p:nvPr/>
        </p:nvPicPr>
        <p:blipFill>
          <a:blip r:embed="rId7" cstate="print"/>
          <a:srcRect/>
          <a:stretch>
            <a:fillRect/>
          </a:stretch>
        </p:blipFill>
        <p:spPr bwMode="auto">
          <a:xfrm>
            <a:off x="4643438" y="5276850"/>
            <a:ext cx="1812925" cy="1104900"/>
          </a:xfrm>
          <a:prstGeom prst="rect">
            <a:avLst/>
          </a:prstGeom>
          <a:noFill/>
          <a:ln w="9525">
            <a:noFill/>
            <a:miter lim="800000"/>
            <a:headEnd/>
            <a:tailEnd/>
          </a:ln>
        </p:spPr>
      </p:pic>
      <p:pic>
        <p:nvPicPr>
          <p:cNvPr id="23570" name="Picture 17"/>
          <p:cNvPicPr>
            <a:picLocks noChangeAspect="1" noChangeArrowheads="1"/>
          </p:cNvPicPr>
          <p:nvPr/>
        </p:nvPicPr>
        <p:blipFill>
          <a:blip r:embed="rId8" cstate="print"/>
          <a:srcRect/>
          <a:stretch>
            <a:fillRect/>
          </a:stretch>
        </p:blipFill>
        <p:spPr bwMode="auto">
          <a:xfrm>
            <a:off x="611188" y="3141663"/>
            <a:ext cx="1511300" cy="1417637"/>
          </a:xfrm>
          <a:prstGeom prst="rect">
            <a:avLst/>
          </a:prstGeom>
          <a:noFill/>
          <a:ln w="15875">
            <a:noFill/>
            <a:miter lim="800000"/>
            <a:headEnd/>
            <a:tailEnd/>
          </a:ln>
        </p:spPr>
      </p:pic>
      <p:pic>
        <p:nvPicPr>
          <p:cNvPr id="23571" name="Picture 18"/>
          <p:cNvPicPr>
            <a:picLocks noChangeAspect="1" noChangeArrowheads="1"/>
          </p:cNvPicPr>
          <p:nvPr/>
        </p:nvPicPr>
        <p:blipFill>
          <a:blip r:embed="rId9" cstate="print"/>
          <a:srcRect/>
          <a:stretch>
            <a:fillRect/>
          </a:stretch>
        </p:blipFill>
        <p:spPr bwMode="auto">
          <a:xfrm>
            <a:off x="379413" y="4797425"/>
            <a:ext cx="1493837" cy="1511300"/>
          </a:xfrm>
          <a:prstGeom prst="rect">
            <a:avLst/>
          </a:prstGeom>
          <a:noFill/>
          <a:ln w="15875">
            <a:noFill/>
            <a:miter lim="800000"/>
            <a:headEnd/>
            <a:tailEnd/>
          </a:ln>
        </p:spPr>
      </p:pic>
      <p:sp>
        <p:nvSpPr>
          <p:cNvPr id="23572" name="Rectangle 19"/>
          <p:cNvSpPr>
            <a:spLocks noChangeArrowheads="1"/>
          </p:cNvSpPr>
          <p:nvPr/>
        </p:nvSpPr>
        <p:spPr bwMode="auto">
          <a:xfrm>
            <a:off x="538163" y="1916113"/>
            <a:ext cx="5689600" cy="523220"/>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F8F8F8"/>
                </a:solidFill>
                <a:latin typeface="Tahoma" pitchFamily="34" charset="0"/>
                <a:ea typeface="HGP創英角ｺﾞｼｯｸUB" pitchFamily="50" charset="-128"/>
                <a:cs typeface="+mn-cs"/>
              </a:rPr>
              <a:t>TAM: Torsion Antenna Module with free-falling test mass        </a:t>
            </a:r>
          </a:p>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CCECFF"/>
                </a:solidFill>
                <a:latin typeface="Tahoma" pitchFamily="34" charset="0"/>
                <a:ea typeface="HGP創英角ｺﾞｼｯｸUB" pitchFamily="50" charset="-128"/>
                <a:cs typeface="+mn-cs"/>
              </a:rPr>
              <a:t>                                  (Size : 80mm cube, Weight : ~500g)</a:t>
            </a:r>
          </a:p>
        </p:txBody>
      </p:sp>
      <p:sp>
        <p:nvSpPr>
          <p:cNvPr id="23573" name="Rectangle 20"/>
          <p:cNvSpPr>
            <a:spLocks noChangeAspect="1" noChangeArrowheads="1"/>
          </p:cNvSpPr>
          <p:nvPr/>
        </p:nvSpPr>
        <p:spPr bwMode="auto">
          <a:xfrm>
            <a:off x="1928794" y="5342295"/>
            <a:ext cx="2663825" cy="1015663"/>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Reflective-type  optical </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displacement sensor</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Separation to mass ~1mm</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Sensitivity ~ 10</a:t>
            </a:r>
            <a:r>
              <a:rPr kumimoji="1" lang="en-US" altLang="ja-JP" sz="1200" b="1" kern="1200" baseline="30000" dirty="0">
                <a:solidFill>
                  <a:srgbClr val="CCECFF"/>
                </a:solidFill>
                <a:latin typeface="Tahoma" pitchFamily="34" charset="0"/>
                <a:ea typeface="HGP創英角ｺﾞｼｯｸUB" pitchFamily="50" charset="-128"/>
                <a:cs typeface="+mn-cs"/>
              </a:rPr>
              <a:t>-9</a:t>
            </a:r>
            <a:r>
              <a:rPr kumimoji="1" lang="en-US" altLang="ja-JP" sz="1200" b="1" kern="1200" dirty="0">
                <a:solidFill>
                  <a:srgbClr val="CCECFF"/>
                </a:solidFill>
                <a:latin typeface="Tahoma" pitchFamily="34" charset="0"/>
                <a:ea typeface="HGP創英角ｺﾞｼｯｸUB" pitchFamily="50" charset="-128"/>
                <a:cs typeface="+mn-cs"/>
              </a:rPr>
              <a:t> m/Hz</a:t>
            </a:r>
            <a:r>
              <a:rPr kumimoji="1" lang="en-US" altLang="ja-JP" sz="1200" b="1" kern="1200" baseline="30000" dirty="0">
                <a:solidFill>
                  <a:srgbClr val="CCECFF"/>
                </a:solidFill>
                <a:latin typeface="Tahoma" pitchFamily="34" charset="0"/>
                <a:ea typeface="HGP創英角ｺﾞｼｯｸUB" pitchFamily="50" charset="-128"/>
                <a:cs typeface="+mn-cs"/>
              </a:rPr>
              <a:t>1/2</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6 PSs to monitor mass motion</a:t>
            </a:r>
          </a:p>
        </p:txBody>
      </p:sp>
      <p:sp>
        <p:nvSpPr>
          <p:cNvPr id="23574" name="Rectangle 21"/>
          <p:cNvSpPr>
            <a:spLocks noChangeAspect="1" noChangeArrowheads="1"/>
          </p:cNvSpPr>
          <p:nvPr/>
        </p:nvSpPr>
        <p:spPr bwMode="auto">
          <a:xfrm>
            <a:off x="263515" y="2610145"/>
            <a:ext cx="2879725" cy="461665"/>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~47g Aluminum, Surface polished</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Small magnets for position control</a:t>
            </a:r>
          </a:p>
        </p:txBody>
      </p:sp>
      <p:sp>
        <p:nvSpPr>
          <p:cNvPr id="23575" name="Rectangle 22"/>
          <p:cNvSpPr>
            <a:spLocks noChangeAspect="1" noChangeArrowheads="1"/>
          </p:cNvSpPr>
          <p:nvPr/>
        </p:nvSpPr>
        <p:spPr bwMode="auto">
          <a:xfrm>
            <a:off x="4910156" y="4643446"/>
            <a:ext cx="2305050" cy="646331"/>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Used for test-mass </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position control</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Max current ~100mA</a:t>
            </a:r>
          </a:p>
        </p:txBody>
      </p:sp>
      <p:sp>
        <p:nvSpPr>
          <p:cNvPr id="23576" name="Line 23"/>
          <p:cNvSpPr>
            <a:spLocks noChangeShapeType="1"/>
          </p:cNvSpPr>
          <p:nvPr/>
        </p:nvSpPr>
        <p:spPr bwMode="auto">
          <a:xfrm flipH="1" flipV="1">
            <a:off x="4716462" y="3933825"/>
            <a:ext cx="498479" cy="4953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77" name="Oval 24"/>
          <p:cNvSpPr>
            <a:spLocks noChangeArrowheads="1"/>
          </p:cNvSpPr>
          <p:nvPr/>
        </p:nvSpPr>
        <p:spPr bwMode="auto">
          <a:xfrm rot="1800000">
            <a:off x="7571018" y="1447850"/>
            <a:ext cx="410701" cy="649188"/>
          </a:xfrm>
          <a:prstGeom prst="ellipse">
            <a:avLst/>
          </a:prstGeom>
          <a:noFill/>
          <a:ln w="38100">
            <a:solidFill>
              <a:srgbClr val="3366FF"/>
            </a:solidFill>
            <a:round/>
            <a:headEnd/>
            <a:tailEnd/>
          </a:ln>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78" name="Line 25"/>
          <p:cNvSpPr>
            <a:spLocks noChangeShapeType="1"/>
          </p:cNvSpPr>
          <p:nvPr/>
        </p:nvSpPr>
        <p:spPr bwMode="auto">
          <a:xfrm flipH="1">
            <a:off x="7667625" y="2060575"/>
            <a:ext cx="1588" cy="431800"/>
          </a:xfrm>
          <a:prstGeom prst="line">
            <a:avLst/>
          </a:prstGeom>
          <a:noFill/>
          <a:ln w="38100">
            <a:solidFill>
              <a:srgbClr val="3366FF"/>
            </a:solidFill>
            <a:round/>
            <a:headEnd/>
            <a:tailEnd type="stealth" w="med" len="med"/>
          </a:ln>
        </p:spPr>
        <p:txBody>
          <a:bodyPr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3579" name="Rectangle 26"/>
          <p:cNvSpPr>
            <a:spLocks noChangeArrowheads="1"/>
          </p:cNvSpPr>
          <p:nvPr/>
        </p:nvSpPr>
        <p:spPr bwMode="auto">
          <a:xfrm>
            <a:off x="8134350" y="3784600"/>
            <a:ext cx="901700" cy="365125"/>
          </a:xfrm>
          <a:prstGeom prst="rect">
            <a:avLst/>
          </a:prstGeom>
          <a:noFill/>
          <a:ln w="15875">
            <a:noFill/>
            <a:miter lim="800000"/>
            <a:headEnd/>
            <a:tailEnd/>
          </a:ln>
        </p:spPr>
        <p:txBody>
          <a:bodyPr>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900" b="1" kern="1200" dirty="0">
                <a:solidFill>
                  <a:srgbClr val="99CCFF"/>
                </a:solidFill>
                <a:latin typeface="Tahoma" pitchFamily="34" charset="0"/>
                <a:ea typeface="HGP創英角ｺﾞｼｯｸUB" pitchFamily="50" charset="-128"/>
                <a:cs typeface="+mn-cs"/>
              </a:rPr>
              <a:t>2 TAMs </a:t>
            </a:r>
          </a:p>
          <a:p>
            <a:pPr marL="457200" indent="-457200" algn="l" rtl="0" fontAlgn="base">
              <a:spcBef>
                <a:spcPct val="0"/>
              </a:spcBef>
              <a:spcAft>
                <a:spcPct val="0"/>
              </a:spcAft>
              <a:buClr>
                <a:srgbClr val="003366"/>
              </a:buClr>
              <a:buSzPct val="70000"/>
              <a:buFont typeface="Wingdings" pitchFamily="2" charset="2"/>
              <a:buNone/>
            </a:pPr>
            <a:r>
              <a:rPr kumimoji="1" lang="en-US" altLang="ja-JP" sz="900" b="1" kern="1200" dirty="0">
                <a:solidFill>
                  <a:srgbClr val="99CCFF"/>
                </a:solidFill>
                <a:latin typeface="Tahoma" pitchFamily="34" charset="0"/>
                <a:ea typeface="HGP創英角ｺﾞｼｯｸUB" pitchFamily="50" charset="-128"/>
                <a:cs typeface="+mn-cs"/>
              </a:rPr>
              <a:t>in the frame</a:t>
            </a:r>
          </a:p>
        </p:txBody>
      </p:sp>
      <p:sp>
        <p:nvSpPr>
          <p:cNvPr id="28" name="Rectangle 26"/>
          <p:cNvSpPr>
            <a:spLocks noChangeArrowheads="1"/>
          </p:cNvSpPr>
          <p:nvPr/>
        </p:nvSpPr>
        <p:spPr bwMode="auto">
          <a:xfrm>
            <a:off x="7858148" y="2214554"/>
            <a:ext cx="1187452" cy="230832"/>
          </a:xfrm>
          <a:prstGeom prst="rect">
            <a:avLst/>
          </a:prstGeom>
          <a:noFill/>
          <a:ln w="15875">
            <a:noFill/>
            <a:miter lim="800000"/>
            <a:headEnd/>
            <a:tailEnd/>
          </a:ln>
        </p:spPr>
        <p:txBody>
          <a:bodyPr wrap="square">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900" b="1" kern="1200" dirty="0" err="1">
                <a:solidFill>
                  <a:srgbClr val="003366">
                    <a:lumMod val="60000"/>
                    <a:lumOff val="40000"/>
                  </a:srgbClr>
                </a:solidFill>
                <a:latin typeface="Tahoma" pitchFamily="34" charset="0"/>
                <a:ea typeface="HGP創英角ｺﾞｼｯｸUB" pitchFamily="50" charset="-128"/>
                <a:cs typeface="+mn-cs"/>
              </a:rPr>
              <a:t>SWIMmn</a:t>
            </a:r>
            <a:r>
              <a:rPr kumimoji="1" lang="en-US" altLang="ja-JP" sz="900" b="1" kern="1200" dirty="0">
                <a:solidFill>
                  <a:srgbClr val="003366">
                    <a:lumMod val="60000"/>
                    <a:lumOff val="40000"/>
                  </a:srgbClr>
                </a:solidFill>
                <a:latin typeface="Tahoma" pitchFamily="34" charset="0"/>
                <a:ea typeface="HGP創英角ｺﾞｼｯｸUB" pitchFamily="50" charset="-128"/>
                <a:cs typeface="+mn-cs"/>
              </a:rPr>
              <a:t> Module</a:t>
            </a: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16</a:t>
            </a:fld>
            <a:endParaRPr lang="en-US" altLang="ja-JP" dirty="0"/>
          </a:p>
        </p:txBody>
      </p:sp>
    </p:spTree>
  </p:cSld>
  <p:clrMapOvr>
    <a:masterClrMapping/>
  </p:clrMapOvr>
  <p:transition advTm="52992"/>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6"/>
          <p:cNvSpPr>
            <a:spLocks noChangeArrowheads="1"/>
          </p:cNvSpPr>
          <p:nvPr/>
        </p:nvSpPr>
        <p:spPr bwMode="auto">
          <a:xfrm>
            <a:off x="4787205" y="1651600"/>
            <a:ext cx="4105275" cy="4600550"/>
          </a:xfrm>
          <a:prstGeom prst="roundRect">
            <a:avLst>
              <a:gd name="adj" fmla="val 6731"/>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771077" name="Rectangle 5"/>
          <p:cNvSpPr>
            <a:spLocks noGrp="1" noChangeArrowheads="1"/>
          </p:cNvSpPr>
          <p:nvPr>
            <p:ph type="title"/>
          </p:nvPr>
        </p:nvSpPr>
        <p:spPr/>
        <p:txBody>
          <a:bodyPr/>
          <a:lstStyle/>
          <a:p>
            <a:r>
              <a:rPr lang="ja-JP" altLang="en-US" dirty="0" smtClean="0"/>
              <a:t>捩じれ型重力波望遠鏡</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13" name="Rectangle 11"/>
          <p:cNvSpPr>
            <a:spLocks noChangeArrowheads="1"/>
          </p:cNvSpPr>
          <p:nvPr/>
        </p:nvSpPr>
        <p:spPr bwMode="auto">
          <a:xfrm>
            <a:off x="4814539" y="1000108"/>
            <a:ext cx="3861917"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重力波による潮汐力変動を観測</a:t>
            </a:r>
            <a:endParaRPr lang="en-US" altLang="ja-JP" sz="2000" dirty="0">
              <a:solidFill>
                <a:srgbClr val="FFFFFF"/>
              </a:solidFill>
              <a:latin typeface="Tahoma" pitchFamily="34" charset="0"/>
              <a:ea typeface="HGP創英角ｺﾞｼｯｸUB" pitchFamily="50" charset="-128"/>
            </a:endParaRPr>
          </a:p>
        </p:txBody>
      </p:sp>
      <p:grpSp>
        <p:nvGrpSpPr>
          <p:cNvPr id="4" name="Group 59"/>
          <p:cNvGrpSpPr>
            <a:grpSpLocks noChangeAspect="1"/>
          </p:cNvGrpSpPr>
          <p:nvPr/>
        </p:nvGrpSpPr>
        <p:grpSpPr bwMode="auto">
          <a:xfrm>
            <a:off x="5395913" y="2381285"/>
            <a:ext cx="3227387" cy="2936875"/>
            <a:chOff x="3016" y="1344"/>
            <a:chExt cx="2541" cy="2313"/>
          </a:xfrm>
        </p:grpSpPr>
        <p:sp>
          <p:nvSpPr>
            <p:cNvPr id="34" name="Line 60"/>
            <p:cNvSpPr>
              <a:spLocks noChangeAspect="1" noChangeShapeType="1"/>
            </p:cNvSpPr>
            <p:nvPr/>
          </p:nvSpPr>
          <p:spPr bwMode="auto">
            <a:xfrm flipH="1">
              <a:off x="4195" y="1389"/>
              <a:ext cx="22" cy="2268"/>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35" name="Line 61"/>
            <p:cNvSpPr>
              <a:spLocks noChangeAspect="1" noChangeShapeType="1"/>
            </p:cNvSpPr>
            <p:nvPr/>
          </p:nvSpPr>
          <p:spPr bwMode="auto">
            <a:xfrm flipH="1" flipV="1">
              <a:off x="3016" y="2432"/>
              <a:ext cx="2404" cy="726"/>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36" name="Line 62"/>
            <p:cNvSpPr>
              <a:spLocks noChangeAspect="1" noChangeShapeType="1"/>
            </p:cNvSpPr>
            <p:nvPr/>
          </p:nvSpPr>
          <p:spPr bwMode="auto">
            <a:xfrm flipH="1">
              <a:off x="3469" y="2160"/>
              <a:ext cx="1361" cy="1361"/>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37" name="Rectangle 63"/>
            <p:cNvSpPr>
              <a:spLocks noChangeAspect="1" noChangeArrowheads="1"/>
            </p:cNvSpPr>
            <p:nvPr/>
          </p:nvSpPr>
          <p:spPr bwMode="auto">
            <a:xfrm>
              <a:off x="5375" y="3063"/>
              <a:ext cx="182"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x</a:t>
              </a:r>
            </a:p>
          </p:txBody>
        </p:sp>
        <p:sp>
          <p:nvSpPr>
            <p:cNvPr id="38" name="Rectangle 64"/>
            <p:cNvSpPr>
              <a:spLocks noChangeAspect="1" noChangeArrowheads="1"/>
            </p:cNvSpPr>
            <p:nvPr/>
          </p:nvSpPr>
          <p:spPr bwMode="auto">
            <a:xfrm>
              <a:off x="4830" y="1979"/>
              <a:ext cx="182"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y</a:t>
              </a:r>
            </a:p>
          </p:txBody>
        </p:sp>
        <p:sp>
          <p:nvSpPr>
            <p:cNvPr id="39" name="Rectangle 65"/>
            <p:cNvSpPr>
              <a:spLocks noChangeAspect="1" noChangeArrowheads="1"/>
            </p:cNvSpPr>
            <p:nvPr/>
          </p:nvSpPr>
          <p:spPr bwMode="auto">
            <a:xfrm>
              <a:off x="3968" y="1344"/>
              <a:ext cx="183"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z</a:t>
              </a:r>
            </a:p>
          </p:txBody>
        </p:sp>
      </p:grpSp>
      <p:pic>
        <p:nvPicPr>
          <p:cNvPr id="40" name="Picture 66" descr="particles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72150" y="3616360"/>
            <a:ext cx="2316163" cy="1295400"/>
          </a:xfrm>
          <a:prstGeom prst="rect">
            <a:avLst/>
          </a:prstGeom>
          <a:noFill/>
        </p:spPr>
      </p:pic>
      <p:pic>
        <p:nvPicPr>
          <p:cNvPr id="41" name="Picture 67" descr="particles2"/>
          <p:cNvPicPr preferRelativeResize="0">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916488" y="3073435"/>
            <a:ext cx="3832225" cy="2209800"/>
          </a:xfrm>
          <a:prstGeom prst="rect">
            <a:avLst/>
          </a:prstGeom>
          <a:noFill/>
        </p:spPr>
      </p:pic>
      <p:pic>
        <p:nvPicPr>
          <p:cNvPr id="42" name="Picture 68"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7759700" y="4451385"/>
            <a:ext cx="222250" cy="222250"/>
          </a:xfrm>
          <a:prstGeom prst="rect">
            <a:avLst/>
          </a:prstGeom>
          <a:noFill/>
        </p:spPr>
      </p:pic>
      <p:pic>
        <p:nvPicPr>
          <p:cNvPr id="43" name="Picture 69"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5862638" y="3875123"/>
            <a:ext cx="222250" cy="222250"/>
          </a:xfrm>
          <a:prstGeom prst="rect">
            <a:avLst/>
          </a:prstGeom>
          <a:noFill/>
        </p:spPr>
      </p:pic>
      <p:pic>
        <p:nvPicPr>
          <p:cNvPr id="44" name="Picture 70"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7318375" y="3651285"/>
            <a:ext cx="222250" cy="222250"/>
          </a:xfrm>
          <a:prstGeom prst="rect">
            <a:avLst/>
          </a:prstGeom>
          <a:noFill/>
        </p:spPr>
      </p:pic>
      <p:pic>
        <p:nvPicPr>
          <p:cNvPr id="45" name="Picture 71"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6310313" y="4635535"/>
            <a:ext cx="222250" cy="222250"/>
          </a:xfrm>
          <a:prstGeom prst="rect">
            <a:avLst/>
          </a:prstGeom>
          <a:noFill/>
        </p:spPr>
      </p:pic>
      <p:sp>
        <p:nvSpPr>
          <p:cNvPr id="46" name="Rectangle 76"/>
          <p:cNvSpPr>
            <a:spLocks noChangeArrowheads="1"/>
          </p:cNvSpPr>
          <p:nvPr/>
        </p:nvSpPr>
        <p:spPr bwMode="auto">
          <a:xfrm>
            <a:off x="5003800" y="1628800"/>
            <a:ext cx="2808288"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CCECFF"/>
                </a:solidFill>
                <a:latin typeface="Tahoma" pitchFamily="34" charset="0"/>
                <a:ea typeface="HGP創英角ｺﾞｼｯｸUB" pitchFamily="50" charset="-128"/>
              </a:rPr>
              <a:t>Torsion Detector</a:t>
            </a:r>
          </a:p>
        </p:txBody>
      </p:sp>
      <p:sp>
        <p:nvSpPr>
          <p:cNvPr id="47" name="Line 84"/>
          <p:cNvSpPr>
            <a:spLocks noChangeShapeType="1"/>
          </p:cNvSpPr>
          <p:nvPr/>
        </p:nvSpPr>
        <p:spPr bwMode="auto">
          <a:xfrm flipV="1">
            <a:off x="5895975" y="3994185"/>
            <a:ext cx="2089150" cy="539750"/>
          </a:xfrm>
          <a:prstGeom prst="line">
            <a:avLst/>
          </a:prstGeom>
          <a:noFill/>
          <a:ln w="63500">
            <a:solidFill>
              <a:srgbClr val="6699FF"/>
            </a:solidFill>
            <a:round/>
            <a:headEnd/>
            <a:tailEnd/>
          </a:ln>
          <a:effectLst/>
        </p:spPr>
        <p:txBody>
          <a:bodyPr anchor="ctr">
            <a:spAutoFit/>
          </a:bodyPr>
          <a:lstStyle/>
          <a:p>
            <a:endParaRPr lang="ja-JP" altLang="en-US"/>
          </a:p>
        </p:txBody>
      </p:sp>
      <p:sp>
        <p:nvSpPr>
          <p:cNvPr id="48" name="Line 85"/>
          <p:cNvSpPr>
            <a:spLocks noChangeShapeType="1"/>
          </p:cNvSpPr>
          <p:nvPr/>
        </p:nvSpPr>
        <p:spPr bwMode="auto">
          <a:xfrm>
            <a:off x="6694488" y="3686210"/>
            <a:ext cx="427037" cy="1162050"/>
          </a:xfrm>
          <a:prstGeom prst="line">
            <a:avLst/>
          </a:prstGeom>
          <a:noFill/>
          <a:ln w="63500">
            <a:solidFill>
              <a:srgbClr val="6699FF"/>
            </a:solidFill>
            <a:round/>
            <a:headEnd/>
            <a:tailEnd/>
          </a:ln>
          <a:effectLst/>
        </p:spPr>
        <p:txBody>
          <a:bodyPr anchor="ctr">
            <a:spAutoFit/>
          </a:bodyPr>
          <a:lstStyle/>
          <a:p>
            <a:endParaRPr lang="ja-JP" altLang="en-US"/>
          </a:p>
        </p:txBody>
      </p:sp>
      <p:pic>
        <p:nvPicPr>
          <p:cNvPr id="49" name="Picture 73"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5767388" y="4337085"/>
            <a:ext cx="222250" cy="222250"/>
          </a:xfrm>
          <a:prstGeom prst="rect">
            <a:avLst/>
          </a:prstGeom>
          <a:noFill/>
        </p:spPr>
      </p:pic>
      <p:pic>
        <p:nvPicPr>
          <p:cNvPr id="50" name="Picture 75"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7878763" y="3957673"/>
            <a:ext cx="222250" cy="222250"/>
          </a:xfrm>
          <a:prstGeom prst="rect">
            <a:avLst/>
          </a:prstGeom>
          <a:noFill/>
        </p:spPr>
      </p:pic>
      <p:pic>
        <p:nvPicPr>
          <p:cNvPr id="51" name="Picture 72"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6530975" y="3617948"/>
            <a:ext cx="222250" cy="222250"/>
          </a:xfrm>
          <a:prstGeom prst="rect">
            <a:avLst/>
          </a:prstGeom>
          <a:noFill/>
        </p:spPr>
      </p:pic>
      <p:pic>
        <p:nvPicPr>
          <p:cNvPr id="52" name="Picture 74" descr="particles"/>
          <p:cNvPicPr>
            <a:picLocks noChangeAspect="1" noChangeArrowheads="1"/>
          </p:cNvPicPr>
          <p:nvPr/>
        </p:nvPicPr>
        <p:blipFill>
          <a:blip r:embed="rId6" cstate="print">
            <a:clrChange>
              <a:clrFrom>
                <a:srgbClr val="FFFFFD"/>
              </a:clrFrom>
              <a:clrTo>
                <a:srgbClr val="FFFFFD">
                  <a:alpha val="0"/>
                </a:srgbClr>
              </a:clrTo>
            </a:clrChange>
          </a:blip>
          <a:srcRect/>
          <a:stretch>
            <a:fillRect/>
          </a:stretch>
        </p:blipFill>
        <p:spPr bwMode="auto">
          <a:xfrm>
            <a:off x="7097713" y="4697448"/>
            <a:ext cx="222250" cy="222250"/>
          </a:xfrm>
          <a:prstGeom prst="rect">
            <a:avLst/>
          </a:prstGeom>
          <a:noFill/>
        </p:spPr>
      </p:pic>
      <p:grpSp>
        <p:nvGrpSpPr>
          <p:cNvPr id="6" name="Group 81"/>
          <p:cNvGrpSpPr>
            <a:grpSpLocks/>
          </p:cNvGrpSpPr>
          <p:nvPr/>
        </p:nvGrpSpPr>
        <p:grpSpPr bwMode="auto">
          <a:xfrm>
            <a:off x="7164388" y="2308260"/>
            <a:ext cx="971550" cy="1125538"/>
            <a:chOff x="1837" y="1797"/>
            <a:chExt cx="612" cy="709"/>
          </a:xfrm>
        </p:grpSpPr>
        <p:pic>
          <p:nvPicPr>
            <p:cNvPr id="54" name="Picture 82" descr="waves"/>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837" y="2024"/>
              <a:ext cx="318" cy="482"/>
            </a:xfrm>
            <a:prstGeom prst="rect">
              <a:avLst/>
            </a:prstGeom>
            <a:noFill/>
          </p:spPr>
        </p:pic>
        <p:sp>
          <p:nvSpPr>
            <p:cNvPr id="55" name="Text Box 83"/>
            <p:cNvSpPr txBox="1">
              <a:spLocks noChangeAspect="1" noChangeArrowheads="1"/>
            </p:cNvSpPr>
            <p:nvPr/>
          </p:nvSpPr>
          <p:spPr bwMode="auto">
            <a:xfrm>
              <a:off x="1882" y="1797"/>
              <a:ext cx="567" cy="231"/>
            </a:xfrm>
            <a:prstGeom prst="rect">
              <a:avLst/>
            </a:prstGeom>
            <a:noFill/>
            <a:ln w="9525">
              <a:noFill/>
              <a:miter lim="800000"/>
              <a:headEnd/>
              <a:tailEnd/>
            </a:ln>
            <a:effectLst/>
          </p:spPr>
          <p:txBody>
            <a:bodyPr>
              <a:spAutoFit/>
            </a:bodyPr>
            <a:lstStyle/>
            <a:p>
              <a:pPr>
                <a:buFontTx/>
                <a:buNone/>
              </a:pPr>
              <a:r>
                <a:rPr lang="en-US" altLang="ja-JP" sz="1800" b="1">
                  <a:solidFill>
                    <a:srgbClr val="C80000"/>
                  </a:solidFill>
                  <a:latin typeface="Tahoma" pitchFamily="34" charset="0"/>
                  <a:ea typeface="HGS創英角ﾎﾟｯﾌﾟ体" pitchFamily="50" charset="-128"/>
                </a:rPr>
                <a:t>GWs</a:t>
              </a:r>
            </a:p>
          </p:txBody>
        </p:sp>
      </p:grpSp>
      <p:sp>
        <p:nvSpPr>
          <p:cNvPr id="56" name="Rectangle 86"/>
          <p:cNvSpPr>
            <a:spLocks noChangeArrowheads="1"/>
          </p:cNvSpPr>
          <p:nvPr/>
        </p:nvSpPr>
        <p:spPr bwMode="auto">
          <a:xfrm>
            <a:off x="5508625" y="1916138"/>
            <a:ext cx="3240088"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a:solidFill>
                  <a:srgbClr val="CCECFF"/>
                </a:solidFill>
                <a:latin typeface="Tahoma" pitchFamily="34" charset="0"/>
                <a:ea typeface="HGP創英角ｺﾞｼｯｸUB" pitchFamily="50" charset="-128"/>
              </a:rPr>
              <a:t>Detect differential rotation</a:t>
            </a:r>
          </a:p>
        </p:txBody>
      </p:sp>
      <p:sp>
        <p:nvSpPr>
          <p:cNvPr id="65" name="Rectangle 11"/>
          <p:cNvSpPr>
            <a:spLocks noChangeArrowheads="1"/>
          </p:cNvSpPr>
          <p:nvPr/>
        </p:nvSpPr>
        <p:spPr bwMode="auto">
          <a:xfrm>
            <a:off x="4790579" y="5657846"/>
            <a:ext cx="2000264"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差動捩じれ</a:t>
            </a:r>
            <a:r>
              <a:rPr lang="ja-JP" altLang="en-US" sz="2000" dirty="0" smtClean="0">
                <a:solidFill>
                  <a:srgbClr val="FFFFFF"/>
                </a:solidFill>
                <a:latin typeface="Tahoma" pitchFamily="34" charset="0"/>
                <a:ea typeface="HGP創英角ｺﾞｼｯｸUB" pitchFamily="50" charset="-128"/>
              </a:rPr>
              <a:t>変動</a:t>
            </a:r>
            <a:endParaRPr lang="en-US" altLang="ja-JP" sz="2000" dirty="0">
              <a:solidFill>
                <a:srgbClr val="FFFFFF"/>
              </a:solidFill>
              <a:latin typeface="Tahoma" pitchFamily="34" charset="0"/>
              <a:ea typeface="HGP創英角ｺﾞｼｯｸUB" pitchFamily="50" charset="-128"/>
            </a:endParaRPr>
          </a:p>
        </p:txBody>
      </p:sp>
      <p:pic>
        <p:nvPicPr>
          <p:cNvPr id="67" name="図 66" descr="txp_fig.bmp"/>
          <p:cNvPicPr>
            <a:picLocks noChangeAspect="1"/>
          </p:cNvPicPr>
          <p:nvPr>
            <p:custDataLst>
              <p:tags r:id="rId1"/>
            </p:custDataLst>
          </p:nvPr>
        </p:nvPicPr>
        <p:blipFill>
          <a:blip r:embed="rId8" cstate="print">
            <a:clrChange>
              <a:clrFrom>
                <a:srgbClr val="FFFFFF"/>
              </a:clrFrom>
              <a:clrTo>
                <a:srgbClr val="FFFFFF">
                  <a:alpha val="0"/>
                </a:srgbClr>
              </a:clrTo>
            </a:clrChange>
            <a:lum bright="100000"/>
          </a:blip>
          <a:stretch>
            <a:fillRect/>
          </a:stretch>
        </p:blipFill>
        <p:spPr>
          <a:xfrm>
            <a:off x="7001462" y="5644002"/>
            <a:ext cx="1747002" cy="442472"/>
          </a:xfrm>
          <a:prstGeom prst="rect">
            <a:avLst/>
          </a:prstGeom>
          <a:noFill/>
        </p:spPr>
      </p:pic>
      <p:sp>
        <p:nvSpPr>
          <p:cNvPr id="89" name="Line 4"/>
          <p:cNvSpPr>
            <a:spLocks noChangeShapeType="1"/>
          </p:cNvSpPr>
          <p:nvPr/>
        </p:nvSpPr>
        <p:spPr bwMode="auto">
          <a:xfrm>
            <a:off x="2217347" y="4790483"/>
            <a:ext cx="0" cy="548640"/>
          </a:xfrm>
          <a:prstGeom prst="line">
            <a:avLst/>
          </a:prstGeom>
          <a:noFill/>
          <a:ln w="38100" cap="rnd">
            <a:solidFill>
              <a:srgbClr val="FFFFFF"/>
            </a:solidFill>
            <a:prstDash val="sysDot"/>
            <a:round/>
            <a:headEnd/>
            <a:tailEnd/>
          </a:ln>
        </p:spPr>
        <p:txBody>
          <a:bodyPr wrap="none" anchor="ctr"/>
          <a:lstStyle/>
          <a:p>
            <a:pPr algn="l">
              <a:buNone/>
            </a:pPr>
            <a:endParaRPr lang="ja-JP" altLang="en-US" sz="1800">
              <a:solidFill>
                <a:srgbClr val="FFFFFF"/>
              </a:solidFill>
              <a:latin typeface="Tahoma" pitchFamily="34" charset="0"/>
            </a:endParaRPr>
          </a:p>
        </p:txBody>
      </p:sp>
      <p:sp>
        <p:nvSpPr>
          <p:cNvPr id="90" name="AutoShape 5"/>
          <p:cNvSpPr>
            <a:spLocks noChangeArrowheads="1"/>
          </p:cNvSpPr>
          <p:nvPr/>
        </p:nvSpPr>
        <p:spPr bwMode="auto">
          <a:xfrm>
            <a:off x="1485826" y="4302803"/>
            <a:ext cx="1524000" cy="487680"/>
          </a:xfrm>
          <a:prstGeom prst="cube">
            <a:avLst>
              <a:gd name="adj" fmla="val 25000"/>
            </a:avLst>
          </a:prstGeom>
          <a:solidFill>
            <a:schemeClr val="accent1"/>
          </a:solidFill>
          <a:ln w="12700">
            <a:solidFill>
              <a:srgbClr val="000000"/>
            </a:solidFill>
            <a:miter lim="800000"/>
            <a:headEnd/>
            <a:tailEnd/>
          </a:ln>
        </p:spPr>
        <p:txBody>
          <a:bodyPr wrap="none" anchor="ctr"/>
          <a:lstStyle/>
          <a:p>
            <a:pPr algn="l">
              <a:buNone/>
            </a:pPr>
            <a:endParaRPr lang="ja-JP" altLang="en-US" sz="1800">
              <a:solidFill>
                <a:srgbClr val="FFFFFF"/>
              </a:solidFill>
              <a:latin typeface="Tahoma" pitchFamily="34" charset="0"/>
            </a:endParaRPr>
          </a:p>
        </p:txBody>
      </p:sp>
      <p:sp>
        <p:nvSpPr>
          <p:cNvPr id="91" name="AutoShape 6"/>
          <p:cNvSpPr>
            <a:spLocks noChangeArrowheads="1"/>
          </p:cNvSpPr>
          <p:nvPr/>
        </p:nvSpPr>
        <p:spPr bwMode="auto">
          <a:xfrm>
            <a:off x="1241986" y="3388403"/>
            <a:ext cx="2133600" cy="2072640"/>
          </a:xfrm>
          <a:prstGeom prst="cube">
            <a:avLst>
              <a:gd name="adj" fmla="val 25000"/>
            </a:avLst>
          </a:prstGeom>
          <a:noFill/>
          <a:ln w="50800">
            <a:solidFill>
              <a:srgbClr val="FFFFFF"/>
            </a:solidFill>
            <a:miter lim="800000"/>
            <a:headEnd/>
            <a:tailEnd/>
          </a:ln>
        </p:spPr>
        <p:txBody>
          <a:bodyPr wrap="none" anchor="ctr"/>
          <a:lstStyle/>
          <a:p>
            <a:pPr algn="l">
              <a:buNone/>
            </a:pPr>
            <a:endParaRPr lang="ja-JP" altLang="en-US" sz="1800">
              <a:solidFill>
                <a:srgbClr val="FFFFFF"/>
              </a:solidFill>
              <a:latin typeface="Tahoma" pitchFamily="34" charset="0"/>
            </a:endParaRPr>
          </a:p>
        </p:txBody>
      </p:sp>
      <p:sp>
        <p:nvSpPr>
          <p:cNvPr id="92" name="Line 7"/>
          <p:cNvSpPr>
            <a:spLocks noChangeShapeType="1"/>
          </p:cNvSpPr>
          <p:nvPr/>
        </p:nvSpPr>
        <p:spPr bwMode="auto">
          <a:xfrm>
            <a:off x="2217347" y="3266483"/>
            <a:ext cx="0" cy="1097280"/>
          </a:xfrm>
          <a:prstGeom prst="line">
            <a:avLst/>
          </a:prstGeom>
          <a:noFill/>
          <a:ln w="38100" cap="rnd">
            <a:solidFill>
              <a:srgbClr val="FFFFFF"/>
            </a:solidFill>
            <a:prstDash val="sysDot"/>
            <a:round/>
            <a:headEnd/>
            <a:tailEnd/>
          </a:ln>
        </p:spPr>
        <p:txBody>
          <a:bodyPr wrap="none" anchor="ctr"/>
          <a:lstStyle/>
          <a:p>
            <a:pPr algn="l">
              <a:buNone/>
            </a:pPr>
            <a:endParaRPr lang="ja-JP" altLang="en-US" sz="1800">
              <a:solidFill>
                <a:srgbClr val="FFFFFF"/>
              </a:solidFill>
              <a:latin typeface="Tahoma" pitchFamily="34" charset="0"/>
            </a:endParaRPr>
          </a:p>
        </p:txBody>
      </p:sp>
      <p:sp>
        <p:nvSpPr>
          <p:cNvPr id="93" name="AutoShape 8"/>
          <p:cNvSpPr>
            <a:spLocks noChangeArrowheads="1"/>
          </p:cNvSpPr>
          <p:nvPr/>
        </p:nvSpPr>
        <p:spPr bwMode="auto">
          <a:xfrm>
            <a:off x="1729667" y="2352083"/>
            <a:ext cx="1036320" cy="975360"/>
          </a:xfrm>
          <a:prstGeom prst="cube">
            <a:avLst>
              <a:gd name="adj" fmla="val 62889"/>
            </a:avLst>
          </a:prstGeom>
          <a:solidFill>
            <a:schemeClr val="accent1"/>
          </a:solidFill>
          <a:ln w="12700">
            <a:solidFill>
              <a:srgbClr val="000000"/>
            </a:solidFill>
            <a:miter lim="800000"/>
            <a:headEnd/>
            <a:tailEnd/>
          </a:ln>
        </p:spPr>
        <p:txBody>
          <a:bodyPr wrap="none" anchor="ctr"/>
          <a:lstStyle/>
          <a:p>
            <a:pPr algn="l">
              <a:buNone/>
            </a:pPr>
            <a:endParaRPr lang="ja-JP" altLang="en-US" sz="1800">
              <a:solidFill>
                <a:srgbClr val="FFFFFF"/>
              </a:solidFill>
              <a:latin typeface="Tahoma" pitchFamily="34" charset="0"/>
            </a:endParaRPr>
          </a:p>
        </p:txBody>
      </p:sp>
      <p:sp>
        <p:nvSpPr>
          <p:cNvPr id="94" name="Line 9"/>
          <p:cNvSpPr>
            <a:spLocks noChangeShapeType="1"/>
          </p:cNvSpPr>
          <p:nvPr/>
        </p:nvSpPr>
        <p:spPr bwMode="auto">
          <a:xfrm>
            <a:off x="2217347" y="1986323"/>
            <a:ext cx="0" cy="670560"/>
          </a:xfrm>
          <a:prstGeom prst="line">
            <a:avLst/>
          </a:prstGeom>
          <a:noFill/>
          <a:ln w="38100" cap="rnd">
            <a:solidFill>
              <a:srgbClr val="FFFFFF"/>
            </a:solidFill>
            <a:prstDash val="sysDot"/>
            <a:round/>
            <a:headEnd/>
            <a:tailEnd/>
          </a:ln>
        </p:spPr>
        <p:txBody>
          <a:bodyPr wrap="none" anchor="ctr"/>
          <a:lstStyle/>
          <a:p>
            <a:pPr algn="l">
              <a:buNone/>
            </a:pPr>
            <a:endParaRPr lang="ja-JP" altLang="en-US" sz="1800">
              <a:solidFill>
                <a:srgbClr val="FFFFFF"/>
              </a:solidFill>
              <a:latin typeface="Tahoma" pitchFamily="34" charset="0"/>
            </a:endParaRPr>
          </a:p>
        </p:txBody>
      </p:sp>
      <p:sp>
        <p:nvSpPr>
          <p:cNvPr id="95" name="AutoShape 10"/>
          <p:cNvSpPr>
            <a:spLocks noChangeArrowheads="1"/>
          </p:cNvSpPr>
          <p:nvPr/>
        </p:nvSpPr>
        <p:spPr bwMode="auto">
          <a:xfrm>
            <a:off x="1241986" y="1742483"/>
            <a:ext cx="2133600" cy="2072640"/>
          </a:xfrm>
          <a:prstGeom prst="cube">
            <a:avLst>
              <a:gd name="adj" fmla="val 25000"/>
            </a:avLst>
          </a:prstGeom>
          <a:noFill/>
          <a:ln w="50800">
            <a:solidFill>
              <a:srgbClr val="FFFFFF"/>
            </a:solidFill>
            <a:miter lim="800000"/>
            <a:headEnd/>
            <a:tailEnd/>
          </a:ln>
        </p:spPr>
        <p:txBody>
          <a:bodyPr wrap="none" anchor="ctr"/>
          <a:lstStyle/>
          <a:p>
            <a:pPr algn="l">
              <a:buNone/>
            </a:pPr>
            <a:endParaRPr lang="ja-JP" altLang="en-US" sz="1800">
              <a:solidFill>
                <a:srgbClr val="FFFFFF"/>
              </a:solidFill>
              <a:latin typeface="Tahoma" pitchFamily="34" charset="0"/>
            </a:endParaRPr>
          </a:p>
        </p:txBody>
      </p:sp>
      <p:sp>
        <p:nvSpPr>
          <p:cNvPr id="96" name="Freeform 11"/>
          <p:cNvSpPr>
            <a:spLocks/>
          </p:cNvSpPr>
          <p:nvPr/>
        </p:nvSpPr>
        <p:spPr bwMode="auto">
          <a:xfrm>
            <a:off x="3009826" y="4485683"/>
            <a:ext cx="193041" cy="322890"/>
          </a:xfrm>
          <a:custGeom>
            <a:avLst/>
            <a:gdLst>
              <a:gd name="T0" fmla="*/ 120967514 w 104"/>
              <a:gd name="T1" fmla="*/ 0 h 144"/>
              <a:gd name="T2" fmla="*/ 241935028 w 104"/>
              <a:gd name="T3" fmla="*/ 241934997 h 144"/>
              <a:gd name="T4" fmla="*/ 0 w 104"/>
              <a:gd name="T5" fmla="*/ 362902445 h 144"/>
              <a:gd name="T6" fmla="*/ 0 60000 65536"/>
              <a:gd name="T7" fmla="*/ 0 60000 65536"/>
              <a:gd name="T8" fmla="*/ 0 60000 65536"/>
              <a:gd name="T9" fmla="*/ 0 w 104"/>
              <a:gd name="T10" fmla="*/ 0 h 144"/>
              <a:gd name="T11" fmla="*/ 104 w 104"/>
              <a:gd name="T12" fmla="*/ 144 h 144"/>
            </a:gdLst>
            <a:ahLst/>
            <a:cxnLst>
              <a:cxn ang="T6">
                <a:pos x="T0" y="T1"/>
              </a:cxn>
              <a:cxn ang="T7">
                <a:pos x="T2" y="T3"/>
              </a:cxn>
              <a:cxn ang="T8">
                <a:pos x="T4" y="T5"/>
              </a:cxn>
            </a:cxnLst>
            <a:rect l="T9" t="T10" r="T11" b="T12"/>
            <a:pathLst>
              <a:path w="104" h="144">
                <a:moveTo>
                  <a:pt x="48" y="0"/>
                </a:moveTo>
                <a:cubicBezTo>
                  <a:pt x="76" y="36"/>
                  <a:pt x="104" y="72"/>
                  <a:pt x="96" y="96"/>
                </a:cubicBezTo>
                <a:cubicBezTo>
                  <a:pt x="88" y="120"/>
                  <a:pt x="16" y="136"/>
                  <a:pt x="0" y="144"/>
                </a:cubicBezTo>
              </a:path>
            </a:pathLst>
          </a:custGeom>
          <a:noFill/>
          <a:ln w="38100">
            <a:solidFill>
              <a:srgbClr val="FFFF66"/>
            </a:solidFill>
            <a:round/>
            <a:headEnd type="triangle" w="med" len="med"/>
            <a:tailEnd type="triangle" w="med" len="med"/>
          </a:ln>
        </p:spPr>
        <p:txBody>
          <a:bodyPr wrap="none" anchor="ctr"/>
          <a:lstStyle/>
          <a:p>
            <a:pPr algn="l">
              <a:buNone/>
            </a:pPr>
            <a:endParaRPr lang="ja-JP" altLang="en-US" sz="1800">
              <a:solidFill>
                <a:srgbClr val="FFFFFF"/>
              </a:solidFill>
              <a:latin typeface="Tahoma" pitchFamily="34" charset="0"/>
            </a:endParaRPr>
          </a:p>
        </p:txBody>
      </p:sp>
      <p:sp>
        <p:nvSpPr>
          <p:cNvPr id="97" name="Freeform 12"/>
          <p:cNvSpPr>
            <a:spLocks/>
          </p:cNvSpPr>
          <p:nvPr/>
        </p:nvSpPr>
        <p:spPr bwMode="auto">
          <a:xfrm rot="5111187">
            <a:off x="1753051" y="3076064"/>
            <a:ext cx="217502" cy="363808"/>
          </a:xfrm>
          <a:custGeom>
            <a:avLst/>
            <a:gdLst>
              <a:gd name="T0" fmla="*/ 105230882 w 104"/>
              <a:gd name="T1" fmla="*/ 0 h 144"/>
              <a:gd name="T2" fmla="*/ 210461763 w 104"/>
              <a:gd name="T3" fmla="*/ 448213681 h 144"/>
              <a:gd name="T4" fmla="*/ 0 w 104"/>
              <a:gd name="T5" fmla="*/ 672321669 h 144"/>
              <a:gd name="T6" fmla="*/ 0 60000 65536"/>
              <a:gd name="T7" fmla="*/ 0 60000 65536"/>
              <a:gd name="T8" fmla="*/ 0 60000 65536"/>
              <a:gd name="T9" fmla="*/ 0 w 104"/>
              <a:gd name="T10" fmla="*/ 0 h 144"/>
              <a:gd name="T11" fmla="*/ 104 w 104"/>
              <a:gd name="T12" fmla="*/ 144 h 144"/>
            </a:gdLst>
            <a:ahLst/>
            <a:cxnLst>
              <a:cxn ang="T6">
                <a:pos x="T0" y="T1"/>
              </a:cxn>
              <a:cxn ang="T7">
                <a:pos x="T2" y="T3"/>
              </a:cxn>
              <a:cxn ang="T8">
                <a:pos x="T4" y="T5"/>
              </a:cxn>
            </a:cxnLst>
            <a:rect l="T9" t="T10" r="T11" b="T12"/>
            <a:pathLst>
              <a:path w="104" h="144">
                <a:moveTo>
                  <a:pt x="48" y="0"/>
                </a:moveTo>
                <a:cubicBezTo>
                  <a:pt x="76" y="36"/>
                  <a:pt x="104" y="72"/>
                  <a:pt x="96" y="96"/>
                </a:cubicBezTo>
                <a:cubicBezTo>
                  <a:pt x="88" y="120"/>
                  <a:pt x="16" y="136"/>
                  <a:pt x="0" y="144"/>
                </a:cubicBezTo>
              </a:path>
            </a:pathLst>
          </a:custGeom>
          <a:noFill/>
          <a:ln w="38100">
            <a:solidFill>
              <a:srgbClr val="FFFF66"/>
            </a:solidFill>
            <a:round/>
            <a:headEnd type="triangle" w="med" len="med"/>
            <a:tailEnd type="triangle" w="med" len="med"/>
          </a:ln>
        </p:spPr>
        <p:txBody>
          <a:bodyPr wrap="none" anchor="ctr"/>
          <a:lstStyle/>
          <a:p>
            <a:pPr algn="l">
              <a:buNone/>
            </a:pPr>
            <a:endParaRPr lang="ja-JP" altLang="en-US" sz="1800">
              <a:solidFill>
                <a:srgbClr val="FFFFFF"/>
              </a:solidFill>
              <a:latin typeface="Tahoma" pitchFamily="34" charset="0"/>
            </a:endParaRPr>
          </a:p>
        </p:txBody>
      </p:sp>
      <p:sp>
        <p:nvSpPr>
          <p:cNvPr id="98" name="Text Box 13"/>
          <p:cNvSpPr txBox="1">
            <a:spLocks noChangeArrowheads="1"/>
          </p:cNvSpPr>
          <p:nvPr/>
        </p:nvSpPr>
        <p:spPr bwMode="auto">
          <a:xfrm>
            <a:off x="2411760" y="1405342"/>
            <a:ext cx="1028743" cy="295466"/>
          </a:xfrm>
          <a:prstGeom prst="rect">
            <a:avLst/>
          </a:prstGeom>
          <a:noFill/>
          <a:ln w="50800" algn="ctr">
            <a:noFill/>
            <a:miter lim="800000"/>
            <a:headEnd/>
            <a:tailEnd/>
          </a:ln>
        </p:spPr>
        <p:txBody>
          <a:bodyPr wrap="none">
            <a:spAutoFit/>
          </a:bodyPr>
          <a:lstStyle/>
          <a:p>
            <a:pPr algn="l">
              <a:buNone/>
            </a:pPr>
            <a:r>
              <a:rPr lang="en-US" altLang="ja-JP" sz="1800" dirty="0">
                <a:solidFill>
                  <a:srgbClr val="FFFFFF"/>
                </a:solidFill>
                <a:latin typeface="Tahoma" pitchFamily="34" charset="0"/>
              </a:rPr>
              <a:t>Module #1</a:t>
            </a:r>
          </a:p>
        </p:txBody>
      </p:sp>
      <p:sp>
        <p:nvSpPr>
          <p:cNvPr id="99" name="Text Box 14"/>
          <p:cNvSpPr txBox="1">
            <a:spLocks noChangeArrowheads="1"/>
          </p:cNvSpPr>
          <p:nvPr/>
        </p:nvSpPr>
        <p:spPr bwMode="auto">
          <a:xfrm>
            <a:off x="3004747" y="5219743"/>
            <a:ext cx="1028743" cy="295466"/>
          </a:xfrm>
          <a:prstGeom prst="rect">
            <a:avLst/>
          </a:prstGeom>
          <a:noFill/>
          <a:ln w="50800" algn="ctr">
            <a:noFill/>
            <a:miter lim="800000"/>
            <a:headEnd/>
            <a:tailEnd/>
          </a:ln>
        </p:spPr>
        <p:txBody>
          <a:bodyPr wrap="none">
            <a:spAutoFit/>
          </a:bodyPr>
          <a:lstStyle/>
          <a:p>
            <a:pPr algn="l">
              <a:buNone/>
            </a:pPr>
            <a:r>
              <a:rPr lang="en-US" altLang="ja-JP" sz="1800">
                <a:solidFill>
                  <a:srgbClr val="FFFFFF"/>
                </a:solidFill>
                <a:latin typeface="Tahoma" pitchFamily="34" charset="0"/>
              </a:rPr>
              <a:t>Module #2</a:t>
            </a:r>
          </a:p>
        </p:txBody>
      </p:sp>
      <p:sp>
        <p:nvSpPr>
          <p:cNvPr id="100" name="Text Box 15"/>
          <p:cNvSpPr txBox="1">
            <a:spLocks noChangeArrowheads="1"/>
          </p:cNvSpPr>
          <p:nvPr/>
        </p:nvSpPr>
        <p:spPr bwMode="auto">
          <a:xfrm>
            <a:off x="862393" y="5724545"/>
            <a:ext cx="3565591" cy="584775"/>
          </a:xfrm>
          <a:prstGeom prst="rect">
            <a:avLst/>
          </a:prstGeom>
          <a:noFill/>
          <a:ln w="50800" algn="ctr">
            <a:noFill/>
            <a:miter lim="800000"/>
            <a:headEnd/>
            <a:tailEnd/>
          </a:ln>
        </p:spPr>
        <p:txBody>
          <a:bodyPr wrap="none">
            <a:spAutoFit/>
          </a:bodyPr>
          <a:lstStyle/>
          <a:p>
            <a:pPr algn="l">
              <a:buNone/>
            </a:pPr>
            <a:r>
              <a:rPr lang="en-US" altLang="ja-JP" sz="1600" dirty="0" err="1">
                <a:solidFill>
                  <a:srgbClr val="FFFFFF"/>
                </a:solidFill>
                <a:latin typeface="Tahoma" pitchFamily="34" charset="0"/>
              </a:rPr>
              <a:t>SWIMmn</a:t>
            </a:r>
            <a:r>
              <a:rPr lang="en-US" altLang="ja-JP" sz="1600" dirty="0">
                <a:solidFill>
                  <a:srgbClr val="FFFFFF"/>
                </a:solidFill>
                <a:latin typeface="Tahoma" pitchFamily="34" charset="0"/>
              </a:rPr>
              <a:t> : Two floating test masses  </a:t>
            </a:r>
          </a:p>
          <a:p>
            <a:pPr algn="l">
              <a:buNone/>
            </a:pPr>
            <a:r>
              <a:rPr lang="en-US" altLang="ja-JP" sz="1600" dirty="0">
                <a:solidFill>
                  <a:srgbClr val="FFFFFF"/>
                </a:solidFill>
                <a:latin typeface="Tahoma" pitchFamily="34" charset="0"/>
              </a:rPr>
              <a:t>placed orthogonal to each other</a:t>
            </a: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17</a:t>
            </a:fld>
            <a:endParaRPr lang="en-US" altLang="ja-JP" dirty="0"/>
          </a:p>
        </p:txBody>
      </p:sp>
    </p:spTree>
    <p:extLst>
      <p:ext uri="{BB962C8B-B14F-4D97-AF65-F5344CB8AC3E}">
        <p14:creationId xmlns:p14="http://schemas.microsoft.com/office/powerpoint/2010/main" val="1758301972"/>
      </p:ext>
    </p:extLst>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par>
                                <p:cTn id="8" presetID="0" presetClass="path" presetSubtype="0" repeatCount="indefinite" accel="50000" decel="50000" autoRev="1" fill="hold" nodeType="withEffect">
                                  <p:stCondLst>
                                    <p:cond delay="0"/>
                                  </p:stCondLst>
                                  <p:endCondLst>
                                    <p:cond evt="onNext" delay="0">
                                      <p:tgtEl>
                                        <p:sldTgt/>
                                      </p:tgtEl>
                                    </p:cond>
                                  </p:endCondLst>
                                  <p:childTnLst>
                                    <p:animMotion origin="layout" path="M -0.02066 -0.00902 L 0.02344 0.00996 " pathEditMode="relative" rAng="0" ptsTypes="AA">
                                      <p:cBhvr>
                                        <p:cTn id="9" dur="2000" fill="hold"/>
                                        <p:tgtEl>
                                          <p:spTgt spid="42"/>
                                        </p:tgtEl>
                                        <p:attrNameLst>
                                          <p:attrName>ppt_x</p:attrName>
                                          <p:attrName>ppt_y</p:attrName>
                                        </p:attrNameLst>
                                      </p:cBhvr>
                                      <p:rCtr x="2200" y="900"/>
                                    </p:animMotion>
                                  </p:childTnLst>
                                </p:cTn>
                              </p:par>
                              <p:par>
                                <p:cTn id="10" presetID="0" presetClass="path" presetSubtype="0" repeatCount="indefinite" accel="50000" decel="50000" autoRev="1" fill="hold" nodeType="withEffect">
                                  <p:stCondLst>
                                    <p:cond delay="0"/>
                                  </p:stCondLst>
                                  <p:endCondLst>
                                    <p:cond evt="onNext" delay="0">
                                      <p:tgtEl>
                                        <p:sldTgt/>
                                      </p:tgtEl>
                                    </p:cond>
                                  </p:endCondLst>
                                  <p:childTnLst>
                                    <p:animMotion origin="layout" path="M 0.02205 0.00694 L -0.02326 -0.01366 " pathEditMode="relative" rAng="0" ptsTypes="AA">
                                      <p:cBhvr>
                                        <p:cTn id="11" dur="2000" fill="hold"/>
                                        <p:tgtEl>
                                          <p:spTgt spid="43"/>
                                        </p:tgtEl>
                                        <p:attrNameLst>
                                          <p:attrName>ppt_x</p:attrName>
                                          <p:attrName>ppt_y</p:attrName>
                                        </p:attrNameLst>
                                      </p:cBhvr>
                                      <p:rCtr x="-2300" y="-1000"/>
                                    </p:animMotion>
                                  </p:childTnLst>
                                </p:cTn>
                              </p:par>
                              <p:par>
                                <p:cTn id="12" presetID="0" presetClass="path" presetSubtype="0" repeatCount="indefinite" accel="50000" decel="50000" autoRev="1" fill="hold" nodeType="withEffect">
                                  <p:stCondLst>
                                    <p:cond delay="0"/>
                                  </p:stCondLst>
                                  <p:endCondLst>
                                    <p:cond evt="onNext" delay="0">
                                      <p:tgtEl>
                                        <p:sldTgt/>
                                      </p:tgtEl>
                                    </p:cond>
                                  </p:endCondLst>
                                  <p:childTnLst>
                                    <p:animMotion origin="layout" path="M 0.01024 -0.01621 L -0.01667 0.01597 " pathEditMode="relative" rAng="0" ptsTypes="AA">
                                      <p:cBhvr>
                                        <p:cTn id="13" dur="2000" fill="hold"/>
                                        <p:tgtEl>
                                          <p:spTgt spid="44"/>
                                        </p:tgtEl>
                                        <p:attrNameLst>
                                          <p:attrName>ppt_x</p:attrName>
                                          <p:attrName>ppt_y</p:attrName>
                                        </p:attrNameLst>
                                      </p:cBhvr>
                                      <p:rCtr x="-1400" y="1600"/>
                                    </p:animMotion>
                                  </p:childTnLst>
                                </p:cTn>
                              </p:par>
                              <p:par>
                                <p:cTn id="14" presetID="0" presetClass="path" presetSubtype="0" repeatCount="indefinite" accel="50000" decel="50000" autoRev="1" fill="hold" nodeType="withEffect">
                                  <p:stCondLst>
                                    <p:cond delay="0"/>
                                  </p:stCondLst>
                                  <p:endCondLst>
                                    <p:cond evt="onNext" delay="0">
                                      <p:tgtEl>
                                        <p:sldTgt/>
                                      </p:tgtEl>
                                    </p:cond>
                                  </p:endCondLst>
                                  <p:childTnLst>
                                    <p:animMotion origin="layout" path="M -0.0125 0.01805 L 0.01216 -0.01829 " pathEditMode="relative" rAng="0" ptsTypes="AA">
                                      <p:cBhvr>
                                        <p:cTn id="15" dur="2000" fill="hold"/>
                                        <p:tgtEl>
                                          <p:spTgt spid="45"/>
                                        </p:tgtEl>
                                        <p:attrNameLst>
                                          <p:attrName>ppt_x</p:attrName>
                                          <p:attrName>ppt_y</p:attrName>
                                        </p:attrNameLst>
                                      </p:cBhvr>
                                      <p:rCtr x="1200" y="-1800"/>
                                    </p:animMotion>
                                  </p:childTnLst>
                                </p:cTn>
                              </p:par>
                              <p:par>
                                <p:cTn id="16" presetID="0" presetClass="path" presetSubtype="0" repeatCount="indefinite" accel="50000" decel="50000" autoRev="1" fill="hold" nodeType="withEffect">
                                  <p:stCondLst>
                                    <p:cond delay="0"/>
                                  </p:stCondLst>
                                  <p:endCondLst>
                                    <p:cond evt="onNext" delay="0">
                                      <p:tgtEl>
                                        <p:sldTgt/>
                                      </p:tgtEl>
                                    </p:cond>
                                  </p:endCondLst>
                                  <p:childTnLst>
                                    <p:animMotion origin="layout" path="M 0.01615 -0.00139 L -0.01909 0.00416 " pathEditMode="relative" rAng="0" ptsTypes="AA">
                                      <p:cBhvr>
                                        <p:cTn id="17" dur="2000" fill="hold"/>
                                        <p:tgtEl>
                                          <p:spTgt spid="51"/>
                                        </p:tgtEl>
                                        <p:attrNameLst>
                                          <p:attrName>ppt_x</p:attrName>
                                          <p:attrName>ppt_y</p:attrName>
                                        </p:attrNameLst>
                                      </p:cBhvr>
                                      <p:rCtr x="-1800" y="300"/>
                                    </p:animMotion>
                                  </p:childTnLst>
                                </p:cTn>
                              </p:par>
                              <p:par>
                                <p:cTn id="18" presetID="0" presetClass="path" presetSubtype="0" repeatCount="indefinite" accel="50000" decel="50000" autoRev="1" fill="hold" nodeType="withEffect">
                                  <p:stCondLst>
                                    <p:cond delay="0"/>
                                  </p:stCondLst>
                                  <p:endCondLst>
                                    <p:cond evt="onNext" delay="0">
                                      <p:tgtEl>
                                        <p:sldTgt/>
                                      </p:tgtEl>
                                    </p:cond>
                                  </p:endCondLst>
                                  <p:childTnLst>
                                    <p:animMotion origin="layout" path="M 0.00972 0.01597 L -0.01007 -0.01551 " pathEditMode="relative" rAng="0" ptsTypes="AA">
                                      <p:cBhvr>
                                        <p:cTn id="19" dur="2000" fill="hold"/>
                                        <p:tgtEl>
                                          <p:spTgt spid="49"/>
                                        </p:tgtEl>
                                        <p:attrNameLst>
                                          <p:attrName>ppt_x</p:attrName>
                                          <p:attrName>ppt_y</p:attrName>
                                        </p:attrNameLst>
                                      </p:cBhvr>
                                      <p:rCtr x="-1000" y="-1600"/>
                                    </p:animMotion>
                                  </p:childTnLst>
                                </p:cTn>
                              </p:par>
                              <p:par>
                                <p:cTn id="20" presetID="0" presetClass="path" presetSubtype="0" repeatCount="indefinite" accel="50000" decel="50000" autoRev="1" fill="hold" nodeType="withEffect">
                                  <p:stCondLst>
                                    <p:cond delay="0"/>
                                  </p:stCondLst>
                                  <p:endCondLst>
                                    <p:cond evt="onNext" delay="0">
                                      <p:tgtEl>
                                        <p:sldTgt/>
                                      </p:tgtEl>
                                    </p:cond>
                                  </p:endCondLst>
                                  <p:childTnLst>
                                    <p:animMotion origin="layout" path="M -0.01857 0.0007 L 0.01806 -0.00416 " pathEditMode="relative" rAng="0" ptsTypes="AA">
                                      <p:cBhvr>
                                        <p:cTn id="21" dur="2000" fill="hold"/>
                                        <p:tgtEl>
                                          <p:spTgt spid="52"/>
                                        </p:tgtEl>
                                        <p:attrNameLst>
                                          <p:attrName>ppt_x</p:attrName>
                                          <p:attrName>ppt_y</p:attrName>
                                        </p:attrNameLst>
                                      </p:cBhvr>
                                      <p:rCtr x="1800" y="-300"/>
                                    </p:animMotion>
                                  </p:childTnLst>
                                </p:cTn>
                              </p:par>
                              <p:par>
                                <p:cTn id="22" presetID="0" presetClass="path" presetSubtype="0" repeatCount="indefinite" accel="50000" decel="50000" autoRev="1" fill="hold" nodeType="withEffect">
                                  <p:stCondLst>
                                    <p:cond delay="0"/>
                                  </p:stCondLst>
                                  <p:endCondLst>
                                    <p:cond evt="onNext" delay="0">
                                      <p:tgtEl>
                                        <p:sldTgt/>
                                      </p:tgtEl>
                                    </p:cond>
                                  </p:endCondLst>
                                  <p:childTnLst>
                                    <p:animMotion origin="layout" path="M -0.00573 -0.0206 L 0.00677 0.02176 " pathEditMode="relative" rAng="0" ptsTypes="AA">
                                      <p:cBhvr>
                                        <p:cTn id="23" dur="2000" fill="hold"/>
                                        <p:tgtEl>
                                          <p:spTgt spid="50"/>
                                        </p:tgtEl>
                                        <p:attrNameLst>
                                          <p:attrName>ppt_x</p:attrName>
                                          <p:attrName>ppt_y</p:attrName>
                                        </p:attrNameLst>
                                      </p:cBhvr>
                                      <p:rCtr x="600" y="2100"/>
                                    </p:animMotion>
                                  </p:childTnLst>
                                </p:cTn>
                              </p:par>
                              <p:par>
                                <p:cTn id="24" presetID="0" presetClass="path" presetSubtype="0" repeatCount="indefinite" accel="50000" decel="50000" fill="hold" nodeType="withEffect">
                                  <p:stCondLst>
                                    <p:cond delay="0"/>
                                  </p:stCondLst>
                                  <p:endCondLst>
                                    <p:cond evt="onNext" delay="0">
                                      <p:tgtEl>
                                        <p:sldTgt/>
                                      </p:tgtEl>
                                    </p:cond>
                                  </p:endCondLst>
                                  <p:childTnLst>
                                    <p:animMotion origin="layout" path="M -0.0217 0.00625 L -0.05121 0.07546 " pathEditMode="relative" rAng="0" ptsTypes="AA">
                                      <p:cBhvr>
                                        <p:cTn id="25" dur="2000" fill="hold"/>
                                        <p:tgtEl>
                                          <p:spTgt spid="6"/>
                                        </p:tgtEl>
                                        <p:attrNameLst>
                                          <p:attrName>ppt_x</p:attrName>
                                          <p:attrName>ppt_y</p:attrName>
                                        </p:attrNameLst>
                                      </p:cBhvr>
                                      <p:rCtr x="-1500" y="3400"/>
                                    </p:animMotion>
                                  </p:childTnLst>
                                </p:cTn>
                              </p:par>
                              <p:par>
                                <p:cTn id="26" presetID="8" presetClass="emph" presetSubtype="0" repeatCount="indefinite" accel="50000" autoRev="1" fill="hold" grpId="0" nodeType="withEffect">
                                  <p:stCondLst>
                                    <p:cond delay="0"/>
                                  </p:stCondLst>
                                  <p:endCondLst>
                                    <p:cond evt="onNext" delay="0">
                                      <p:tgtEl>
                                        <p:sldTgt/>
                                      </p:tgtEl>
                                    </p:cond>
                                  </p:endCondLst>
                                  <p:childTnLst>
                                    <p:animRot by="600000">
                                      <p:cBhvr>
                                        <p:cTn id="27" dur="2000" fill="hold"/>
                                        <p:tgtEl>
                                          <p:spTgt spid="47"/>
                                        </p:tgtEl>
                                        <p:attrNameLst>
                                          <p:attrName>r</p:attrName>
                                        </p:attrNameLst>
                                      </p:cBhvr>
                                    </p:animRot>
                                  </p:childTnLst>
                                </p:cTn>
                              </p:par>
                              <p:par>
                                <p:cTn id="28" presetID="8" presetClass="emph" presetSubtype="0" repeatCount="indefinite" accel="50000" autoRev="1" fill="hold" grpId="0" nodeType="withEffect">
                                  <p:stCondLst>
                                    <p:cond delay="0"/>
                                  </p:stCondLst>
                                  <p:endCondLst>
                                    <p:cond evt="onNext" delay="0">
                                      <p:tgtEl>
                                        <p:sldTgt/>
                                      </p:tgtEl>
                                    </p:cond>
                                  </p:endCondLst>
                                  <p:childTnLst>
                                    <p:animRot by="-1200000">
                                      <p:cBhvr>
                                        <p:cTn id="29" dur="2000" fill="hold"/>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en-US" altLang="ja-JP" dirty="0" err="1" smtClean="0"/>
              <a:t>SWIM</a:t>
            </a:r>
            <a:r>
              <a:rPr lang="en-US" altLang="ja-JP" dirty="0" err="1" smtClean="0">
                <a:latin typeface="Symbol" pitchFamily="18" charset="2"/>
              </a:rPr>
              <a:t>mn</a:t>
            </a:r>
            <a:r>
              <a:rPr lang="ja-JP" altLang="en-US" dirty="0" smtClean="0"/>
              <a:t>の目的と成功基準</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5" name="Rectangle 11"/>
          <p:cNvSpPr>
            <a:spLocks noChangeArrowheads="1"/>
          </p:cNvSpPr>
          <p:nvPr/>
        </p:nvSpPr>
        <p:spPr bwMode="auto">
          <a:xfrm>
            <a:off x="755576" y="1124744"/>
            <a:ext cx="7488832" cy="1368152"/>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a:t>
            </a:r>
            <a:r>
              <a:rPr lang="ja-JP" altLang="en-US" sz="2000" dirty="0">
                <a:solidFill>
                  <a:srgbClr val="FFFFFF"/>
                </a:solidFill>
                <a:latin typeface="Tahoma" pitchFamily="34" charset="0"/>
              </a:rPr>
              <a:t>目的</a:t>
            </a:r>
            <a:endParaRPr lang="en-US" altLang="ja-JP" sz="2000" dirty="0" smtClean="0">
              <a:solidFill>
                <a:srgbClr val="FFFFFF"/>
              </a:solidFill>
              <a:latin typeface="Tahoma" pitchFamily="34" charset="0"/>
            </a:endParaRPr>
          </a:p>
          <a:p>
            <a:pPr algn="l">
              <a:lnSpc>
                <a:spcPct val="120000"/>
              </a:lnSpc>
              <a:buNone/>
              <a:defRPr/>
            </a:pPr>
            <a:r>
              <a:rPr lang="ja-JP" altLang="en-US" sz="2000" dirty="0">
                <a:solidFill>
                  <a:srgbClr val="FFFFFF"/>
                </a:solidFill>
                <a:latin typeface="Tahoma" pitchFamily="34" charset="0"/>
              </a:rPr>
              <a:t> </a:t>
            </a:r>
            <a:r>
              <a:rPr lang="ja-JP" altLang="en-US" sz="2000" dirty="0" smtClean="0">
                <a:solidFill>
                  <a:srgbClr val="FFFFFF"/>
                </a:solidFill>
                <a:latin typeface="Tahoma" pitchFamily="34" charset="0"/>
              </a:rPr>
              <a:t>　スペースワイヤ規格を用いたデータ</a:t>
            </a:r>
            <a:r>
              <a:rPr lang="ja-JP" altLang="en-US" sz="2000" dirty="0">
                <a:solidFill>
                  <a:srgbClr val="FFFFFF"/>
                </a:solidFill>
                <a:latin typeface="Tahoma" pitchFamily="34" charset="0"/>
              </a:rPr>
              <a:t>処理技術を活用</a:t>
            </a:r>
            <a:r>
              <a:rPr lang="ja-JP" altLang="en-US" sz="2000" dirty="0" smtClean="0">
                <a:solidFill>
                  <a:srgbClr val="FFFFFF"/>
                </a:solidFill>
                <a:latin typeface="Tahoma" pitchFamily="34" charset="0"/>
              </a:rPr>
              <a:t>した</a:t>
            </a:r>
            <a:endParaRPr lang="en-US" altLang="ja-JP" sz="2000" dirty="0" smtClean="0">
              <a:solidFill>
                <a:srgbClr val="FFFFFF"/>
              </a:solidFill>
              <a:latin typeface="Tahoma" pitchFamily="34" charset="0"/>
            </a:endParaRPr>
          </a:p>
          <a:p>
            <a:pPr algn="l">
              <a:lnSpc>
                <a:spcPct val="120000"/>
              </a:lnSpc>
              <a:buNone/>
              <a:defRPr/>
            </a:pPr>
            <a:r>
              <a:rPr lang="ja-JP" altLang="en-US" sz="2000" dirty="0" smtClean="0">
                <a:solidFill>
                  <a:srgbClr val="FFFFFF"/>
                </a:solidFill>
                <a:latin typeface="Tahoma" pitchFamily="34" charset="0"/>
              </a:rPr>
              <a:t> </a:t>
            </a:r>
            <a:r>
              <a:rPr lang="ja-JP" altLang="en-US" sz="2000" dirty="0">
                <a:solidFill>
                  <a:srgbClr val="FFFFFF"/>
                </a:solidFill>
                <a:latin typeface="Tahoma" pitchFamily="34" charset="0"/>
              </a:rPr>
              <a:t>　</a:t>
            </a:r>
            <a:r>
              <a:rPr lang="ja-JP" altLang="en-US" sz="2000" dirty="0" smtClean="0">
                <a:solidFill>
                  <a:srgbClr val="FFFFFF"/>
                </a:solidFill>
                <a:latin typeface="Tahoma" pitchFamily="34" charset="0"/>
              </a:rPr>
              <a:t>超高</a:t>
            </a:r>
            <a:r>
              <a:rPr lang="ja-JP" altLang="en-US" sz="2000" dirty="0">
                <a:solidFill>
                  <a:srgbClr val="FFFFFF"/>
                </a:solidFill>
                <a:latin typeface="Tahoma" pitchFamily="34" charset="0"/>
              </a:rPr>
              <a:t>感度</a:t>
            </a:r>
            <a:r>
              <a:rPr lang="ja-JP" altLang="en-US" sz="2000" dirty="0" smtClean="0">
                <a:solidFill>
                  <a:srgbClr val="FFFFFF"/>
                </a:solidFill>
                <a:latin typeface="Tahoma" pitchFamily="34" charset="0"/>
              </a:rPr>
              <a:t>加速度計</a:t>
            </a:r>
            <a:r>
              <a:rPr lang="ja-JP" altLang="en-US" sz="2000" dirty="0">
                <a:solidFill>
                  <a:srgbClr val="FFFFFF"/>
                </a:solidFill>
                <a:latin typeface="Tahoma" pitchFamily="34" charset="0"/>
              </a:rPr>
              <a:t>による</a:t>
            </a:r>
            <a:r>
              <a:rPr lang="ja-JP" altLang="en-US" sz="2000" dirty="0">
                <a:solidFill>
                  <a:srgbClr val="99CCFF"/>
                </a:solidFill>
                <a:latin typeface="Tahoma" pitchFamily="34" charset="0"/>
              </a:rPr>
              <a:t>重力波計測装置の動作実証試験</a:t>
            </a:r>
            <a:r>
              <a:rPr lang="ja-JP" altLang="en-US" sz="2000" dirty="0">
                <a:solidFill>
                  <a:srgbClr val="FFFFFF"/>
                </a:solidFill>
                <a:latin typeface="Tahoma" pitchFamily="34" charset="0"/>
              </a:rPr>
              <a:t>．</a:t>
            </a:r>
          </a:p>
        </p:txBody>
      </p:sp>
      <p:sp>
        <p:nvSpPr>
          <p:cNvPr id="11" name="Rectangle 11"/>
          <p:cNvSpPr>
            <a:spLocks noChangeArrowheads="1"/>
          </p:cNvSpPr>
          <p:nvPr/>
        </p:nvSpPr>
        <p:spPr bwMode="auto">
          <a:xfrm>
            <a:off x="683568" y="2564904"/>
            <a:ext cx="7488832" cy="3672408"/>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・成功基準</a:t>
            </a:r>
            <a:endParaRPr lang="en-US" altLang="ja-JP" sz="2000" dirty="0" smtClean="0">
              <a:solidFill>
                <a:srgbClr val="FFFFFF"/>
              </a:solidFill>
              <a:latin typeface="Tahoma" pitchFamily="34" charset="0"/>
            </a:endParaRPr>
          </a:p>
          <a:p>
            <a:pPr algn="l">
              <a:lnSpc>
                <a:spcPct val="120000"/>
              </a:lnSpc>
              <a:buNone/>
              <a:defRPr/>
            </a:pPr>
            <a:r>
              <a:rPr lang="ja-JP" altLang="en-US" sz="2000" dirty="0">
                <a:solidFill>
                  <a:srgbClr val="FFFFFF"/>
                </a:solidFill>
                <a:latin typeface="Tahoma" pitchFamily="34" charset="0"/>
              </a:rPr>
              <a:t> </a:t>
            </a:r>
            <a:r>
              <a:rPr lang="ja-JP" altLang="en-US" sz="2000" dirty="0" smtClean="0">
                <a:solidFill>
                  <a:srgbClr val="FFFFFF"/>
                </a:solidFill>
                <a:latin typeface="Tahoma" pitchFamily="34" charset="0"/>
              </a:rPr>
              <a:t>　</a:t>
            </a:r>
            <a:r>
              <a:rPr lang="en-US" altLang="ja-JP" sz="2000" dirty="0" smtClean="0">
                <a:solidFill>
                  <a:srgbClr val="FFFFFF"/>
                </a:solidFill>
                <a:latin typeface="Tahoma" pitchFamily="34" charset="0"/>
              </a:rPr>
              <a:t>- </a:t>
            </a:r>
            <a:r>
              <a:rPr lang="ja-JP" altLang="en-US" sz="2000" dirty="0" smtClean="0">
                <a:solidFill>
                  <a:srgbClr val="CCECFF"/>
                </a:solidFill>
                <a:latin typeface="Tahoma" pitchFamily="34" charset="0"/>
              </a:rPr>
              <a:t>ミニマム・サクセス</a:t>
            </a:r>
            <a:endParaRPr lang="en-US" altLang="ja-JP" sz="2000" dirty="0" smtClean="0">
              <a:solidFill>
                <a:srgbClr val="CCECFF"/>
              </a:solidFill>
              <a:latin typeface="Tahoma" pitchFamily="34" charset="0"/>
            </a:endParaRPr>
          </a:p>
          <a:p>
            <a:pPr algn="l">
              <a:lnSpc>
                <a:spcPct val="120000"/>
              </a:lnSpc>
              <a:buNone/>
              <a:defRPr/>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スペースワイヤ通信機能動作</a:t>
            </a:r>
            <a:r>
              <a:rPr lang="ja-JP" altLang="en-US" sz="2000" dirty="0">
                <a:solidFill>
                  <a:srgbClr val="FFFFFF"/>
                </a:solidFill>
                <a:latin typeface="Tahoma" pitchFamily="34" charset="0"/>
              </a:rPr>
              <a:t>の</a:t>
            </a:r>
            <a:r>
              <a:rPr lang="ja-JP" altLang="en-US" sz="2000" dirty="0" smtClean="0">
                <a:solidFill>
                  <a:srgbClr val="FFFFFF"/>
                </a:solidFill>
                <a:latin typeface="Tahoma" pitchFamily="34" charset="0"/>
              </a:rPr>
              <a:t>確認</a:t>
            </a:r>
            <a:r>
              <a:rPr lang="en-US" altLang="ja-JP" sz="2000" dirty="0" smtClean="0">
                <a:solidFill>
                  <a:srgbClr val="FFFFFF"/>
                </a:solidFill>
                <a:latin typeface="Tahoma" pitchFamily="34" charset="0"/>
              </a:rPr>
              <a:t>.</a:t>
            </a:r>
          </a:p>
          <a:p>
            <a:pPr algn="l">
              <a:lnSpc>
                <a:spcPct val="120000"/>
              </a:lnSpc>
              <a:buNone/>
              <a:defRPr/>
            </a:pPr>
            <a:r>
              <a:rPr lang="en-US" altLang="ja-JP" sz="2000" dirty="0" smtClean="0">
                <a:solidFill>
                  <a:srgbClr val="FFFFFF"/>
                </a:solidFill>
                <a:latin typeface="Tahoma" pitchFamily="34" charset="0"/>
              </a:rPr>
              <a:t>   - </a:t>
            </a:r>
            <a:r>
              <a:rPr lang="ja-JP" altLang="en-US" sz="2000" dirty="0" smtClean="0">
                <a:solidFill>
                  <a:srgbClr val="CCECFF"/>
                </a:solidFill>
                <a:latin typeface="Tahoma" pitchFamily="34" charset="0"/>
              </a:rPr>
              <a:t>フル・サクセス</a:t>
            </a:r>
            <a:endParaRPr lang="en-US" altLang="ja-JP" sz="2000" dirty="0" smtClean="0">
              <a:solidFill>
                <a:srgbClr val="CCECFF"/>
              </a:solidFill>
              <a:latin typeface="Tahoma" pitchFamily="34" charset="0"/>
            </a:endParaRPr>
          </a:p>
          <a:p>
            <a:pPr algn="l">
              <a:lnSpc>
                <a:spcPct val="120000"/>
              </a:lnSpc>
              <a:buNone/>
              <a:defRPr/>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重力波センサモジュールの制御およびデータ取得機能の確認</a:t>
            </a:r>
            <a:r>
              <a:rPr lang="en-US" altLang="ja-JP" sz="2000" dirty="0" smtClean="0">
                <a:solidFill>
                  <a:srgbClr val="FFFFFF"/>
                </a:solidFill>
                <a:latin typeface="Tahoma" pitchFamily="34" charset="0"/>
              </a:rPr>
              <a:t>.</a:t>
            </a:r>
          </a:p>
          <a:p>
            <a:pPr algn="l">
              <a:lnSpc>
                <a:spcPct val="120000"/>
              </a:lnSpc>
              <a:buNone/>
              <a:defRPr/>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 </a:t>
            </a:r>
            <a:r>
              <a:rPr lang="ja-JP" altLang="en-US" sz="2000" dirty="0" smtClean="0">
                <a:solidFill>
                  <a:srgbClr val="CCECFF"/>
                </a:solidFill>
                <a:latin typeface="Tahoma" pitchFamily="34" charset="0"/>
              </a:rPr>
              <a:t>エクストラ・サクセス</a:t>
            </a:r>
            <a:endParaRPr lang="en-US" altLang="ja-JP" sz="2000" dirty="0" smtClean="0">
              <a:solidFill>
                <a:srgbClr val="CCECFF"/>
              </a:solidFill>
              <a:latin typeface="Tahoma" pitchFamily="34" charset="0"/>
            </a:endParaRPr>
          </a:p>
          <a:p>
            <a:pPr algn="l">
              <a:lnSpc>
                <a:spcPct val="120000"/>
              </a:lnSpc>
              <a:buNone/>
              <a:defRPr/>
            </a:pPr>
            <a:r>
              <a:rPr lang="ja-JP" altLang="en-US" sz="2000" dirty="0" smtClean="0">
                <a:solidFill>
                  <a:srgbClr val="FFFFFF"/>
                </a:solidFill>
                <a:latin typeface="Tahoma" pitchFamily="34" charset="0"/>
              </a:rPr>
              <a:t>　　　　衛星</a:t>
            </a:r>
            <a:r>
              <a:rPr lang="en-US" altLang="ja-JP" sz="2000" dirty="0" smtClean="0">
                <a:solidFill>
                  <a:srgbClr val="FFFFFF"/>
                </a:solidFill>
                <a:latin typeface="Tahoma" pitchFamily="34" charset="0"/>
              </a:rPr>
              <a:t>3</a:t>
            </a:r>
            <a:r>
              <a:rPr lang="ja-JP" altLang="en-US" sz="2000" dirty="0" smtClean="0">
                <a:solidFill>
                  <a:srgbClr val="FFFFFF"/>
                </a:solidFill>
                <a:latin typeface="Tahoma" pitchFamily="34" charset="0"/>
              </a:rPr>
              <a:t>軸姿勢制御時とスピン姿勢安定時それぞれにおいて、</a:t>
            </a:r>
            <a:endParaRPr lang="en-US" altLang="ja-JP" sz="2000" dirty="0" smtClean="0">
              <a:solidFill>
                <a:srgbClr val="FFFFFF"/>
              </a:solidFill>
              <a:latin typeface="Tahoma" pitchFamily="34" charset="0"/>
            </a:endParaRPr>
          </a:p>
          <a:p>
            <a:pPr algn="l">
              <a:lnSpc>
                <a:spcPct val="120000"/>
              </a:lnSpc>
              <a:buNone/>
              <a:defRPr/>
            </a:pPr>
            <a:r>
              <a:rPr lang="ja-JP" altLang="en-US" sz="2000" dirty="0" smtClean="0">
                <a:solidFill>
                  <a:srgbClr val="FFFFFF"/>
                </a:solidFill>
                <a:latin typeface="Tahoma" pitchFamily="34" charset="0"/>
              </a:rPr>
              <a:t>　　　　重力波</a:t>
            </a:r>
            <a:r>
              <a:rPr lang="ja-JP" altLang="en-US" sz="2000" dirty="0">
                <a:solidFill>
                  <a:srgbClr val="FFFFFF"/>
                </a:solidFill>
                <a:latin typeface="Tahoma" pitchFamily="34" charset="0"/>
              </a:rPr>
              <a:t>センサモジュールに</a:t>
            </a:r>
            <a:r>
              <a:rPr lang="ja-JP" altLang="en-US" sz="2000" dirty="0" smtClean="0">
                <a:solidFill>
                  <a:srgbClr val="FFFFFF"/>
                </a:solidFill>
                <a:latin typeface="Tahoma" pitchFamily="34" charset="0"/>
              </a:rPr>
              <a:t>より微小振動環境データ</a:t>
            </a:r>
            <a:r>
              <a:rPr lang="ja-JP" altLang="en-US" sz="2000" dirty="0">
                <a:solidFill>
                  <a:srgbClr val="FFFFFF"/>
                </a:solidFill>
                <a:latin typeface="Tahoma" pitchFamily="34" charset="0"/>
              </a:rPr>
              <a:t>の</a:t>
            </a:r>
            <a:r>
              <a:rPr lang="ja-JP" altLang="en-US" sz="2000" dirty="0" smtClean="0">
                <a:solidFill>
                  <a:srgbClr val="FFFFFF"/>
                </a:solidFill>
                <a:latin typeface="Tahoma" pitchFamily="34" charset="0"/>
              </a:rPr>
              <a:t>取得</a:t>
            </a:r>
            <a:r>
              <a:rPr lang="en-US" altLang="ja-JP" sz="2000" dirty="0" smtClean="0">
                <a:solidFill>
                  <a:srgbClr val="FFFFFF"/>
                </a:solidFill>
                <a:latin typeface="Tahoma" pitchFamily="34" charset="0"/>
              </a:rPr>
              <a:t>.</a:t>
            </a:r>
          </a:p>
          <a:p>
            <a:pPr algn="l">
              <a:lnSpc>
                <a:spcPct val="120000"/>
              </a:lnSpc>
              <a:buNone/>
              <a:defRPr/>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センサの特性・性能の軌道上評価</a:t>
            </a:r>
            <a:r>
              <a:rPr lang="en-US" altLang="ja-JP" sz="2000" dirty="0" smtClean="0">
                <a:solidFill>
                  <a:srgbClr val="FFFFFF"/>
                </a:solidFill>
                <a:latin typeface="Tahoma" pitchFamily="34" charset="0"/>
              </a:rPr>
              <a:t>.</a:t>
            </a:r>
            <a:r>
              <a:rPr lang="ja-JP" altLang="en-US" sz="2000" dirty="0">
                <a:solidFill>
                  <a:srgbClr val="FFFFFF"/>
                </a:solidFill>
                <a:latin typeface="Tahoma" pitchFamily="34" charset="0"/>
              </a:rPr>
              <a:t> </a:t>
            </a:r>
            <a:r>
              <a:rPr lang="ja-JP" altLang="en-US" sz="2000" dirty="0" smtClean="0">
                <a:solidFill>
                  <a:srgbClr val="FFFFFF"/>
                </a:solidFill>
                <a:latin typeface="Tahoma" pitchFamily="34" charset="0"/>
              </a:rPr>
              <a:t>軌道上劣化など、将来</a:t>
            </a:r>
            <a:endParaRPr lang="en-US" altLang="ja-JP" sz="2000" dirty="0" smtClean="0">
              <a:solidFill>
                <a:srgbClr val="FFFFFF"/>
              </a:solidFill>
              <a:latin typeface="Tahoma" pitchFamily="34" charset="0"/>
            </a:endParaRPr>
          </a:p>
          <a:p>
            <a:pPr algn="l">
              <a:lnSpc>
                <a:spcPct val="120000"/>
              </a:lnSpc>
              <a:buNone/>
              <a:defRPr/>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計画へ向けた実証データの取得</a:t>
            </a:r>
            <a:r>
              <a:rPr lang="en-US" altLang="ja-JP" sz="2000" dirty="0" smtClean="0">
                <a:solidFill>
                  <a:srgbClr val="FFFFFF"/>
                </a:solidFill>
                <a:latin typeface="Tahoma" pitchFamily="34" charset="0"/>
              </a:rPr>
              <a:t>.</a:t>
            </a:r>
            <a:endParaRPr lang="ja-JP" altLang="en-US" sz="2000" dirty="0">
              <a:solidFill>
                <a:srgbClr val="FFFFFF"/>
              </a:solidFill>
              <a:latin typeface="Tahoma" pitchFamily="34" charset="0"/>
            </a:endParaRPr>
          </a:p>
        </p:txBody>
      </p:sp>
      <p:sp>
        <p:nvSpPr>
          <p:cNvPr id="3" name="スライド番号プレースホルダー 2"/>
          <p:cNvSpPr>
            <a:spLocks noGrp="1"/>
          </p:cNvSpPr>
          <p:nvPr>
            <p:ph type="sldNum" sz="quarter" idx="11"/>
          </p:nvPr>
        </p:nvSpPr>
        <p:spPr/>
        <p:txBody>
          <a:bodyPr/>
          <a:lstStyle/>
          <a:p>
            <a:pPr>
              <a:defRPr/>
            </a:pPr>
            <a:fld id="{7AF75637-E8AC-4181-927C-9D85E9A3AAC1}" type="slidenum">
              <a:rPr lang="en-US" altLang="ja-JP" smtClean="0"/>
              <a:pPr>
                <a:defRPr/>
              </a:pPr>
              <a:t>18</a:t>
            </a:fld>
            <a:endParaRPr lang="en-US" altLang="ja-JP" dirty="0"/>
          </a:p>
        </p:txBody>
      </p:sp>
    </p:spTree>
    <p:extLst>
      <p:ext uri="{BB962C8B-B14F-4D97-AF65-F5344CB8AC3E}">
        <p14:creationId xmlns:p14="http://schemas.microsoft.com/office/powerpoint/2010/main" val="689785765"/>
      </p:ext>
    </p:extLst>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en-US" altLang="ja-JP" dirty="0" err="1" smtClean="0"/>
              <a:t>SWIM</a:t>
            </a:r>
            <a:r>
              <a:rPr lang="en-US" altLang="ja-JP" dirty="0" err="1" smtClean="0">
                <a:latin typeface="Symbol" pitchFamily="18" charset="2"/>
              </a:rPr>
              <a:t>mn</a:t>
            </a:r>
            <a:r>
              <a:rPr lang="ja-JP" altLang="en-US" dirty="0" smtClean="0"/>
              <a:t>の運用実績</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5" name="Rectangle 11"/>
          <p:cNvSpPr>
            <a:spLocks noChangeArrowheads="1"/>
          </p:cNvSpPr>
          <p:nvPr/>
        </p:nvSpPr>
        <p:spPr bwMode="auto">
          <a:xfrm>
            <a:off x="755576" y="1052736"/>
            <a:ext cx="7416824" cy="2280449"/>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・運用実績</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en-US" altLang="ja-JP" sz="2000" dirty="0">
                <a:solidFill>
                  <a:srgbClr val="CCFFCC"/>
                </a:solidFill>
                <a:latin typeface="Tahoma" pitchFamily="34" charset="0"/>
              </a:rPr>
              <a:t> </a:t>
            </a:r>
            <a:r>
              <a:rPr lang="en-US" altLang="ja-JP" sz="2000" dirty="0" smtClean="0">
                <a:solidFill>
                  <a:srgbClr val="CCFFCC"/>
                </a:solidFill>
                <a:latin typeface="Tahoma" pitchFamily="34" charset="0"/>
              </a:rPr>
              <a:t>  </a:t>
            </a:r>
            <a:r>
              <a:rPr lang="ja-JP" altLang="en-US" sz="2000" dirty="0" smtClean="0">
                <a:solidFill>
                  <a:srgbClr val="CCFFCC"/>
                </a:solidFill>
                <a:latin typeface="Tahoma" pitchFamily="34" charset="0"/>
              </a:rPr>
              <a:t>定常運用 </a:t>
            </a:r>
            <a:r>
              <a:rPr lang="en-US" altLang="ja-JP" sz="2000" dirty="0" smtClean="0">
                <a:solidFill>
                  <a:srgbClr val="CCFFCC"/>
                </a:solidFill>
                <a:latin typeface="Tahoma" pitchFamily="34" charset="0"/>
              </a:rPr>
              <a:t>(2009.2 - 2009.9)</a:t>
            </a: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sym typeface="Wingdings" pitchFamily="2" charset="2"/>
              </a:rPr>
              <a:t>　  　データの取得</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試験マスの制御動作</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制御特性の評価</a:t>
            </a:r>
            <a:r>
              <a:rPr lang="en-US" altLang="ja-JP" sz="2000" dirty="0" smtClean="0">
                <a:solidFill>
                  <a:srgbClr val="FFFFFF"/>
                </a:solidFill>
                <a:latin typeface="Tahoma" pitchFamily="34" charset="0"/>
                <a:sym typeface="Wingdings" pitchFamily="2" charset="2"/>
              </a:rPr>
              <a:t>.</a:t>
            </a:r>
            <a:endParaRPr lang="en-US" altLang="ja-JP" sz="2000" dirty="0" smtClean="0">
              <a:solidFill>
                <a:srgbClr val="99FF99"/>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CCFFCC"/>
                </a:solidFill>
                <a:latin typeface="Tahoma" pitchFamily="34" charset="0"/>
              </a:rPr>
              <a:t>   後期運用 </a:t>
            </a:r>
            <a:r>
              <a:rPr lang="en-US" altLang="ja-JP" sz="2000" dirty="0" smtClean="0">
                <a:solidFill>
                  <a:srgbClr val="CCFFCC"/>
                </a:solidFill>
                <a:latin typeface="Tahoma" pitchFamily="34" charset="0"/>
              </a:rPr>
              <a:t>(2009.10 - 2010.3)</a:t>
            </a:r>
          </a:p>
          <a:p>
            <a:pPr algn="l">
              <a:lnSpc>
                <a:spcPct val="120000"/>
              </a:lnSpc>
              <a:buClr>
                <a:schemeClr val="accent2"/>
              </a:buClr>
              <a:buSzPct val="70000"/>
              <a:buFont typeface="Wingdings" pitchFamily="2" charset="2"/>
              <a:buNone/>
            </a:pPr>
            <a:r>
              <a:rPr lang="ja-JP" altLang="en-US" sz="2000" dirty="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  </a:t>
            </a:r>
            <a:r>
              <a:rPr lang="ja-JP" altLang="en-US" sz="2000" dirty="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試験</a:t>
            </a:r>
            <a:r>
              <a:rPr lang="ja-JP" altLang="en-US" sz="2000" dirty="0">
                <a:solidFill>
                  <a:srgbClr val="FFFFFF"/>
                </a:solidFill>
                <a:latin typeface="Tahoma" pitchFamily="34" charset="0"/>
                <a:sym typeface="Wingdings" pitchFamily="2" charset="2"/>
              </a:rPr>
              <a:t>マス</a:t>
            </a:r>
            <a:r>
              <a:rPr lang="ja-JP" altLang="en-US" sz="2000" dirty="0" smtClean="0">
                <a:solidFill>
                  <a:srgbClr val="FFFFFF"/>
                </a:solidFill>
                <a:latin typeface="Tahoma" pitchFamily="34" charset="0"/>
                <a:sym typeface="Wingdings" pitchFamily="2" charset="2"/>
              </a:rPr>
              <a:t>の制御特性・雑音特性の評価とチューニング</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ja-JP" altLang="en-US" sz="2000" dirty="0" smtClean="0">
                <a:solidFill>
                  <a:srgbClr val="CCFFCC"/>
                </a:solidFill>
                <a:latin typeface="Tahoma" pitchFamily="34" charset="0"/>
              </a:rPr>
              <a:t>   観測運用 </a:t>
            </a:r>
            <a:r>
              <a:rPr lang="en-US" altLang="ja-JP" sz="2000" dirty="0">
                <a:solidFill>
                  <a:srgbClr val="CCFFCC"/>
                </a:solidFill>
                <a:latin typeface="Tahoma" pitchFamily="34" charset="0"/>
              </a:rPr>
              <a:t>(</a:t>
            </a:r>
            <a:r>
              <a:rPr lang="en-US" altLang="ja-JP" sz="2000" dirty="0" smtClean="0">
                <a:solidFill>
                  <a:srgbClr val="CCFFCC"/>
                </a:solidFill>
                <a:latin typeface="Tahoma" pitchFamily="34" charset="0"/>
              </a:rPr>
              <a:t>2010.4 </a:t>
            </a:r>
            <a:r>
              <a:rPr lang="en-US" altLang="ja-JP" sz="2000" dirty="0">
                <a:solidFill>
                  <a:srgbClr val="CCFFCC"/>
                </a:solidFill>
                <a:latin typeface="Tahoma" pitchFamily="34" charset="0"/>
              </a:rPr>
              <a:t>- </a:t>
            </a:r>
            <a:r>
              <a:rPr lang="en-US" altLang="ja-JP" sz="2000" dirty="0" smtClean="0">
                <a:solidFill>
                  <a:srgbClr val="CCFFCC"/>
                </a:solidFill>
                <a:latin typeface="Tahoma" pitchFamily="34" charset="0"/>
              </a:rPr>
              <a:t>2010.9)</a:t>
            </a:r>
            <a:endParaRPr lang="en-US" altLang="ja-JP" sz="2000" dirty="0">
              <a:solidFill>
                <a:srgbClr val="CCFFCC"/>
              </a:solidFill>
              <a:latin typeface="Tahoma" pitchFamily="34" charset="0"/>
            </a:endParaRPr>
          </a:p>
          <a:p>
            <a:pPr algn="l">
              <a:lnSpc>
                <a:spcPct val="120000"/>
              </a:lnSpc>
              <a:buClr>
                <a:schemeClr val="accent2"/>
              </a:buClr>
              <a:buSzPct val="70000"/>
              <a:buFont typeface="Wingdings" pitchFamily="2" charset="2"/>
              <a:buNone/>
            </a:pPr>
            <a:r>
              <a:rPr lang="ja-JP" altLang="en-US" sz="2000" dirty="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  </a:t>
            </a:r>
            <a:r>
              <a:rPr lang="ja-JP" altLang="en-US" sz="2000" dirty="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長時間連続観測運用</a:t>
            </a:r>
            <a:r>
              <a:rPr lang="en-US" altLang="ja-JP" sz="2000" dirty="0" smtClean="0">
                <a:solidFill>
                  <a:srgbClr val="FFFFFF"/>
                </a:solidFill>
                <a:latin typeface="Tahoma" pitchFamily="34" charset="0"/>
                <a:sym typeface="Wingdings" pitchFamily="2" charset="2"/>
              </a:rPr>
              <a:t>.</a:t>
            </a:r>
            <a:endParaRPr lang="en-US" altLang="ja-JP" sz="2000" dirty="0">
              <a:solidFill>
                <a:srgbClr val="FFFFFF"/>
              </a:solidFill>
              <a:latin typeface="Tahoma" pitchFamily="34" charset="0"/>
              <a:sym typeface="Wingdings" pitchFamily="2" charset="2"/>
            </a:endParaRPr>
          </a:p>
        </p:txBody>
      </p:sp>
      <p:grpSp>
        <p:nvGrpSpPr>
          <p:cNvPr id="4" name="グループ化 3"/>
          <p:cNvGrpSpPr/>
          <p:nvPr/>
        </p:nvGrpSpPr>
        <p:grpSpPr>
          <a:xfrm>
            <a:off x="827584" y="3884855"/>
            <a:ext cx="7488832" cy="2172437"/>
            <a:chOff x="827584" y="3884855"/>
            <a:chExt cx="7488832" cy="2172437"/>
          </a:xfrm>
        </p:grpSpPr>
        <p:sp>
          <p:nvSpPr>
            <p:cNvPr id="10" name="AutoShape 56"/>
            <p:cNvSpPr>
              <a:spLocks noChangeArrowheads="1"/>
            </p:cNvSpPr>
            <p:nvPr/>
          </p:nvSpPr>
          <p:spPr bwMode="auto">
            <a:xfrm>
              <a:off x="827584" y="3884855"/>
              <a:ext cx="7488832" cy="1560369"/>
            </a:xfrm>
            <a:prstGeom prst="roundRect">
              <a:avLst>
                <a:gd name="adj" fmla="val 6731"/>
              </a:avLst>
            </a:prstGeom>
            <a:solidFill>
              <a:srgbClr val="000000">
                <a:alpha val="20000"/>
              </a:srgbClr>
            </a:solidFill>
            <a:ln w="3175">
              <a:solidFill>
                <a:srgbClr val="5F5F5F"/>
              </a:solidFill>
              <a:round/>
              <a:headEnd/>
              <a:tailEnd/>
            </a:ln>
            <a:effectLst/>
          </p:spPr>
          <p:txBody>
            <a:bodyPr wrap="square" anchor="ctr">
              <a:noAutofit/>
            </a:bodyPr>
            <a:lstStyle/>
            <a:p>
              <a:endParaRPr lang="ja-JP" altLang="en-US"/>
            </a:p>
          </p:txBody>
        </p:sp>
        <p:sp>
          <p:nvSpPr>
            <p:cNvPr id="9" name="コンテンツ プレースホルダ 2"/>
            <p:cNvSpPr txBox="1">
              <a:spLocks/>
            </p:cNvSpPr>
            <p:nvPr/>
          </p:nvSpPr>
          <p:spPr>
            <a:xfrm>
              <a:off x="827584" y="3933056"/>
              <a:ext cx="7488832" cy="1512168"/>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marL="0" indent="0">
                <a:buNone/>
              </a:pPr>
              <a:r>
                <a:rPr lang="ja-JP" altLang="en-US" sz="1800" dirty="0" smtClean="0"/>
                <a:t>・</a:t>
              </a:r>
              <a:r>
                <a:rPr lang="ja-JP" altLang="en-US" sz="1800" dirty="0"/>
                <a:t> 合計</a:t>
              </a:r>
              <a:r>
                <a:rPr lang="ja-JP" altLang="en-US" sz="1800" dirty="0" smtClean="0"/>
                <a:t>運用実績 </a:t>
              </a:r>
              <a:r>
                <a:rPr lang="en-US" altLang="ja-JP" sz="1800" dirty="0" smtClean="0"/>
                <a:t>(2009</a:t>
              </a:r>
              <a:r>
                <a:rPr lang="ja-JP" altLang="en-US" sz="1800" dirty="0" smtClean="0"/>
                <a:t>年</a:t>
              </a:r>
              <a:r>
                <a:rPr lang="en-US" altLang="ja-JP" sz="1800" dirty="0" smtClean="0"/>
                <a:t>2</a:t>
              </a:r>
              <a:r>
                <a:rPr lang="ja-JP" altLang="en-US" sz="1800" dirty="0" smtClean="0"/>
                <a:t>月</a:t>
              </a:r>
              <a:r>
                <a:rPr lang="en-US" altLang="ja-JP" sz="1800" dirty="0" smtClean="0"/>
                <a:t>~2010</a:t>
              </a:r>
              <a:r>
                <a:rPr lang="ja-JP" altLang="en-US" sz="1800" dirty="0" smtClean="0"/>
                <a:t>年</a:t>
              </a:r>
              <a:r>
                <a:rPr lang="en-US" altLang="ja-JP" sz="1800" dirty="0"/>
                <a:t>9</a:t>
              </a:r>
              <a:r>
                <a:rPr lang="ja-JP" altLang="en-US" sz="1800" dirty="0" smtClean="0"/>
                <a:t>月</a:t>
              </a:r>
              <a:r>
                <a:rPr lang="en-US" altLang="ja-JP" sz="1800" dirty="0" smtClean="0"/>
                <a:t>)</a:t>
              </a:r>
            </a:p>
            <a:p>
              <a:pPr marL="0" indent="0">
                <a:buNone/>
              </a:pPr>
              <a:r>
                <a:rPr lang="en-US" altLang="ja-JP" sz="1800" dirty="0"/>
                <a:t> </a:t>
              </a:r>
              <a:r>
                <a:rPr lang="en-US" altLang="ja-JP" sz="1800" dirty="0" smtClean="0"/>
                <a:t>   - CMD</a:t>
              </a:r>
              <a:r>
                <a:rPr lang="ja-JP" altLang="en-US" sz="1800" dirty="0" smtClean="0"/>
                <a:t>運用   ：　</a:t>
              </a:r>
              <a:r>
                <a:rPr lang="en-US" altLang="ja-JP" sz="1800" dirty="0" smtClean="0"/>
                <a:t>41</a:t>
              </a:r>
              <a:r>
                <a:rPr lang="ja-JP" altLang="en-US" sz="1800" dirty="0" smtClean="0"/>
                <a:t>回</a:t>
              </a:r>
              <a:endParaRPr lang="en-US" altLang="ja-JP" sz="1800" dirty="0"/>
            </a:p>
            <a:p>
              <a:pPr marL="0" indent="0">
                <a:buNone/>
              </a:pPr>
              <a:r>
                <a:rPr lang="en-US" altLang="ja-JP" sz="1800" dirty="0" smtClean="0"/>
                <a:t>    - SWIM ON  </a:t>
              </a:r>
              <a:r>
                <a:rPr lang="ja-JP" altLang="en-US" sz="1800" dirty="0" smtClean="0"/>
                <a:t>：　計</a:t>
              </a:r>
              <a:r>
                <a:rPr lang="en-US" altLang="ja-JP" sz="1800" dirty="0" smtClean="0"/>
                <a:t>57.4</a:t>
              </a:r>
              <a:r>
                <a:rPr lang="ja-JP" altLang="en-US" sz="1800" dirty="0" smtClean="0"/>
                <a:t>時間 </a:t>
              </a:r>
              <a:r>
                <a:rPr lang="en-US" altLang="ja-JP" sz="1800" dirty="0" smtClean="0"/>
                <a:t>,</a:t>
              </a:r>
              <a:r>
                <a:rPr lang="ja-JP" altLang="en-US" sz="1800" dirty="0" smtClean="0"/>
                <a:t>  </a:t>
              </a:r>
              <a:r>
                <a:rPr lang="en-US" altLang="ja-JP" sz="1800" dirty="0" smtClean="0"/>
                <a:t> </a:t>
              </a:r>
              <a:r>
                <a:rPr lang="en-US" altLang="ja-JP" sz="1800" dirty="0" err="1" smtClean="0"/>
                <a:t>SpW</a:t>
              </a:r>
              <a:r>
                <a:rPr lang="en-US" altLang="ja-JP" sz="1800" dirty="0" smtClean="0"/>
                <a:t> </a:t>
              </a:r>
              <a:r>
                <a:rPr lang="ja-JP" altLang="en-US" sz="1800" dirty="0" smtClean="0"/>
                <a:t>アクセス ：  約</a:t>
              </a:r>
              <a:r>
                <a:rPr lang="en-US" altLang="ja-JP" sz="1800" dirty="0" smtClean="0"/>
                <a:t>240</a:t>
              </a:r>
              <a:r>
                <a:rPr lang="ja-JP" altLang="en-US" sz="1800" dirty="0" smtClean="0"/>
                <a:t>万回、約</a:t>
              </a:r>
              <a:r>
                <a:rPr lang="en-US" altLang="ja-JP" sz="1800" dirty="0" smtClean="0"/>
                <a:t>2GB</a:t>
              </a:r>
              <a:r>
                <a:rPr lang="ja-JP" altLang="en-US" sz="1800" dirty="0" smtClean="0"/>
                <a:t>以上</a:t>
              </a:r>
              <a:r>
                <a:rPr lang="en-US" altLang="ja-JP" sz="1800" dirty="0"/>
                <a:t> </a:t>
              </a:r>
              <a:r>
                <a:rPr lang="en-US" altLang="ja-JP" sz="1800" dirty="0" smtClean="0"/>
                <a:t>    </a:t>
              </a:r>
            </a:p>
            <a:p>
              <a:pPr marL="0" indent="0">
                <a:buNone/>
              </a:pPr>
              <a:r>
                <a:rPr lang="en-US" altLang="ja-JP" sz="1800" dirty="0"/>
                <a:t> </a:t>
              </a:r>
              <a:r>
                <a:rPr lang="en-US" altLang="ja-JP" sz="1800" dirty="0" smtClean="0"/>
                <a:t>   - </a:t>
              </a:r>
              <a:r>
                <a:rPr lang="ja-JP" altLang="ja-JP" sz="1800" dirty="0" smtClean="0"/>
                <a:t>SWIM</a:t>
              </a:r>
              <a:r>
                <a:rPr lang="en-US" altLang="ja-JP" sz="1800" dirty="0" err="1" smtClean="0">
                  <a:latin typeface="Symbol" pitchFamily="18" charset="2"/>
                </a:rPr>
                <a:t>mn</a:t>
              </a:r>
              <a:r>
                <a:rPr lang="ja-JP" altLang="en-US" sz="1800" dirty="0" smtClean="0"/>
                <a:t>マス制御 ： </a:t>
              </a:r>
              <a:r>
                <a:rPr lang="ja-JP" altLang="en-US" sz="1800" dirty="0" smtClean="0">
                  <a:solidFill>
                    <a:srgbClr val="99FF99"/>
                  </a:solidFill>
                </a:rPr>
                <a:t>約</a:t>
              </a:r>
              <a:r>
                <a:rPr lang="en-US" altLang="ja-JP" sz="1800" dirty="0" smtClean="0">
                  <a:solidFill>
                    <a:srgbClr val="99FF99"/>
                  </a:solidFill>
                </a:rPr>
                <a:t>15.1</a:t>
              </a:r>
              <a:r>
                <a:rPr lang="ja-JP" altLang="en-US" sz="1800" dirty="0" smtClean="0">
                  <a:solidFill>
                    <a:srgbClr val="99FF99"/>
                  </a:solidFill>
                </a:rPr>
                <a:t>時間</a:t>
              </a:r>
              <a:r>
                <a:rPr lang="en-US" altLang="ja-JP" sz="1800" dirty="0" smtClean="0"/>
                <a:t>,      </a:t>
              </a:r>
              <a:r>
                <a:rPr lang="ja-JP" altLang="en-US" sz="1800" dirty="0" smtClean="0"/>
                <a:t>データダウンリンク  ：</a:t>
              </a:r>
              <a:r>
                <a:rPr lang="ja-JP" altLang="en-US" sz="1800" dirty="0" smtClean="0">
                  <a:solidFill>
                    <a:srgbClr val="99FF99"/>
                  </a:solidFill>
                </a:rPr>
                <a:t>約</a:t>
              </a:r>
              <a:r>
                <a:rPr lang="en-US" altLang="ja-JP" sz="1800" dirty="0" smtClean="0">
                  <a:solidFill>
                    <a:srgbClr val="99FF99"/>
                  </a:solidFill>
                </a:rPr>
                <a:t>20MB</a:t>
              </a:r>
              <a:r>
                <a:rPr lang="ja-JP" altLang="en-US" sz="1800" dirty="0" smtClean="0">
                  <a:solidFill>
                    <a:srgbClr val="99FF99"/>
                  </a:solidFill>
                </a:rPr>
                <a:t>以上</a:t>
              </a:r>
              <a:endParaRPr lang="en-US" altLang="ja-JP" sz="1800" dirty="0" smtClean="0">
                <a:solidFill>
                  <a:srgbClr val="99FF99"/>
                </a:solidFill>
              </a:endParaRPr>
            </a:p>
          </p:txBody>
        </p:sp>
        <p:sp>
          <p:nvSpPr>
            <p:cNvPr id="2" name="右矢印 1"/>
            <p:cNvSpPr/>
            <p:nvPr/>
          </p:nvSpPr>
          <p:spPr bwMode="auto">
            <a:xfrm>
              <a:off x="1403648" y="5625244"/>
              <a:ext cx="360040" cy="360040"/>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8" name="コンテンツ プレースホルダ 2"/>
            <p:cNvSpPr txBox="1">
              <a:spLocks/>
            </p:cNvSpPr>
            <p:nvPr/>
          </p:nvSpPr>
          <p:spPr>
            <a:xfrm>
              <a:off x="1763688" y="5589240"/>
              <a:ext cx="5040560" cy="46805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marL="0" indent="0">
                <a:buNone/>
              </a:pPr>
              <a:r>
                <a:rPr lang="ja-JP" altLang="en-US" sz="2200" dirty="0" smtClean="0">
                  <a:solidFill>
                    <a:srgbClr val="FF7C80"/>
                  </a:solidFill>
                </a:rPr>
                <a:t>当初設定した成功基準を上回る成果</a:t>
              </a:r>
              <a:endParaRPr lang="en-US" altLang="ja-JP" sz="2200" dirty="0" smtClean="0">
                <a:solidFill>
                  <a:srgbClr val="FF7C80"/>
                </a:solidFill>
              </a:endParaRPr>
            </a:p>
            <a:p>
              <a:pPr marL="0" indent="0">
                <a:buNone/>
              </a:pPr>
              <a:r>
                <a:rPr lang="en-US" altLang="ja-JP" sz="2200" dirty="0">
                  <a:solidFill>
                    <a:srgbClr val="FF7C80"/>
                  </a:solidFill>
                </a:rPr>
                <a:t> </a:t>
              </a:r>
              <a:r>
                <a:rPr lang="en-US" altLang="ja-JP" sz="2200" dirty="0" smtClean="0">
                  <a:solidFill>
                    <a:srgbClr val="FF7C80"/>
                  </a:solidFill>
                </a:rPr>
                <a:t>   </a:t>
              </a:r>
            </a:p>
          </p:txBody>
        </p:sp>
      </p:grpSp>
      <p:sp>
        <p:nvSpPr>
          <p:cNvPr id="3" name="スライド番号プレースホルダー 2"/>
          <p:cNvSpPr>
            <a:spLocks noGrp="1"/>
          </p:cNvSpPr>
          <p:nvPr>
            <p:ph type="sldNum" sz="quarter" idx="11"/>
          </p:nvPr>
        </p:nvSpPr>
        <p:spPr/>
        <p:txBody>
          <a:bodyPr/>
          <a:lstStyle/>
          <a:p>
            <a:pPr>
              <a:defRPr/>
            </a:pPr>
            <a:fld id="{7AF75637-E8AC-4181-927C-9D85E9A3AAC1}" type="slidenum">
              <a:rPr lang="en-US" altLang="ja-JP" smtClean="0"/>
              <a:pPr>
                <a:defRPr/>
              </a:pPr>
              <a:t>19</a:t>
            </a:fld>
            <a:endParaRPr lang="en-US" altLang="ja-JP" dirty="0"/>
          </a:p>
        </p:txBody>
      </p:sp>
    </p:spTree>
    <p:extLst>
      <p:ext uri="{BB962C8B-B14F-4D97-AF65-F5344CB8AC3E}">
        <p14:creationId xmlns:p14="http://schemas.microsoft.com/office/powerpoint/2010/main" val="3538621431"/>
      </p:ext>
    </p:extLst>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概要</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4" name="Rectangle 11"/>
          <p:cNvSpPr>
            <a:spLocks noChangeArrowheads="1"/>
          </p:cNvSpPr>
          <p:nvPr/>
        </p:nvSpPr>
        <p:spPr bwMode="auto">
          <a:xfrm>
            <a:off x="539552" y="2637493"/>
            <a:ext cx="7920880" cy="707886"/>
          </a:xfrm>
          <a:prstGeom prst="rect">
            <a:avLst/>
          </a:prstGeom>
          <a:noFill/>
          <a:ln w="15875">
            <a:noFill/>
            <a:miter lim="800000"/>
            <a:headEnd/>
            <a:tailEnd/>
          </a:ln>
          <a:effectLst/>
        </p:spPr>
        <p:txBody>
          <a:bodyPr wrap="square">
            <a:noAutofit/>
          </a:bodyPr>
          <a:lstStyle/>
          <a:p>
            <a:pPr algn="l">
              <a:buClr>
                <a:schemeClr val="accent2"/>
              </a:buClr>
              <a:buSzPct val="70000"/>
              <a:buFont typeface="Wingdings" pitchFamily="2" charset="2"/>
              <a:buNone/>
            </a:pPr>
            <a:r>
              <a:rPr lang="ja-JP" altLang="en-US" sz="2200" dirty="0" smtClean="0">
                <a:solidFill>
                  <a:srgbClr val="FFFFFF"/>
                </a:solidFill>
                <a:latin typeface="Tahoma" pitchFamily="34" charset="0"/>
              </a:rPr>
              <a:t>・</a:t>
            </a:r>
            <a:r>
              <a:rPr lang="en-US" altLang="ja-JP" sz="2200" dirty="0" err="1" smtClean="0">
                <a:solidFill>
                  <a:srgbClr val="FFFFFF"/>
                </a:solidFill>
                <a:latin typeface="Tahoma" pitchFamily="34" charset="0"/>
              </a:rPr>
              <a:t>SWIM</a:t>
            </a:r>
            <a:r>
              <a:rPr lang="en-US" altLang="ja-JP" sz="2200" dirty="0" err="1" smtClean="0">
                <a:solidFill>
                  <a:srgbClr val="FFFFFF"/>
                </a:solidFill>
                <a:latin typeface="Symbol" pitchFamily="18" charset="2"/>
              </a:rPr>
              <a:t>mn</a:t>
            </a:r>
            <a:r>
              <a:rPr lang="ja-JP" altLang="en-US" sz="2200" dirty="0" smtClean="0">
                <a:solidFill>
                  <a:srgbClr val="FFFFFF"/>
                </a:solidFill>
                <a:latin typeface="Symbol" pitchFamily="18" charset="2"/>
              </a:rPr>
              <a:t>で</a:t>
            </a:r>
            <a:r>
              <a:rPr lang="ja-JP" altLang="en-US" sz="2200" dirty="0" smtClean="0">
                <a:solidFill>
                  <a:srgbClr val="FFFFFF"/>
                </a:solidFill>
                <a:latin typeface="Tahoma" pitchFamily="34" charset="0"/>
              </a:rPr>
              <a:t>は、当初設定された成功基準を大きく上回</a:t>
            </a:r>
            <a:r>
              <a:rPr lang="ja-JP" altLang="en-US" sz="2200" dirty="0">
                <a:solidFill>
                  <a:srgbClr val="FFFFFF"/>
                </a:solidFill>
                <a:latin typeface="Tahoma" pitchFamily="34" charset="0"/>
              </a:rPr>
              <a:t>り</a:t>
            </a:r>
            <a:r>
              <a:rPr lang="ja-JP" altLang="en-US" sz="2200" dirty="0" smtClean="0">
                <a:solidFill>
                  <a:srgbClr val="FFFFFF"/>
                </a:solidFill>
                <a:latin typeface="Tahoma" pitchFamily="34" charset="0"/>
              </a:rPr>
              <a:t>、軌道上</a:t>
            </a:r>
            <a:endParaRPr lang="en-US" altLang="ja-JP" sz="2200" dirty="0" smtClean="0">
              <a:solidFill>
                <a:srgbClr val="FFFFFF"/>
              </a:solidFill>
              <a:latin typeface="Tahoma" pitchFamily="34" charset="0"/>
            </a:endParaRPr>
          </a:p>
          <a:p>
            <a:pPr algn="l">
              <a:buClr>
                <a:schemeClr val="accent2"/>
              </a:buClr>
              <a:buSzPct val="70000"/>
              <a:buFont typeface="Wingdings" pitchFamily="2" charset="2"/>
              <a:buNone/>
            </a:pPr>
            <a:r>
              <a:rPr lang="ja-JP" altLang="en-US" sz="2200" dirty="0">
                <a:solidFill>
                  <a:srgbClr val="FFFFFF"/>
                </a:solidFill>
                <a:latin typeface="Tahoma" pitchFamily="34" charset="0"/>
              </a:rPr>
              <a:t>　</a:t>
            </a:r>
            <a:r>
              <a:rPr lang="ja-JP" altLang="en-US" sz="2200" dirty="0" smtClean="0">
                <a:solidFill>
                  <a:srgbClr val="FFFFFF"/>
                </a:solidFill>
                <a:latin typeface="Tahoma" pitchFamily="34" charset="0"/>
              </a:rPr>
              <a:t>での </a:t>
            </a:r>
            <a:r>
              <a:rPr lang="ja-JP" altLang="en-US" sz="2200" dirty="0" smtClean="0">
                <a:solidFill>
                  <a:srgbClr val="CCFFCC"/>
                </a:solidFill>
                <a:latin typeface="Tahoma" pitchFamily="34" charset="0"/>
              </a:rPr>
              <a:t>長時間観測</a:t>
            </a:r>
            <a:r>
              <a:rPr lang="ja-JP" altLang="en-US" sz="2200" dirty="0" smtClean="0">
                <a:solidFill>
                  <a:srgbClr val="FFFFFF"/>
                </a:solidFill>
                <a:latin typeface="Tahoma" pitchFamily="34" charset="0"/>
              </a:rPr>
              <a:t> </a:t>
            </a:r>
            <a:r>
              <a:rPr lang="ja-JP" altLang="en-US" sz="2200" dirty="0">
                <a:solidFill>
                  <a:srgbClr val="FFFFFF"/>
                </a:solidFill>
                <a:latin typeface="Tahoma" pitchFamily="34" charset="0"/>
              </a:rPr>
              <a:t>を</a:t>
            </a:r>
            <a:r>
              <a:rPr lang="ja-JP" altLang="en-US" sz="2200" dirty="0" smtClean="0">
                <a:solidFill>
                  <a:srgbClr val="FFFFFF"/>
                </a:solidFill>
                <a:latin typeface="Tahoma" pitchFamily="34" charset="0"/>
              </a:rPr>
              <a:t>行うという科学的成果も得られた</a:t>
            </a:r>
            <a:r>
              <a:rPr lang="en-US" altLang="ja-JP" sz="2200" dirty="0" smtClean="0">
                <a:solidFill>
                  <a:srgbClr val="FFFFFF"/>
                </a:solidFill>
                <a:latin typeface="Tahoma" pitchFamily="34" charset="0"/>
              </a:rPr>
              <a:t>.</a:t>
            </a:r>
            <a:r>
              <a:rPr lang="ja-JP" altLang="en-US" sz="2200" dirty="0" smtClean="0">
                <a:solidFill>
                  <a:srgbClr val="FFFFFF"/>
                </a:solidFill>
                <a:latin typeface="Tahoma" pitchFamily="34" charset="0"/>
              </a:rPr>
              <a:t>  </a:t>
            </a:r>
            <a:endParaRPr lang="en-US" altLang="ja-JP" sz="2200" dirty="0" smtClean="0">
              <a:solidFill>
                <a:srgbClr val="FFFFFF"/>
              </a:solidFill>
              <a:latin typeface="Tahoma" pitchFamily="34" charset="0"/>
            </a:endParaRPr>
          </a:p>
          <a:p>
            <a:pPr algn="l">
              <a:buClr>
                <a:schemeClr val="accent2"/>
              </a:buClr>
              <a:buSzPct val="70000"/>
              <a:buFont typeface="Wingdings" pitchFamily="2" charset="2"/>
              <a:buNone/>
            </a:pPr>
            <a:r>
              <a:rPr lang="en-US" altLang="ja-JP" sz="2200" dirty="0">
                <a:solidFill>
                  <a:srgbClr val="FFFFFF"/>
                </a:solidFill>
                <a:latin typeface="Tahoma" pitchFamily="34" charset="0"/>
              </a:rPr>
              <a:t> </a:t>
            </a:r>
            <a:r>
              <a:rPr lang="en-US" altLang="ja-JP" sz="2200" dirty="0" smtClean="0">
                <a:solidFill>
                  <a:srgbClr val="FFFFFF"/>
                </a:solidFill>
                <a:latin typeface="Tahoma" pitchFamily="34" charset="0"/>
              </a:rPr>
              <a:t> </a:t>
            </a:r>
          </a:p>
        </p:txBody>
      </p:sp>
      <p:sp>
        <p:nvSpPr>
          <p:cNvPr id="5" name="Rectangle 11"/>
          <p:cNvSpPr>
            <a:spLocks noChangeArrowheads="1"/>
          </p:cNvSpPr>
          <p:nvPr/>
        </p:nvSpPr>
        <p:spPr bwMode="auto">
          <a:xfrm>
            <a:off x="539552" y="1352962"/>
            <a:ext cx="7920880" cy="1200329"/>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200" dirty="0" smtClean="0">
                <a:solidFill>
                  <a:srgbClr val="FFFFFF"/>
                </a:solidFill>
                <a:latin typeface="Tahoma" pitchFamily="34" charset="0"/>
              </a:rPr>
              <a:t>・小型実証衛星</a:t>
            </a:r>
            <a:r>
              <a:rPr lang="en-US" altLang="ja-JP" sz="2200" dirty="0" smtClean="0">
                <a:solidFill>
                  <a:srgbClr val="FFFFFF"/>
                </a:solidFill>
                <a:latin typeface="Tahoma" pitchFamily="34" charset="0"/>
              </a:rPr>
              <a:t>SDS-1</a:t>
            </a:r>
            <a:r>
              <a:rPr lang="ja-JP" altLang="en-US" sz="2200" dirty="0" smtClean="0">
                <a:solidFill>
                  <a:srgbClr val="FFFFFF"/>
                </a:solidFill>
                <a:latin typeface="Tahoma" pitchFamily="34" charset="0"/>
              </a:rPr>
              <a:t>には、大学研究室が中心となって開発した、</a:t>
            </a:r>
            <a:endParaRPr lang="en-US" altLang="ja-JP" sz="22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ja-JP" altLang="en-US" sz="2200" dirty="0">
                <a:solidFill>
                  <a:srgbClr val="FFFFFF"/>
                </a:solidFill>
                <a:latin typeface="Tahoma" pitchFamily="34" charset="0"/>
              </a:rPr>
              <a:t>　</a:t>
            </a:r>
            <a:r>
              <a:rPr lang="ja-JP" altLang="en-US" sz="2200" dirty="0" smtClean="0">
                <a:solidFill>
                  <a:srgbClr val="FFFFFF"/>
                </a:solidFill>
                <a:latin typeface="Tahoma" pitchFamily="34" charset="0"/>
              </a:rPr>
              <a:t> </a:t>
            </a:r>
            <a:r>
              <a:rPr lang="ja-JP" altLang="en-US" sz="2200" dirty="0" smtClean="0">
                <a:solidFill>
                  <a:srgbClr val="CCFFCC"/>
                </a:solidFill>
                <a:latin typeface="Tahoma" pitchFamily="34" charset="0"/>
              </a:rPr>
              <a:t>超小型重力波観測モジュール </a:t>
            </a:r>
            <a:r>
              <a:rPr lang="en-US" altLang="ja-JP" sz="2200" dirty="0" err="1" smtClean="0">
                <a:solidFill>
                  <a:srgbClr val="CCFFCC"/>
                </a:solidFill>
                <a:latin typeface="Tahoma" pitchFamily="34" charset="0"/>
              </a:rPr>
              <a:t>SWIM</a:t>
            </a:r>
            <a:r>
              <a:rPr lang="en-US" altLang="ja-JP" sz="2200" dirty="0" err="1" smtClean="0">
                <a:solidFill>
                  <a:srgbClr val="CCFFCC"/>
                </a:solidFill>
                <a:latin typeface="Symbol" pitchFamily="18" charset="2"/>
              </a:rPr>
              <a:t>mn</a:t>
            </a:r>
            <a:r>
              <a:rPr lang="en-US" altLang="ja-JP" sz="2200" dirty="0">
                <a:solidFill>
                  <a:srgbClr val="CCFFCC"/>
                </a:solidFill>
                <a:latin typeface="Tahoma" pitchFamily="34" charset="0"/>
              </a:rPr>
              <a:t> </a:t>
            </a:r>
            <a:r>
              <a:rPr lang="ja-JP" altLang="en-US" sz="2200" dirty="0" smtClean="0">
                <a:solidFill>
                  <a:srgbClr val="FFFFFF"/>
                </a:solidFill>
                <a:latin typeface="Tahoma" pitchFamily="34" charset="0"/>
              </a:rPr>
              <a:t>も搭載されていた</a:t>
            </a:r>
            <a:r>
              <a:rPr lang="en-US" altLang="ja-JP" sz="2200" dirty="0" smtClean="0">
                <a:solidFill>
                  <a:srgbClr val="FFFFFF"/>
                </a:solidFill>
                <a:latin typeface="Tahoma" pitchFamily="34" charset="0"/>
              </a:rPr>
              <a:t>.</a:t>
            </a:r>
          </a:p>
        </p:txBody>
      </p:sp>
      <p:sp>
        <p:nvSpPr>
          <p:cNvPr id="15" name="Rectangle 11"/>
          <p:cNvSpPr>
            <a:spLocks noChangeArrowheads="1"/>
          </p:cNvSpPr>
          <p:nvPr/>
        </p:nvSpPr>
        <p:spPr bwMode="auto">
          <a:xfrm>
            <a:off x="539552" y="3873242"/>
            <a:ext cx="7920880" cy="707886"/>
          </a:xfrm>
          <a:prstGeom prst="rect">
            <a:avLst/>
          </a:prstGeom>
          <a:noFill/>
          <a:ln w="15875">
            <a:noFill/>
            <a:miter lim="800000"/>
            <a:headEnd/>
            <a:tailEnd/>
          </a:ln>
          <a:effectLst/>
        </p:spPr>
        <p:txBody>
          <a:bodyPr wrap="square">
            <a:noAutofit/>
          </a:bodyPr>
          <a:lstStyle/>
          <a:p>
            <a:pPr algn="l">
              <a:buClr>
                <a:schemeClr val="accent2"/>
              </a:buClr>
              <a:buSzPct val="70000"/>
              <a:buFont typeface="Wingdings" pitchFamily="2" charset="2"/>
              <a:buNone/>
            </a:pPr>
            <a:r>
              <a:rPr lang="ja-JP" altLang="en-US" sz="2200" dirty="0" smtClean="0">
                <a:solidFill>
                  <a:srgbClr val="FFFFFF"/>
                </a:solidFill>
                <a:latin typeface="Tahoma" pitchFamily="34" charset="0"/>
              </a:rPr>
              <a:t>・</a:t>
            </a:r>
            <a:r>
              <a:rPr lang="en-US" altLang="ja-JP" sz="2200" dirty="0" err="1">
                <a:solidFill>
                  <a:srgbClr val="FFFFFF"/>
                </a:solidFill>
                <a:latin typeface="Tahoma" pitchFamily="34" charset="0"/>
              </a:rPr>
              <a:t>SWIM</a:t>
            </a:r>
            <a:r>
              <a:rPr lang="en-US" altLang="ja-JP" sz="2200" dirty="0" err="1">
                <a:solidFill>
                  <a:srgbClr val="FFFFFF"/>
                </a:solidFill>
                <a:latin typeface="Symbol" pitchFamily="18" charset="2"/>
              </a:rPr>
              <a:t>mn</a:t>
            </a:r>
            <a:r>
              <a:rPr lang="ja-JP" altLang="en-US" sz="2200" dirty="0" smtClean="0">
                <a:solidFill>
                  <a:srgbClr val="FFFFFF"/>
                </a:solidFill>
                <a:latin typeface="Tahoma" pitchFamily="34" charset="0"/>
              </a:rPr>
              <a:t>は、</a:t>
            </a:r>
            <a:r>
              <a:rPr lang="ja-JP" altLang="en-US" sz="2200" dirty="0">
                <a:solidFill>
                  <a:srgbClr val="FFFFFF"/>
                </a:solidFill>
                <a:latin typeface="Tahoma" pitchFamily="34" charset="0"/>
              </a:rPr>
              <a:t>これ</a:t>
            </a:r>
            <a:r>
              <a:rPr lang="ja-JP" altLang="en-US" sz="2200" dirty="0" smtClean="0">
                <a:solidFill>
                  <a:srgbClr val="FFFFFF"/>
                </a:solidFill>
                <a:latin typeface="Tahoma" pitchFamily="34" charset="0"/>
              </a:rPr>
              <a:t>まで宇宙機器開発の経験はないが、本格的な</a:t>
            </a:r>
            <a:endParaRPr lang="en-US" altLang="ja-JP" sz="2200" dirty="0" smtClean="0">
              <a:solidFill>
                <a:srgbClr val="FFFFFF"/>
              </a:solidFill>
              <a:latin typeface="Tahoma" pitchFamily="34" charset="0"/>
            </a:endParaRPr>
          </a:p>
          <a:p>
            <a:pPr algn="l">
              <a:buClr>
                <a:schemeClr val="accent2"/>
              </a:buClr>
              <a:buSzPct val="70000"/>
              <a:buFont typeface="Wingdings" pitchFamily="2" charset="2"/>
              <a:buNone/>
            </a:pPr>
            <a:r>
              <a:rPr lang="ja-JP" altLang="en-US" sz="2200" dirty="0">
                <a:solidFill>
                  <a:srgbClr val="FFFFFF"/>
                </a:solidFill>
                <a:latin typeface="Tahoma" pitchFamily="34" charset="0"/>
              </a:rPr>
              <a:t>　</a:t>
            </a:r>
            <a:r>
              <a:rPr lang="ja-JP" altLang="en-US" sz="2200" dirty="0" smtClean="0">
                <a:solidFill>
                  <a:srgbClr val="FFFFFF"/>
                </a:solidFill>
                <a:latin typeface="Tahoma" pitchFamily="34" charset="0"/>
              </a:rPr>
              <a:t>将来計画を持っている </a:t>
            </a:r>
            <a:r>
              <a:rPr lang="ja-JP" altLang="en-US" sz="2200" dirty="0" smtClean="0">
                <a:solidFill>
                  <a:srgbClr val="CCFFCC"/>
                </a:solidFill>
                <a:latin typeface="Tahoma" pitchFamily="34" charset="0"/>
              </a:rPr>
              <a:t>重力波天文学 </a:t>
            </a:r>
            <a:r>
              <a:rPr lang="ja-JP" altLang="en-US" sz="2200" dirty="0" smtClean="0">
                <a:solidFill>
                  <a:srgbClr val="FFFFFF"/>
                </a:solidFill>
                <a:latin typeface="Tahoma" pitchFamily="34" charset="0"/>
              </a:rPr>
              <a:t>分野において、宇宙への</a:t>
            </a:r>
            <a:endParaRPr lang="en-US" altLang="ja-JP" sz="2200" dirty="0" smtClean="0">
              <a:solidFill>
                <a:srgbClr val="FFFFFF"/>
              </a:solidFill>
              <a:latin typeface="Tahoma" pitchFamily="34" charset="0"/>
            </a:endParaRPr>
          </a:p>
          <a:p>
            <a:pPr algn="l">
              <a:buClr>
                <a:schemeClr val="accent2"/>
              </a:buClr>
              <a:buSzPct val="70000"/>
              <a:buFont typeface="Wingdings" pitchFamily="2" charset="2"/>
              <a:buNone/>
            </a:pPr>
            <a:r>
              <a:rPr lang="en-US" altLang="ja-JP" sz="2200" dirty="0">
                <a:solidFill>
                  <a:srgbClr val="FFFFFF"/>
                </a:solidFill>
                <a:latin typeface="Tahoma" pitchFamily="34" charset="0"/>
              </a:rPr>
              <a:t> </a:t>
            </a:r>
            <a:r>
              <a:rPr lang="en-US" altLang="ja-JP" sz="2200" dirty="0" smtClean="0">
                <a:solidFill>
                  <a:srgbClr val="FFFFFF"/>
                </a:solidFill>
                <a:latin typeface="Tahoma" pitchFamily="34" charset="0"/>
              </a:rPr>
              <a:t> </a:t>
            </a:r>
            <a:r>
              <a:rPr lang="ja-JP" altLang="en-US" sz="2200" dirty="0" smtClean="0">
                <a:solidFill>
                  <a:srgbClr val="FFFFFF"/>
                </a:solidFill>
                <a:latin typeface="Tahoma" pitchFamily="34" charset="0"/>
              </a:rPr>
              <a:t>最初の一歩となった</a:t>
            </a:r>
            <a:r>
              <a:rPr lang="en-US" altLang="ja-JP" sz="2200" dirty="0" smtClean="0">
                <a:solidFill>
                  <a:srgbClr val="FFFFFF"/>
                </a:solidFill>
                <a:latin typeface="Tahoma" pitchFamily="34" charset="0"/>
              </a:rPr>
              <a:t>.</a:t>
            </a:r>
            <a:r>
              <a:rPr lang="ja-JP" altLang="en-US" sz="2200" dirty="0" smtClean="0">
                <a:solidFill>
                  <a:srgbClr val="FFFFFF"/>
                </a:solidFill>
                <a:latin typeface="Tahoma" pitchFamily="34" charset="0"/>
              </a:rPr>
              <a:t>  </a:t>
            </a:r>
            <a:endParaRPr lang="en-US" altLang="ja-JP" sz="2200" dirty="0" smtClean="0">
              <a:solidFill>
                <a:srgbClr val="FFFFFF"/>
              </a:solidFill>
              <a:latin typeface="Tahoma" pitchFamily="34" charset="0"/>
            </a:endParaRPr>
          </a:p>
          <a:p>
            <a:pPr algn="l">
              <a:buClr>
                <a:schemeClr val="accent2"/>
              </a:buClr>
              <a:buSzPct val="70000"/>
              <a:buFont typeface="Wingdings" pitchFamily="2" charset="2"/>
              <a:buNone/>
            </a:pPr>
            <a:r>
              <a:rPr lang="en-US" altLang="ja-JP" sz="2200" dirty="0">
                <a:solidFill>
                  <a:srgbClr val="FFFFFF"/>
                </a:solidFill>
                <a:latin typeface="Tahoma" pitchFamily="34" charset="0"/>
              </a:rPr>
              <a:t> </a:t>
            </a:r>
            <a:r>
              <a:rPr lang="en-US" altLang="ja-JP" sz="2200" dirty="0" smtClean="0">
                <a:solidFill>
                  <a:srgbClr val="FFFFFF"/>
                </a:solidFill>
                <a:latin typeface="Tahoma" pitchFamily="34" charset="0"/>
              </a:rPr>
              <a:t> </a:t>
            </a:r>
          </a:p>
        </p:txBody>
      </p:sp>
      <p:sp>
        <p:nvSpPr>
          <p:cNvPr id="16" name="Rectangle 11"/>
          <p:cNvSpPr>
            <a:spLocks noChangeArrowheads="1"/>
          </p:cNvSpPr>
          <p:nvPr/>
        </p:nvSpPr>
        <p:spPr bwMode="auto">
          <a:xfrm>
            <a:off x="539552" y="5457418"/>
            <a:ext cx="7920880" cy="707886"/>
          </a:xfrm>
          <a:prstGeom prst="rect">
            <a:avLst/>
          </a:prstGeom>
          <a:noFill/>
          <a:ln w="15875">
            <a:noFill/>
            <a:miter lim="800000"/>
            <a:headEnd/>
            <a:tailEnd/>
          </a:ln>
          <a:effectLst/>
        </p:spPr>
        <p:txBody>
          <a:bodyPr wrap="square">
            <a:noAutofit/>
          </a:bodyPr>
          <a:lstStyle/>
          <a:p>
            <a:pPr algn="l">
              <a:buClr>
                <a:schemeClr val="accent2"/>
              </a:buClr>
              <a:buSzPct val="70000"/>
              <a:buFont typeface="Wingdings" pitchFamily="2" charset="2"/>
              <a:buNone/>
            </a:pPr>
            <a:r>
              <a:rPr lang="ja-JP" altLang="en-US" sz="2200" dirty="0" smtClean="0">
                <a:solidFill>
                  <a:srgbClr val="FFFFFF"/>
                </a:solidFill>
                <a:latin typeface="Tahoma" pitchFamily="34" charset="0"/>
              </a:rPr>
              <a:t>・本講演では、</a:t>
            </a:r>
            <a:r>
              <a:rPr lang="en-US" altLang="ja-JP" sz="2200" dirty="0" err="1" smtClean="0">
                <a:solidFill>
                  <a:srgbClr val="FFFFFF"/>
                </a:solidFill>
                <a:latin typeface="Tahoma" pitchFamily="34" charset="0"/>
              </a:rPr>
              <a:t>SWIM</a:t>
            </a:r>
            <a:r>
              <a:rPr lang="en-US" altLang="ja-JP" sz="2200" dirty="0" err="1" smtClean="0">
                <a:solidFill>
                  <a:srgbClr val="FFFFFF"/>
                </a:solidFill>
                <a:latin typeface="Symbol" pitchFamily="18" charset="2"/>
              </a:rPr>
              <a:t>mn</a:t>
            </a:r>
            <a:r>
              <a:rPr lang="ja-JP" altLang="en-US" sz="2200" dirty="0" smtClean="0">
                <a:solidFill>
                  <a:srgbClr val="FFFFFF"/>
                </a:solidFill>
                <a:latin typeface="Symbol" pitchFamily="18" charset="2"/>
              </a:rPr>
              <a:t>の概要と意義、経緯と成果をお話しします</a:t>
            </a:r>
            <a:r>
              <a:rPr lang="en-US" altLang="ja-JP" sz="2200" dirty="0" smtClean="0">
                <a:solidFill>
                  <a:srgbClr val="FFFFFF"/>
                </a:solidFill>
                <a:latin typeface="Tahoma" pitchFamily="34" charset="0"/>
              </a:rPr>
              <a:t>.</a:t>
            </a:r>
            <a:r>
              <a:rPr lang="ja-JP" altLang="en-US" sz="2200" dirty="0" smtClean="0">
                <a:solidFill>
                  <a:srgbClr val="FFFFFF"/>
                </a:solidFill>
                <a:latin typeface="Tahoma" pitchFamily="34" charset="0"/>
              </a:rPr>
              <a:t>  </a:t>
            </a:r>
            <a:endParaRPr lang="en-US" altLang="ja-JP" sz="2200" dirty="0" smtClean="0">
              <a:solidFill>
                <a:srgbClr val="FFFFFF"/>
              </a:solidFill>
              <a:latin typeface="Tahoma" pitchFamily="34" charset="0"/>
            </a:endParaRPr>
          </a:p>
          <a:p>
            <a:pPr algn="l">
              <a:buClr>
                <a:schemeClr val="accent2"/>
              </a:buClr>
              <a:buSzPct val="70000"/>
              <a:buFont typeface="Wingdings" pitchFamily="2" charset="2"/>
              <a:buNone/>
            </a:pPr>
            <a:r>
              <a:rPr lang="en-US" altLang="ja-JP" sz="2200" dirty="0">
                <a:solidFill>
                  <a:srgbClr val="FFFFFF"/>
                </a:solidFill>
                <a:latin typeface="Tahoma" pitchFamily="34" charset="0"/>
              </a:rPr>
              <a:t> </a:t>
            </a:r>
            <a:r>
              <a:rPr lang="en-US" altLang="ja-JP" sz="2200" dirty="0" smtClean="0">
                <a:solidFill>
                  <a:srgbClr val="FFFFFF"/>
                </a:solidFill>
                <a:latin typeface="Tahoma" pitchFamily="34" charset="0"/>
              </a:rPr>
              <a:t> </a:t>
            </a: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2</a:t>
            </a:fld>
            <a:endParaRPr lang="en-US" altLang="ja-JP" dirty="0"/>
          </a:p>
        </p:txBody>
      </p:sp>
    </p:spTree>
    <p:extLst>
      <p:ext uri="{BB962C8B-B14F-4D97-AF65-F5344CB8AC3E}">
        <p14:creationId xmlns:p14="http://schemas.microsoft.com/office/powerpoint/2010/main" val="2907800311"/>
      </p:ext>
    </p:extLst>
  </p:cSld>
  <p:clrMapOvr>
    <a:masterClrMapping/>
  </p:clrMapOvr>
  <p:transition advTm="52992"/>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角丸四角形 74"/>
          <p:cNvSpPr/>
          <p:nvPr/>
        </p:nvSpPr>
        <p:spPr bwMode="auto">
          <a:xfrm>
            <a:off x="165101" y="1084534"/>
            <a:ext cx="8834884" cy="5296793"/>
          </a:xfrm>
          <a:prstGeom prst="roundRect">
            <a:avLst>
              <a:gd name="adj" fmla="val 2434"/>
            </a:avLst>
          </a:prstGeom>
          <a:solidFill>
            <a:srgbClr val="FFFFFF"/>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a typeface="ＭＳ Ｐゴシック" pitchFamily="50" charset="-128"/>
            </a:endParaRPr>
          </a:p>
        </p:txBody>
      </p:sp>
      <p:sp>
        <p:nvSpPr>
          <p:cNvPr id="4" name="タイトル 3"/>
          <p:cNvSpPr>
            <a:spLocks noGrp="1"/>
          </p:cNvSpPr>
          <p:nvPr>
            <p:ph type="title"/>
          </p:nvPr>
        </p:nvSpPr>
        <p:spPr/>
        <p:txBody>
          <a:bodyPr/>
          <a:lstStyle/>
          <a:p>
            <a:r>
              <a:rPr kumimoji="1" lang="en-US" altLang="ja-JP" dirty="0" smtClean="0"/>
              <a:t>SWIM</a:t>
            </a:r>
            <a:r>
              <a:rPr kumimoji="1" lang="ja-JP" altLang="en-US" dirty="0" smtClean="0"/>
              <a:t>運用の流れ</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40" name="正方形/長方形 39"/>
          <p:cNvSpPr/>
          <p:nvPr/>
        </p:nvSpPr>
        <p:spPr bwMode="auto">
          <a:xfrm>
            <a:off x="5652120" y="1340768"/>
            <a:ext cx="3131840" cy="1296144"/>
          </a:xfrm>
          <a:prstGeom prst="rect">
            <a:avLst/>
          </a:prstGeom>
          <a:solidFill>
            <a:srgbClr val="40458C">
              <a:lumMod val="20000"/>
              <a:lumOff val="80000"/>
              <a:alpha val="35000"/>
            </a:srgbClr>
          </a:solidFill>
          <a:ln w="127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algn="l" eaLnBrk="0" hangingPunct="0">
              <a:buNone/>
            </a:pPr>
            <a:endParaRPr kumimoji="0" lang="ja-JP" altLang="en-US" sz="1800" b="0" i="0" u="none" strike="noStrike" kern="0" cap="none" spc="0" normalizeH="0" baseline="0" noProof="0" smtClean="0">
              <a:ln>
                <a:noFill/>
              </a:ln>
              <a:solidFill>
                <a:srgbClr val="000000"/>
              </a:solidFill>
              <a:effectLst/>
              <a:uLnTx/>
              <a:uFillTx/>
              <a:latin typeface="Tahoma" pitchFamily="34" charset="0"/>
              <a:ea typeface="HGP創英角ｺﾞｼｯｸUB" pitchFamily="50" charset="-128"/>
            </a:endParaRPr>
          </a:p>
        </p:txBody>
      </p:sp>
      <p:sp>
        <p:nvSpPr>
          <p:cNvPr id="41" name="AutoShape 15"/>
          <p:cNvSpPr>
            <a:spLocks noChangeArrowheads="1"/>
          </p:cNvSpPr>
          <p:nvPr/>
        </p:nvSpPr>
        <p:spPr bwMode="auto">
          <a:xfrm>
            <a:off x="1595438" y="1847232"/>
            <a:ext cx="1041400" cy="392112"/>
          </a:xfrm>
          <a:prstGeom prst="rightArrow">
            <a:avLst>
              <a:gd name="adj1" fmla="val 50000"/>
              <a:gd name="adj2" fmla="val 66397"/>
            </a:avLst>
          </a:prstGeom>
          <a:solidFill>
            <a:srgbClr val="FF99CC"/>
          </a:solidFill>
          <a:ln w="25400" algn="ctr">
            <a:noFill/>
            <a:miter lim="800000"/>
            <a:headEnd/>
            <a:tailEnd/>
          </a:ln>
          <a:effectLst/>
        </p:spPr>
        <p:txBody>
          <a:bodyPr wrap="none" lIns="90000" tIns="46800" rIns="90000" bIns="46800" anchor="ctr"/>
          <a:lstStyle/>
          <a:p>
            <a:pPr eaLnBrk="0" hangingPunct="0">
              <a:buNone/>
            </a:pPr>
            <a:endParaRPr kumimoji="0" lang="ja-JP" altLang="en-US">
              <a:solidFill>
                <a:srgbClr val="000000"/>
              </a:solidFill>
              <a:latin typeface="Tahoma" pitchFamily="34" charset="0"/>
              <a:ea typeface="HGP創英角ｺﾞｼｯｸUB" pitchFamily="50" charset="-128"/>
            </a:endParaRPr>
          </a:p>
        </p:txBody>
      </p:sp>
      <p:sp>
        <p:nvSpPr>
          <p:cNvPr id="42" name="AutoShape 21"/>
          <p:cNvSpPr>
            <a:spLocks noChangeArrowheads="1"/>
          </p:cNvSpPr>
          <p:nvPr/>
        </p:nvSpPr>
        <p:spPr bwMode="auto">
          <a:xfrm rot="-1647420">
            <a:off x="3998913" y="4492007"/>
            <a:ext cx="2735262" cy="392112"/>
          </a:xfrm>
          <a:prstGeom prst="rightArrow">
            <a:avLst>
              <a:gd name="adj1" fmla="val 50000"/>
              <a:gd name="adj2" fmla="val 174393"/>
            </a:avLst>
          </a:prstGeom>
          <a:solidFill>
            <a:srgbClr val="FF99CC"/>
          </a:solidFill>
          <a:ln w="25400" algn="ctr">
            <a:noFill/>
            <a:miter lim="800000"/>
            <a:headEnd/>
            <a:tailEnd/>
          </a:ln>
          <a:effectLst/>
        </p:spPr>
        <p:txBody>
          <a:bodyPr wrap="none" lIns="90000" tIns="46800" rIns="90000" bIns="46800" anchor="ctr"/>
          <a:lstStyle/>
          <a:p>
            <a:pPr eaLnBrk="0" hangingPunct="0">
              <a:buNone/>
            </a:pPr>
            <a:endParaRPr kumimoji="0" lang="ja-JP" altLang="en-US">
              <a:solidFill>
                <a:srgbClr val="000000"/>
              </a:solidFill>
              <a:latin typeface="Tahoma" pitchFamily="34" charset="0"/>
              <a:ea typeface="HGP創英角ｺﾞｼｯｸUB" pitchFamily="50" charset="-128"/>
            </a:endParaRPr>
          </a:p>
        </p:txBody>
      </p:sp>
      <p:sp>
        <p:nvSpPr>
          <p:cNvPr id="43" name="AutoShape 19"/>
          <p:cNvSpPr>
            <a:spLocks noChangeArrowheads="1"/>
          </p:cNvSpPr>
          <p:nvPr/>
        </p:nvSpPr>
        <p:spPr bwMode="auto">
          <a:xfrm rot="4165723">
            <a:off x="2351087" y="4141170"/>
            <a:ext cx="874713" cy="392112"/>
          </a:xfrm>
          <a:prstGeom prst="rightArrow">
            <a:avLst>
              <a:gd name="adj1" fmla="val 50000"/>
              <a:gd name="adj2" fmla="val 55769"/>
            </a:avLst>
          </a:prstGeom>
          <a:solidFill>
            <a:srgbClr val="FF99CC"/>
          </a:solidFill>
          <a:ln w="25400" algn="ctr">
            <a:noFill/>
            <a:miter lim="800000"/>
            <a:headEnd/>
            <a:tailEnd/>
          </a:ln>
          <a:effectLst/>
        </p:spPr>
        <p:txBody>
          <a:bodyPr wrap="none" lIns="90000" tIns="46800" rIns="90000" bIns="46800" anchor="ctr"/>
          <a:lstStyle/>
          <a:p>
            <a:pPr eaLnBrk="0" hangingPunct="0">
              <a:buNone/>
            </a:pPr>
            <a:endParaRPr kumimoji="0" lang="ja-JP" altLang="en-US">
              <a:solidFill>
                <a:srgbClr val="000000"/>
              </a:solidFill>
              <a:latin typeface="Tahoma" pitchFamily="34" charset="0"/>
              <a:ea typeface="HGP創英角ｺﾞｼｯｸUB" pitchFamily="50" charset="-128"/>
            </a:endParaRPr>
          </a:p>
        </p:txBody>
      </p:sp>
      <p:sp>
        <p:nvSpPr>
          <p:cNvPr id="44" name="AutoShape 18"/>
          <p:cNvSpPr>
            <a:spLocks noChangeArrowheads="1"/>
          </p:cNvSpPr>
          <p:nvPr/>
        </p:nvSpPr>
        <p:spPr bwMode="auto">
          <a:xfrm rot="6848918">
            <a:off x="3900488" y="4166569"/>
            <a:ext cx="850900" cy="390525"/>
          </a:xfrm>
          <a:prstGeom prst="rightArrow">
            <a:avLst>
              <a:gd name="adj1" fmla="val 50000"/>
              <a:gd name="adj2" fmla="val 54472"/>
            </a:avLst>
          </a:prstGeom>
          <a:solidFill>
            <a:srgbClr val="FF99CC"/>
          </a:solidFill>
          <a:ln w="25400" algn="ctr">
            <a:noFill/>
            <a:miter lim="800000"/>
            <a:headEnd/>
            <a:tailEnd/>
          </a:ln>
          <a:effectLst/>
        </p:spPr>
        <p:txBody>
          <a:bodyPr wrap="none" lIns="90000" tIns="46800" rIns="90000" bIns="46800" anchor="ctr"/>
          <a:lstStyle/>
          <a:p>
            <a:pPr eaLnBrk="0" hangingPunct="0">
              <a:buNone/>
            </a:pPr>
            <a:endParaRPr kumimoji="0" lang="ja-JP" altLang="en-US">
              <a:solidFill>
                <a:srgbClr val="000000"/>
              </a:solidFill>
              <a:latin typeface="Tahoma" pitchFamily="34" charset="0"/>
              <a:ea typeface="HGP創英角ｺﾞｼｯｸUB" pitchFamily="50" charset="-128"/>
            </a:endParaRPr>
          </a:p>
        </p:txBody>
      </p:sp>
      <p:sp>
        <p:nvSpPr>
          <p:cNvPr id="45" name="AutoShape 37"/>
          <p:cNvSpPr>
            <a:spLocks noChangeArrowheads="1"/>
          </p:cNvSpPr>
          <p:nvPr/>
        </p:nvSpPr>
        <p:spPr bwMode="auto">
          <a:xfrm rot="4165723">
            <a:off x="3800476" y="2460006"/>
            <a:ext cx="823912" cy="392113"/>
          </a:xfrm>
          <a:prstGeom prst="rightArrow">
            <a:avLst>
              <a:gd name="adj1" fmla="val 50000"/>
              <a:gd name="adj2" fmla="val 52530"/>
            </a:avLst>
          </a:prstGeom>
          <a:solidFill>
            <a:srgbClr val="FF99CC"/>
          </a:solidFill>
          <a:ln w="25400" algn="ctr">
            <a:noFill/>
            <a:miter lim="800000"/>
            <a:headEnd/>
            <a:tailEnd/>
          </a:ln>
          <a:effectLst/>
        </p:spPr>
        <p:txBody>
          <a:bodyPr wrap="none" lIns="90000" tIns="46800" rIns="90000" bIns="46800" anchor="ctr"/>
          <a:lstStyle/>
          <a:p>
            <a:pPr eaLnBrk="0" hangingPunct="0">
              <a:buNone/>
            </a:pPr>
            <a:endParaRPr kumimoji="0" lang="ja-JP" altLang="en-US">
              <a:solidFill>
                <a:srgbClr val="000000"/>
              </a:solidFill>
              <a:latin typeface="Tahoma" pitchFamily="34" charset="0"/>
              <a:ea typeface="HGP創英角ｺﾞｼｯｸUB" pitchFamily="50" charset="-128"/>
            </a:endParaRPr>
          </a:p>
        </p:txBody>
      </p:sp>
      <p:sp>
        <p:nvSpPr>
          <p:cNvPr id="46" name="AutoShape 38"/>
          <p:cNvSpPr>
            <a:spLocks noChangeArrowheads="1"/>
          </p:cNvSpPr>
          <p:nvPr/>
        </p:nvSpPr>
        <p:spPr bwMode="auto">
          <a:xfrm rot="6848918">
            <a:off x="2422525" y="2434607"/>
            <a:ext cx="879475" cy="390525"/>
          </a:xfrm>
          <a:prstGeom prst="rightArrow">
            <a:avLst>
              <a:gd name="adj1" fmla="val 50000"/>
              <a:gd name="adj2" fmla="val 56301"/>
            </a:avLst>
          </a:prstGeom>
          <a:solidFill>
            <a:srgbClr val="FF99CC"/>
          </a:solidFill>
          <a:ln w="25400" algn="ctr">
            <a:noFill/>
            <a:miter lim="800000"/>
            <a:headEnd/>
            <a:tailEnd/>
          </a:ln>
          <a:effectLst/>
        </p:spPr>
        <p:txBody>
          <a:bodyPr wrap="none" lIns="90000" tIns="46800" rIns="90000" bIns="46800" anchor="ctr"/>
          <a:lstStyle/>
          <a:p>
            <a:pPr eaLnBrk="0" hangingPunct="0">
              <a:buNone/>
            </a:pPr>
            <a:endParaRPr kumimoji="0" lang="ja-JP" altLang="en-US">
              <a:solidFill>
                <a:srgbClr val="000000"/>
              </a:solidFill>
              <a:latin typeface="Tahoma" pitchFamily="34" charset="0"/>
              <a:ea typeface="HGP創英角ｺﾞｼｯｸUB" pitchFamily="50" charset="-128"/>
            </a:endParaRPr>
          </a:p>
        </p:txBody>
      </p:sp>
      <p:sp>
        <p:nvSpPr>
          <p:cNvPr id="47" name="AutoShape 4"/>
          <p:cNvSpPr>
            <a:spLocks noChangeArrowheads="1"/>
          </p:cNvSpPr>
          <p:nvPr/>
        </p:nvSpPr>
        <p:spPr bwMode="auto">
          <a:xfrm>
            <a:off x="339725" y="1453532"/>
            <a:ext cx="1658938" cy="1006475"/>
          </a:xfrm>
          <a:prstGeom prst="roundRect">
            <a:avLst>
              <a:gd name="adj" fmla="val 7847"/>
            </a:avLst>
          </a:prstGeom>
          <a:solidFill>
            <a:srgbClr val="EBFFFF"/>
          </a:solidFill>
          <a:ln w="25400" algn="ctr">
            <a:solidFill>
              <a:srgbClr val="000000"/>
            </a:solidFill>
            <a:round/>
            <a:headEnd/>
            <a:tailEnd/>
          </a:ln>
          <a:effectLst/>
        </p:spPr>
        <p:txBody>
          <a:bodyPr wrap="none" lIns="90000" tIns="46800" rIns="90000" bIns="46800" anchor="ctr"/>
          <a:lstStyle/>
          <a:p>
            <a:pPr algn="ctr">
              <a:buNone/>
            </a:pPr>
            <a:r>
              <a:rPr lang="ja-JP" altLang="en-US" sz="1800">
                <a:solidFill>
                  <a:srgbClr val="000000"/>
                </a:solidFill>
                <a:latin typeface="Tahoma" pitchFamily="34" charset="0"/>
                <a:ea typeface="HGP創英角ｺﾞｼｯｸUB" pitchFamily="50" charset="-128"/>
              </a:rPr>
              <a:t>立ち上げ</a:t>
            </a:r>
          </a:p>
        </p:txBody>
      </p:sp>
      <p:sp>
        <p:nvSpPr>
          <p:cNvPr id="48" name="AutoShape 6"/>
          <p:cNvSpPr>
            <a:spLocks noChangeArrowheads="1"/>
          </p:cNvSpPr>
          <p:nvPr/>
        </p:nvSpPr>
        <p:spPr bwMode="auto">
          <a:xfrm>
            <a:off x="2673350" y="1499569"/>
            <a:ext cx="1660525" cy="954088"/>
          </a:xfrm>
          <a:prstGeom prst="roundRect">
            <a:avLst>
              <a:gd name="adj" fmla="val 7847"/>
            </a:avLst>
          </a:prstGeom>
          <a:solidFill>
            <a:srgbClr val="EBFFFF"/>
          </a:solidFill>
          <a:ln w="25400" algn="ctr">
            <a:solidFill>
              <a:srgbClr val="000000"/>
            </a:solidFill>
            <a:round/>
            <a:headEnd/>
            <a:tailEnd/>
          </a:ln>
          <a:effectLst/>
        </p:spPr>
        <p:txBody>
          <a:bodyPr wrap="none" lIns="90000" tIns="46800" rIns="90000" bIns="46800" anchor="ctr"/>
          <a:lstStyle/>
          <a:p>
            <a:pPr algn="ctr">
              <a:buNone/>
            </a:pPr>
            <a:r>
              <a:rPr lang="ja-JP" altLang="en-US" sz="1800" dirty="0">
                <a:solidFill>
                  <a:srgbClr val="000000"/>
                </a:solidFill>
                <a:latin typeface="Tahoma" pitchFamily="34" charset="0"/>
                <a:ea typeface="HGP創英角ｺﾞｼｯｸUB" pitchFamily="50" charset="-128"/>
              </a:rPr>
              <a:t>検出器制御</a:t>
            </a:r>
          </a:p>
          <a:p>
            <a:pPr algn="ctr">
              <a:buNone/>
            </a:pPr>
            <a:r>
              <a:rPr lang="ja-JP" altLang="en-US" sz="1800" dirty="0">
                <a:solidFill>
                  <a:srgbClr val="000000"/>
                </a:solidFill>
                <a:latin typeface="Tahoma" pitchFamily="34" charset="0"/>
              </a:rPr>
              <a:t>動作</a:t>
            </a:r>
            <a:endParaRPr lang="ja-JP" altLang="en-US" sz="1800" dirty="0">
              <a:solidFill>
                <a:srgbClr val="000000"/>
              </a:solidFill>
              <a:latin typeface="Tahoma" pitchFamily="34" charset="0"/>
              <a:ea typeface="HGP創英角ｺﾞｼｯｸUB" pitchFamily="50" charset="-128"/>
            </a:endParaRPr>
          </a:p>
        </p:txBody>
      </p:sp>
      <p:sp>
        <p:nvSpPr>
          <p:cNvPr id="49" name="Oval 8"/>
          <p:cNvSpPr>
            <a:spLocks noChangeArrowheads="1"/>
          </p:cNvSpPr>
          <p:nvPr/>
        </p:nvSpPr>
        <p:spPr bwMode="auto">
          <a:xfrm>
            <a:off x="395536" y="2536033"/>
            <a:ext cx="1255712" cy="339725"/>
          </a:xfrm>
          <a:prstGeom prst="ellipse">
            <a:avLst/>
          </a:prstGeom>
          <a:solidFill>
            <a:srgbClr val="FFFF99"/>
          </a:solidFill>
          <a:ln w="25400" algn="ctr">
            <a:noFill/>
            <a:round/>
            <a:headEnd/>
            <a:tailEnd/>
          </a:ln>
          <a:effectLst/>
        </p:spPr>
        <p:txBody>
          <a:bodyPr wrap="none" lIns="90000" tIns="46800" rIns="90000" bIns="46800" anchor="ctr"/>
          <a:lstStyle/>
          <a:p>
            <a:pPr algn="ctr">
              <a:buNone/>
            </a:pPr>
            <a:r>
              <a:rPr lang="ja-JP" altLang="en-US" sz="1400">
                <a:solidFill>
                  <a:srgbClr val="FF0000"/>
                </a:solidFill>
                <a:latin typeface="Tahoma" pitchFamily="34" charset="0"/>
                <a:ea typeface="HGP創英角ｺﾞｼｯｸUB" pitchFamily="50" charset="-128"/>
              </a:rPr>
              <a:t>定常運用</a:t>
            </a:r>
          </a:p>
        </p:txBody>
      </p:sp>
      <p:sp>
        <p:nvSpPr>
          <p:cNvPr id="50" name="AutoShape 10"/>
          <p:cNvSpPr>
            <a:spLocks noChangeArrowheads="1"/>
          </p:cNvSpPr>
          <p:nvPr/>
        </p:nvSpPr>
        <p:spPr bwMode="auto">
          <a:xfrm>
            <a:off x="1595438" y="3061669"/>
            <a:ext cx="1660525" cy="1123950"/>
          </a:xfrm>
          <a:prstGeom prst="roundRect">
            <a:avLst>
              <a:gd name="adj" fmla="val 7847"/>
            </a:avLst>
          </a:prstGeom>
          <a:solidFill>
            <a:srgbClr val="EBFFFF"/>
          </a:solidFill>
          <a:ln w="25400" algn="ctr">
            <a:solidFill>
              <a:srgbClr val="000000"/>
            </a:solidFill>
            <a:round/>
            <a:headEnd/>
            <a:tailEnd/>
          </a:ln>
          <a:effectLst/>
        </p:spPr>
        <p:txBody>
          <a:bodyPr wrap="none" lIns="90000" tIns="46800" rIns="90000" bIns="46800" anchor="ctr"/>
          <a:lstStyle/>
          <a:p>
            <a:pPr algn="ctr">
              <a:buNone/>
            </a:pPr>
            <a:r>
              <a:rPr lang="ja-JP" altLang="en-US" sz="1800">
                <a:solidFill>
                  <a:srgbClr val="000000"/>
                </a:solidFill>
                <a:latin typeface="Tahoma" pitchFamily="34" charset="0"/>
                <a:ea typeface="HGP創英角ｺﾞｼｯｸUB" pitchFamily="50" charset="-128"/>
              </a:rPr>
              <a:t>制御特性</a:t>
            </a:r>
          </a:p>
          <a:p>
            <a:pPr algn="ctr">
              <a:buNone/>
            </a:pPr>
            <a:r>
              <a:rPr lang="ja-JP" altLang="en-US" sz="1800">
                <a:solidFill>
                  <a:srgbClr val="000000"/>
                </a:solidFill>
                <a:latin typeface="Tahoma" pitchFamily="34" charset="0"/>
                <a:ea typeface="HGP創英角ｺﾞｼｯｸUB" pitchFamily="50" charset="-128"/>
              </a:rPr>
              <a:t>の測定</a:t>
            </a:r>
          </a:p>
        </p:txBody>
      </p:sp>
      <p:sp>
        <p:nvSpPr>
          <p:cNvPr id="51" name="AutoShape 11"/>
          <p:cNvSpPr>
            <a:spLocks noChangeArrowheads="1"/>
          </p:cNvSpPr>
          <p:nvPr/>
        </p:nvSpPr>
        <p:spPr bwMode="auto">
          <a:xfrm>
            <a:off x="3916363" y="3058494"/>
            <a:ext cx="1660525" cy="1123950"/>
          </a:xfrm>
          <a:prstGeom prst="roundRect">
            <a:avLst>
              <a:gd name="adj" fmla="val 7847"/>
            </a:avLst>
          </a:prstGeom>
          <a:solidFill>
            <a:srgbClr val="EBFFFF"/>
          </a:solidFill>
          <a:ln w="25400" algn="ctr">
            <a:solidFill>
              <a:srgbClr val="000000"/>
            </a:solidFill>
            <a:round/>
            <a:headEnd/>
            <a:tailEnd/>
          </a:ln>
          <a:effectLst/>
        </p:spPr>
        <p:txBody>
          <a:bodyPr wrap="none" lIns="90000" tIns="46800" rIns="90000" bIns="46800" anchor="ctr"/>
          <a:lstStyle/>
          <a:p>
            <a:pPr algn="ctr">
              <a:buNone/>
            </a:pPr>
            <a:r>
              <a:rPr lang="ja-JP" altLang="en-US" sz="1800" dirty="0" smtClean="0">
                <a:solidFill>
                  <a:srgbClr val="000000"/>
                </a:solidFill>
                <a:latin typeface="Tahoma" pitchFamily="34" charset="0"/>
                <a:ea typeface="HGP創英角ｺﾞｼｯｸUB" pitchFamily="50" charset="-128"/>
              </a:rPr>
              <a:t>検出器</a:t>
            </a:r>
            <a:r>
              <a:rPr lang="ja-JP" altLang="en-US" sz="1800" dirty="0">
                <a:solidFill>
                  <a:srgbClr val="000000"/>
                </a:solidFill>
                <a:latin typeface="Tahoma" pitchFamily="34" charset="0"/>
              </a:rPr>
              <a:t>雑音</a:t>
            </a:r>
            <a:endParaRPr lang="ja-JP" altLang="en-US" sz="1800" dirty="0">
              <a:solidFill>
                <a:srgbClr val="000000"/>
              </a:solidFill>
              <a:latin typeface="Tahoma" pitchFamily="34" charset="0"/>
              <a:ea typeface="HGP創英角ｺﾞｼｯｸUB" pitchFamily="50" charset="-128"/>
            </a:endParaRPr>
          </a:p>
          <a:p>
            <a:pPr algn="ctr">
              <a:buNone/>
            </a:pPr>
            <a:r>
              <a:rPr lang="ja-JP" altLang="en-US" sz="1800" dirty="0" smtClean="0">
                <a:solidFill>
                  <a:srgbClr val="000000"/>
                </a:solidFill>
                <a:latin typeface="Tahoma" pitchFamily="34" charset="0"/>
                <a:ea typeface="HGP創英角ｺﾞｼｯｸUB" pitchFamily="50" charset="-128"/>
              </a:rPr>
              <a:t>特性の</a:t>
            </a:r>
            <a:r>
              <a:rPr lang="ja-JP" altLang="en-US" sz="1800" dirty="0">
                <a:solidFill>
                  <a:srgbClr val="000000"/>
                </a:solidFill>
                <a:latin typeface="Tahoma" pitchFamily="34" charset="0"/>
                <a:ea typeface="HGP創英角ｺﾞｼｯｸUB" pitchFamily="50" charset="-128"/>
              </a:rPr>
              <a:t>計測</a:t>
            </a:r>
          </a:p>
        </p:txBody>
      </p:sp>
      <p:sp>
        <p:nvSpPr>
          <p:cNvPr id="52" name="AutoShape 12"/>
          <p:cNvSpPr>
            <a:spLocks noChangeArrowheads="1"/>
          </p:cNvSpPr>
          <p:nvPr/>
        </p:nvSpPr>
        <p:spPr bwMode="auto">
          <a:xfrm>
            <a:off x="2695575" y="4761882"/>
            <a:ext cx="1660525" cy="1122362"/>
          </a:xfrm>
          <a:prstGeom prst="roundRect">
            <a:avLst>
              <a:gd name="adj" fmla="val 7847"/>
            </a:avLst>
          </a:prstGeom>
          <a:solidFill>
            <a:srgbClr val="EBFFFF"/>
          </a:solidFill>
          <a:ln w="25400" algn="ctr">
            <a:solidFill>
              <a:srgbClr val="000000"/>
            </a:solidFill>
            <a:round/>
            <a:headEnd/>
            <a:tailEnd/>
          </a:ln>
          <a:effectLst/>
        </p:spPr>
        <p:txBody>
          <a:bodyPr wrap="none" lIns="90000" tIns="46800" rIns="90000" bIns="46800" anchor="ctr"/>
          <a:lstStyle/>
          <a:p>
            <a:pPr algn="ctr">
              <a:buNone/>
            </a:pPr>
            <a:r>
              <a:rPr lang="ja-JP" altLang="en-US" sz="1800">
                <a:solidFill>
                  <a:srgbClr val="000000"/>
                </a:solidFill>
                <a:latin typeface="Tahoma" pitchFamily="34" charset="0"/>
                <a:ea typeface="HGP創英角ｺﾞｼｯｸUB" pitchFamily="50" charset="-128"/>
              </a:rPr>
              <a:t>パラメータの</a:t>
            </a:r>
          </a:p>
          <a:p>
            <a:pPr algn="ctr">
              <a:buNone/>
            </a:pPr>
            <a:r>
              <a:rPr lang="ja-JP" altLang="en-US" sz="1800">
                <a:solidFill>
                  <a:srgbClr val="000000"/>
                </a:solidFill>
                <a:latin typeface="Tahoma" pitchFamily="34" charset="0"/>
                <a:ea typeface="HGP創英角ｺﾞｼｯｸUB" pitchFamily="50" charset="-128"/>
              </a:rPr>
              <a:t>決定・調整</a:t>
            </a:r>
          </a:p>
        </p:txBody>
      </p:sp>
      <p:sp>
        <p:nvSpPr>
          <p:cNvPr id="53" name="AutoShape 22"/>
          <p:cNvSpPr>
            <a:spLocks noChangeArrowheads="1"/>
          </p:cNvSpPr>
          <p:nvPr/>
        </p:nvSpPr>
        <p:spPr bwMode="auto">
          <a:xfrm rot="5400000">
            <a:off x="6981825" y="4582494"/>
            <a:ext cx="1077913" cy="392113"/>
          </a:xfrm>
          <a:prstGeom prst="rightArrow">
            <a:avLst>
              <a:gd name="adj1" fmla="val 50000"/>
              <a:gd name="adj2" fmla="val 68725"/>
            </a:avLst>
          </a:prstGeom>
          <a:solidFill>
            <a:srgbClr val="FF99CC"/>
          </a:solidFill>
          <a:ln w="25400" algn="ctr">
            <a:noFill/>
            <a:miter lim="800000"/>
            <a:headEnd/>
            <a:tailEnd/>
          </a:ln>
          <a:effectLst/>
        </p:spPr>
        <p:txBody>
          <a:bodyPr wrap="none" lIns="90000" tIns="46800" rIns="90000" bIns="46800" anchor="ctr"/>
          <a:lstStyle/>
          <a:p>
            <a:pPr eaLnBrk="0" hangingPunct="0">
              <a:buNone/>
            </a:pPr>
            <a:endParaRPr kumimoji="0" lang="ja-JP" altLang="en-US">
              <a:solidFill>
                <a:srgbClr val="000000"/>
              </a:solidFill>
              <a:latin typeface="Tahoma" pitchFamily="34" charset="0"/>
              <a:ea typeface="HGP創英角ｺﾞｼｯｸUB" pitchFamily="50" charset="-128"/>
            </a:endParaRPr>
          </a:p>
        </p:txBody>
      </p:sp>
      <p:sp>
        <p:nvSpPr>
          <p:cNvPr id="54" name="AutoShape 13"/>
          <p:cNvSpPr>
            <a:spLocks noChangeArrowheads="1"/>
          </p:cNvSpPr>
          <p:nvPr/>
        </p:nvSpPr>
        <p:spPr bwMode="auto">
          <a:xfrm>
            <a:off x="6634163" y="3498232"/>
            <a:ext cx="1754261" cy="849312"/>
          </a:xfrm>
          <a:prstGeom prst="roundRect">
            <a:avLst>
              <a:gd name="adj" fmla="val 7847"/>
            </a:avLst>
          </a:prstGeom>
          <a:solidFill>
            <a:srgbClr val="EBFFFF"/>
          </a:solidFill>
          <a:ln w="25400" algn="ctr">
            <a:solidFill>
              <a:srgbClr val="000000"/>
            </a:solidFill>
            <a:round/>
            <a:headEnd/>
            <a:tailEnd/>
          </a:ln>
          <a:effectLst/>
        </p:spPr>
        <p:txBody>
          <a:bodyPr wrap="none" lIns="90000" tIns="46800" rIns="90000" bIns="46800" anchor="ctr"/>
          <a:lstStyle/>
          <a:p>
            <a:pPr algn="ctr">
              <a:buNone/>
            </a:pPr>
            <a:r>
              <a:rPr lang="ja-JP" altLang="en-US" sz="1800">
                <a:solidFill>
                  <a:srgbClr val="000000"/>
                </a:solidFill>
                <a:latin typeface="Tahoma" pitchFamily="34" charset="0"/>
                <a:ea typeface="HGP創英角ｺﾞｼｯｸUB" pitchFamily="50" charset="-128"/>
              </a:rPr>
              <a:t>重力波観測運転</a:t>
            </a:r>
          </a:p>
        </p:txBody>
      </p:sp>
      <p:sp>
        <p:nvSpPr>
          <p:cNvPr id="55" name="AutoShape 14"/>
          <p:cNvSpPr>
            <a:spLocks noChangeArrowheads="1"/>
          </p:cNvSpPr>
          <p:nvPr/>
        </p:nvSpPr>
        <p:spPr bwMode="auto">
          <a:xfrm>
            <a:off x="6642100" y="5361957"/>
            <a:ext cx="1660525" cy="846484"/>
          </a:xfrm>
          <a:prstGeom prst="roundRect">
            <a:avLst>
              <a:gd name="adj" fmla="val 7847"/>
            </a:avLst>
          </a:prstGeom>
          <a:solidFill>
            <a:srgbClr val="EBFFFF"/>
          </a:solidFill>
          <a:ln w="25400" algn="ctr">
            <a:solidFill>
              <a:srgbClr val="000000"/>
            </a:solidFill>
            <a:round/>
            <a:headEnd/>
            <a:tailEnd/>
          </a:ln>
          <a:effectLst/>
        </p:spPr>
        <p:txBody>
          <a:bodyPr wrap="none" lIns="90000" tIns="46800" rIns="90000" bIns="46800" anchor="ctr"/>
          <a:lstStyle/>
          <a:p>
            <a:pPr algn="ctr">
              <a:buNone/>
            </a:pPr>
            <a:r>
              <a:rPr lang="ja-JP" altLang="en-US" sz="1800">
                <a:solidFill>
                  <a:srgbClr val="000000"/>
                </a:solidFill>
                <a:latin typeface="Tahoma" pitchFamily="34" charset="0"/>
                <a:ea typeface="HGP創英角ｺﾞｼｯｸUB" pitchFamily="50" charset="-128"/>
              </a:rPr>
              <a:t>データ解析</a:t>
            </a:r>
          </a:p>
        </p:txBody>
      </p:sp>
      <p:sp>
        <p:nvSpPr>
          <p:cNvPr id="56" name="Oval 20"/>
          <p:cNvSpPr>
            <a:spLocks noChangeArrowheads="1"/>
          </p:cNvSpPr>
          <p:nvPr/>
        </p:nvSpPr>
        <p:spPr bwMode="auto">
          <a:xfrm>
            <a:off x="3851920" y="1383905"/>
            <a:ext cx="1255712" cy="339725"/>
          </a:xfrm>
          <a:prstGeom prst="ellipse">
            <a:avLst/>
          </a:prstGeom>
          <a:solidFill>
            <a:srgbClr val="FFFF99"/>
          </a:solidFill>
          <a:ln w="25400" algn="ctr">
            <a:noFill/>
            <a:round/>
            <a:headEnd/>
            <a:tailEnd/>
          </a:ln>
          <a:effectLst/>
        </p:spPr>
        <p:txBody>
          <a:bodyPr wrap="none" lIns="90000" tIns="46800" rIns="90000" bIns="46800" anchor="ctr"/>
          <a:lstStyle/>
          <a:p>
            <a:pPr algn="ctr">
              <a:buNone/>
            </a:pPr>
            <a:r>
              <a:rPr lang="ja-JP" altLang="en-US" sz="1400">
                <a:solidFill>
                  <a:srgbClr val="FF0000"/>
                </a:solidFill>
                <a:latin typeface="Tahoma" pitchFamily="34" charset="0"/>
                <a:ea typeface="HGP創英角ｺﾞｼｯｸUB" pitchFamily="50" charset="-128"/>
              </a:rPr>
              <a:t>定常運用</a:t>
            </a:r>
          </a:p>
        </p:txBody>
      </p:sp>
      <p:sp>
        <p:nvSpPr>
          <p:cNvPr id="57" name="Oval 24"/>
          <p:cNvSpPr>
            <a:spLocks noChangeArrowheads="1"/>
          </p:cNvSpPr>
          <p:nvPr/>
        </p:nvSpPr>
        <p:spPr bwMode="auto">
          <a:xfrm>
            <a:off x="4932040" y="2896073"/>
            <a:ext cx="1255713" cy="339725"/>
          </a:xfrm>
          <a:prstGeom prst="ellipse">
            <a:avLst/>
          </a:prstGeom>
          <a:solidFill>
            <a:srgbClr val="00FF00"/>
          </a:solidFill>
          <a:ln w="25400" algn="ctr">
            <a:noFill/>
            <a:round/>
            <a:headEnd/>
            <a:tailEnd/>
          </a:ln>
          <a:effectLst/>
        </p:spPr>
        <p:txBody>
          <a:bodyPr wrap="none" lIns="90000" tIns="46800" rIns="90000" bIns="46800" anchor="ctr"/>
          <a:lstStyle/>
          <a:p>
            <a:pPr algn="ctr">
              <a:buNone/>
            </a:pPr>
            <a:r>
              <a:rPr lang="ja-JP" altLang="en-US" sz="1400">
                <a:solidFill>
                  <a:srgbClr val="000000"/>
                </a:solidFill>
                <a:latin typeface="Tahoma" pitchFamily="34" charset="0"/>
                <a:ea typeface="HGP創英角ｺﾞｼｯｸUB" pitchFamily="50" charset="-128"/>
              </a:rPr>
              <a:t>後期運用</a:t>
            </a:r>
          </a:p>
        </p:txBody>
      </p:sp>
      <p:sp>
        <p:nvSpPr>
          <p:cNvPr id="58" name="Oval 27"/>
          <p:cNvSpPr>
            <a:spLocks noChangeArrowheads="1"/>
          </p:cNvSpPr>
          <p:nvPr/>
        </p:nvSpPr>
        <p:spPr bwMode="auto">
          <a:xfrm>
            <a:off x="1835696" y="5704385"/>
            <a:ext cx="1255713" cy="339725"/>
          </a:xfrm>
          <a:prstGeom prst="ellipse">
            <a:avLst/>
          </a:prstGeom>
          <a:solidFill>
            <a:srgbClr val="00FF00"/>
          </a:solidFill>
          <a:ln w="25400" algn="ctr">
            <a:noFill/>
            <a:round/>
            <a:headEnd/>
            <a:tailEnd/>
          </a:ln>
          <a:effectLst/>
        </p:spPr>
        <p:txBody>
          <a:bodyPr wrap="none" lIns="90000" tIns="46800" rIns="90000" bIns="46800" anchor="ctr"/>
          <a:lstStyle/>
          <a:p>
            <a:pPr algn="ctr">
              <a:buNone/>
            </a:pPr>
            <a:r>
              <a:rPr lang="ja-JP" altLang="en-US" sz="1400">
                <a:solidFill>
                  <a:srgbClr val="000000"/>
                </a:solidFill>
                <a:latin typeface="Tahoma" pitchFamily="34" charset="0"/>
                <a:ea typeface="HGP創英角ｺﾞｼｯｸUB" pitchFamily="50" charset="-128"/>
              </a:rPr>
              <a:t>後期運用</a:t>
            </a:r>
          </a:p>
        </p:txBody>
      </p:sp>
      <p:sp>
        <p:nvSpPr>
          <p:cNvPr id="59" name="Text Box 30"/>
          <p:cNvSpPr txBox="1">
            <a:spLocks noChangeArrowheads="1"/>
          </p:cNvSpPr>
          <p:nvPr/>
        </p:nvSpPr>
        <p:spPr bwMode="auto">
          <a:xfrm>
            <a:off x="839237" y="2185369"/>
            <a:ext cx="1199665" cy="309958"/>
          </a:xfrm>
          <a:prstGeom prst="rect">
            <a:avLst/>
          </a:prstGeom>
          <a:noFill/>
          <a:ln w="25400" algn="ctr">
            <a:noFill/>
            <a:miter lim="800000"/>
            <a:headEnd/>
            <a:tailEnd/>
          </a:ln>
          <a:effectLst/>
        </p:spPr>
        <p:txBody>
          <a:bodyPr wrap="none" lIns="90000" tIns="46800" rIns="90000" bIns="46800">
            <a:spAutoFit/>
          </a:bodyPr>
          <a:lstStyle/>
          <a:p>
            <a:pPr algn="ctr">
              <a:buNone/>
            </a:pPr>
            <a:r>
              <a:rPr lang="en-US" altLang="ja-JP" sz="1400">
                <a:solidFill>
                  <a:srgbClr val="003300"/>
                </a:solidFill>
                <a:latin typeface="Tahoma" pitchFamily="34" charset="0"/>
                <a:ea typeface="HGP創英角ｺﾞｼｯｸUB" pitchFamily="50" charset="-128"/>
              </a:rPr>
              <a:t>(09</a:t>
            </a:r>
            <a:r>
              <a:rPr lang="ja-JP" altLang="en-US" sz="1400">
                <a:solidFill>
                  <a:srgbClr val="003300"/>
                </a:solidFill>
                <a:latin typeface="Tahoma" pitchFamily="34" charset="0"/>
                <a:ea typeface="HGP創英角ｺﾞｼｯｸUB" pitchFamily="50" charset="-128"/>
              </a:rPr>
              <a:t>年</a:t>
            </a:r>
            <a:r>
              <a:rPr lang="en-US" altLang="ja-JP" sz="1400">
                <a:solidFill>
                  <a:srgbClr val="003300"/>
                </a:solidFill>
                <a:latin typeface="Tahoma" pitchFamily="34" charset="0"/>
                <a:ea typeface="HGP創英角ｺﾞｼｯｸUB" pitchFamily="50" charset="-128"/>
              </a:rPr>
              <a:t>2~4</a:t>
            </a:r>
            <a:r>
              <a:rPr lang="ja-JP" altLang="en-US" sz="1400">
                <a:solidFill>
                  <a:srgbClr val="003300"/>
                </a:solidFill>
                <a:latin typeface="Tahoma" pitchFamily="34" charset="0"/>
                <a:ea typeface="HGP創英角ｺﾞｼｯｸUB" pitchFamily="50" charset="-128"/>
              </a:rPr>
              <a:t>月</a:t>
            </a:r>
            <a:r>
              <a:rPr lang="en-US" altLang="ja-JP" sz="1400">
                <a:solidFill>
                  <a:srgbClr val="003300"/>
                </a:solidFill>
                <a:latin typeface="Tahoma" pitchFamily="34" charset="0"/>
                <a:ea typeface="HGP創英角ｺﾞｼｯｸUB" pitchFamily="50" charset="-128"/>
              </a:rPr>
              <a:t>)</a:t>
            </a:r>
          </a:p>
        </p:txBody>
      </p:sp>
      <p:sp>
        <p:nvSpPr>
          <p:cNvPr id="60" name="Text Box 31"/>
          <p:cNvSpPr txBox="1">
            <a:spLocks noChangeArrowheads="1"/>
          </p:cNvSpPr>
          <p:nvPr/>
        </p:nvSpPr>
        <p:spPr bwMode="auto">
          <a:xfrm>
            <a:off x="3310487" y="2166319"/>
            <a:ext cx="972039" cy="309958"/>
          </a:xfrm>
          <a:prstGeom prst="rect">
            <a:avLst/>
          </a:prstGeom>
          <a:noFill/>
          <a:ln w="25400" algn="ctr">
            <a:noFill/>
            <a:miter lim="800000"/>
            <a:headEnd/>
            <a:tailEnd/>
          </a:ln>
          <a:effectLst/>
        </p:spPr>
        <p:txBody>
          <a:bodyPr wrap="none" lIns="90000" tIns="46800" rIns="90000" bIns="46800">
            <a:spAutoFit/>
          </a:bodyPr>
          <a:lstStyle/>
          <a:p>
            <a:pPr algn="ctr">
              <a:buNone/>
            </a:pPr>
            <a:r>
              <a:rPr lang="en-US" altLang="ja-JP" sz="1400">
                <a:solidFill>
                  <a:srgbClr val="003300"/>
                </a:solidFill>
                <a:latin typeface="Tahoma" pitchFamily="34" charset="0"/>
                <a:ea typeface="HGP創英角ｺﾞｼｯｸUB" pitchFamily="50" charset="-128"/>
              </a:rPr>
              <a:t>(09</a:t>
            </a:r>
            <a:r>
              <a:rPr lang="ja-JP" altLang="en-US" sz="1400">
                <a:solidFill>
                  <a:srgbClr val="003300"/>
                </a:solidFill>
                <a:latin typeface="Tahoma" pitchFamily="34" charset="0"/>
                <a:ea typeface="HGP創英角ｺﾞｼｯｸUB" pitchFamily="50" charset="-128"/>
              </a:rPr>
              <a:t>年</a:t>
            </a:r>
            <a:r>
              <a:rPr lang="en-US" altLang="ja-JP" sz="1400">
                <a:solidFill>
                  <a:srgbClr val="003300"/>
                </a:solidFill>
                <a:latin typeface="Tahoma" pitchFamily="34" charset="0"/>
                <a:ea typeface="HGP創英角ｺﾞｼｯｸUB" pitchFamily="50" charset="-128"/>
              </a:rPr>
              <a:t>5</a:t>
            </a:r>
            <a:r>
              <a:rPr lang="ja-JP" altLang="en-US" sz="1400">
                <a:solidFill>
                  <a:srgbClr val="003300"/>
                </a:solidFill>
                <a:latin typeface="Tahoma" pitchFamily="34" charset="0"/>
                <a:ea typeface="HGP創英角ｺﾞｼｯｸUB" pitchFamily="50" charset="-128"/>
              </a:rPr>
              <a:t>月</a:t>
            </a:r>
            <a:r>
              <a:rPr lang="en-US" altLang="ja-JP" sz="1400">
                <a:solidFill>
                  <a:srgbClr val="003300"/>
                </a:solidFill>
                <a:latin typeface="Tahoma" pitchFamily="34" charset="0"/>
                <a:ea typeface="HGP創英角ｺﾞｼｯｸUB" pitchFamily="50" charset="-128"/>
              </a:rPr>
              <a:t>)</a:t>
            </a:r>
          </a:p>
        </p:txBody>
      </p:sp>
      <p:sp>
        <p:nvSpPr>
          <p:cNvPr id="61" name="Text Box 34"/>
          <p:cNvSpPr txBox="1">
            <a:spLocks noChangeArrowheads="1"/>
          </p:cNvSpPr>
          <p:nvPr/>
        </p:nvSpPr>
        <p:spPr bwMode="auto">
          <a:xfrm>
            <a:off x="4419049" y="3898282"/>
            <a:ext cx="1199665" cy="309958"/>
          </a:xfrm>
          <a:prstGeom prst="rect">
            <a:avLst/>
          </a:prstGeom>
          <a:noFill/>
          <a:ln w="25400" algn="ctr">
            <a:noFill/>
            <a:miter lim="800000"/>
            <a:headEnd/>
            <a:tailEnd/>
          </a:ln>
          <a:effectLst/>
        </p:spPr>
        <p:txBody>
          <a:bodyPr wrap="none" lIns="90000" tIns="46800" rIns="90000" bIns="46800">
            <a:spAutoFit/>
          </a:bodyPr>
          <a:lstStyle/>
          <a:p>
            <a:pPr algn="ctr">
              <a:buNone/>
            </a:pPr>
            <a:r>
              <a:rPr lang="en-US" altLang="ja-JP" sz="1400">
                <a:solidFill>
                  <a:srgbClr val="003300"/>
                </a:solidFill>
                <a:latin typeface="Tahoma" pitchFamily="34" charset="0"/>
                <a:ea typeface="HGP創英角ｺﾞｼｯｸUB" pitchFamily="50" charset="-128"/>
              </a:rPr>
              <a:t>(10</a:t>
            </a:r>
            <a:r>
              <a:rPr lang="ja-JP" altLang="en-US" sz="1400">
                <a:solidFill>
                  <a:srgbClr val="003300"/>
                </a:solidFill>
                <a:latin typeface="Tahoma" pitchFamily="34" charset="0"/>
                <a:ea typeface="HGP創英角ｺﾞｼｯｸUB" pitchFamily="50" charset="-128"/>
              </a:rPr>
              <a:t>年</a:t>
            </a:r>
            <a:r>
              <a:rPr lang="en-US" altLang="ja-JP" sz="1400">
                <a:solidFill>
                  <a:srgbClr val="003300"/>
                </a:solidFill>
                <a:latin typeface="Tahoma" pitchFamily="34" charset="0"/>
                <a:ea typeface="HGP創英角ｺﾞｼｯｸUB" pitchFamily="50" charset="-128"/>
              </a:rPr>
              <a:t>1~3</a:t>
            </a:r>
            <a:r>
              <a:rPr lang="ja-JP" altLang="en-US" sz="1400">
                <a:solidFill>
                  <a:srgbClr val="003300"/>
                </a:solidFill>
                <a:latin typeface="Tahoma" pitchFamily="34" charset="0"/>
                <a:ea typeface="HGP創英角ｺﾞｼｯｸUB" pitchFamily="50" charset="-128"/>
              </a:rPr>
              <a:t>月</a:t>
            </a:r>
            <a:r>
              <a:rPr lang="en-US" altLang="ja-JP" sz="1400">
                <a:solidFill>
                  <a:srgbClr val="003300"/>
                </a:solidFill>
                <a:latin typeface="Tahoma" pitchFamily="34" charset="0"/>
                <a:ea typeface="HGP創英角ｺﾞｼｯｸUB" pitchFamily="50" charset="-128"/>
              </a:rPr>
              <a:t>)</a:t>
            </a:r>
          </a:p>
        </p:txBody>
      </p:sp>
      <p:sp>
        <p:nvSpPr>
          <p:cNvPr id="62" name="Text Box 35"/>
          <p:cNvSpPr txBox="1">
            <a:spLocks noChangeArrowheads="1"/>
          </p:cNvSpPr>
          <p:nvPr/>
        </p:nvSpPr>
        <p:spPr bwMode="auto">
          <a:xfrm>
            <a:off x="2013514" y="3891932"/>
            <a:ext cx="1297448" cy="309958"/>
          </a:xfrm>
          <a:prstGeom prst="rect">
            <a:avLst/>
          </a:prstGeom>
          <a:noFill/>
          <a:ln w="25400" algn="ctr">
            <a:noFill/>
            <a:miter lim="800000"/>
            <a:headEnd/>
            <a:tailEnd/>
          </a:ln>
          <a:effectLst/>
        </p:spPr>
        <p:txBody>
          <a:bodyPr wrap="none" lIns="90000" tIns="46800" rIns="90000" bIns="46800">
            <a:spAutoFit/>
          </a:bodyPr>
          <a:lstStyle/>
          <a:p>
            <a:pPr algn="ctr">
              <a:buNone/>
            </a:pPr>
            <a:r>
              <a:rPr lang="en-US" altLang="ja-JP" sz="1400">
                <a:solidFill>
                  <a:srgbClr val="003300"/>
                </a:solidFill>
                <a:latin typeface="Tahoma" pitchFamily="34" charset="0"/>
                <a:ea typeface="HGP創英角ｺﾞｼｯｸUB" pitchFamily="50" charset="-128"/>
              </a:rPr>
              <a:t>(09</a:t>
            </a:r>
            <a:r>
              <a:rPr lang="ja-JP" altLang="en-US" sz="1400">
                <a:solidFill>
                  <a:srgbClr val="003300"/>
                </a:solidFill>
                <a:latin typeface="Tahoma" pitchFamily="34" charset="0"/>
                <a:ea typeface="HGP創英角ｺﾞｼｯｸUB" pitchFamily="50" charset="-128"/>
              </a:rPr>
              <a:t>年</a:t>
            </a:r>
            <a:r>
              <a:rPr lang="en-US" altLang="ja-JP" sz="1400">
                <a:solidFill>
                  <a:srgbClr val="003300"/>
                </a:solidFill>
                <a:latin typeface="Tahoma" pitchFamily="34" charset="0"/>
                <a:ea typeface="HGP創英角ｺﾞｼｯｸUB" pitchFamily="50" charset="-128"/>
              </a:rPr>
              <a:t>8~11</a:t>
            </a:r>
            <a:r>
              <a:rPr lang="ja-JP" altLang="en-US" sz="1400">
                <a:solidFill>
                  <a:srgbClr val="003300"/>
                </a:solidFill>
                <a:latin typeface="Tahoma" pitchFamily="34" charset="0"/>
                <a:ea typeface="HGP創英角ｺﾞｼｯｸUB" pitchFamily="50" charset="-128"/>
              </a:rPr>
              <a:t>月</a:t>
            </a:r>
            <a:r>
              <a:rPr lang="en-US" altLang="ja-JP" sz="1400">
                <a:solidFill>
                  <a:srgbClr val="003300"/>
                </a:solidFill>
                <a:latin typeface="Tahoma" pitchFamily="34" charset="0"/>
                <a:ea typeface="HGP創英角ｺﾞｼｯｸUB" pitchFamily="50" charset="-128"/>
              </a:rPr>
              <a:t>)</a:t>
            </a:r>
          </a:p>
        </p:txBody>
      </p:sp>
      <p:sp>
        <p:nvSpPr>
          <p:cNvPr id="63" name="Text Box 36"/>
          <p:cNvSpPr txBox="1">
            <a:spLocks noChangeArrowheads="1"/>
          </p:cNvSpPr>
          <p:nvPr/>
        </p:nvSpPr>
        <p:spPr bwMode="auto">
          <a:xfrm>
            <a:off x="3209374" y="5576269"/>
            <a:ext cx="1199665" cy="309958"/>
          </a:xfrm>
          <a:prstGeom prst="rect">
            <a:avLst/>
          </a:prstGeom>
          <a:noFill/>
          <a:ln w="25400" algn="ctr">
            <a:noFill/>
            <a:miter lim="800000"/>
            <a:headEnd/>
            <a:tailEnd/>
          </a:ln>
          <a:effectLst/>
        </p:spPr>
        <p:txBody>
          <a:bodyPr wrap="none" lIns="90000" tIns="46800" rIns="90000" bIns="46800">
            <a:spAutoFit/>
          </a:bodyPr>
          <a:lstStyle/>
          <a:p>
            <a:pPr algn="ctr">
              <a:buNone/>
            </a:pPr>
            <a:r>
              <a:rPr lang="en-US" altLang="ja-JP" sz="1400" dirty="0">
                <a:solidFill>
                  <a:srgbClr val="003300"/>
                </a:solidFill>
                <a:latin typeface="Tahoma" pitchFamily="34" charset="0"/>
                <a:ea typeface="HGP創英角ｺﾞｼｯｸUB" pitchFamily="50" charset="-128"/>
              </a:rPr>
              <a:t>(10</a:t>
            </a:r>
            <a:r>
              <a:rPr lang="ja-JP" altLang="en-US" sz="1400" dirty="0">
                <a:solidFill>
                  <a:srgbClr val="003300"/>
                </a:solidFill>
                <a:latin typeface="Tahoma" pitchFamily="34" charset="0"/>
                <a:ea typeface="HGP創英角ｺﾞｼｯｸUB" pitchFamily="50" charset="-128"/>
              </a:rPr>
              <a:t>年</a:t>
            </a:r>
            <a:r>
              <a:rPr lang="en-US" altLang="ja-JP" sz="1400" dirty="0">
                <a:solidFill>
                  <a:srgbClr val="003300"/>
                </a:solidFill>
                <a:latin typeface="Tahoma" pitchFamily="34" charset="0"/>
                <a:ea typeface="HGP創英角ｺﾞｼｯｸUB" pitchFamily="50" charset="-128"/>
              </a:rPr>
              <a:t>1~3</a:t>
            </a:r>
            <a:r>
              <a:rPr lang="ja-JP" altLang="en-US" sz="1400" dirty="0">
                <a:solidFill>
                  <a:srgbClr val="003300"/>
                </a:solidFill>
                <a:latin typeface="Tahoma" pitchFamily="34" charset="0"/>
                <a:ea typeface="HGP創英角ｺﾞｼｯｸUB" pitchFamily="50" charset="-128"/>
              </a:rPr>
              <a:t>月</a:t>
            </a:r>
            <a:r>
              <a:rPr lang="en-US" altLang="ja-JP" sz="1400" dirty="0">
                <a:solidFill>
                  <a:srgbClr val="003300"/>
                </a:solidFill>
                <a:latin typeface="Tahoma" pitchFamily="34" charset="0"/>
                <a:ea typeface="HGP創英角ｺﾞｼｯｸUB" pitchFamily="50" charset="-128"/>
              </a:rPr>
              <a:t>)</a:t>
            </a:r>
          </a:p>
        </p:txBody>
      </p:sp>
      <p:sp>
        <p:nvSpPr>
          <p:cNvPr id="64" name="Text Box 40"/>
          <p:cNvSpPr txBox="1">
            <a:spLocks noChangeArrowheads="1"/>
          </p:cNvSpPr>
          <p:nvPr/>
        </p:nvSpPr>
        <p:spPr bwMode="auto">
          <a:xfrm>
            <a:off x="7159867" y="4053857"/>
            <a:ext cx="1199665" cy="309958"/>
          </a:xfrm>
          <a:prstGeom prst="rect">
            <a:avLst/>
          </a:prstGeom>
          <a:noFill/>
          <a:ln w="25400" algn="ctr">
            <a:noFill/>
            <a:miter lim="800000"/>
            <a:headEnd/>
            <a:tailEnd/>
          </a:ln>
          <a:effectLst/>
        </p:spPr>
        <p:txBody>
          <a:bodyPr wrap="none" lIns="90000" tIns="46800" rIns="90000" bIns="46800">
            <a:spAutoFit/>
          </a:bodyPr>
          <a:lstStyle/>
          <a:p>
            <a:pPr algn="ctr">
              <a:buNone/>
            </a:pPr>
            <a:r>
              <a:rPr lang="en-US" altLang="ja-JP" sz="1400" dirty="0">
                <a:solidFill>
                  <a:srgbClr val="003300"/>
                </a:solidFill>
                <a:latin typeface="Tahoma" pitchFamily="34" charset="0"/>
                <a:ea typeface="HGP創英角ｺﾞｼｯｸUB" pitchFamily="50" charset="-128"/>
              </a:rPr>
              <a:t>(</a:t>
            </a:r>
            <a:r>
              <a:rPr lang="en-US" altLang="ja-JP" sz="1400" dirty="0" smtClean="0">
                <a:solidFill>
                  <a:srgbClr val="003300"/>
                </a:solidFill>
                <a:latin typeface="Tahoma" pitchFamily="34" charset="0"/>
                <a:ea typeface="HGP創英角ｺﾞｼｯｸUB" pitchFamily="50" charset="-128"/>
              </a:rPr>
              <a:t>10</a:t>
            </a:r>
            <a:r>
              <a:rPr lang="ja-JP" altLang="en-US" sz="1400" dirty="0" smtClean="0">
                <a:solidFill>
                  <a:srgbClr val="003300"/>
                </a:solidFill>
                <a:latin typeface="Tahoma" pitchFamily="34" charset="0"/>
                <a:ea typeface="HGP創英角ｺﾞｼｯｸUB" pitchFamily="50" charset="-128"/>
              </a:rPr>
              <a:t>年</a:t>
            </a:r>
            <a:r>
              <a:rPr lang="en-US" altLang="ja-JP" sz="1400" dirty="0">
                <a:solidFill>
                  <a:srgbClr val="003300"/>
                </a:solidFill>
                <a:latin typeface="Tahoma" pitchFamily="34" charset="0"/>
                <a:ea typeface="HGP創英角ｺﾞｼｯｸUB" pitchFamily="50" charset="-128"/>
              </a:rPr>
              <a:t>6</a:t>
            </a:r>
            <a:r>
              <a:rPr lang="en-US" altLang="ja-JP" sz="1400" dirty="0" smtClean="0">
                <a:solidFill>
                  <a:srgbClr val="003300"/>
                </a:solidFill>
                <a:latin typeface="Tahoma" pitchFamily="34" charset="0"/>
                <a:ea typeface="HGP創英角ｺﾞｼｯｸUB" pitchFamily="50" charset="-128"/>
              </a:rPr>
              <a:t>~7</a:t>
            </a:r>
            <a:r>
              <a:rPr lang="ja-JP" altLang="en-US" sz="1400" dirty="0" smtClean="0">
                <a:solidFill>
                  <a:srgbClr val="003300"/>
                </a:solidFill>
                <a:latin typeface="Tahoma" pitchFamily="34" charset="0"/>
                <a:ea typeface="HGP創英角ｺﾞｼｯｸUB" pitchFamily="50" charset="-128"/>
              </a:rPr>
              <a:t>月</a:t>
            </a:r>
            <a:r>
              <a:rPr lang="en-US" altLang="ja-JP" sz="1400" dirty="0" smtClean="0">
                <a:solidFill>
                  <a:srgbClr val="003300"/>
                </a:solidFill>
                <a:latin typeface="Tahoma" pitchFamily="34" charset="0"/>
                <a:ea typeface="HGP創英角ｺﾞｼｯｸUB" pitchFamily="50" charset="-128"/>
              </a:rPr>
              <a:t>)</a:t>
            </a:r>
            <a:endParaRPr lang="en-US" altLang="ja-JP" sz="1400" dirty="0">
              <a:solidFill>
                <a:srgbClr val="003300"/>
              </a:solidFill>
              <a:latin typeface="Tahoma" pitchFamily="34" charset="0"/>
              <a:ea typeface="HGP創英角ｺﾞｼｯｸUB" pitchFamily="50" charset="-128"/>
            </a:endParaRPr>
          </a:p>
        </p:txBody>
      </p:sp>
      <p:sp>
        <p:nvSpPr>
          <p:cNvPr id="66" name="Oval 24"/>
          <p:cNvSpPr>
            <a:spLocks noChangeArrowheads="1"/>
          </p:cNvSpPr>
          <p:nvPr/>
        </p:nvSpPr>
        <p:spPr bwMode="auto">
          <a:xfrm>
            <a:off x="7524328" y="3184105"/>
            <a:ext cx="1255713" cy="339725"/>
          </a:xfrm>
          <a:prstGeom prst="ellipse">
            <a:avLst/>
          </a:prstGeom>
          <a:solidFill>
            <a:srgbClr val="40458C">
              <a:lumMod val="40000"/>
              <a:lumOff val="60000"/>
            </a:srgbClr>
          </a:solidFill>
          <a:ln w="25400" algn="ctr">
            <a:noFill/>
            <a:round/>
            <a:headEnd/>
            <a:tailEnd/>
          </a:ln>
          <a:effectLst/>
        </p:spPr>
        <p:txBody>
          <a:bodyPr wrap="none" lIns="90000" tIns="46800" rIns="90000" bIns="46800" anchor="ctr"/>
          <a:lstStyle/>
          <a:p>
            <a:pPr fontAlgn="auto">
              <a:spcBef>
                <a:spcPts val="0"/>
              </a:spcBef>
              <a:spcAft>
                <a:spcPts val="0"/>
              </a:spcAft>
              <a:buNone/>
            </a:pPr>
            <a:r>
              <a:rPr kumimoji="0" lang="ja-JP" altLang="en-US" sz="1400" b="0" i="0" u="none" strike="noStrike" kern="0" cap="none" spc="0" normalizeH="0" baseline="0" noProof="0" dirty="0" smtClean="0">
                <a:ln>
                  <a:noFill/>
                </a:ln>
                <a:solidFill>
                  <a:srgbClr val="000000"/>
                </a:solidFill>
                <a:effectLst/>
                <a:uLnTx/>
                <a:uFillTx/>
                <a:latin typeface="Tahoma" pitchFamily="34" charset="0"/>
                <a:ea typeface="HGP創英角ｺﾞｼｯｸUB" pitchFamily="50" charset="-128"/>
              </a:rPr>
              <a:t>観測運用</a:t>
            </a:r>
            <a:endParaRPr kumimoji="0" lang="ja-JP" altLang="en-US" sz="1400" b="0" i="0" u="none" strike="noStrike" kern="0" cap="none" spc="0" normalizeH="0" baseline="0" noProof="0" dirty="0">
              <a:ln>
                <a:noFill/>
              </a:ln>
              <a:solidFill>
                <a:srgbClr val="000000"/>
              </a:solidFill>
              <a:effectLst/>
              <a:uLnTx/>
              <a:uFillTx/>
              <a:latin typeface="Tahoma" pitchFamily="34" charset="0"/>
              <a:ea typeface="HGP創英角ｺﾞｼｯｸUB" pitchFamily="50" charset="-128"/>
            </a:endParaRPr>
          </a:p>
        </p:txBody>
      </p:sp>
      <p:sp>
        <p:nvSpPr>
          <p:cNvPr id="67" name="Oval 23"/>
          <p:cNvSpPr>
            <a:spLocks noChangeArrowheads="1"/>
          </p:cNvSpPr>
          <p:nvPr/>
        </p:nvSpPr>
        <p:spPr bwMode="auto">
          <a:xfrm>
            <a:off x="579983" y="3708476"/>
            <a:ext cx="1255713" cy="339725"/>
          </a:xfrm>
          <a:prstGeom prst="ellipse">
            <a:avLst/>
          </a:prstGeom>
          <a:solidFill>
            <a:srgbClr val="FFFF99"/>
          </a:solidFill>
          <a:ln w="25400" algn="ctr">
            <a:noFill/>
            <a:round/>
            <a:headEnd/>
            <a:tailEnd/>
          </a:ln>
          <a:effectLst/>
        </p:spPr>
        <p:txBody>
          <a:bodyPr wrap="none" lIns="90000" tIns="46800" rIns="90000" bIns="46800" anchor="ctr"/>
          <a:lstStyle/>
          <a:p>
            <a:pPr algn="ctr">
              <a:buNone/>
            </a:pPr>
            <a:r>
              <a:rPr lang="ja-JP" altLang="en-US" sz="1400">
                <a:solidFill>
                  <a:srgbClr val="FF0000"/>
                </a:solidFill>
                <a:latin typeface="Tahoma" pitchFamily="34" charset="0"/>
                <a:ea typeface="HGP創英角ｺﾞｼｯｸUB" pitchFamily="50" charset="-128"/>
              </a:rPr>
              <a:t>定常運用</a:t>
            </a:r>
          </a:p>
        </p:txBody>
      </p:sp>
      <p:sp>
        <p:nvSpPr>
          <p:cNvPr id="68" name="Oval 26"/>
          <p:cNvSpPr>
            <a:spLocks noChangeArrowheads="1"/>
          </p:cNvSpPr>
          <p:nvPr/>
        </p:nvSpPr>
        <p:spPr bwMode="auto">
          <a:xfrm>
            <a:off x="579983" y="4068516"/>
            <a:ext cx="1255712" cy="339725"/>
          </a:xfrm>
          <a:prstGeom prst="ellipse">
            <a:avLst/>
          </a:prstGeom>
          <a:solidFill>
            <a:srgbClr val="00FF00"/>
          </a:solidFill>
          <a:ln w="25400" algn="ctr">
            <a:noFill/>
            <a:round/>
            <a:headEnd/>
            <a:tailEnd/>
          </a:ln>
          <a:effectLst/>
        </p:spPr>
        <p:txBody>
          <a:bodyPr wrap="none" lIns="90000" tIns="46800" rIns="90000" bIns="46800" anchor="ctr"/>
          <a:lstStyle/>
          <a:p>
            <a:pPr algn="ctr">
              <a:buNone/>
            </a:pPr>
            <a:r>
              <a:rPr lang="ja-JP" altLang="en-US" sz="1400">
                <a:solidFill>
                  <a:srgbClr val="000000"/>
                </a:solidFill>
                <a:latin typeface="Tahoma" pitchFamily="34" charset="0"/>
                <a:ea typeface="HGP創英角ｺﾞｼｯｸUB" pitchFamily="50" charset="-128"/>
              </a:rPr>
              <a:t>後期運用</a:t>
            </a:r>
          </a:p>
        </p:txBody>
      </p:sp>
      <p:sp>
        <p:nvSpPr>
          <p:cNvPr id="69" name="Oval 20"/>
          <p:cNvSpPr>
            <a:spLocks noChangeArrowheads="1"/>
          </p:cNvSpPr>
          <p:nvPr/>
        </p:nvSpPr>
        <p:spPr bwMode="auto">
          <a:xfrm>
            <a:off x="5868144" y="1412776"/>
            <a:ext cx="1255712" cy="339725"/>
          </a:xfrm>
          <a:prstGeom prst="ellipse">
            <a:avLst/>
          </a:prstGeom>
          <a:solidFill>
            <a:srgbClr val="FFFF99"/>
          </a:solidFill>
          <a:ln w="25400" algn="ctr">
            <a:noFill/>
            <a:round/>
            <a:headEnd/>
            <a:tailEnd/>
          </a:ln>
          <a:effectLst/>
        </p:spPr>
        <p:txBody>
          <a:bodyPr wrap="none" lIns="90000" tIns="46800" rIns="90000" bIns="46800" anchor="ctr"/>
          <a:lstStyle/>
          <a:p>
            <a:pPr algn="ctr">
              <a:buNone/>
            </a:pPr>
            <a:r>
              <a:rPr lang="ja-JP" altLang="en-US" sz="1400">
                <a:solidFill>
                  <a:srgbClr val="FF0000"/>
                </a:solidFill>
                <a:latin typeface="Tahoma" pitchFamily="34" charset="0"/>
                <a:ea typeface="HGP創英角ｺﾞｼｯｸUB" pitchFamily="50" charset="-128"/>
              </a:rPr>
              <a:t>定常運用</a:t>
            </a:r>
          </a:p>
        </p:txBody>
      </p:sp>
      <p:sp>
        <p:nvSpPr>
          <p:cNvPr id="70" name="Oval 24"/>
          <p:cNvSpPr>
            <a:spLocks noChangeArrowheads="1"/>
          </p:cNvSpPr>
          <p:nvPr/>
        </p:nvSpPr>
        <p:spPr bwMode="auto">
          <a:xfrm>
            <a:off x="5868144" y="1772816"/>
            <a:ext cx="1255713" cy="339725"/>
          </a:xfrm>
          <a:prstGeom prst="ellipse">
            <a:avLst/>
          </a:prstGeom>
          <a:solidFill>
            <a:srgbClr val="00FF00"/>
          </a:solidFill>
          <a:ln w="25400" algn="ctr">
            <a:noFill/>
            <a:round/>
            <a:headEnd/>
            <a:tailEnd/>
          </a:ln>
          <a:effectLst/>
        </p:spPr>
        <p:txBody>
          <a:bodyPr wrap="none" lIns="90000" tIns="46800" rIns="90000" bIns="46800" anchor="ctr"/>
          <a:lstStyle/>
          <a:p>
            <a:pPr algn="ctr">
              <a:buNone/>
            </a:pPr>
            <a:r>
              <a:rPr lang="ja-JP" altLang="en-US" sz="1400">
                <a:solidFill>
                  <a:srgbClr val="000000"/>
                </a:solidFill>
                <a:latin typeface="Tahoma" pitchFamily="34" charset="0"/>
                <a:ea typeface="HGP創英角ｺﾞｼｯｸUB" pitchFamily="50" charset="-128"/>
              </a:rPr>
              <a:t>後期運用</a:t>
            </a:r>
          </a:p>
        </p:txBody>
      </p:sp>
      <p:sp>
        <p:nvSpPr>
          <p:cNvPr id="71" name="Oval 24"/>
          <p:cNvSpPr>
            <a:spLocks noChangeArrowheads="1"/>
          </p:cNvSpPr>
          <p:nvPr/>
        </p:nvSpPr>
        <p:spPr bwMode="auto">
          <a:xfrm>
            <a:off x="5868144" y="2132856"/>
            <a:ext cx="1255713" cy="339725"/>
          </a:xfrm>
          <a:prstGeom prst="ellipse">
            <a:avLst/>
          </a:prstGeom>
          <a:solidFill>
            <a:srgbClr val="40458C">
              <a:lumMod val="40000"/>
              <a:lumOff val="60000"/>
            </a:srgbClr>
          </a:solidFill>
          <a:ln w="25400" algn="ctr">
            <a:noFill/>
            <a:round/>
            <a:headEnd/>
            <a:tailEnd/>
          </a:ln>
          <a:effectLst/>
        </p:spPr>
        <p:txBody>
          <a:bodyPr wrap="none" lIns="90000" tIns="46800" rIns="90000" bIns="46800" anchor="ctr"/>
          <a:lstStyle/>
          <a:p>
            <a:pPr fontAlgn="auto">
              <a:spcBef>
                <a:spcPts val="0"/>
              </a:spcBef>
              <a:spcAft>
                <a:spcPts val="0"/>
              </a:spcAft>
              <a:buNone/>
            </a:pPr>
            <a:r>
              <a:rPr kumimoji="0" lang="ja-JP" altLang="en-US" sz="1400" b="0" i="0" u="none" strike="noStrike" kern="0" cap="none" spc="0" normalizeH="0" baseline="0" noProof="0" dirty="0" smtClean="0">
                <a:ln>
                  <a:noFill/>
                </a:ln>
                <a:solidFill>
                  <a:srgbClr val="000000"/>
                </a:solidFill>
                <a:effectLst/>
                <a:uLnTx/>
                <a:uFillTx/>
                <a:latin typeface="Tahoma" pitchFamily="34" charset="0"/>
                <a:ea typeface="HGP創英角ｺﾞｼｯｸUB" pitchFamily="50" charset="-128"/>
              </a:rPr>
              <a:t>観測運用</a:t>
            </a:r>
            <a:endParaRPr kumimoji="0" lang="ja-JP" altLang="en-US" sz="1400" b="0" i="0" u="none" strike="noStrike" kern="0" cap="none" spc="0" normalizeH="0" baseline="0" noProof="0" dirty="0">
              <a:ln>
                <a:noFill/>
              </a:ln>
              <a:solidFill>
                <a:srgbClr val="000000"/>
              </a:solidFill>
              <a:effectLst/>
              <a:uLnTx/>
              <a:uFillTx/>
              <a:latin typeface="Tahoma" pitchFamily="34" charset="0"/>
              <a:ea typeface="HGP創英角ｺﾞｼｯｸUB" pitchFamily="50" charset="-128"/>
            </a:endParaRPr>
          </a:p>
        </p:txBody>
      </p:sp>
      <p:sp>
        <p:nvSpPr>
          <p:cNvPr id="72" name="右中かっこ 71"/>
          <p:cNvSpPr/>
          <p:nvPr/>
        </p:nvSpPr>
        <p:spPr bwMode="auto">
          <a:xfrm>
            <a:off x="7092280" y="1412776"/>
            <a:ext cx="468000" cy="389478"/>
          </a:xfrm>
          <a:prstGeom prst="rightBrace">
            <a:avLst/>
          </a:prstGeom>
          <a:noFill/>
          <a:ln w="12700" cap="flat" cmpd="sng" algn="ctr">
            <a:solidFill>
              <a:srgbClr val="0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l" eaLnBrk="0" hangingPunct="0">
              <a:buNone/>
            </a:pPr>
            <a:endParaRPr kumimoji="0" lang="ja-JP" altLang="en-US" sz="1800" b="0" i="0" u="none" strike="noStrike" cap="none" normalizeH="0" baseline="0" smtClean="0">
              <a:ln>
                <a:noFill/>
              </a:ln>
              <a:solidFill>
                <a:srgbClr val="000000"/>
              </a:solidFill>
              <a:effectLst/>
              <a:latin typeface="Tahoma" pitchFamily="34" charset="0"/>
              <a:ea typeface="HGP創英角ｺﾞｼｯｸUB" pitchFamily="50" charset="-128"/>
            </a:endParaRPr>
          </a:p>
        </p:txBody>
      </p:sp>
      <p:sp>
        <p:nvSpPr>
          <p:cNvPr id="73" name="テキスト ボックス 72"/>
          <p:cNvSpPr txBox="1"/>
          <p:nvPr/>
        </p:nvSpPr>
        <p:spPr>
          <a:xfrm>
            <a:off x="7539556" y="1628800"/>
            <a:ext cx="1186543" cy="646331"/>
          </a:xfrm>
          <a:prstGeom prst="rect">
            <a:avLst/>
          </a:prstGeom>
          <a:noFill/>
        </p:spPr>
        <p:txBody>
          <a:bodyPr wrap="none" rtlCol="0">
            <a:spAutoFit/>
          </a:bodyPr>
          <a:lstStyle/>
          <a:p>
            <a:pPr fontAlgn="auto">
              <a:spcBef>
                <a:spcPts val="0"/>
              </a:spcBef>
              <a:spcAft>
                <a:spcPts val="0"/>
              </a:spcAft>
              <a:buNone/>
            </a:pPr>
            <a:r>
              <a:rPr kumimoji="1" lang="ja-JP" altLang="en-US" sz="1800" b="0" i="0" u="none" strike="noStrike" kern="0" cap="none" spc="0" normalizeH="0" baseline="0" noProof="0" dirty="0" smtClean="0">
                <a:ln>
                  <a:noFill/>
                </a:ln>
                <a:solidFill>
                  <a:sysClr val="windowText" lastClr="000000"/>
                </a:solidFill>
                <a:effectLst/>
                <a:uLnTx/>
                <a:uFillTx/>
              </a:rPr>
              <a:t>各フェーズ</a:t>
            </a:r>
            <a:endParaRPr kumimoji="1" lang="en-US" altLang="ja-JP" sz="1800" b="0" i="0" u="none" strike="noStrike" kern="0" cap="none" spc="0" normalizeH="0" baseline="0" noProof="0" dirty="0" smtClean="0">
              <a:ln>
                <a:noFill/>
              </a:ln>
              <a:solidFill>
                <a:sysClr val="windowText" lastClr="000000"/>
              </a:solidFill>
              <a:effectLst/>
              <a:uLnTx/>
              <a:uFillTx/>
            </a:endParaRPr>
          </a:p>
          <a:p>
            <a:pPr fontAlgn="auto">
              <a:spcBef>
                <a:spcPts val="0"/>
              </a:spcBef>
              <a:spcAft>
                <a:spcPts val="0"/>
              </a:spcAft>
              <a:buNone/>
            </a:pPr>
            <a:r>
              <a:rPr kumimoji="1" lang="ja-JP" altLang="en-US" sz="1800" b="0" i="0" u="none" strike="noStrike" kern="0" cap="none" spc="0" normalizeH="0" baseline="0" noProof="0" dirty="0" smtClean="0">
                <a:ln>
                  <a:noFill/>
                </a:ln>
                <a:solidFill>
                  <a:sysClr val="windowText" lastClr="000000"/>
                </a:solidFill>
                <a:effectLst/>
                <a:uLnTx/>
                <a:uFillTx/>
              </a:rPr>
              <a:t>約半年</a:t>
            </a:r>
            <a:endParaRPr kumimoji="1" lang="ja-JP" altLang="en-US" sz="1800" b="0" i="0" u="none" strike="noStrike" kern="0" cap="none" spc="0" normalizeH="0" baseline="0" noProof="0" dirty="0">
              <a:ln>
                <a:noFill/>
              </a:ln>
              <a:solidFill>
                <a:sysClr val="windowText" lastClr="000000"/>
              </a:solidFill>
              <a:effectLst/>
              <a:uLnTx/>
              <a:uFillTx/>
            </a:endParaRPr>
          </a:p>
        </p:txBody>
      </p:sp>
      <p:sp>
        <p:nvSpPr>
          <p:cNvPr id="74" name="Text Box 40"/>
          <p:cNvSpPr txBox="1">
            <a:spLocks noChangeArrowheads="1"/>
          </p:cNvSpPr>
          <p:nvPr/>
        </p:nvSpPr>
        <p:spPr bwMode="auto">
          <a:xfrm>
            <a:off x="7141171" y="5920409"/>
            <a:ext cx="1101881" cy="309958"/>
          </a:xfrm>
          <a:prstGeom prst="rect">
            <a:avLst/>
          </a:prstGeom>
          <a:noFill/>
          <a:ln w="25400" algn="ctr">
            <a:noFill/>
            <a:miter lim="800000"/>
            <a:headEnd/>
            <a:tailEnd/>
          </a:ln>
          <a:effectLst/>
        </p:spPr>
        <p:txBody>
          <a:bodyPr wrap="none" lIns="90000" tIns="46800" rIns="90000" bIns="46800">
            <a:spAutoFit/>
          </a:bodyPr>
          <a:lstStyle/>
          <a:p>
            <a:pPr algn="ctr">
              <a:buNone/>
            </a:pPr>
            <a:r>
              <a:rPr lang="en-US" altLang="ja-JP" sz="1400" dirty="0">
                <a:solidFill>
                  <a:srgbClr val="003300"/>
                </a:solidFill>
                <a:latin typeface="Tahoma" pitchFamily="34" charset="0"/>
                <a:ea typeface="HGP創英角ｺﾞｼｯｸUB" pitchFamily="50" charset="-128"/>
              </a:rPr>
              <a:t>(</a:t>
            </a:r>
            <a:r>
              <a:rPr lang="en-US" altLang="ja-JP" sz="1400" dirty="0" smtClean="0">
                <a:solidFill>
                  <a:srgbClr val="003300"/>
                </a:solidFill>
                <a:latin typeface="Tahoma" pitchFamily="34" charset="0"/>
                <a:ea typeface="HGP創英角ｺﾞｼｯｸUB" pitchFamily="50" charset="-128"/>
              </a:rPr>
              <a:t>10</a:t>
            </a:r>
            <a:r>
              <a:rPr lang="ja-JP" altLang="en-US" sz="1400" dirty="0" smtClean="0">
                <a:solidFill>
                  <a:srgbClr val="003300"/>
                </a:solidFill>
                <a:latin typeface="Tahoma" pitchFamily="34" charset="0"/>
                <a:ea typeface="HGP創英角ｺﾞｼｯｸUB" pitchFamily="50" charset="-128"/>
              </a:rPr>
              <a:t>年</a:t>
            </a:r>
            <a:r>
              <a:rPr lang="en-US" altLang="ja-JP" sz="1400" dirty="0" smtClean="0">
                <a:solidFill>
                  <a:srgbClr val="003300"/>
                </a:solidFill>
                <a:latin typeface="Tahoma" pitchFamily="34" charset="0"/>
                <a:ea typeface="HGP創英角ｺﾞｼｯｸUB" pitchFamily="50" charset="-128"/>
              </a:rPr>
              <a:t>9</a:t>
            </a:r>
            <a:r>
              <a:rPr lang="ja-JP" altLang="en-US" sz="1400" dirty="0" smtClean="0">
                <a:solidFill>
                  <a:srgbClr val="003300"/>
                </a:solidFill>
                <a:latin typeface="Tahoma" pitchFamily="34" charset="0"/>
                <a:ea typeface="HGP創英角ｺﾞｼｯｸUB" pitchFamily="50" charset="-128"/>
              </a:rPr>
              <a:t>月</a:t>
            </a:r>
            <a:r>
              <a:rPr lang="en-US" altLang="ja-JP" sz="1400" dirty="0" smtClean="0">
                <a:solidFill>
                  <a:srgbClr val="003300"/>
                </a:solidFill>
                <a:latin typeface="Tahoma" pitchFamily="34" charset="0"/>
                <a:ea typeface="HGP創英角ｺﾞｼｯｸUB" pitchFamily="50" charset="-128"/>
              </a:rPr>
              <a:t>~)</a:t>
            </a:r>
            <a:endParaRPr lang="en-US" altLang="ja-JP" sz="1400" dirty="0">
              <a:solidFill>
                <a:srgbClr val="003300"/>
              </a:solidFill>
              <a:latin typeface="Tahoma" pitchFamily="34" charset="0"/>
              <a:ea typeface="HGP創英角ｺﾞｼｯｸUB" pitchFamily="50" charset="-128"/>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20</a:t>
            </a:fld>
            <a:endParaRPr lang="en-US" altLang="ja-JP" dirty="0"/>
          </a:p>
        </p:txBody>
      </p:sp>
    </p:spTree>
    <p:extLst>
      <p:ext uri="{BB962C8B-B14F-4D97-AF65-F5344CB8AC3E}">
        <p14:creationId xmlns:p14="http://schemas.microsoft.com/office/powerpoint/2010/main" val="16036841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角丸四角形 74"/>
          <p:cNvSpPr/>
          <p:nvPr/>
        </p:nvSpPr>
        <p:spPr bwMode="auto">
          <a:xfrm>
            <a:off x="165101" y="1084534"/>
            <a:ext cx="8834884" cy="5296793"/>
          </a:xfrm>
          <a:prstGeom prst="roundRect">
            <a:avLst>
              <a:gd name="adj" fmla="val 2434"/>
            </a:avLst>
          </a:prstGeom>
          <a:solidFill>
            <a:srgbClr val="FFFFFF"/>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a typeface="ＭＳ Ｐゴシック" pitchFamily="50" charset="-128"/>
            </a:endParaRPr>
          </a:p>
        </p:txBody>
      </p:sp>
      <p:sp>
        <p:nvSpPr>
          <p:cNvPr id="4" name="タイトル 3"/>
          <p:cNvSpPr>
            <a:spLocks noGrp="1"/>
          </p:cNvSpPr>
          <p:nvPr>
            <p:ph type="title"/>
          </p:nvPr>
        </p:nvSpPr>
        <p:spPr/>
        <p:txBody>
          <a:bodyPr/>
          <a:lstStyle/>
          <a:p>
            <a:r>
              <a:rPr kumimoji="1" lang="en-US" altLang="ja-JP" dirty="0" smtClean="0"/>
              <a:t>SWIM</a:t>
            </a:r>
            <a:r>
              <a:rPr kumimoji="1" lang="ja-JP" altLang="en-US" dirty="0" smtClean="0"/>
              <a:t>運用</a:t>
            </a:r>
            <a:r>
              <a:rPr lang="ja-JP" altLang="en-US" dirty="0"/>
              <a:t>サマリ</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pic>
        <p:nvPicPr>
          <p:cNvPr id="1683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96" y="1196752"/>
            <a:ext cx="7835044" cy="51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21</a:t>
            </a:fld>
            <a:endParaRPr lang="en-US" altLang="ja-JP" dirty="0"/>
          </a:p>
        </p:txBody>
      </p:sp>
    </p:spTree>
    <p:extLst>
      <p:ext uri="{BB962C8B-B14F-4D97-AF65-F5344CB8AC3E}">
        <p14:creationId xmlns:p14="http://schemas.microsoft.com/office/powerpoint/2010/main" val="2437509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err="1" smtClean="0"/>
              <a:t>SWIM</a:t>
            </a:r>
            <a:r>
              <a:rPr lang="en-US" altLang="ja-JP" dirty="0" err="1" smtClean="0">
                <a:latin typeface="Symbol" pitchFamily="18" charset="2"/>
              </a:rPr>
              <a:t>mn</a:t>
            </a:r>
            <a:r>
              <a:rPr lang="ja-JP" altLang="en-US" dirty="0" smtClean="0"/>
              <a:t>の成果と意義</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pic>
        <p:nvPicPr>
          <p:cNvPr id="14" name="図 13"/>
          <p:cNvPicPr>
            <a:picLocks noChangeAspect="1"/>
          </p:cNvPicPr>
          <p:nvPr/>
        </p:nvPicPr>
        <p:blipFill>
          <a:blip r:embed="rId2" cstate="print"/>
          <a:srcRect/>
          <a:stretch>
            <a:fillRect/>
          </a:stretch>
        </p:blipFill>
        <p:spPr bwMode="auto">
          <a:xfrm>
            <a:off x="5190564" y="1184856"/>
            <a:ext cx="3751147" cy="2388160"/>
          </a:xfrm>
          <a:prstGeom prst="rect">
            <a:avLst/>
          </a:prstGeom>
          <a:noFill/>
          <a:ln w="9525">
            <a:noFill/>
            <a:miter lim="800000"/>
            <a:headEnd/>
            <a:tailEnd/>
          </a:ln>
        </p:spPr>
      </p:pic>
      <p:sp>
        <p:nvSpPr>
          <p:cNvPr id="17" name="角丸四角形 16"/>
          <p:cNvSpPr/>
          <p:nvPr/>
        </p:nvSpPr>
        <p:spPr>
          <a:xfrm>
            <a:off x="577520" y="2648520"/>
            <a:ext cx="4494998" cy="924025"/>
          </a:xfrm>
          <a:prstGeom prst="roundRect">
            <a:avLst/>
          </a:prstGeom>
          <a:solidFill>
            <a:srgbClr val="CCFFCC">
              <a:alpha val="10000"/>
            </a:srgbClr>
          </a:solidFill>
          <a:ln w="3175">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endParaRPr lang="ja-JP" altLang="en-US" sz="1800">
              <a:solidFill>
                <a:srgbClr val="FFFFFF"/>
              </a:solidFill>
              <a:latin typeface="Tahoma" pitchFamily="34" charset="0"/>
              <a:ea typeface="HGP創英角ｺﾞｼｯｸUB" pitchFamily="50" charset="-128"/>
            </a:endParaRPr>
          </a:p>
        </p:txBody>
      </p:sp>
      <p:sp>
        <p:nvSpPr>
          <p:cNvPr id="18" name="テキスト ボックス 17"/>
          <p:cNvSpPr txBox="1"/>
          <p:nvPr/>
        </p:nvSpPr>
        <p:spPr>
          <a:xfrm>
            <a:off x="355402" y="908720"/>
            <a:ext cx="4697861" cy="1649682"/>
          </a:xfrm>
          <a:prstGeom prst="rect">
            <a:avLst/>
          </a:prstGeom>
          <a:noFill/>
        </p:spPr>
        <p:txBody>
          <a:bodyPr wrap="square">
            <a:spAutoFit/>
          </a:bodyPr>
          <a:lstStyle/>
          <a:p>
            <a:pPr algn="l">
              <a:lnSpc>
                <a:spcPct val="110000"/>
              </a:lnSpc>
              <a:buFontTx/>
              <a:buNone/>
              <a:defRPr/>
            </a:pPr>
            <a:r>
              <a:rPr lang="ja-JP" altLang="en-US" sz="2000" dirty="0">
                <a:solidFill>
                  <a:srgbClr val="99FF99"/>
                </a:solidFill>
                <a:latin typeface="Tahoma" pitchFamily="34" charset="0"/>
              </a:rPr>
              <a:t>・</a:t>
            </a:r>
            <a:r>
              <a:rPr lang="ja-JP" altLang="en-US" sz="2000" dirty="0" smtClean="0">
                <a:solidFill>
                  <a:srgbClr val="99FF99"/>
                </a:solidFill>
                <a:latin typeface="Tahoma" pitchFamily="34" charset="0"/>
              </a:rPr>
              <a:t>重力波検出器の</a:t>
            </a:r>
            <a:r>
              <a:rPr lang="ja-JP" altLang="en-US" sz="2000" dirty="0">
                <a:solidFill>
                  <a:srgbClr val="99FF99"/>
                </a:solidFill>
                <a:latin typeface="Tahoma" pitchFamily="34" charset="0"/>
              </a:rPr>
              <a:t>安定</a:t>
            </a:r>
            <a:r>
              <a:rPr lang="ja-JP" altLang="en-US" sz="2000" dirty="0" smtClean="0">
                <a:solidFill>
                  <a:srgbClr val="99FF99"/>
                </a:solidFill>
                <a:latin typeface="Tahoma" pitchFamily="34" charset="0"/>
              </a:rPr>
              <a:t>動作</a:t>
            </a:r>
            <a:endParaRPr lang="en-US" altLang="ja-JP" sz="2000" dirty="0" smtClean="0">
              <a:solidFill>
                <a:srgbClr val="99FF99"/>
              </a:solidFill>
              <a:latin typeface="Tahoma" pitchFamily="34" charset="0"/>
            </a:endParaRPr>
          </a:p>
          <a:p>
            <a:pPr algn="l">
              <a:lnSpc>
                <a:spcPct val="110000"/>
              </a:lnSpc>
              <a:buFontTx/>
              <a:buNone/>
              <a:defRPr/>
            </a:pPr>
            <a:r>
              <a:rPr lang="en-US" altLang="ja-JP" sz="1800" dirty="0">
                <a:solidFill>
                  <a:srgbClr val="FFFFFF"/>
                </a:solidFill>
                <a:latin typeface="Tahoma" pitchFamily="34" charset="0"/>
              </a:rPr>
              <a:t> </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延べ</a:t>
            </a:r>
            <a:r>
              <a:rPr lang="en-US" altLang="ja-JP" sz="1800" dirty="0" smtClean="0">
                <a:solidFill>
                  <a:srgbClr val="FFFFFF"/>
                </a:solidFill>
                <a:latin typeface="Tahoma" pitchFamily="34" charset="0"/>
              </a:rPr>
              <a:t>15</a:t>
            </a:r>
            <a:r>
              <a:rPr lang="ja-JP" altLang="en-US" sz="1800" dirty="0" smtClean="0">
                <a:solidFill>
                  <a:srgbClr val="FFFFFF"/>
                </a:solidFill>
                <a:latin typeface="Tahoma" pitchFamily="34" charset="0"/>
              </a:rPr>
              <a:t>時間以上の制御動作</a:t>
            </a:r>
            <a:r>
              <a:rPr lang="en-US" altLang="ja-JP" sz="1800" dirty="0" smtClean="0">
                <a:solidFill>
                  <a:srgbClr val="FFFFFF"/>
                </a:solidFill>
                <a:latin typeface="Tahoma" pitchFamily="34" charset="0"/>
              </a:rPr>
              <a:t>.</a:t>
            </a:r>
          </a:p>
          <a:p>
            <a:pPr algn="l">
              <a:lnSpc>
                <a:spcPct val="110000"/>
              </a:lnSpc>
              <a:buFontTx/>
              <a:buNone/>
              <a:defRPr/>
            </a:pPr>
            <a:r>
              <a:rPr lang="en-US" altLang="ja-JP" sz="1800" dirty="0">
                <a:solidFill>
                  <a:srgbClr val="FFFFFF"/>
                </a:solidFill>
                <a:latin typeface="Tahoma" pitchFamily="34" charset="0"/>
              </a:rPr>
              <a:t> </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装置特性</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制御特性</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雑音</a:t>
            </a:r>
            <a:r>
              <a:rPr lang="ja-JP" altLang="en-US" sz="1800" dirty="0">
                <a:solidFill>
                  <a:srgbClr val="FFFFFF"/>
                </a:solidFill>
                <a:latin typeface="Tahoma" pitchFamily="34" charset="0"/>
              </a:rPr>
              <a:t>特性</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校正値</a:t>
            </a:r>
            <a:r>
              <a:rPr lang="en-US" altLang="ja-JP" sz="1800" dirty="0" smtClean="0">
                <a:solidFill>
                  <a:srgbClr val="FFFFFF"/>
                </a:solidFill>
                <a:latin typeface="Tahoma" pitchFamily="34" charset="0"/>
              </a:rPr>
              <a:t>.</a:t>
            </a:r>
          </a:p>
          <a:p>
            <a:pPr algn="l">
              <a:lnSpc>
                <a:spcPct val="110000"/>
              </a:lnSpc>
              <a:buFontTx/>
              <a:buNone/>
              <a:defRPr/>
            </a:pPr>
            <a:r>
              <a:rPr lang="en-US" altLang="ja-JP" sz="1800" dirty="0">
                <a:solidFill>
                  <a:srgbClr val="FFFFFF"/>
                </a:solidFill>
                <a:latin typeface="Tahoma" pitchFamily="34" charset="0"/>
              </a:rPr>
              <a:t> </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衛星環境評価</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振動・スピン</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温度変動</a:t>
            </a:r>
            <a:r>
              <a:rPr lang="en-US" altLang="ja-JP" sz="1800" dirty="0" smtClean="0">
                <a:solidFill>
                  <a:srgbClr val="FFFFFF"/>
                </a:solidFill>
                <a:latin typeface="Tahoma" pitchFamily="34" charset="0"/>
              </a:rPr>
              <a:t>.</a:t>
            </a:r>
            <a:endParaRPr lang="en-US" altLang="ja-JP" sz="1800" dirty="0">
              <a:solidFill>
                <a:srgbClr val="FFFFFF"/>
              </a:solidFill>
              <a:latin typeface="Tahoma" pitchFamily="34" charset="0"/>
            </a:endParaRPr>
          </a:p>
          <a:p>
            <a:pPr indent="152400" algn="l" eaLnBrk="0" hangingPunct="0">
              <a:lnSpc>
                <a:spcPct val="110000"/>
              </a:lnSpc>
              <a:buFontTx/>
              <a:buNone/>
              <a:defRPr/>
            </a:pPr>
            <a:r>
              <a:rPr lang="ja-JP" altLang="en-US" sz="1800" dirty="0" smtClean="0">
                <a:solidFill>
                  <a:srgbClr val="FFFFFF"/>
                </a:solidFill>
                <a:latin typeface="Tahoma" pitchFamily="34" charset="0"/>
              </a:rPr>
              <a:t> </a:t>
            </a:r>
            <a:r>
              <a:rPr lang="ja-JP" altLang="en-US" sz="1800" dirty="0">
                <a:solidFill>
                  <a:srgbClr val="FFFFFF"/>
                </a:solidFill>
                <a:latin typeface="Tahoma" pitchFamily="34" charset="0"/>
              </a:rPr>
              <a:t>　</a:t>
            </a:r>
            <a:r>
              <a:rPr lang="en-US" altLang="ja-JP" sz="1800" dirty="0" smtClean="0">
                <a:solidFill>
                  <a:srgbClr val="FFFFFF"/>
                </a:solidFill>
                <a:latin typeface="Tahoma" pitchFamily="34" charset="0"/>
                <a:sym typeface="Wingdings" pitchFamily="2" charset="2"/>
              </a:rPr>
              <a:t> </a:t>
            </a:r>
            <a:r>
              <a:rPr lang="ja-JP" altLang="en-US" sz="1800" dirty="0" smtClean="0">
                <a:solidFill>
                  <a:srgbClr val="CCFFCC"/>
                </a:solidFill>
                <a:latin typeface="Tahoma" pitchFamily="34" charset="0"/>
              </a:rPr>
              <a:t>世界で初めての</a:t>
            </a:r>
            <a:r>
              <a:rPr lang="ja-JP" altLang="en-US" sz="1800" dirty="0">
                <a:solidFill>
                  <a:srgbClr val="CCFFCC"/>
                </a:solidFill>
                <a:latin typeface="Tahoma" pitchFamily="34" charset="0"/>
              </a:rPr>
              <a:t>宇宙</a:t>
            </a:r>
            <a:r>
              <a:rPr lang="ja-JP" altLang="en-US" sz="1800" dirty="0" smtClean="0">
                <a:solidFill>
                  <a:srgbClr val="CCFFCC"/>
                </a:solidFill>
                <a:latin typeface="Tahoma" pitchFamily="34" charset="0"/>
              </a:rPr>
              <a:t>重力波検出器</a:t>
            </a:r>
            <a:r>
              <a:rPr lang="en-US" altLang="ja-JP" sz="1800" dirty="0" smtClean="0">
                <a:solidFill>
                  <a:srgbClr val="000000">
                    <a:lumMod val="95000"/>
                    <a:lumOff val="5000"/>
                  </a:srgbClr>
                </a:solidFill>
                <a:latin typeface="Tahoma" pitchFamily="34" charset="0"/>
              </a:rPr>
              <a:t>.</a:t>
            </a:r>
            <a:endParaRPr lang="en-US" altLang="ja-JP" sz="1800" kern="0" dirty="0">
              <a:solidFill>
                <a:srgbClr val="000000">
                  <a:lumMod val="95000"/>
                  <a:lumOff val="5000"/>
                </a:srgbClr>
              </a:solidFill>
              <a:latin typeface="Tahoma" pitchFamily="34" charset="0"/>
              <a:sym typeface="Wingdings" pitchFamily="2" charset="2"/>
            </a:endParaRPr>
          </a:p>
        </p:txBody>
      </p:sp>
      <p:grpSp>
        <p:nvGrpSpPr>
          <p:cNvPr id="2" name="グループ化 1"/>
          <p:cNvGrpSpPr/>
          <p:nvPr/>
        </p:nvGrpSpPr>
        <p:grpSpPr>
          <a:xfrm>
            <a:off x="458224" y="3789040"/>
            <a:ext cx="8518071" cy="2592288"/>
            <a:chOff x="458224" y="3789040"/>
            <a:chExt cx="8518071" cy="2592288"/>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462" y="4149080"/>
              <a:ext cx="3996833" cy="186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角丸四角形 15"/>
            <p:cNvSpPr/>
            <p:nvPr/>
          </p:nvSpPr>
          <p:spPr>
            <a:xfrm>
              <a:off x="1043608" y="5154116"/>
              <a:ext cx="3562951" cy="1195140"/>
            </a:xfrm>
            <a:prstGeom prst="roundRect">
              <a:avLst/>
            </a:prstGeom>
            <a:solidFill>
              <a:srgbClr val="CCFFCC">
                <a:alpha val="10000"/>
              </a:srgbClr>
            </a:solidFill>
            <a:ln w="3175">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endParaRPr lang="ja-JP" altLang="en-US" sz="1800">
                <a:solidFill>
                  <a:srgbClr val="FFFFFF"/>
                </a:solidFill>
                <a:latin typeface="Tahoma" pitchFamily="34" charset="0"/>
                <a:ea typeface="HGP創英角ｺﾞｼｯｸUB" pitchFamily="50" charset="-128"/>
              </a:endParaRPr>
            </a:p>
          </p:txBody>
        </p:sp>
        <p:sp>
          <p:nvSpPr>
            <p:cNvPr id="19" name="テキスト ボックス 18"/>
            <p:cNvSpPr txBox="1"/>
            <p:nvPr/>
          </p:nvSpPr>
          <p:spPr>
            <a:xfrm>
              <a:off x="458224" y="3789040"/>
              <a:ext cx="4689840" cy="1344984"/>
            </a:xfrm>
            <a:prstGeom prst="rect">
              <a:avLst/>
            </a:prstGeom>
            <a:noFill/>
          </p:spPr>
          <p:txBody>
            <a:bodyPr wrap="square">
              <a:spAutoFit/>
            </a:bodyPr>
            <a:lstStyle/>
            <a:p>
              <a:pPr algn="l">
                <a:lnSpc>
                  <a:spcPct val="110000"/>
                </a:lnSpc>
                <a:buFontTx/>
                <a:buNone/>
                <a:defRPr/>
              </a:pPr>
              <a:r>
                <a:rPr lang="ja-JP" altLang="en-US" sz="1800" dirty="0" smtClean="0">
                  <a:solidFill>
                    <a:srgbClr val="99FF99"/>
                  </a:solidFill>
                  <a:latin typeface="Tahoma" pitchFamily="34" charset="0"/>
                </a:rPr>
                <a:t>・</a:t>
              </a:r>
              <a:r>
                <a:rPr lang="ja-JP" altLang="en-US" sz="2000" dirty="0" smtClean="0">
                  <a:solidFill>
                    <a:srgbClr val="99FF99"/>
                  </a:solidFill>
                  <a:latin typeface="Tahoma" pitchFamily="34" charset="0"/>
                </a:rPr>
                <a:t>重力波検出器による観測運転</a:t>
              </a:r>
              <a:endParaRPr lang="en-US" altLang="ja-JP" sz="2000" dirty="0" smtClean="0">
                <a:solidFill>
                  <a:srgbClr val="99FF99"/>
                </a:solidFill>
                <a:latin typeface="Tahoma" pitchFamily="34" charset="0"/>
              </a:endParaRPr>
            </a:p>
            <a:p>
              <a:pPr algn="l">
                <a:lnSpc>
                  <a:spcPct val="110000"/>
                </a:lnSpc>
                <a:buFontTx/>
                <a:buNone/>
                <a:defRPr/>
              </a:pPr>
              <a:r>
                <a:rPr lang="en-US" altLang="ja-JP" sz="1800" dirty="0">
                  <a:solidFill>
                    <a:srgbClr val="FFFFFF"/>
                  </a:solidFill>
                  <a:latin typeface="Tahoma" pitchFamily="34" charset="0"/>
                </a:rPr>
                <a:t> </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延べ 地球</a:t>
              </a:r>
              <a:r>
                <a:rPr lang="en-US" altLang="ja-JP" sz="1800" dirty="0">
                  <a:solidFill>
                    <a:srgbClr val="FFFFFF"/>
                  </a:solidFill>
                  <a:latin typeface="Tahoma" pitchFamily="34" charset="0"/>
                </a:rPr>
                <a:t>3</a:t>
              </a:r>
              <a:r>
                <a:rPr lang="ja-JP" altLang="en-US" sz="1800" dirty="0" smtClean="0">
                  <a:solidFill>
                    <a:srgbClr val="FFFFFF"/>
                  </a:solidFill>
                  <a:latin typeface="Tahoma" pitchFamily="34" charset="0"/>
                </a:rPr>
                <a:t>周回分以上の長時間観測</a:t>
              </a:r>
              <a:r>
                <a:rPr lang="en-US" altLang="ja-JP" sz="1800" dirty="0" smtClean="0">
                  <a:solidFill>
                    <a:srgbClr val="FFFFFF"/>
                  </a:solidFill>
                  <a:latin typeface="Tahoma" pitchFamily="34" charset="0"/>
                </a:rPr>
                <a:t>.</a:t>
              </a:r>
            </a:p>
            <a:p>
              <a:pPr algn="l">
                <a:lnSpc>
                  <a:spcPct val="110000"/>
                </a:lnSpc>
                <a:buFontTx/>
                <a:buNone/>
                <a:defRPr/>
              </a:pPr>
              <a:r>
                <a:rPr lang="en-US" altLang="ja-JP" sz="1800" dirty="0">
                  <a:solidFill>
                    <a:srgbClr val="FFFFFF"/>
                  </a:solidFill>
                  <a:latin typeface="Tahoma" pitchFamily="34" charset="0"/>
                </a:rPr>
                <a:t> </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地上観測装置との同時観測</a:t>
              </a:r>
              <a:r>
                <a:rPr lang="en-US" altLang="ja-JP" sz="1800" dirty="0" smtClean="0">
                  <a:solidFill>
                    <a:srgbClr val="FFFFFF"/>
                  </a:solidFill>
                  <a:latin typeface="Tahoma" pitchFamily="34" charset="0"/>
                </a:rPr>
                <a:t>.</a:t>
              </a:r>
              <a:endParaRPr lang="en-US" altLang="ja-JP" sz="1800" dirty="0">
                <a:solidFill>
                  <a:srgbClr val="FFFFFF"/>
                </a:solidFill>
                <a:latin typeface="Tahoma" pitchFamily="34" charset="0"/>
              </a:endParaRPr>
            </a:p>
            <a:p>
              <a:pPr indent="152400" algn="l" eaLnBrk="0" hangingPunct="0">
                <a:lnSpc>
                  <a:spcPct val="110000"/>
                </a:lnSpc>
                <a:buFontTx/>
                <a:buNone/>
                <a:defRPr/>
              </a:pPr>
              <a:r>
                <a:rPr lang="ja-JP" altLang="en-US" sz="1800" dirty="0" smtClean="0">
                  <a:solidFill>
                    <a:srgbClr val="000000">
                      <a:lumMod val="95000"/>
                      <a:lumOff val="5000"/>
                    </a:srgbClr>
                  </a:solidFill>
                  <a:latin typeface="Tahoma" pitchFamily="34" charset="0"/>
                </a:rPr>
                <a:t> </a:t>
              </a:r>
              <a:r>
                <a:rPr lang="ja-JP" altLang="en-US" sz="1800" dirty="0">
                  <a:solidFill>
                    <a:srgbClr val="000000">
                      <a:lumMod val="95000"/>
                      <a:lumOff val="5000"/>
                    </a:srgbClr>
                  </a:solidFill>
                  <a:latin typeface="Tahoma" pitchFamily="34" charset="0"/>
                </a:rPr>
                <a:t>　</a:t>
              </a:r>
              <a:r>
                <a:rPr lang="en-US" altLang="ja-JP" sz="1800" dirty="0" smtClean="0">
                  <a:solidFill>
                    <a:srgbClr val="FFFFFF"/>
                  </a:solidFill>
                  <a:latin typeface="Tahoma" pitchFamily="34" charset="0"/>
                  <a:sym typeface="Wingdings" pitchFamily="2" charset="2"/>
                </a:rPr>
                <a:t></a:t>
              </a:r>
              <a:r>
                <a:rPr lang="ja-JP" altLang="en-US" sz="1800" dirty="0" smtClean="0">
                  <a:solidFill>
                    <a:srgbClr val="CCFFCC"/>
                  </a:solidFill>
                  <a:latin typeface="Tahoma" pitchFamily="34" charset="0"/>
                  <a:sym typeface="Wingdings" pitchFamily="2" charset="2"/>
                </a:rPr>
                <a:t>衛星による</a:t>
              </a:r>
              <a:r>
                <a:rPr lang="ja-JP" altLang="en-US" sz="1800" dirty="0">
                  <a:solidFill>
                    <a:srgbClr val="CCFFCC"/>
                  </a:solidFill>
                  <a:latin typeface="Tahoma" pitchFamily="34" charset="0"/>
                  <a:sym typeface="Wingdings" pitchFamily="2" charset="2"/>
                </a:rPr>
                <a:t>初めての</a:t>
              </a:r>
              <a:r>
                <a:rPr lang="ja-JP" altLang="en-US" sz="1800" dirty="0" smtClean="0">
                  <a:solidFill>
                    <a:srgbClr val="CCFFCC"/>
                  </a:solidFill>
                  <a:latin typeface="Tahoma" pitchFamily="34" charset="0"/>
                </a:rPr>
                <a:t>観測データ</a:t>
              </a:r>
              <a:r>
                <a:rPr lang="en-US" altLang="ja-JP" sz="1800" dirty="0" smtClean="0">
                  <a:solidFill>
                    <a:srgbClr val="CCFFCC"/>
                  </a:solidFill>
                  <a:latin typeface="Tahoma" pitchFamily="34" charset="0"/>
                </a:rPr>
                <a:t>.</a:t>
              </a:r>
              <a:endParaRPr lang="en-US" altLang="ja-JP" sz="1800" kern="0" dirty="0">
                <a:solidFill>
                  <a:srgbClr val="CCFFCC"/>
                </a:solidFill>
                <a:latin typeface="Tahoma" pitchFamily="34" charset="0"/>
                <a:sym typeface="Wingdings" pitchFamily="2" charset="2"/>
              </a:endParaRPr>
            </a:p>
          </p:txBody>
        </p:sp>
        <p:sp>
          <p:nvSpPr>
            <p:cNvPr id="20" name="テキスト ボックス 19"/>
            <p:cNvSpPr txBox="1"/>
            <p:nvPr/>
          </p:nvSpPr>
          <p:spPr>
            <a:xfrm>
              <a:off x="1117394" y="5180999"/>
              <a:ext cx="3862068" cy="1200329"/>
            </a:xfrm>
            <a:prstGeom prst="rect">
              <a:avLst/>
            </a:prstGeom>
            <a:noFill/>
          </p:spPr>
          <p:txBody>
            <a:bodyPr wrap="square">
              <a:spAutoFit/>
            </a:bodyPr>
            <a:lstStyle/>
            <a:p>
              <a:pPr algn="l">
                <a:buFontTx/>
                <a:buNone/>
                <a:defRPr/>
              </a:pPr>
              <a:r>
                <a:rPr lang="ja-JP" altLang="en-US" sz="1800" dirty="0" smtClean="0">
                  <a:solidFill>
                    <a:srgbClr val="FFFFFF"/>
                  </a:solidFill>
                  <a:latin typeface="Tahoma" pitchFamily="34" charset="0"/>
                </a:rPr>
                <a:t>将来計画に必要な基礎データ</a:t>
              </a:r>
              <a:r>
                <a:rPr lang="en-US" altLang="ja-JP" sz="1800" dirty="0" smtClean="0">
                  <a:solidFill>
                    <a:srgbClr val="FFFFFF"/>
                  </a:solidFill>
                  <a:latin typeface="Tahoma" pitchFamily="34" charset="0"/>
                </a:rPr>
                <a:t>.</a:t>
              </a:r>
            </a:p>
            <a:p>
              <a:pPr algn="l">
                <a:buFontTx/>
                <a:buNone/>
                <a:defRPr/>
              </a:pPr>
              <a:r>
                <a:rPr lang="ja-JP" altLang="en-US" sz="1800" dirty="0" smtClean="0">
                  <a:solidFill>
                    <a:srgbClr val="FFFFFF"/>
                  </a:solidFill>
                  <a:latin typeface="Tahoma" pitchFamily="34" charset="0"/>
                </a:rPr>
                <a:t>データ解析手法の確立に貢献</a:t>
              </a:r>
              <a:r>
                <a:rPr lang="en-US" altLang="ja-JP" sz="1800" dirty="0" smtClean="0">
                  <a:solidFill>
                    <a:srgbClr val="FFFFFF"/>
                  </a:solidFill>
                  <a:latin typeface="Tahoma" pitchFamily="34" charset="0"/>
                </a:rPr>
                <a:t>.</a:t>
              </a:r>
              <a:r>
                <a:rPr lang="ja-JP" altLang="en-US" sz="1800" dirty="0" smtClean="0">
                  <a:solidFill>
                    <a:srgbClr val="FFFFFF"/>
                  </a:solidFill>
                  <a:latin typeface="Tahoma" pitchFamily="34" charset="0"/>
                </a:rPr>
                <a:t> </a:t>
              </a:r>
              <a:endParaRPr lang="en-US" altLang="ja-JP" sz="1800" dirty="0" smtClean="0">
                <a:solidFill>
                  <a:srgbClr val="FFFFFF"/>
                </a:solidFill>
                <a:latin typeface="Tahoma" pitchFamily="34" charset="0"/>
              </a:endParaRPr>
            </a:p>
            <a:p>
              <a:pPr algn="l">
                <a:buFontTx/>
                <a:buNone/>
                <a:defRPr/>
              </a:pPr>
              <a:r>
                <a:rPr lang="en-US" altLang="ja-JP" sz="1800" dirty="0">
                  <a:solidFill>
                    <a:srgbClr val="FFFFFF"/>
                  </a:solidFill>
                  <a:latin typeface="Tahoma" pitchFamily="34" charset="0"/>
                </a:rPr>
                <a:t> </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・衛星の軌道・姿勢運動の効果</a:t>
              </a:r>
              <a:r>
                <a:rPr lang="en-US" altLang="ja-JP" sz="1800" dirty="0" smtClean="0">
                  <a:solidFill>
                    <a:srgbClr val="FFFFFF"/>
                  </a:solidFill>
                  <a:latin typeface="Tahoma" pitchFamily="34" charset="0"/>
                </a:rPr>
                <a:t>.</a:t>
              </a:r>
            </a:p>
            <a:p>
              <a:pPr algn="l">
                <a:buFontTx/>
                <a:buNone/>
                <a:defRPr/>
              </a:pPr>
              <a:r>
                <a:rPr lang="ja-JP" altLang="en-US" sz="1800" dirty="0">
                  <a:solidFill>
                    <a:srgbClr val="FFFFFF"/>
                  </a:solidFill>
                  <a:latin typeface="Tahoma" pitchFamily="34" charset="0"/>
                </a:rPr>
                <a:t>　</a:t>
              </a:r>
              <a:r>
                <a:rPr lang="en-US" altLang="ja-JP" sz="1800" dirty="0">
                  <a:solidFill>
                    <a:srgbClr val="FFFFFF"/>
                  </a:solidFill>
                  <a:latin typeface="Tahoma" pitchFamily="34" charset="0"/>
                </a:rPr>
                <a:t> </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・地上観測装置との相関解析</a:t>
              </a:r>
              <a:r>
                <a:rPr lang="en-US" altLang="ja-JP" sz="1800" dirty="0" smtClean="0">
                  <a:solidFill>
                    <a:srgbClr val="FFFFFF"/>
                  </a:solidFill>
                  <a:latin typeface="Tahoma" pitchFamily="34" charset="0"/>
                </a:rPr>
                <a:t>.</a:t>
              </a:r>
              <a:endParaRPr lang="en-US" altLang="ja-JP" sz="1800" dirty="0">
                <a:solidFill>
                  <a:srgbClr val="FFFFFF"/>
                </a:solidFill>
                <a:latin typeface="Tahoma" pitchFamily="34" charset="0"/>
              </a:endParaRPr>
            </a:p>
          </p:txBody>
        </p:sp>
      </p:grpSp>
      <p:sp>
        <p:nvSpPr>
          <p:cNvPr id="21" name="テキスト ボックス 20"/>
          <p:cNvSpPr txBox="1"/>
          <p:nvPr/>
        </p:nvSpPr>
        <p:spPr>
          <a:xfrm>
            <a:off x="611560" y="2636912"/>
            <a:ext cx="4643318" cy="954107"/>
          </a:xfrm>
          <a:prstGeom prst="rect">
            <a:avLst/>
          </a:prstGeom>
          <a:noFill/>
        </p:spPr>
        <p:txBody>
          <a:bodyPr wrap="square">
            <a:spAutoFit/>
          </a:bodyPr>
          <a:lstStyle/>
          <a:p>
            <a:pPr algn="l">
              <a:buFontTx/>
              <a:buNone/>
              <a:defRPr/>
            </a:pPr>
            <a:r>
              <a:rPr lang="ja-JP" altLang="en-US" sz="1800" dirty="0" smtClean="0">
                <a:solidFill>
                  <a:srgbClr val="FFFFFF"/>
                </a:solidFill>
                <a:latin typeface="Tahoma" pitchFamily="34" charset="0"/>
              </a:rPr>
              <a:t>重力波検出器の根幹技術の実証</a:t>
            </a:r>
            <a:r>
              <a:rPr lang="en-US" altLang="ja-JP" sz="1800" dirty="0" smtClean="0">
                <a:solidFill>
                  <a:srgbClr val="FFFFFF"/>
                </a:solidFill>
                <a:latin typeface="Tahoma" pitchFamily="34" charset="0"/>
              </a:rPr>
              <a:t>.</a:t>
            </a:r>
          </a:p>
          <a:p>
            <a:pPr algn="l">
              <a:buFontTx/>
              <a:buNone/>
              <a:defRPr/>
            </a:pPr>
            <a:r>
              <a:rPr lang="en-US" altLang="ja-JP" sz="1800" dirty="0">
                <a:solidFill>
                  <a:srgbClr val="FFFFFF"/>
                </a:solidFill>
                <a:latin typeface="Tahoma" pitchFamily="34" charset="0"/>
              </a:rPr>
              <a:t> </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・微小重力下での非接触制御</a:t>
            </a:r>
            <a:r>
              <a:rPr lang="en-US" altLang="ja-JP" sz="1800" dirty="0" smtClean="0">
                <a:solidFill>
                  <a:srgbClr val="FFFFFF"/>
                </a:solidFill>
                <a:latin typeface="Tahoma" pitchFamily="34" charset="0"/>
              </a:rPr>
              <a:t>.</a:t>
            </a:r>
          </a:p>
          <a:p>
            <a:pPr algn="l">
              <a:buFontTx/>
              <a:buNone/>
              <a:defRPr/>
            </a:pPr>
            <a:r>
              <a:rPr lang="en-US" altLang="ja-JP" sz="1800" dirty="0">
                <a:solidFill>
                  <a:srgbClr val="FFFFFF"/>
                </a:solidFill>
                <a:latin typeface="Tahoma" pitchFamily="34" charset="0"/>
              </a:rPr>
              <a:t> </a:t>
            </a:r>
            <a:r>
              <a:rPr lang="en-US" altLang="ja-JP" sz="1800" dirty="0" smtClean="0">
                <a:solidFill>
                  <a:srgbClr val="FFFFFF"/>
                </a:solidFill>
                <a:latin typeface="Tahoma" pitchFamily="34" charset="0"/>
              </a:rPr>
              <a:t>  </a:t>
            </a:r>
            <a:r>
              <a:rPr lang="ja-JP" altLang="en-US" sz="1800" dirty="0" smtClean="0">
                <a:solidFill>
                  <a:srgbClr val="FFFFFF"/>
                </a:solidFill>
                <a:latin typeface="Tahoma" pitchFamily="34" charset="0"/>
              </a:rPr>
              <a:t>・宇宙環境での低雑音計測 </a:t>
            </a:r>
            <a:r>
              <a:rPr lang="en-US" altLang="ja-JP" sz="1800" dirty="0" smtClean="0">
                <a:solidFill>
                  <a:srgbClr val="FFFFFF"/>
                </a:solidFill>
                <a:latin typeface="Tahoma" pitchFamily="34" charset="0"/>
              </a:rPr>
              <a:t>(</a:t>
            </a:r>
            <a:r>
              <a:rPr lang="en-US" altLang="ja-JP" sz="1800" dirty="0" err="1" smtClean="0">
                <a:solidFill>
                  <a:srgbClr val="FFFFFF"/>
                </a:solidFill>
                <a:latin typeface="Tahoma" pitchFamily="34" charset="0"/>
              </a:rPr>
              <a:t>μrad</a:t>
            </a:r>
            <a:r>
              <a:rPr lang="ja-JP" altLang="en-US" sz="1800" dirty="0" smtClean="0">
                <a:solidFill>
                  <a:srgbClr val="FFFFFF"/>
                </a:solidFill>
                <a:latin typeface="Tahoma" pitchFamily="34" charset="0"/>
              </a:rPr>
              <a:t>の精度</a:t>
            </a:r>
            <a:r>
              <a:rPr lang="en-US" altLang="ja-JP" sz="1800" dirty="0" smtClean="0">
                <a:solidFill>
                  <a:srgbClr val="FFFFFF"/>
                </a:solidFill>
                <a:latin typeface="Tahoma" pitchFamily="34" charset="0"/>
              </a:rPr>
              <a:t>).</a:t>
            </a:r>
            <a:endParaRPr lang="en-US" altLang="ja-JP" sz="1800" dirty="0">
              <a:solidFill>
                <a:srgbClr val="FFFFFF"/>
              </a:solidFill>
              <a:latin typeface="Tahoma" pitchFamily="34" charset="0"/>
            </a:endParaRPr>
          </a:p>
        </p:txBody>
      </p:sp>
      <p:sp>
        <p:nvSpPr>
          <p:cNvPr id="5" name="スライド番号プレースホルダー 4"/>
          <p:cNvSpPr>
            <a:spLocks noGrp="1"/>
          </p:cNvSpPr>
          <p:nvPr>
            <p:ph type="sldNum" sz="quarter" idx="11"/>
          </p:nvPr>
        </p:nvSpPr>
        <p:spPr/>
        <p:txBody>
          <a:bodyPr/>
          <a:lstStyle/>
          <a:p>
            <a:pPr>
              <a:defRPr/>
            </a:pPr>
            <a:fld id="{7AF75637-E8AC-4181-927C-9D85E9A3AAC1}" type="slidenum">
              <a:rPr lang="en-US" altLang="ja-JP" smtClean="0"/>
              <a:pPr>
                <a:defRPr/>
              </a:pPr>
              <a:t>22</a:t>
            </a:fld>
            <a:endParaRPr lang="en-US" altLang="ja-JP" dirty="0"/>
          </a:p>
        </p:txBody>
      </p:sp>
    </p:spTree>
    <p:extLst>
      <p:ext uri="{BB962C8B-B14F-4D97-AF65-F5344CB8AC3E}">
        <p14:creationId xmlns:p14="http://schemas.microsoft.com/office/powerpoint/2010/main" val="427197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試験</a:t>
            </a:r>
            <a:r>
              <a:rPr lang="ja-JP" altLang="en-US" dirty="0" smtClean="0"/>
              <a:t>マスの非接触制御</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77" name="Rectangle 4" descr="Rectangle: Click to edit Master text styles&#10;Second level&#10;Third level&#10;Fourth level&#10;Fifth level"/>
          <p:cNvSpPr txBox="1">
            <a:spLocks noChangeArrowheads="1"/>
          </p:cNvSpPr>
          <p:nvPr/>
        </p:nvSpPr>
        <p:spPr>
          <a:xfrm>
            <a:off x="539551" y="980728"/>
            <a:ext cx="7992887" cy="1054422"/>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9pPr>
          </a:lstStyle>
          <a:p>
            <a:pPr marL="384175" lvl="1" indent="0">
              <a:buNone/>
            </a:pPr>
            <a:r>
              <a:rPr lang="en-US" altLang="ja-JP" dirty="0" smtClean="0">
                <a:latin typeface="Tahoma" pitchFamily="34" charset="0"/>
                <a:ea typeface="HGP創英角ｺﾞｼｯｸUB" pitchFamily="50" charset="-128"/>
              </a:rPr>
              <a:t>Vertical (“Z”) and rotational (“Yaw”) </a:t>
            </a:r>
            <a:r>
              <a:rPr lang="en-US" altLang="ja-JP" dirty="0" smtClean="0">
                <a:latin typeface="Tahoma" pitchFamily="34" charset="0"/>
                <a:ea typeface="HGP創英角ｺﾞｼｯｸUB" pitchFamily="50" charset="-128"/>
              </a:rPr>
              <a:t>DoF: </a:t>
            </a:r>
            <a:r>
              <a:rPr lang="en-US" altLang="ja-JP" dirty="0" smtClean="0">
                <a:latin typeface="Tahoma" pitchFamily="34" charset="0"/>
                <a:ea typeface="HGP創英角ｺﾞｼｯｸUB" pitchFamily="50" charset="-128"/>
              </a:rPr>
              <a:t>feedback-controlled</a:t>
            </a:r>
          </a:p>
          <a:p>
            <a:pPr marL="384175" lvl="1" indent="0">
              <a:buNone/>
            </a:pPr>
            <a:r>
              <a:rPr lang="en-US" altLang="ja-JP" dirty="0" smtClean="0">
                <a:latin typeface="Tahoma" pitchFamily="34" charset="0"/>
                <a:ea typeface="HGP創英角ｺﾞｼｯｸUB" pitchFamily="50" charset="-128"/>
              </a:rPr>
              <a:t>The rest four DoF: passively stabilized by magnetic potential</a:t>
            </a:r>
          </a:p>
          <a:p>
            <a:pPr marL="384175" lvl="1" indent="0">
              <a:buNone/>
            </a:pPr>
            <a:r>
              <a:rPr lang="en-US" altLang="ja-JP" dirty="0" smtClean="0">
                <a:latin typeface="Tahoma" pitchFamily="34" charset="0"/>
                <a:ea typeface="HGP創英角ｺﾞｼｯｸUB" pitchFamily="50" charset="-128"/>
              </a:rPr>
              <a:t>Feedback system with digital PID filter implemented on FPGA </a:t>
            </a:r>
          </a:p>
        </p:txBody>
      </p:sp>
      <p:sp>
        <p:nvSpPr>
          <p:cNvPr id="75" name="角丸四角形 74"/>
          <p:cNvSpPr/>
          <p:nvPr/>
        </p:nvSpPr>
        <p:spPr bwMode="auto">
          <a:xfrm>
            <a:off x="395536" y="2420888"/>
            <a:ext cx="8136903" cy="3888431"/>
          </a:xfrm>
          <a:prstGeom prst="roundRect">
            <a:avLst>
              <a:gd name="adj" fmla="val 2434"/>
            </a:avLst>
          </a:prstGeom>
          <a:solidFill>
            <a:srgbClr val="FFFFFF"/>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a typeface="ＭＳ Ｐゴシック" pitchFamily="50" charset="-128"/>
            </a:endParaRPr>
          </a:p>
        </p:txBody>
      </p:sp>
      <p:sp>
        <p:nvSpPr>
          <p:cNvPr id="76" name="Rectangle 2"/>
          <p:cNvSpPr>
            <a:spLocks noChangeArrowheads="1"/>
          </p:cNvSpPr>
          <p:nvPr/>
        </p:nvSpPr>
        <p:spPr bwMode="auto">
          <a:xfrm>
            <a:off x="534753" y="2529227"/>
            <a:ext cx="4916330" cy="3576162"/>
          </a:xfrm>
          <a:prstGeom prst="rect">
            <a:avLst/>
          </a:prstGeom>
          <a:solidFill>
            <a:schemeClr val="bg2"/>
          </a:solidFill>
          <a:ln w="50800" algn="ctr">
            <a:noFill/>
            <a:miter lim="800000"/>
            <a:headEnd/>
            <a:tailEnd/>
          </a:ln>
        </p:spPr>
        <p:txBody>
          <a:bodyPr wrap="none" anchor="ctr"/>
          <a:lstStyle/>
          <a:p>
            <a:pPr algn="l">
              <a:buNone/>
            </a:pPr>
            <a:endParaRPr lang="ja-JP" altLang="en-US">
              <a:latin typeface="Tahoma" pitchFamily="34" charset="0"/>
            </a:endParaRPr>
          </a:p>
        </p:txBody>
      </p:sp>
      <p:sp>
        <p:nvSpPr>
          <p:cNvPr id="78" name="AutoShape 5"/>
          <p:cNvSpPr>
            <a:spLocks noChangeArrowheads="1"/>
          </p:cNvSpPr>
          <p:nvPr/>
        </p:nvSpPr>
        <p:spPr bwMode="auto">
          <a:xfrm>
            <a:off x="2793607" y="4716644"/>
            <a:ext cx="137160" cy="685800"/>
          </a:xfrm>
          <a:prstGeom prst="can">
            <a:avLst>
              <a:gd name="adj" fmla="val 84375"/>
            </a:avLst>
          </a:prstGeom>
          <a:solidFill>
            <a:srgbClr val="FFCCFF"/>
          </a:solidFill>
          <a:ln w="25400">
            <a:solidFill>
              <a:srgbClr val="000000"/>
            </a:solidFill>
            <a:round/>
            <a:headEnd/>
            <a:tailEnd/>
          </a:ln>
        </p:spPr>
        <p:txBody>
          <a:bodyPr wrap="none" anchor="ctr"/>
          <a:lstStyle/>
          <a:p>
            <a:pPr algn="l">
              <a:buNone/>
            </a:pPr>
            <a:endParaRPr lang="ja-JP" altLang="en-US">
              <a:latin typeface="Tahoma" pitchFamily="34" charset="0"/>
            </a:endParaRPr>
          </a:p>
        </p:txBody>
      </p:sp>
      <p:sp>
        <p:nvSpPr>
          <p:cNvPr id="79" name="AutoShape 6"/>
          <p:cNvSpPr>
            <a:spLocks noChangeArrowheads="1"/>
          </p:cNvSpPr>
          <p:nvPr/>
        </p:nvSpPr>
        <p:spPr bwMode="auto">
          <a:xfrm>
            <a:off x="1833487" y="4168004"/>
            <a:ext cx="2057400" cy="685800"/>
          </a:xfrm>
          <a:prstGeom prst="cube">
            <a:avLst>
              <a:gd name="adj" fmla="val 25000"/>
            </a:avLst>
          </a:prstGeom>
          <a:solidFill>
            <a:schemeClr val="folHlink"/>
          </a:solidFill>
          <a:ln w="25400">
            <a:solidFill>
              <a:srgbClr val="000000"/>
            </a:solidFill>
            <a:miter lim="800000"/>
            <a:headEnd/>
            <a:tailEnd/>
          </a:ln>
        </p:spPr>
        <p:txBody>
          <a:bodyPr wrap="none" anchor="ctr"/>
          <a:lstStyle/>
          <a:p>
            <a:pPr algn="l">
              <a:buNone/>
            </a:pPr>
            <a:endParaRPr lang="ja-JP" altLang="en-US">
              <a:latin typeface="Tahoma" pitchFamily="34" charset="0"/>
            </a:endParaRPr>
          </a:p>
        </p:txBody>
      </p:sp>
      <p:sp>
        <p:nvSpPr>
          <p:cNvPr id="80" name="AutoShape 7"/>
          <p:cNvSpPr>
            <a:spLocks noChangeArrowheads="1"/>
          </p:cNvSpPr>
          <p:nvPr/>
        </p:nvSpPr>
        <p:spPr bwMode="auto">
          <a:xfrm>
            <a:off x="2793607" y="3619364"/>
            <a:ext cx="137160" cy="685800"/>
          </a:xfrm>
          <a:prstGeom prst="can">
            <a:avLst>
              <a:gd name="adj" fmla="val 84375"/>
            </a:avLst>
          </a:prstGeom>
          <a:solidFill>
            <a:srgbClr val="FFCCFF"/>
          </a:solidFill>
          <a:ln w="25400">
            <a:solidFill>
              <a:srgbClr val="000000"/>
            </a:solidFill>
            <a:round/>
            <a:headEnd/>
            <a:tailEnd/>
          </a:ln>
        </p:spPr>
        <p:txBody>
          <a:bodyPr wrap="none" anchor="ctr"/>
          <a:lstStyle/>
          <a:p>
            <a:pPr algn="l">
              <a:buNone/>
            </a:pPr>
            <a:endParaRPr lang="ja-JP" altLang="en-US">
              <a:latin typeface="Tahoma" pitchFamily="34" charset="0"/>
            </a:endParaRPr>
          </a:p>
        </p:txBody>
      </p:sp>
      <p:sp>
        <p:nvSpPr>
          <p:cNvPr id="81" name="Text Box 8"/>
          <p:cNvSpPr txBox="1">
            <a:spLocks noChangeArrowheads="1"/>
          </p:cNvSpPr>
          <p:nvPr/>
        </p:nvSpPr>
        <p:spPr bwMode="auto">
          <a:xfrm>
            <a:off x="1427408" y="2540657"/>
            <a:ext cx="3669594" cy="369332"/>
          </a:xfrm>
          <a:prstGeom prst="rect">
            <a:avLst/>
          </a:prstGeom>
          <a:noFill/>
          <a:ln w="12700" algn="ctr">
            <a:noFill/>
            <a:miter lim="800000"/>
            <a:headEnd/>
            <a:tailEnd/>
          </a:ln>
        </p:spPr>
        <p:txBody>
          <a:bodyPr wrap="none">
            <a:spAutoFit/>
          </a:bodyPr>
          <a:lstStyle/>
          <a:p>
            <a:pPr algn="l">
              <a:buNone/>
            </a:pPr>
            <a:r>
              <a:rPr lang="en-US" altLang="ja-JP" sz="1800" b="1" dirty="0">
                <a:latin typeface="Tahoma" pitchFamily="34" charset="0"/>
              </a:rPr>
              <a:t>Schematic View of “Z” Control</a:t>
            </a:r>
            <a:endParaRPr lang="en-US" altLang="ja-JP" sz="1800" dirty="0">
              <a:latin typeface="Tahoma" pitchFamily="34" charset="0"/>
            </a:endParaRPr>
          </a:p>
        </p:txBody>
      </p:sp>
      <p:grpSp>
        <p:nvGrpSpPr>
          <p:cNvPr id="82" name="Group 9"/>
          <p:cNvGrpSpPr>
            <a:grpSpLocks/>
          </p:cNvGrpSpPr>
          <p:nvPr/>
        </p:nvGrpSpPr>
        <p:grpSpPr bwMode="auto">
          <a:xfrm>
            <a:off x="2793607" y="3207884"/>
            <a:ext cx="137160" cy="2606040"/>
            <a:chOff x="912" y="1152"/>
            <a:chExt cx="96" cy="1824"/>
          </a:xfrm>
        </p:grpSpPr>
        <p:sp>
          <p:nvSpPr>
            <p:cNvPr id="83" name="AutoShape 10"/>
            <p:cNvSpPr>
              <a:spLocks noChangeArrowheads="1"/>
            </p:cNvSpPr>
            <p:nvPr/>
          </p:nvSpPr>
          <p:spPr bwMode="auto">
            <a:xfrm>
              <a:off x="912" y="2832"/>
              <a:ext cx="96" cy="144"/>
            </a:xfrm>
            <a:prstGeom prst="triangle">
              <a:avLst>
                <a:gd name="adj" fmla="val 50000"/>
              </a:avLst>
            </a:prstGeom>
            <a:solidFill>
              <a:srgbClr val="000000"/>
            </a:solidFill>
            <a:ln w="12700" algn="ctr">
              <a:solidFill>
                <a:srgbClr val="000000"/>
              </a:solidFill>
              <a:miter lim="800000"/>
              <a:headEnd/>
              <a:tailEnd/>
            </a:ln>
          </p:spPr>
          <p:txBody>
            <a:bodyPr wrap="none" anchor="ctr"/>
            <a:lstStyle/>
            <a:p>
              <a:pPr algn="l">
                <a:buNone/>
              </a:pPr>
              <a:endParaRPr lang="ja-JP" altLang="en-US">
                <a:latin typeface="Tahoma" pitchFamily="34" charset="0"/>
              </a:endParaRPr>
            </a:p>
          </p:txBody>
        </p:sp>
        <p:sp>
          <p:nvSpPr>
            <p:cNvPr id="84" name="AutoShape 11"/>
            <p:cNvSpPr>
              <a:spLocks noChangeArrowheads="1"/>
            </p:cNvSpPr>
            <p:nvPr/>
          </p:nvSpPr>
          <p:spPr bwMode="auto">
            <a:xfrm rot="10800000">
              <a:off x="912" y="1152"/>
              <a:ext cx="96" cy="144"/>
            </a:xfrm>
            <a:prstGeom prst="triangle">
              <a:avLst>
                <a:gd name="adj" fmla="val 50000"/>
              </a:avLst>
            </a:prstGeom>
            <a:solidFill>
              <a:srgbClr val="000000"/>
            </a:solidFill>
            <a:ln w="12700" algn="ctr">
              <a:solidFill>
                <a:srgbClr val="000000"/>
              </a:solidFill>
              <a:miter lim="800000"/>
              <a:headEnd/>
              <a:tailEnd/>
            </a:ln>
          </p:spPr>
          <p:txBody>
            <a:bodyPr wrap="none" anchor="ctr"/>
            <a:lstStyle/>
            <a:p>
              <a:pPr algn="l">
                <a:buNone/>
              </a:pPr>
              <a:endParaRPr lang="ja-JP" altLang="en-US">
                <a:latin typeface="Tahoma" pitchFamily="34" charset="0"/>
              </a:endParaRPr>
            </a:p>
          </p:txBody>
        </p:sp>
      </p:grpSp>
      <p:sp>
        <p:nvSpPr>
          <p:cNvPr id="85" name="Freeform 12"/>
          <p:cNvSpPr>
            <a:spLocks/>
          </p:cNvSpPr>
          <p:nvPr/>
        </p:nvSpPr>
        <p:spPr bwMode="auto">
          <a:xfrm>
            <a:off x="3953752" y="4339454"/>
            <a:ext cx="357188" cy="427196"/>
          </a:xfrm>
          <a:custGeom>
            <a:avLst/>
            <a:gdLst>
              <a:gd name="T0" fmla="*/ 699007575 w 104"/>
              <a:gd name="T1" fmla="*/ 0 h 144"/>
              <a:gd name="T2" fmla="*/ 1398015151 w 104"/>
              <a:gd name="T3" fmla="*/ 1043073011 h 144"/>
              <a:gd name="T4" fmla="*/ 0 w 104"/>
              <a:gd name="T5" fmla="*/ 1564610959 h 144"/>
              <a:gd name="T6" fmla="*/ 0 60000 65536"/>
              <a:gd name="T7" fmla="*/ 0 60000 65536"/>
              <a:gd name="T8" fmla="*/ 0 60000 65536"/>
              <a:gd name="T9" fmla="*/ 0 w 104"/>
              <a:gd name="T10" fmla="*/ 0 h 144"/>
              <a:gd name="T11" fmla="*/ 104 w 104"/>
              <a:gd name="T12" fmla="*/ 144 h 144"/>
            </a:gdLst>
            <a:ahLst/>
            <a:cxnLst>
              <a:cxn ang="T6">
                <a:pos x="T0" y="T1"/>
              </a:cxn>
              <a:cxn ang="T7">
                <a:pos x="T2" y="T3"/>
              </a:cxn>
              <a:cxn ang="T8">
                <a:pos x="T4" y="T5"/>
              </a:cxn>
            </a:cxnLst>
            <a:rect l="T9" t="T10" r="T11" b="T12"/>
            <a:pathLst>
              <a:path w="104" h="144">
                <a:moveTo>
                  <a:pt x="48" y="0"/>
                </a:moveTo>
                <a:cubicBezTo>
                  <a:pt x="76" y="36"/>
                  <a:pt x="104" y="72"/>
                  <a:pt x="96" y="96"/>
                </a:cubicBezTo>
                <a:cubicBezTo>
                  <a:pt x="88" y="120"/>
                  <a:pt x="16" y="136"/>
                  <a:pt x="0" y="144"/>
                </a:cubicBezTo>
              </a:path>
            </a:pathLst>
          </a:custGeom>
          <a:noFill/>
          <a:ln w="38100">
            <a:solidFill>
              <a:srgbClr val="FF0000"/>
            </a:solidFill>
            <a:round/>
            <a:headEnd type="triangle" w="med" len="med"/>
            <a:tailEnd type="triangle" w="med" len="med"/>
          </a:ln>
        </p:spPr>
        <p:txBody>
          <a:bodyPr wrap="none" anchor="ctr"/>
          <a:lstStyle/>
          <a:p>
            <a:pPr algn="l">
              <a:buNone/>
            </a:pPr>
            <a:endParaRPr lang="ja-JP" altLang="en-US">
              <a:latin typeface="Tahoma" pitchFamily="34" charset="0"/>
            </a:endParaRPr>
          </a:p>
        </p:txBody>
      </p:sp>
      <p:sp>
        <p:nvSpPr>
          <p:cNvPr id="86" name="Line 13"/>
          <p:cNvSpPr>
            <a:spLocks noChangeShapeType="1"/>
          </p:cNvSpPr>
          <p:nvPr/>
        </p:nvSpPr>
        <p:spPr bwMode="auto">
          <a:xfrm>
            <a:off x="1627747" y="4345169"/>
            <a:ext cx="0" cy="404336"/>
          </a:xfrm>
          <a:prstGeom prst="line">
            <a:avLst/>
          </a:prstGeom>
          <a:noFill/>
          <a:ln w="38100">
            <a:solidFill>
              <a:srgbClr val="000000"/>
            </a:solidFill>
            <a:round/>
            <a:headEnd type="triangle" w="med" len="med"/>
            <a:tailEnd type="triangle" w="med" len="med"/>
          </a:ln>
        </p:spPr>
        <p:txBody>
          <a:bodyPr wrap="none" anchor="ctr"/>
          <a:lstStyle/>
          <a:p>
            <a:pPr algn="l">
              <a:buNone/>
            </a:pPr>
            <a:endParaRPr lang="ja-JP" altLang="en-US">
              <a:latin typeface="Tahoma" pitchFamily="34" charset="0"/>
            </a:endParaRPr>
          </a:p>
        </p:txBody>
      </p:sp>
      <p:grpSp>
        <p:nvGrpSpPr>
          <p:cNvPr id="87" name="Group 14"/>
          <p:cNvGrpSpPr>
            <a:grpSpLocks/>
          </p:cNvGrpSpPr>
          <p:nvPr/>
        </p:nvGrpSpPr>
        <p:grpSpPr bwMode="auto">
          <a:xfrm>
            <a:off x="1970647" y="3482204"/>
            <a:ext cx="1850231" cy="618648"/>
            <a:chOff x="672" y="1248"/>
            <a:chExt cx="1295" cy="433"/>
          </a:xfrm>
        </p:grpSpPr>
        <p:sp>
          <p:nvSpPr>
            <p:cNvPr id="88" name="AutoShape 15"/>
            <p:cNvSpPr>
              <a:spLocks noChangeArrowheads="1"/>
            </p:cNvSpPr>
            <p:nvPr/>
          </p:nvSpPr>
          <p:spPr bwMode="auto">
            <a:xfrm>
              <a:off x="1727" y="1248"/>
              <a:ext cx="240" cy="433"/>
            </a:xfrm>
            <a:prstGeom prst="cube">
              <a:avLst>
                <a:gd name="adj" fmla="val 43333"/>
              </a:avLst>
            </a:prstGeom>
            <a:solidFill>
              <a:srgbClr val="FF00FF"/>
            </a:solidFill>
            <a:ln w="12700">
              <a:solidFill>
                <a:srgbClr val="000000"/>
              </a:solidFill>
              <a:miter lim="800000"/>
              <a:headEnd/>
              <a:tailEnd/>
            </a:ln>
          </p:spPr>
          <p:txBody>
            <a:bodyPr wrap="none" anchor="ctr"/>
            <a:lstStyle/>
            <a:p>
              <a:pPr algn="l">
                <a:buNone/>
              </a:pPr>
              <a:endParaRPr lang="ja-JP" altLang="en-US">
                <a:latin typeface="Tahoma" pitchFamily="34" charset="0"/>
              </a:endParaRPr>
            </a:p>
          </p:txBody>
        </p:sp>
        <p:sp>
          <p:nvSpPr>
            <p:cNvPr id="89" name="AutoShape 16"/>
            <p:cNvSpPr>
              <a:spLocks noChangeArrowheads="1"/>
            </p:cNvSpPr>
            <p:nvPr/>
          </p:nvSpPr>
          <p:spPr bwMode="auto">
            <a:xfrm>
              <a:off x="672" y="1248"/>
              <a:ext cx="240" cy="433"/>
            </a:xfrm>
            <a:prstGeom prst="cube">
              <a:avLst>
                <a:gd name="adj" fmla="val 43333"/>
              </a:avLst>
            </a:prstGeom>
            <a:solidFill>
              <a:srgbClr val="FF00FF"/>
            </a:solidFill>
            <a:ln w="12700">
              <a:solidFill>
                <a:srgbClr val="000000"/>
              </a:solidFill>
              <a:miter lim="800000"/>
              <a:headEnd/>
              <a:tailEnd/>
            </a:ln>
          </p:spPr>
          <p:txBody>
            <a:bodyPr wrap="none" anchor="ctr"/>
            <a:lstStyle/>
            <a:p>
              <a:pPr algn="l">
                <a:buNone/>
              </a:pPr>
              <a:endParaRPr lang="ja-JP" altLang="en-US">
                <a:latin typeface="Tahoma" pitchFamily="34" charset="0"/>
              </a:endParaRPr>
            </a:p>
          </p:txBody>
        </p:sp>
      </p:grpSp>
      <p:sp>
        <p:nvSpPr>
          <p:cNvPr id="90" name="Text Box 17"/>
          <p:cNvSpPr txBox="1">
            <a:spLocks noChangeArrowheads="1"/>
          </p:cNvSpPr>
          <p:nvPr/>
        </p:nvSpPr>
        <p:spPr bwMode="auto">
          <a:xfrm>
            <a:off x="3261691" y="3073582"/>
            <a:ext cx="1661032" cy="338554"/>
          </a:xfrm>
          <a:prstGeom prst="rect">
            <a:avLst/>
          </a:prstGeom>
          <a:noFill/>
          <a:ln w="12700" algn="ctr">
            <a:noFill/>
            <a:miter lim="800000"/>
            <a:headEnd/>
            <a:tailEnd/>
          </a:ln>
        </p:spPr>
        <p:txBody>
          <a:bodyPr wrap="none">
            <a:spAutoFit/>
          </a:bodyPr>
          <a:lstStyle/>
          <a:p>
            <a:pPr algn="l">
              <a:buNone/>
            </a:pPr>
            <a:r>
              <a:rPr lang="en-US" altLang="ja-JP" sz="1600" b="1" dirty="0">
                <a:latin typeface="Tahoma" pitchFamily="34" charset="0"/>
              </a:rPr>
              <a:t>Photo Sensors</a:t>
            </a:r>
          </a:p>
        </p:txBody>
      </p:sp>
      <p:sp>
        <p:nvSpPr>
          <p:cNvPr id="91" name="AutoShape 18"/>
          <p:cNvSpPr>
            <a:spLocks noChangeArrowheads="1"/>
          </p:cNvSpPr>
          <p:nvPr/>
        </p:nvSpPr>
        <p:spPr bwMode="auto">
          <a:xfrm>
            <a:off x="2809323" y="5082404"/>
            <a:ext cx="98584" cy="305753"/>
          </a:xfrm>
          <a:prstGeom prst="can">
            <a:avLst>
              <a:gd name="adj" fmla="val 77536"/>
            </a:avLst>
          </a:prstGeom>
          <a:solidFill>
            <a:srgbClr val="C0C0C0"/>
          </a:solidFill>
          <a:ln w="12700">
            <a:solidFill>
              <a:srgbClr val="000000"/>
            </a:solidFill>
            <a:round/>
            <a:headEnd/>
            <a:tailEnd/>
          </a:ln>
        </p:spPr>
        <p:txBody>
          <a:bodyPr wrap="none" anchor="ctr"/>
          <a:lstStyle/>
          <a:p>
            <a:pPr algn="l">
              <a:buNone/>
            </a:pPr>
            <a:endParaRPr lang="ja-JP" altLang="en-US">
              <a:latin typeface="Tahoma" pitchFamily="34" charset="0"/>
            </a:endParaRPr>
          </a:p>
        </p:txBody>
      </p:sp>
      <p:sp>
        <p:nvSpPr>
          <p:cNvPr id="92" name="AutoShape 19"/>
          <p:cNvSpPr>
            <a:spLocks noChangeArrowheads="1"/>
          </p:cNvSpPr>
          <p:nvPr/>
        </p:nvSpPr>
        <p:spPr bwMode="auto">
          <a:xfrm>
            <a:off x="2809323" y="3649367"/>
            <a:ext cx="107157" cy="297180"/>
          </a:xfrm>
          <a:prstGeom prst="can">
            <a:avLst>
              <a:gd name="adj" fmla="val 69333"/>
            </a:avLst>
          </a:prstGeom>
          <a:solidFill>
            <a:srgbClr val="C0C0C0"/>
          </a:solidFill>
          <a:ln w="12700">
            <a:solidFill>
              <a:srgbClr val="000000"/>
            </a:solidFill>
            <a:round/>
            <a:headEnd/>
            <a:tailEnd/>
          </a:ln>
        </p:spPr>
        <p:txBody>
          <a:bodyPr wrap="none" anchor="ctr"/>
          <a:lstStyle/>
          <a:p>
            <a:pPr algn="l">
              <a:buNone/>
            </a:pPr>
            <a:endParaRPr lang="ja-JP" altLang="en-US">
              <a:latin typeface="Tahoma" pitchFamily="34" charset="0"/>
            </a:endParaRPr>
          </a:p>
        </p:txBody>
      </p:sp>
      <p:grpSp>
        <p:nvGrpSpPr>
          <p:cNvPr id="93" name="Group 20"/>
          <p:cNvGrpSpPr>
            <a:grpSpLocks/>
          </p:cNvGrpSpPr>
          <p:nvPr/>
        </p:nvGrpSpPr>
        <p:grpSpPr bwMode="auto">
          <a:xfrm>
            <a:off x="2587869" y="3139304"/>
            <a:ext cx="1120141" cy="2788920"/>
            <a:chOff x="1536" y="1008"/>
            <a:chExt cx="784" cy="1952"/>
          </a:xfrm>
        </p:grpSpPr>
        <p:grpSp>
          <p:nvGrpSpPr>
            <p:cNvPr id="94" name="Group 21"/>
            <p:cNvGrpSpPr>
              <a:grpSpLocks/>
            </p:cNvGrpSpPr>
            <p:nvPr/>
          </p:nvGrpSpPr>
          <p:grpSpPr bwMode="auto">
            <a:xfrm>
              <a:off x="1536" y="2640"/>
              <a:ext cx="384" cy="288"/>
              <a:chOff x="768" y="2736"/>
              <a:chExt cx="384" cy="288"/>
            </a:xfrm>
          </p:grpSpPr>
          <p:sp>
            <p:nvSpPr>
              <p:cNvPr id="99" name="AutoShape 22"/>
              <p:cNvSpPr>
                <a:spLocks noChangeArrowheads="1"/>
              </p:cNvSpPr>
              <p:nvPr/>
            </p:nvSpPr>
            <p:spPr bwMode="auto">
              <a:xfrm>
                <a:off x="768" y="2736"/>
                <a:ext cx="384" cy="288"/>
              </a:xfrm>
              <a:prstGeom prst="can">
                <a:avLst>
                  <a:gd name="adj" fmla="val 25000"/>
                </a:avLst>
              </a:prstGeom>
              <a:solidFill>
                <a:srgbClr val="FFFF00"/>
              </a:solidFill>
              <a:ln w="25400">
                <a:solidFill>
                  <a:srgbClr val="000000"/>
                </a:solidFill>
                <a:round/>
                <a:headEnd/>
                <a:tailEnd/>
              </a:ln>
            </p:spPr>
            <p:txBody>
              <a:bodyPr wrap="none" anchor="ctr"/>
              <a:lstStyle/>
              <a:p>
                <a:pPr algn="l">
                  <a:buNone/>
                </a:pPr>
                <a:endParaRPr lang="ja-JP" altLang="en-US">
                  <a:latin typeface="Tahoma" pitchFamily="34" charset="0"/>
                </a:endParaRPr>
              </a:p>
            </p:txBody>
          </p:sp>
          <p:sp>
            <p:nvSpPr>
              <p:cNvPr id="100" name="Oval 23"/>
              <p:cNvSpPr>
                <a:spLocks noChangeArrowheads="1"/>
              </p:cNvSpPr>
              <p:nvPr/>
            </p:nvSpPr>
            <p:spPr bwMode="auto">
              <a:xfrm>
                <a:off x="881" y="2760"/>
                <a:ext cx="158" cy="24"/>
              </a:xfrm>
              <a:prstGeom prst="ellipse">
                <a:avLst/>
              </a:prstGeom>
              <a:solidFill>
                <a:schemeClr val="folHlink"/>
              </a:solidFill>
              <a:ln w="25400" algn="ctr">
                <a:solidFill>
                  <a:srgbClr val="000000"/>
                </a:solidFill>
                <a:round/>
                <a:headEnd/>
                <a:tailEnd/>
              </a:ln>
            </p:spPr>
            <p:txBody>
              <a:bodyPr wrap="none" anchor="ctr"/>
              <a:lstStyle/>
              <a:p>
                <a:pPr algn="l">
                  <a:buNone/>
                </a:pPr>
                <a:endParaRPr lang="ja-JP" altLang="en-US">
                  <a:latin typeface="Tahoma" pitchFamily="34" charset="0"/>
                </a:endParaRPr>
              </a:p>
            </p:txBody>
          </p:sp>
        </p:grpSp>
        <p:grpSp>
          <p:nvGrpSpPr>
            <p:cNvPr id="95" name="Group 24"/>
            <p:cNvGrpSpPr>
              <a:grpSpLocks/>
            </p:cNvGrpSpPr>
            <p:nvPr/>
          </p:nvGrpSpPr>
          <p:grpSpPr bwMode="auto">
            <a:xfrm>
              <a:off x="1536" y="1008"/>
              <a:ext cx="384" cy="288"/>
              <a:chOff x="768" y="1104"/>
              <a:chExt cx="384" cy="288"/>
            </a:xfrm>
          </p:grpSpPr>
          <p:sp>
            <p:nvSpPr>
              <p:cNvPr id="97" name="AutoShape 25"/>
              <p:cNvSpPr>
                <a:spLocks noChangeArrowheads="1"/>
              </p:cNvSpPr>
              <p:nvPr/>
            </p:nvSpPr>
            <p:spPr bwMode="auto">
              <a:xfrm>
                <a:off x="768" y="1104"/>
                <a:ext cx="384" cy="288"/>
              </a:xfrm>
              <a:prstGeom prst="can">
                <a:avLst>
                  <a:gd name="adj" fmla="val 25000"/>
                </a:avLst>
              </a:prstGeom>
              <a:solidFill>
                <a:srgbClr val="FFFF00"/>
              </a:solidFill>
              <a:ln w="25400">
                <a:solidFill>
                  <a:srgbClr val="000000"/>
                </a:solidFill>
                <a:round/>
                <a:headEnd/>
                <a:tailEnd/>
              </a:ln>
            </p:spPr>
            <p:txBody>
              <a:bodyPr wrap="none" anchor="ctr"/>
              <a:lstStyle/>
              <a:p>
                <a:pPr algn="l">
                  <a:buNone/>
                </a:pPr>
                <a:endParaRPr lang="ja-JP" altLang="en-US">
                  <a:latin typeface="Tahoma" pitchFamily="34" charset="0"/>
                </a:endParaRPr>
              </a:p>
            </p:txBody>
          </p:sp>
          <p:sp>
            <p:nvSpPr>
              <p:cNvPr id="98" name="Oval 26"/>
              <p:cNvSpPr>
                <a:spLocks noChangeArrowheads="1"/>
              </p:cNvSpPr>
              <p:nvPr/>
            </p:nvSpPr>
            <p:spPr bwMode="auto">
              <a:xfrm>
                <a:off x="881" y="1128"/>
                <a:ext cx="158" cy="24"/>
              </a:xfrm>
              <a:prstGeom prst="ellipse">
                <a:avLst/>
              </a:prstGeom>
              <a:solidFill>
                <a:schemeClr val="folHlink"/>
              </a:solidFill>
              <a:ln w="25400" algn="ctr">
                <a:solidFill>
                  <a:srgbClr val="000000"/>
                </a:solidFill>
                <a:round/>
                <a:headEnd/>
                <a:tailEnd/>
              </a:ln>
            </p:spPr>
            <p:txBody>
              <a:bodyPr wrap="none" anchor="ctr"/>
              <a:lstStyle/>
              <a:p>
                <a:pPr algn="l">
                  <a:buNone/>
                </a:pPr>
                <a:endParaRPr lang="ja-JP" altLang="en-US">
                  <a:latin typeface="Tahoma" pitchFamily="34" charset="0"/>
                </a:endParaRPr>
              </a:p>
            </p:txBody>
          </p:sp>
        </p:grpSp>
        <p:sp>
          <p:nvSpPr>
            <p:cNvPr id="96" name="Text Box 27"/>
            <p:cNvSpPr txBox="1">
              <a:spLocks noChangeArrowheads="1"/>
            </p:cNvSpPr>
            <p:nvPr/>
          </p:nvSpPr>
          <p:spPr bwMode="auto">
            <a:xfrm>
              <a:off x="1919" y="2723"/>
              <a:ext cx="401" cy="237"/>
            </a:xfrm>
            <a:prstGeom prst="rect">
              <a:avLst/>
            </a:prstGeom>
            <a:noFill/>
            <a:ln w="12700" algn="ctr">
              <a:noFill/>
              <a:miter lim="800000"/>
              <a:headEnd/>
              <a:tailEnd/>
            </a:ln>
          </p:spPr>
          <p:txBody>
            <a:bodyPr wrap="none">
              <a:spAutoFit/>
            </a:bodyPr>
            <a:lstStyle/>
            <a:p>
              <a:pPr algn="l">
                <a:buNone/>
              </a:pPr>
              <a:r>
                <a:rPr lang="en-US" altLang="ja-JP" sz="1600" b="1" dirty="0">
                  <a:latin typeface="Tahoma" pitchFamily="34" charset="0"/>
                </a:rPr>
                <a:t>Coil</a:t>
              </a:r>
            </a:p>
          </p:txBody>
        </p:sp>
      </p:grpSp>
      <p:sp>
        <p:nvSpPr>
          <p:cNvPr id="101" name="Text Box 28"/>
          <p:cNvSpPr txBox="1">
            <a:spLocks noChangeArrowheads="1"/>
          </p:cNvSpPr>
          <p:nvPr/>
        </p:nvSpPr>
        <p:spPr bwMode="auto">
          <a:xfrm>
            <a:off x="1835696" y="5033827"/>
            <a:ext cx="958917" cy="338554"/>
          </a:xfrm>
          <a:prstGeom prst="rect">
            <a:avLst/>
          </a:prstGeom>
          <a:noFill/>
          <a:ln w="12700" algn="ctr">
            <a:noFill/>
            <a:miter lim="800000"/>
            <a:headEnd/>
            <a:tailEnd/>
          </a:ln>
        </p:spPr>
        <p:txBody>
          <a:bodyPr wrap="none">
            <a:spAutoFit/>
          </a:bodyPr>
          <a:lstStyle/>
          <a:p>
            <a:pPr algn="l">
              <a:buNone/>
            </a:pPr>
            <a:r>
              <a:rPr lang="en-US" altLang="ja-JP" sz="1600" b="1" dirty="0">
                <a:latin typeface="Tahoma" pitchFamily="34" charset="0"/>
              </a:rPr>
              <a:t>Magnet</a:t>
            </a:r>
          </a:p>
        </p:txBody>
      </p:sp>
      <p:sp>
        <p:nvSpPr>
          <p:cNvPr id="102" name="Line 29"/>
          <p:cNvSpPr>
            <a:spLocks noChangeShapeType="1"/>
          </p:cNvSpPr>
          <p:nvPr/>
        </p:nvSpPr>
        <p:spPr bwMode="auto">
          <a:xfrm flipH="1">
            <a:off x="1493444" y="3756524"/>
            <a:ext cx="408623" cy="0"/>
          </a:xfrm>
          <a:prstGeom prst="line">
            <a:avLst/>
          </a:prstGeom>
          <a:noFill/>
          <a:ln w="38100">
            <a:solidFill>
              <a:srgbClr val="000000"/>
            </a:solidFill>
            <a:prstDash val="sysDot"/>
            <a:round/>
            <a:headEnd/>
            <a:tailEnd/>
          </a:ln>
        </p:spPr>
        <p:txBody>
          <a:bodyPr wrap="none" anchor="ctr"/>
          <a:lstStyle/>
          <a:p>
            <a:pPr algn="l">
              <a:buNone/>
            </a:pPr>
            <a:endParaRPr lang="ja-JP" altLang="en-US">
              <a:latin typeface="Tahoma" pitchFamily="34" charset="0"/>
            </a:endParaRPr>
          </a:p>
        </p:txBody>
      </p:sp>
      <p:sp>
        <p:nvSpPr>
          <p:cNvPr id="103" name="Line 30"/>
          <p:cNvSpPr>
            <a:spLocks noChangeShapeType="1"/>
          </p:cNvSpPr>
          <p:nvPr/>
        </p:nvSpPr>
        <p:spPr bwMode="auto">
          <a:xfrm flipH="1" flipV="1">
            <a:off x="811930" y="3049292"/>
            <a:ext cx="0" cy="2606040"/>
          </a:xfrm>
          <a:prstGeom prst="line">
            <a:avLst/>
          </a:prstGeom>
          <a:noFill/>
          <a:ln w="38100">
            <a:solidFill>
              <a:srgbClr val="000000"/>
            </a:solidFill>
            <a:prstDash val="sysDot"/>
            <a:round/>
            <a:headEnd/>
            <a:tailEnd/>
          </a:ln>
        </p:spPr>
        <p:txBody>
          <a:bodyPr wrap="none" anchor="ctr"/>
          <a:lstStyle/>
          <a:p>
            <a:pPr algn="l">
              <a:buNone/>
            </a:pPr>
            <a:endParaRPr lang="ja-JP" altLang="en-US">
              <a:latin typeface="Tahoma" pitchFamily="34" charset="0"/>
            </a:endParaRPr>
          </a:p>
        </p:txBody>
      </p:sp>
      <p:sp>
        <p:nvSpPr>
          <p:cNvPr id="104" name="Line 31"/>
          <p:cNvSpPr>
            <a:spLocks noChangeShapeType="1"/>
          </p:cNvSpPr>
          <p:nvPr/>
        </p:nvSpPr>
        <p:spPr bwMode="auto">
          <a:xfrm flipH="1" flipV="1">
            <a:off x="790499" y="5665334"/>
            <a:ext cx="1660208" cy="11430"/>
          </a:xfrm>
          <a:prstGeom prst="line">
            <a:avLst/>
          </a:prstGeom>
          <a:noFill/>
          <a:ln w="38100">
            <a:solidFill>
              <a:srgbClr val="000000"/>
            </a:solidFill>
            <a:prstDash val="sysDot"/>
            <a:round/>
            <a:headEnd type="triangle" w="med" len="med"/>
            <a:tailEnd/>
          </a:ln>
        </p:spPr>
        <p:txBody>
          <a:bodyPr wrap="none" anchor="ctr"/>
          <a:lstStyle/>
          <a:p>
            <a:pPr algn="l">
              <a:buNone/>
            </a:pPr>
            <a:endParaRPr lang="ja-JP" altLang="en-US">
              <a:latin typeface="Tahoma" pitchFamily="34" charset="0"/>
            </a:endParaRPr>
          </a:p>
        </p:txBody>
      </p:sp>
      <p:sp>
        <p:nvSpPr>
          <p:cNvPr id="105" name="Line 32"/>
          <p:cNvSpPr>
            <a:spLocks noChangeShapeType="1"/>
          </p:cNvSpPr>
          <p:nvPr/>
        </p:nvSpPr>
        <p:spPr bwMode="auto">
          <a:xfrm flipH="1">
            <a:off x="801929" y="3070724"/>
            <a:ext cx="1648778" cy="0"/>
          </a:xfrm>
          <a:prstGeom prst="line">
            <a:avLst/>
          </a:prstGeom>
          <a:noFill/>
          <a:ln w="38100">
            <a:solidFill>
              <a:srgbClr val="000000"/>
            </a:solidFill>
            <a:prstDash val="sysDot"/>
            <a:round/>
            <a:headEnd type="triangle" w="med" len="med"/>
            <a:tailEnd/>
          </a:ln>
        </p:spPr>
        <p:txBody>
          <a:bodyPr wrap="none" anchor="ctr"/>
          <a:lstStyle/>
          <a:p>
            <a:pPr algn="l">
              <a:buNone/>
            </a:pPr>
            <a:endParaRPr lang="ja-JP" altLang="en-US">
              <a:latin typeface="Tahoma" pitchFamily="34" charset="0"/>
            </a:endParaRPr>
          </a:p>
        </p:txBody>
      </p:sp>
      <p:sp>
        <p:nvSpPr>
          <p:cNvPr id="106" name="Rectangle 33"/>
          <p:cNvSpPr>
            <a:spLocks noChangeArrowheads="1"/>
          </p:cNvSpPr>
          <p:nvPr/>
        </p:nvSpPr>
        <p:spPr bwMode="auto">
          <a:xfrm>
            <a:off x="1112591" y="4365172"/>
            <a:ext cx="500458" cy="369332"/>
          </a:xfrm>
          <a:prstGeom prst="rect">
            <a:avLst/>
          </a:prstGeom>
          <a:noFill/>
          <a:ln w="50800" algn="ctr">
            <a:noFill/>
            <a:miter lim="800000"/>
            <a:headEnd/>
            <a:tailEnd/>
          </a:ln>
        </p:spPr>
        <p:txBody>
          <a:bodyPr wrap="none">
            <a:spAutoFit/>
          </a:bodyPr>
          <a:lstStyle/>
          <a:p>
            <a:pPr algn="l">
              <a:buNone/>
            </a:pPr>
            <a:r>
              <a:rPr lang="en-US" altLang="ja-JP" sz="1800" dirty="0">
                <a:solidFill>
                  <a:schemeClr val="tx2"/>
                </a:solidFill>
                <a:latin typeface="Tahoma" pitchFamily="34" charset="0"/>
              </a:rPr>
              <a:t>“Z”</a:t>
            </a:r>
          </a:p>
        </p:txBody>
      </p:sp>
      <p:sp>
        <p:nvSpPr>
          <p:cNvPr id="107" name="Rectangle 34"/>
          <p:cNvSpPr>
            <a:spLocks noChangeArrowheads="1"/>
          </p:cNvSpPr>
          <p:nvPr/>
        </p:nvSpPr>
        <p:spPr bwMode="auto">
          <a:xfrm>
            <a:off x="4205558" y="4562339"/>
            <a:ext cx="781111" cy="369332"/>
          </a:xfrm>
          <a:prstGeom prst="rect">
            <a:avLst/>
          </a:prstGeom>
          <a:noFill/>
          <a:ln w="50800" algn="ctr">
            <a:noFill/>
            <a:miter lim="800000"/>
            <a:headEnd/>
            <a:tailEnd/>
          </a:ln>
        </p:spPr>
        <p:txBody>
          <a:bodyPr wrap="none">
            <a:spAutoFit/>
          </a:bodyPr>
          <a:lstStyle/>
          <a:p>
            <a:pPr algn="l">
              <a:buNone/>
            </a:pPr>
            <a:r>
              <a:rPr lang="en-US" altLang="ja-JP" sz="1800">
                <a:solidFill>
                  <a:srgbClr val="FF0000"/>
                </a:solidFill>
                <a:latin typeface="Tahoma" pitchFamily="34" charset="0"/>
              </a:rPr>
              <a:t>“Yaw”</a:t>
            </a:r>
          </a:p>
        </p:txBody>
      </p:sp>
      <p:sp>
        <p:nvSpPr>
          <p:cNvPr id="108" name="Text Box 35"/>
          <p:cNvSpPr txBox="1">
            <a:spLocks noChangeArrowheads="1"/>
          </p:cNvSpPr>
          <p:nvPr/>
        </p:nvSpPr>
        <p:spPr bwMode="auto">
          <a:xfrm>
            <a:off x="3375914" y="4932457"/>
            <a:ext cx="1916166" cy="584775"/>
          </a:xfrm>
          <a:prstGeom prst="rect">
            <a:avLst/>
          </a:prstGeom>
          <a:noFill/>
          <a:ln w="50800" algn="ctr">
            <a:noFill/>
            <a:miter lim="800000"/>
            <a:headEnd/>
            <a:tailEnd/>
          </a:ln>
        </p:spPr>
        <p:txBody>
          <a:bodyPr wrap="none">
            <a:spAutoFit/>
          </a:bodyPr>
          <a:lstStyle/>
          <a:p>
            <a:pPr algn="l">
              <a:buNone/>
            </a:pPr>
            <a:r>
              <a:rPr lang="en-US" altLang="ja-JP" sz="1600" dirty="0">
                <a:solidFill>
                  <a:srgbClr val="FF0000"/>
                </a:solidFill>
                <a:latin typeface="Tahoma" pitchFamily="34" charset="0"/>
              </a:rPr>
              <a:t>Torque induced by</a:t>
            </a:r>
          </a:p>
          <a:p>
            <a:pPr algn="l">
              <a:buNone/>
            </a:pPr>
            <a:r>
              <a:rPr lang="en-US" altLang="ja-JP" sz="1600" dirty="0">
                <a:solidFill>
                  <a:srgbClr val="FF0000"/>
                </a:solidFill>
                <a:latin typeface="Tahoma" pitchFamily="34" charset="0"/>
              </a:rPr>
              <a:t>gravitational waves</a:t>
            </a:r>
          </a:p>
        </p:txBody>
      </p:sp>
      <p:sp>
        <p:nvSpPr>
          <p:cNvPr id="109" name="Line 36"/>
          <p:cNvSpPr>
            <a:spLocks noChangeShapeType="1"/>
          </p:cNvSpPr>
          <p:nvPr/>
        </p:nvSpPr>
        <p:spPr bwMode="auto">
          <a:xfrm flipH="1">
            <a:off x="786213" y="3762239"/>
            <a:ext cx="397193" cy="0"/>
          </a:xfrm>
          <a:prstGeom prst="line">
            <a:avLst/>
          </a:prstGeom>
          <a:noFill/>
          <a:ln w="38100">
            <a:solidFill>
              <a:srgbClr val="000000"/>
            </a:solidFill>
            <a:prstDash val="sysDot"/>
            <a:round/>
            <a:headEnd/>
            <a:tailEnd/>
          </a:ln>
        </p:spPr>
        <p:txBody>
          <a:bodyPr wrap="none" anchor="ctr"/>
          <a:lstStyle/>
          <a:p>
            <a:pPr algn="l">
              <a:buNone/>
            </a:pPr>
            <a:endParaRPr lang="ja-JP" altLang="en-US">
              <a:latin typeface="Tahoma" pitchFamily="34" charset="0"/>
            </a:endParaRPr>
          </a:p>
        </p:txBody>
      </p:sp>
      <p:sp>
        <p:nvSpPr>
          <p:cNvPr id="110" name="AutoShape 37"/>
          <p:cNvSpPr>
            <a:spLocks noChangeArrowheads="1"/>
          </p:cNvSpPr>
          <p:nvPr/>
        </p:nvSpPr>
        <p:spPr bwMode="auto">
          <a:xfrm rot="16200000">
            <a:off x="1150544" y="3572215"/>
            <a:ext cx="372904" cy="372903"/>
          </a:xfrm>
          <a:prstGeom prst="triangle">
            <a:avLst>
              <a:gd name="adj" fmla="val 50000"/>
            </a:avLst>
          </a:prstGeom>
          <a:solidFill>
            <a:schemeClr val="bg1"/>
          </a:solidFill>
          <a:ln w="25400" algn="ctr">
            <a:solidFill>
              <a:srgbClr val="000000"/>
            </a:solidFill>
            <a:miter lim="800000"/>
            <a:headEnd/>
            <a:tailEnd/>
          </a:ln>
        </p:spPr>
        <p:txBody>
          <a:bodyPr wrap="none" anchor="ctr"/>
          <a:lstStyle/>
          <a:p>
            <a:pPr algn="l">
              <a:buNone/>
            </a:pPr>
            <a:endParaRPr lang="ja-JP" altLang="en-US">
              <a:latin typeface="Tahoma" pitchFamily="34" charset="0"/>
            </a:endParaRPr>
          </a:p>
        </p:txBody>
      </p:sp>
      <p:sp>
        <p:nvSpPr>
          <p:cNvPr id="111" name="Text Box 38"/>
          <p:cNvSpPr txBox="1">
            <a:spLocks noChangeArrowheads="1"/>
          </p:cNvSpPr>
          <p:nvPr/>
        </p:nvSpPr>
        <p:spPr bwMode="auto">
          <a:xfrm>
            <a:off x="1002204" y="3106442"/>
            <a:ext cx="731739" cy="461665"/>
          </a:xfrm>
          <a:prstGeom prst="rect">
            <a:avLst/>
          </a:prstGeom>
          <a:noFill/>
          <a:ln w="50800" algn="ctr">
            <a:noFill/>
            <a:miter lim="800000"/>
            <a:headEnd/>
            <a:tailEnd/>
          </a:ln>
        </p:spPr>
        <p:txBody>
          <a:bodyPr wrap="none">
            <a:spAutoFit/>
          </a:bodyPr>
          <a:lstStyle/>
          <a:p>
            <a:pPr algn="l">
              <a:buNone/>
            </a:pPr>
            <a:r>
              <a:rPr lang="en-US" altLang="ja-JP" sz="1200">
                <a:latin typeface="Tahoma" pitchFamily="34" charset="0"/>
              </a:rPr>
              <a:t>Digital</a:t>
            </a:r>
          </a:p>
          <a:p>
            <a:pPr algn="l">
              <a:buNone/>
            </a:pPr>
            <a:r>
              <a:rPr lang="en-US" altLang="ja-JP" sz="1200">
                <a:latin typeface="Tahoma" pitchFamily="34" charset="0"/>
              </a:rPr>
              <a:t>Filtering</a:t>
            </a:r>
          </a:p>
        </p:txBody>
      </p:sp>
      <p:sp>
        <p:nvSpPr>
          <p:cNvPr id="112" name="Text Box 39"/>
          <p:cNvSpPr txBox="1">
            <a:spLocks noChangeArrowheads="1"/>
          </p:cNvSpPr>
          <p:nvPr/>
        </p:nvSpPr>
        <p:spPr bwMode="auto">
          <a:xfrm>
            <a:off x="1022810" y="5412445"/>
            <a:ext cx="1338482" cy="276999"/>
          </a:xfrm>
          <a:prstGeom prst="rect">
            <a:avLst/>
          </a:prstGeom>
          <a:noFill/>
          <a:ln w="50800" algn="ctr">
            <a:noFill/>
            <a:miter lim="800000"/>
            <a:headEnd/>
            <a:tailEnd/>
          </a:ln>
        </p:spPr>
        <p:txBody>
          <a:bodyPr wrap="none">
            <a:spAutoFit/>
          </a:bodyPr>
          <a:lstStyle/>
          <a:p>
            <a:pPr algn="l">
              <a:buNone/>
            </a:pPr>
            <a:r>
              <a:rPr lang="en-US" altLang="ja-JP" sz="1200">
                <a:latin typeface="Tahoma" pitchFamily="34" charset="0"/>
              </a:rPr>
              <a:t>Feedback to Coil</a:t>
            </a:r>
          </a:p>
        </p:txBody>
      </p:sp>
      <p:pic>
        <p:nvPicPr>
          <p:cNvPr id="113" name="Picture 40" descr="IMG_1404"/>
          <p:cNvPicPr>
            <a:picLocks noChangeAspect="1" noChangeArrowheads="1"/>
          </p:cNvPicPr>
          <p:nvPr/>
        </p:nvPicPr>
        <p:blipFill>
          <a:blip r:embed="rId3" cstate="print"/>
          <a:srcRect/>
          <a:stretch>
            <a:fillRect/>
          </a:stretch>
        </p:blipFill>
        <p:spPr bwMode="auto">
          <a:xfrm>
            <a:off x="6954127" y="4649113"/>
            <a:ext cx="1491615" cy="1080135"/>
          </a:xfrm>
          <a:prstGeom prst="rect">
            <a:avLst/>
          </a:prstGeom>
          <a:noFill/>
          <a:ln w="9525">
            <a:noFill/>
            <a:miter lim="800000"/>
            <a:headEnd/>
            <a:tailEnd/>
          </a:ln>
        </p:spPr>
      </p:pic>
      <p:sp>
        <p:nvSpPr>
          <p:cNvPr id="114" name="Text Box 41"/>
          <p:cNvSpPr txBox="1">
            <a:spLocks noChangeArrowheads="1"/>
          </p:cNvSpPr>
          <p:nvPr/>
        </p:nvSpPr>
        <p:spPr bwMode="auto">
          <a:xfrm>
            <a:off x="7107547" y="5740678"/>
            <a:ext cx="1253997" cy="360099"/>
          </a:xfrm>
          <a:prstGeom prst="rect">
            <a:avLst/>
          </a:prstGeom>
          <a:noFill/>
          <a:ln w="50800" algn="ctr">
            <a:noFill/>
            <a:miter lim="800000"/>
            <a:headEnd/>
            <a:tailEnd/>
          </a:ln>
        </p:spPr>
        <p:txBody>
          <a:bodyPr wrap="none">
            <a:spAutoFit/>
          </a:bodyPr>
          <a:lstStyle/>
          <a:p>
            <a:pPr algn="l">
              <a:buNone/>
            </a:pPr>
            <a:r>
              <a:rPr lang="en-US" altLang="ja-JP" sz="1000">
                <a:latin typeface="Tahoma" pitchFamily="34" charset="0"/>
              </a:rPr>
              <a:t>Two Torsion Antenna</a:t>
            </a:r>
          </a:p>
          <a:p>
            <a:pPr algn="l">
              <a:buNone/>
            </a:pPr>
            <a:r>
              <a:rPr lang="en-US" altLang="ja-JP" sz="1000">
                <a:latin typeface="Tahoma" pitchFamily="34" charset="0"/>
              </a:rPr>
              <a:t>Modules assembled</a:t>
            </a:r>
          </a:p>
        </p:txBody>
      </p:sp>
      <p:pic>
        <p:nvPicPr>
          <p:cNvPr id="115" name="Picture 42" descr="IMG_3127"/>
          <p:cNvPicPr>
            <a:picLocks noChangeAspect="1" noChangeArrowheads="1"/>
          </p:cNvPicPr>
          <p:nvPr/>
        </p:nvPicPr>
        <p:blipFill>
          <a:blip r:embed="rId4" cstate="print"/>
          <a:srcRect/>
          <a:stretch>
            <a:fillRect/>
          </a:stretch>
        </p:blipFill>
        <p:spPr bwMode="auto">
          <a:xfrm>
            <a:off x="6888405" y="2740303"/>
            <a:ext cx="1480185" cy="1384459"/>
          </a:xfrm>
          <a:prstGeom prst="rect">
            <a:avLst/>
          </a:prstGeom>
          <a:noFill/>
          <a:ln w="9525">
            <a:noFill/>
            <a:miter lim="800000"/>
            <a:headEnd/>
            <a:tailEnd/>
          </a:ln>
        </p:spPr>
      </p:pic>
      <p:sp>
        <p:nvSpPr>
          <p:cNvPr id="116" name="Oval 43"/>
          <p:cNvSpPr>
            <a:spLocks noChangeArrowheads="1"/>
          </p:cNvSpPr>
          <p:nvPr/>
        </p:nvSpPr>
        <p:spPr bwMode="auto">
          <a:xfrm rot="20322276">
            <a:off x="7184155" y="3393242"/>
            <a:ext cx="1201579" cy="551498"/>
          </a:xfrm>
          <a:prstGeom prst="ellipse">
            <a:avLst/>
          </a:prstGeom>
          <a:noFill/>
          <a:ln w="25400" algn="ctr">
            <a:solidFill>
              <a:srgbClr val="FFFF00"/>
            </a:solidFill>
            <a:prstDash val="sysDot"/>
            <a:round/>
            <a:headEnd/>
            <a:tailEnd/>
          </a:ln>
        </p:spPr>
        <p:txBody>
          <a:bodyPr wrap="none" anchor="ctr"/>
          <a:lstStyle/>
          <a:p>
            <a:pPr algn="l">
              <a:buNone/>
            </a:pPr>
            <a:endParaRPr lang="ja-JP" altLang="en-US">
              <a:latin typeface="Tahoma" pitchFamily="34" charset="0"/>
            </a:endParaRPr>
          </a:p>
        </p:txBody>
      </p:sp>
      <p:sp>
        <p:nvSpPr>
          <p:cNvPr id="117" name="Line 44"/>
          <p:cNvSpPr>
            <a:spLocks noChangeShapeType="1"/>
          </p:cNvSpPr>
          <p:nvPr/>
        </p:nvSpPr>
        <p:spPr bwMode="auto">
          <a:xfrm flipH="1" flipV="1">
            <a:off x="7844238" y="3964742"/>
            <a:ext cx="65723" cy="678656"/>
          </a:xfrm>
          <a:prstGeom prst="line">
            <a:avLst/>
          </a:prstGeom>
          <a:noFill/>
          <a:ln w="50800">
            <a:solidFill>
              <a:srgbClr val="FFFF00"/>
            </a:solidFill>
            <a:round/>
            <a:headEnd/>
            <a:tailEnd type="triangle" w="med" len="med"/>
          </a:ln>
        </p:spPr>
        <p:txBody>
          <a:bodyPr wrap="none" anchor="ctr"/>
          <a:lstStyle/>
          <a:p>
            <a:pPr algn="l">
              <a:buNone/>
            </a:pPr>
            <a:endParaRPr lang="ja-JP" altLang="en-US">
              <a:latin typeface="Tahoma" pitchFamily="34" charset="0"/>
            </a:endParaRPr>
          </a:p>
        </p:txBody>
      </p:sp>
      <p:pic>
        <p:nvPicPr>
          <p:cNvPr id="118" name="Picture 45" descr="IMG_0233"/>
          <p:cNvPicPr>
            <a:picLocks noChangeAspect="1" noChangeArrowheads="1"/>
          </p:cNvPicPr>
          <p:nvPr/>
        </p:nvPicPr>
        <p:blipFill>
          <a:blip r:embed="rId5" cstate="print"/>
          <a:srcRect/>
          <a:stretch>
            <a:fillRect/>
          </a:stretch>
        </p:blipFill>
        <p:spPr bwMode="auto">
          <a:xfrm>
            <a:off x="5546808" y="5164892"/>
            <a:ext cx="1183005" cy="887253"/>
          </a:xfrm>
          <a:prstGeom prst="rect">
            <a:avLst/>
          </a:prstGeom>
          <a:noFill/>
          <a:ln w="9525">
            <a:noFill/>
            <a:miter lim="800000"/>
            <a:headEnd/>
            <a:tailEnd/>
          </a:ln>
        </p:spPr>
      </p:pic>
      <p:pic>
        <p:nvPicPr>
          <p:cNvPr id="119" name="Picture 46" descr="IMG_0241"/>
          <p:cNvPicPr>
            <a:picLocks noChangeAspect="1" noChangeArrowheads="1"/>
          </p:cNvPicPr>
          <p:nvPr/>
        </p:nvPicPr>
        <p:blipFill>
          <a:blip r:embed="rId6" cstate="print"/>
          <a:srcRect/>
          <a:stretch>
            <a:fillRect/>
          </a:stretch>
        </p:blipFill>
        <p:spPr bwMode="auto">
          <a:xfrm>
            <a:off x="5535378" y="2560280"/>
            <a:ext cx="1195864" cy="895827"/>
          </a:xfrm>
          <a:prstGeom prst="rect">
            <a:avLst/>
          </a:prstGeom>
          <a:noFill/>
          <a:ln w="9525">
            <a:noFill/>
            <a:miter lim="800000"/>
            <a:headEnd/>
            <a:tailEnd/>
          </a:ln>
        </p:spPr>
      </p:pic>
      <p:pic>
        <p:nvPicPr>
          <p:cNvPr id="120" name="Picture 47" descr="IMG_0239"/>
          <p:cNvPicPr>
            <a:picLocks noChangeAspect="1" noChangeArrowheads="1"/>
          </p:cNvPicPr>
          <p:nvPr/>
        </p:nvPicPr>
        <p:blipFill>
          <a:blip r:embed="rId7" cstate="print"/>
          <a:srcRect/>
          <a:stretch>
            <a:fillRect/>
          </a:stretch>
        </p:blipFill>
        <p:spPr bwMode="auto">
          <a:xfrm>
            <a:off x="5548237" y="3963313"/>
            <a:ext cx="1171575" cy="877253"/>
          </a:xfrm>
          <a:prstGeom prst="rect">
            <a:avLst/>
          </a:prstGeom>
          <a:noFill/>
          <a:ln w="9525">
            <a:noFill/>
            <a:miter lim="800000"/>
            <a:headEnd/>
            <a:tailEnd/>
          </a:ln>
        </p:spPr>
      </p:pic>
      <p:sp>
        <p:nvSpPr>
          <p:cNvPr id="121" name="Text Box 48"/>
          <p:cNvSpPr txBox="1">
            <a:spLocks noChangeArrowheads="1"/>
          </p:cNvSpPr>
          <p:nvPr/>
        </p:nvSpPr>
        <p:spPr bwMode="auto">
          <a:xfrm>
            <a:off x="5505375" y="6089293"/>
            <a:ext cx="1291590" cy="220028"/>
          </a:xfrm>
          <a:prstGeom prst="rect">
            <a:avLst/>
          </a:prstGeom>
          <a:noFill/>
          <a:ln w="50800" algn="ctr">
            <a:noFill/>
            <a:miter lim="800000"/>
            <a:headEnd/>
            <a:tailEnd/>
          </a:ln>
        </p:spPr>
        <p:txBody>
          <a:bodyPr wrap="none">
            <a:spAutoFit/>
          </a:bodyPr>
          <a:lstStyle/>
          <a:p>
            <a:pPr algn="l">
              <a:buNone/>
            </a:pPr>
            <a:r>
              <a:rPr lang="en-US" altLang="ja-JP" sz="1000">
                <a:latin typeface="Tahoma" pitchFamily="34" charset="0"/>
              </a:rPr>
              <a:t>ADCs and Multiplexers</a:t>
            </a:r>
          </a:p>
        </p:txBody>
      </p:sp>
      <p:sp>
        <p:nvSpPr>
          <p:cNvPr id="122" name="Text Box 49"/>
          <p:cNvSpPr txBox="1">
            <a:spLocks noChangeArrowheads="1"/>
          </p:cNvSpPr>
          <p:nvPr/>
        </p:nvSpPr>
        <p:spPr bwMode="auto">
          <a:xfrm>
            <a:off x="5489658" y="4833422"/>
            <a:ext cx="1247299" cy="220028"/>
          </a:xfrm>
          <a:prstGeom prst="rect">
            <a:avLst/>
          </a:prstGeom>
          <a:noFill/>
          <a:ln w="50800" algn="ctr">
            <a:noFill/>
            <a:miter lim="800000"/>
            <a:headEnd/>
            <a:tailEnd/>
          </a:ln>
        </p:spPr>
        <p:txBody>
          <a:bodyPr wrap="none">
            <a:spAutoFit/>
          </a:bodyPr>
          <a:lstStyle/>
          <a:p>
            <a:pPr algn="l">
              <a:buNone/>
            </a:pPr>
            <a:r>
              <a:rPr lang="en-US" altLang="ja-JP" sz="1000">
                <a:latin typeface="Tahoma" pitchFamily="34" charset="0"/>
              </a:rPr>
              <a:t>DACs and Coil drivers</a:t>
            </a:r>
          </a:p>
        </p:txBody>
      </p:sp>
      <p:sp>
        <p:nvSpPr>
          <p:cNvPr id="123" name="Text Box 50"/>
          <p:cNvSpPr txBox="1">
            <a:spLocks noChangeArrowheads="1"/>
          </p:cNvSpPr>
          <p:nvPr/>
        </p:nvSpPr>
        <p:spPr bwMode="auto">
          <a:xfrm>
            <a:off x="5565382" y="3478967"/>
            <a:ext cx="1160145" cy="357188"/>
          </a:xfrm>
          <a:prstGeom prst="rect">
            <a:avLst/>
          </a:prstGeom>
          <a:noFill/>
          <a:ln w="50800" algn="ctr">
            <a:noFill/>
            <a:miter lim="800000"/>
            <a:headEnd/>
            <a:tailEnd/>
          </a:ln>
        </p:spPr>
        <p:txBody>
          <a:bodyPr wrap="none">
            <a:spAutoFit/>
          </a:bodyPr>
          <a:lstStyle/>
          <a:p>
            <a:pPr algn="l">
              <a:buNone/>
            </a:pPr>
            <a:r>
              <a:rPr lang="en-US" altLang="ja-JP" sz="1000">
                <a:latin typeface="Tahoma" pitchFamily="34" charset="0"/>
              </a:rPr>
              <a:t>FPGA (Digital Filter)</a:t>
            </a:r>
          </a:p>
          <a:p>
            <a:pPr algn="l">
              <a:buNone/>
            </a:pPr>
            <a:r>
              <a:rPr lang="en-US" altLang="ja-JP" sz="1000">
                <a:latin typeface="Tahoma" pitchFamily="34" charset="0"/>
              </a:rPr>
              <a:t>and SpaceWire I/F</a:t>
            </a:r>
          </a:p>
        </p:txBody>
      </p:sp>
      <p:sp>
        <p:nvSpPr>
          <p:cNvPr id="124" name="Line 51"/>
          <p:cNvSpPr>
            <a:spLocks noChangeShapeType="1"/>
          </p:cNvSpPr>
          <p:nvPr/>
        </p:nvSpPr>
        <p:spPr bwMode="auto">
          <a:xfrm>
            <a:off x="6719812" y="3037483"/>
            <a:ext cx="425768" cy="275749"/>
          </a:xfrm>
          <a:prstGeom prst="line">
            <a:avLst/>
          </a:prstGeom>
          <a:noFill/>
          <a:ln w="50800">
            <a:solidFill>
              <a:srgbClr val="FFFF00"/>
            </a:solidFill>
            <a:round/>
            <a:headEnd/>
            <a:tailEnd type="triangle" w="med" len="med"/>
          </a:ln>
        </p:spPr>
        <p:txBody>
          <a:bodyPr wrap="none" anchor="ctr"/>
          <a:lstStyle/>
          <a:p>
            <a:pPr algn="l">
              <a:buNone/>
            </a:pPr>
            <a:endParaRPr lang="ja-JP" altLang="en-US">
              <a:latin typeface="Tahoma" pitchFamily="34" charset="0"/>
            </a:endParaRPr>
          </a:p>
        </p:txBody>
      </p:sp>
      <p:sp>
        <p:nvSpPr>
          <p:cNvPr id="125" name="Line 52"/>
          <p:cNvSpPr>
            <a:spLocks noChangeShapeType="1"/>
          </p:cNvSpPr>
          <p:nvPr/>
        </p:nvSpPr>
        <p:spPr bwMode="auto">
          <a:xfrm flipV="1">
            <a:off x="6681235" y="3383240"/>
            <a:ext cx="481489" cy="680085"/>
          </a:xfrm>
          <a:prstGeom prst="line">
            <a:avLst/>
          </a:prstGeom>
          <a:noFill/>
          <a:ln w="50800">
            <a:solidFill>
              <a:srgbClr val="FFFF00"/>
            </a:solidFill>
            <a:round/>
            <a:headEnd/>
            <a:tailEnd type="triangle" w="med" len="med"/>
          </a:ln>
        </p:spPr>
        <p:txBody>
          <a:bodyPr wrap="none" anchor="ctr"/>
          <a:lstStyle/>
          <a:p>
            <a:pPr algn="l">
              <a:buNone/>
            </a:pPr>
            <a:endParaRPr lang="ja-JP" altLang="en-US">
              <a:latin typeface="Tahoma" pitchFamily="34" charset="0"/>
            </a:endParaRPr>
          </a:p>
        </p:txBody>
      </p:sp>
      <p:sp>
        <p:nvSpPr>
          <p:cNvPr id="126" name="Line 53"/>
          <p:cNvSpPr>
            <a:spLocks noChangeShapeType="1"/>
          </p:cNvSpPr>
          <p:nvPr/>
        </p:nvSpPr>
        <p:spPr bwMode="auto">
          <a:xfrm flipV="1">
            <a:off x="6675520" y="3508970"/>
            <a:ext cx="537210" cy="1875949"/>
          </a:xfrm>
          <a:prstGeom prst="line">
            <a:avLst/>
          </a:prstGeom>
          <a:noFill/>
          <a:ln w="50800">
            <a:solidFill>
              <a:srgbClr val="FFFF00"/>
            </a:solidFill>
            <a:round/>
            <a:headEnd/>
            <a:tailEnd type="triangle" w="med" len="med"/>
          </a:ln>
        </p:spPr>
        <p:txBody>
          <a:bodyPr wrap="none" anchor="ctr"/>
          <a:lstStyle/>
          <a:p>
            <a:pPr algn="l">
              <a:buNone/>
            </a:pPr>
            <a:endParaRPr lang="ja-JP" altLang="en-US">
              <a:latin typeface="Tahoma" pitchFamily="34" charset="0"/>
            </a:endParaRPr>
          </a:p>
        </p:txBody>
      </p:sp>
      <p:sp>
        <p:nvSpPr>
          <p:cNvPr id="127" name="Line 54"/>
          <p:cNvSpPr>
            <a:spLocks noChangeShapeType="1"/>
          </p:cNvSpPr>
          <p:nvPr/>
        </p:nvSpPr>
        <p:spPr bwMode="auto">
          <a:xfrm>
            <a:off x="3859454" y="3956549"/>
            <a:ext cx="0" cy="208598"/>
          </a:xfrm>
          <a:prstGeom prst="line">
            <a:avLst/>
          </a:prstGeom>
          <a:noFill/>
          <a:ln w="25400">
            <a:solidFill>
              <a:srgbClr val="FF6600"/>
            </a:solidFill>
            <a:round/>
            <a:headEnd type="triangle" w="med" len="med"/>
            <a:tailEnd type="triangle" w="med" len="med"/>
          </a:ln>
        </p:spPr>
        <p:txBody>
          <a:bodyPr wrap="none" anchor="ctr"/>
          <a:lstStyle/>
          <a:p>
            <a:pPr algn="l">
              <a:buNone/>
            </a:pPr>
            <a:endParaRPr lang="ja-JP" altLang="en-US">
              <a:latin typeface="Tahoma" pitchFamily="34" charset="0"/>
            </a:endParaRPr>
          </a:p>
        </p:txBody>
      </p:sp>
      <p:sp>
        <p:nvSpPr>
          <p:cNvPr id="128" name="Text Box 55"/>
          <p:cNvSpPr txBox="1">
            <a:spLocks noChangeArrowheads="1"/>
          </p:cNvSpPr>
          <p:nvPr/>
        </p:nvSpPr>
        <p:spPr bwMode="auto">
          <a:xfrm>
            <a:off x="3920565" y="3329327"/>
            <a:ext cx="1691771" cy="664798"/>
          </a:xfrm>
          <a:prstGeom prst="rect">
            <a:avLst/>
          </a:prstGeom>
          <a:noFill/>
          <a:ln w="50800" algn="ctr">
            <a:noFill/>
            <a:miter lim="800000"/>
            <a:headEnd/>
            <a:tailEnd/>
          </a:ln>
        </p:spPr>
        <p:txBody>
          <a:bodyPr wrap="none">
            <a:spAutoFit/>
          </a:bodyPr>
          <a:lstStyle/>
          <a:p>
            <a:pPr algn="l">
              <a:buNone/>
            </a:pPr>
            <a:r>
              <a:rPr lang="en-US" altLang="ja-JP" sz="1200" dirty="0">
                <a:latin typeface="Tahoma" pitchFamily="34" charset="0"/>
              </a:rPr>
              <a:t>measure the distance</a:t>
            </a:r>
          </a:p>
          <a:p>
            <a:pPr algn="l">
              <a:buNone/>
            </a:pPr>
            <a:r>
              <a:rPr lang="en-US" altLang="ja-JP" sz="1200" dirty="0">
                <a:latin typeface="Tahoma" pitchFamily="34" charset="0"/>
              </a:rPr>
              <a:t>between sensors </a:t>
            </a:r>
          </a:p>
          <a:p>
            <a:pPr algn="l">
              <a:buNone/>
            </a:pPr>
            <a:r>
              <a:rPr lang="en-US" altLang="ja-JP" sz="1200" dirty="0">
                <a:latin typeface="Tahoma" pitchFamily="34" charset="0"/>
              </a:rPr>
              <a:t>and test mass</a:t>
            </a:r>
          </a:p>
        </p:txBody>
      </p:sp>
      <p:sp>
        <p:nvSpPr>
          <p:cNvPr id="129" name="Line 56"/>
          <p:cNvSpPr>
            <a:spLocks noChangeShapeType="1"/>
          </p:cNvSpPr>
          <p:nvPr/>
        </p:nvSpPr>
        <p:spPr bwMode="auto">
          <a:xfrm>
            <a:off x="1910639" y="4005127"/>
            <a:ext cx="0" cy="208598"/>
          </a:xfrm>
          <a:prstGeom prst="line">
            <a:avLst/>
          </a:prstGeom>
          <a:noFill/>
          <a:ln w="25400">
            <a:solidFill>
              <a:srgbClr val="FF6600"/>
            </a:solidFill>
            <a:round/>
            <a:headEnd type="triangle" w="med" len="med"/>
            <a:tailEnd type="triangle" w="med" len="med"/>
          </a:ln>
        </p:spPr>
        <p:txBody>
          <a:bodyPr wrap="none" anchor="ctr"/>
          <a:lstStyle/>
          <a:p>
            <a:pPr algn="l">
              <a:buNone/>
            </a:pPr>
            <a:endParaRPr lang="ja-JP" altLang="en-US">
              <a:latin typeface="Tahoma" pitchFamily="34" charset="0"/>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23</a:t>
            </a:fld>
            <a:endParaRPr lang="en-US" altLang="ja-JP" dirty="0"/>
          </a:p>
        </p:txBody>
      </p:sp>
    </p:spTree>
    <p:extLst>
      <p:ext uri="{BB962C8B-B14F-4D97-AF65-F5344CB8AC3E}">
        <p14:creationId xmlns:p14="http://schemas.microsoft.com/office/powerpoint/2010/main" val="460183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角丸四角形 74"/>
          <p:cNvSpPr/>
          <p:nvPr/>
        </p:nvSpPr>
        <p:spPr bwMode="auto">
          <a:xfrm>
            <a:off x="395536" y="1084534"/>
            <a:ext cx="8208912" cy="5296793"/>
          </a:xfrm>
          <a:prstGeom prst="roundRect">
            <a:avLst>
              <a:gd name="adj" fmla="val 2434"/>
            </a:avLst>
          </a:prstGeom>
          <a:solidFill>
            <a:srgbClr val="FFFFFF"/>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a typeface="ＭＳ Ｐゴシック" pitchFamily="50" charset="-128"/>
            </a:endParaRPr>
          </a:p>
        </p:txBody>
      </p:sp>
      <p:sp>
        <p:nvSpPr>
          <p:cNvPr id="4" name="タイトル 3"/>
          <p:cNvSpPr>
            <a:spLocks noGrp="1"/>
          </p:cNvSpPr>
          <p:nvPr>
            <p:ph type="title"/>
          </p:nvPr>
        </p:nvSpPr>
        <p:spPr/>
        <p:txBody>
          <a:bodyPr/>
          <a:lstStyle/>
          <a:p>
            <a:r>
              <a:rPr lang="ja-JP" altLang="en-US" dirty="0"/>
              <a:t>試験</a:t>
            </a:r>
            <a:r>
              <a:rPr lang="ja-JP" altLang="en-US" dirty="0" smtClean="0"/>
              <a:t>マス制御動作</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65" name="Text Box 43"/>
          <p:cNvSpPr txBox="1">
            <a:spLocks noChangeArrowheads="1"/>
          </p:cNvSpPr>
          <p:nvPr/>
        </p:nvSpPr>
        <p:spPr bwMode="auto">
          <a:xfrm>
            <a:off x="165100" y="620688"/>
            <a:ext cx="8007300" cy="463846"/>
          </a:xfrm>
          <a:prstGeom prst="rect">
            <a:avLst/>
          </a:prstGeom>
          <a:noFill/>
          <a:ln w="12700" algn="ctr">
            <a:noFill/>
            <a:miter lim="800000"/>
            <a:headEnd/>
            <a:tailEnd/>
          </a:ln>
          <a:effectLst/>
        </p:spPr>
        <p:txBody>
          <a:bodyPr wrap="square" lIns="90000" tIns="46800" rIns="90000" bIns="46800">
            <a:spAutoFit/>
          </a:bodyPr>
          <a:lstStyle/>
          <a:p>
            <a:pPr eaLnBrk="0" hangingPunct="0">
              <a:buNone/>
            </a:pPr>
            <a:r>
              <a:rPr kumimoji="0" lang="ja-JP" altLang="en-US" dirty="0">
                <a:solidFill>
                  <a:srgbClr val="000000"/>
                </a:solidFill>
                <a:latin typeface="Tahoma" pitchFamily="34" charset="0"/>
                <a:ea typeface="HGP創英角ｺﾞｼｯｸUB" pitchFamily="50" charset="-128"/>
              </a:rPr>
              <a:t>衛星打ち上げ： </a:t>
            </a:r>
            <a:r>
              <a:rPr kumimoji="0" lang="en-US" altLang="ja-JP" dirty="0">
                <a:solidFill>
                  <a:srgbClr val="000000"/>
                </a:solidFill>
                <a:latin typeface="Tahoma" pitchFamily="34" charset="0"/>
                <a:ea typeface="HGP創英角ｺﾞｼｯｸUB" pitchFamily="50" charset="-128"/>
              </a:rPr>
              <a:t>09</a:t>
            </a:r>
            <a:r>
              <a:rPr kumimoji="0" lang="ja-JP" altLang="en-US" dirty="0">
                <a:solidFill>
                  <a:srgbClr val="000000"/>
                </a:solidFill>
                <a:latin typeface="Tahoma" pitchFamily="34" charset="0"/>
                <a:ea typeface="HGP創英角ｺﾞｼｯｸUB" pitchFamily="50" charset="-128"/>
              </a:rPr>
              <a:t>年</a:t>
            </a:r>
            <a:r>
              <a:rPr kumimoji="0" lang="en-US" altLang="ja-JP" dirty="0">
                <a:solidFill>
                  <a:srgbClr val="000000"/>
                </a:solidFill>
                <a:latin typeface="Tahoma" pitchFamily="34" charset="0"/>
                <a:ea typeface="HGP創英角ｺﾞｼｯｸUB" pitchFamily="50" charset="-128"/>
              </a:rPr>
              <a:t>1</a:t>
            </a:r>
            <a:r>
              <a:rPr kumimoji="0" lang="ja-JP" altLang="en-US" dirty="0">
                <a:solidFill>
                  <a:srgbClr val="000000"/>
                </a:solidFill>
                <a:latin typeface="Tahoma" pitchFamily="34" charset="0"/>
                <a:ea typeface="HGP創英角ｺﾞｼｯｸUB" pitchFamily="50" charset="-128"/>
              </a:rPr>
              <a:t>月</a:t>
            </a:r>
            <a:r>
              <a:rPr kumimoji="0" lang="en-US" altLang="ja-JP" dirty="0">
                <a:solidFill>
                  <a:srgbClr val="000000"/>
                </a:solidFill>
                <a:latin typeface="Tahoma" pitchFamily="34" charset="0"/>
                <a:ea typeface="HGP創英角ｺﾞｼｯｸUB" pitchFamily="50" charset="-128"/>
              </a:rPr>
              <a:t>23</a:t>
            </a:r>
            <a:r>
              <a:rPr kumimoji="0" lang="ja-JP" altLang="en-US" dirty="0" smtClean="0">
                <a:solidFill>
                  <a:srgbClr val="000000"/>
                </a:solidFill>
                <a:latin typeface="Tahoma" pitchFamily="34" charset="0"/>
                <a:ea typeface="HGP創英角ｺﾞｼｯｸUB" pitchFamily="50" charset="-128"/>
              </a:rPr>
              <a:t>日、 衛星停波：</a:t>
            </a:r>
            <a:r>
              <a:rPr kumimoji="0" lang="en-US" altLang="ja-JP" dirty="0" smtClean="0">
                <a:solidFill>
                  <a:srgbClr val="000000"/>
                </a:solidFill>
                <a:latin typeface="Tahoma" pitchFamily="34" charset="0"/>
                <a:ea typeface="HGP創英角ｺﾞｼｯｸUB" pitchFamily="50" charset="-128"/>
              </a:rPr>
              <a:t>10</a:t>
            </a:r>
            <a:r>
              <a:rPr kumimoji="0" lang="ja-JP" altLang="en-US" dirty="0" smtClean="0">
                <a:solidFill>
                  <a:srgbClr val="000000"/>
                </a:solidFill>
                <a:latin typeface="Tahoma" pitchFamily="34" charset="0"/>
                <a:ea typeface="HGP創英角ｺﾞｼｯｸUB" pitchFamily="50" charset="-128"/>
              </a:rPr>
              <a:t>年</a:t>
            </a:r>
            <a:r>
              <a:rPr kumimoji="0" lang="en-US" altLang="ja-JP" dirty="0" smtClean="0">
                <a:solidFill>
                  <a:srgbClr val="000000"/>
                </a:solidFill>
                <a:latin typeface="Tahoma" pitchFamily="34" charset="0"/>
                <a:ea typeface="HGP創英角ｺﾞｼｯｸUB" pitchFamily="50" charset="-128"/>
              </a:rPr>
              <a:t>9</a:t>
            </a:r>
            <a:r>
              <a:rPr kumimoji="0" lang="ja-JP" altLang="en-US" dirty="0" smtClean="0">
                <a:solidFill>
                  <a:srgbClr val="000000"/>
                </a:solidFill>
                <a:latin typeface="Tahoma" pitchFamily="34" charset="0"/>
                <a:ea typeface="HGP創英角ｺﾞｼｯｸUB" pitchFamily="50" charset="-128"/>
              </a:rPr>
              <a:t>月</a:t>
            </a:r>
            <a:r>
              <a:rPr kumimoji="0" lang="en-US" altLang="ja-JP" dirty="0" smtClean="0">
                <a:solidFill>
                  <a:srgbClr val="000000"/>
                </a:solidFill>
                <a:latin typeface="Tahoma" pitchFamily="34" charset="0"/>
                <a:ea typeface="HGP創英角ｺﾞｼｯｸUB" pitchFamily="50" charset="-128"/>
              </a:rPr>
              <a:t>8</a:t>
            </a:r>
            <a:r>
              <a:rPr kumimoji="0" lang="ja-JP" altLang="en-US" dirty="0" smtClean="0">
                <a:solidFill>
                  <a:srgbClr val="000000"/>
                </a:solidFill>
                <a:latin typeface="Tahoma" pitchFamily="34" charset="0"/>
                <a:ea typeface="HGP創英角ｺﾞｼｯｸUB" pitchFamily="50" charset="-128"/>
              </a:rPr>
              <a:t>日</a:t>
            </a:r>
            <a:endParaRPr kumimoji="0" lang="ja-JP" altLang="en-US" dirty="0">
              <a:solidFill>
                <a:srgbClr val="000000"/>
              </a:solidFill>
              <a:latin typeface="Tahoma" pitchFamily="34" charset="0"/>
              <a:ea typeface="HGP創英角ｺﾞｼｯｸUB" pitchFamily="50" charset="-128"/>
            </a:endParaRPr>
          </a:p>
        </p:txBody>
      </p:sp>
      <p:grpSp>
        <p:nvGrpSpPr>
          <p:cNvPr id="2" name="グループ化 1"/>
          <p:cNvGrpSpPr>
            <a:grpSpLocks noChangeAspect="1"/>
          </p:cNvGrpSpPr>
          <p:nvPr/>
        </p:nvGrpSpPr>
        <p:grpSpPr>
          <a:xfrm>
            <a:off x="536297" y="1117813"/>
            <a:ext cx="8184870" cy="5263515"/>
            <a:chOff x="179388" y="1009650"/>
            <a:chExt cx="9094300" cy="5848350"/>
          </a:xfrm>
        </p:grpSpPr>
        <p:sp>
          <p:nvSpPr>
            <p:cNvPr id="21" name="Rectangle 3" descr="Rectangle: Click to edit Master text styles&#10;Second level&#10;Third level&#10;Fourth level&#10;Fifth level"/>
            <p:cNvSpPr txBox="1">
              <a:spLocks noChangeArrowheads="1"/>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None/>
                <a:tabLst/>
                <a:defRPr/>
              </a:pPr>
              <a:endParaRPr kumimoji="1" lang="ja-JP" altLang="en-US" sz="1400" b="0" i="0" u="none" strike="noStrike" kern="0" cap="none" spc="0" normalizeH="0" baseline="0" noProof="0" dirty="0" smtClean="0">
                <a:ln>
                  <a:noFill/>
                </a:ln>
                <a:solidFill>
                  <a:srgbClr val="000000"/>
                </a:solidFill>
                <a:effectLst/>
                <a:uLnTx/>
                <a:uFillTx/>
                <a:latin typeface="Arial"/>
                <a:ea typeface="ＭＳ Ｐゴシック"/>
                <a:cs typeface="+mn-cs"/>
              </a:endParaRP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1" lang="ja-JP" altLang="en-US" sz="1400" b="0" i="0" u="none" strike="noStrike" kern="0" cap="none" spc="0" normalizeH="0" baseline="0" noProof="0" dirty="0" smtClean="0">
                  <a:ln>
                    <a:noFill/>
                  </a:ln>
                  <a:solidFill>
                    <a:srgbClr val="000000"/>
                  </a:solidFill>
                  <a:effectLst/>
                  <a:uLnTx/>
                  <a:uFillTx/>
                  <a:latin typeface="Arial"/>
                  <a:ea typeface="ＭＳ Ｐゴシック"/>
                </a:rPr>
                <a:t>→　</a:t>
              </a:r>
              <a:r>
                <a:rPr kumimoji="1" lang="ja-JP" altLang="en-US" sz="1400" b="0" i="0" u="none" strike="noStrike" kern="0" cap="none" spc="0" normalizeH="0" baseline="0" noProof="0" dirty="0" smtClean="0">
                  <a:ln>
                    <a:noFill/>
                  </a:ln>
                  <a:solidFill>
                    <a:srgbClr val="FF0000"/>
                  </a:solidFill>
                  <a:effectLst/>
                  <a:uLnTx/>
                  <a:uFillTx/>
                  <a:latin typeface="Arial"/>
                  <a:ea typeface="ＭＳ Ｐゴシック"/>
                </a:rPr>
                <a:t>フルサクセス達成</a:t>
              </a:r>
            </a:p>
          </p:txBody>
        </p:sp>
        <p:sp>
          <p:nvSpPr>
            <p:cNvPr id="22" name="Rectangle 5"/>
            <p:cNvSpPr>
              <a:spLocks noChangeArrowheads="1"/>
            </p:cNvSpPr>
            <p:nvPr/>
          </p:nvSpPr>
          <p:spPr bwMode="auto">
            <a:xfrm>
              <a:off x="3571875" y="1249363"/>
              <a:ext cx="5535613" cy="5608637"/>
            </a:xfrm>
            <a:prstGeom prst="rect">
              <a:avLst/>
            </a:prstGeom>
            <a:solidFill>
              <a:srgbClr val="FFFFFF"/>
            </a:solidFill>
            <a:ln w="50800" algn="ctr">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pic>
          <p:nvPicPr>
            <p:cNvPr id="23" name="Picture 6" descr="090512_seigyonew"/>
            <p:cNvPicPr>
              <a:picLocks noChangeAspect="1" noChangeArrowheads="1"/>
            </p:cNvPicPr>
            <p:nvPr/>
          </p:nvPicPr>
          <p:blipFill>
            <a:blip r:embed="rId2" cstate="print"/>
            <a:srcRect/>
            <a:stretch>
              <a:fillRect/>
            </a:stretch>
          </p:blipFill>
          <p:spPr bwMode="auto">
            <a:xfrm>
              <a:off x="3575050" y="1274763"/>
              <a:ext cx="5410200" cy="5562600"/>
            </a:xfrm>
            <a:prstGeom prst="rect">
              <a:avLst/>
            </a:prstGeom>
            <a:noFill/>
            <a:ln w="9525">
              <a:noFill/>
              <a:miter lim="800000"/>
              <a:headEnd/>
              <a:tailEnd/>
            </a:ln>
          </p:spPr>
        </p:pic>
        <p:sp>
          <p:nvSpPr>
            <p:cNvPr id="24" name="Line 7"/>
            <p:cNvSpPr>
              <a:spLocks noChangeShapeType="1"/>
            </p:cNvSpPr>
            <p:nvPr/>
          </p:nvSpPr>
          <p:spPr bwMode="auto">
            <a:xfrm>
              <a:off x="5192713" y="1601788"/>
              <a:ext cx="207962" cy="12700"/>
            </a:xfrm>
            <a:prstGeom prst="line">
              <a:avLst/>
            </a:prstGeom>
            <a:noFill/>
            <a:ln w="50800">
              <a:solidFill>
                <a:srgbClr val="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5" name="Text Box 8"/>
            <p:cNvSpPr txBox="1">
              <a:spLocks noChangeArrowheads="1"/>
            </p:cNvSpPr>
            <p:nvPr/>
          </p:nvSpPr>
          <p:spPr bwMode="auto">
            <a:xfrm>
              <a:off x="5483225" y="1455738"/>
              <a:ext cx="1511300" cy="325437"/>
            </a:xfrm>
            <a:prstGeom prst="rect">
              <a:avLst/>
            </a:prstGeom>
            <a:solidFill>
              <a:srgbClr val="FFFFFF"/>
            </a:solidFill>
            <a:ln w="50800" algn="ctr">
              <a:solidFill>
                <a:srgbClr val="FFFFFF"/>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ysClr val="windowText" lastClr="000000"/>
                  </a:solidFill>
                  <a:effectLst/>
                  <a:uLnTx/>
                  <a:uFillTx/>
                </a:rPr>
                <a:t>“Z” Control Start</a:t>
              </a:r>
            </a:p>
          </p:txBody>
        </p:sp>
        <p:sp>
          <p:nvSpPr>
            <p:cNvPr id="26" name="Line 9"/>
            <p:cNvSpPr>
              <a:spLocks noChangeShapeType="1"/>
            </p:cNvSpPr>
            <p:nvPr/>
          </p:nvSpPr>
          <p:spPr bwMode="auto">
            <a:xfrm>
              <a:off x="6772275" y="4108450"/>
              <a:ext cx="207963" cy="12700"/>
            </a:xfrm>
            <a:prstGeom prst="line">
              <a:avLst/>
            </a:prstGeom>
            <a:noFill/>
            <a:ln w="50800">
              <a:solidFill>
                <a:srgbClr val="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7" name="Text Box 10"/>
            <p:cNvSpPr txBox="1">
              <a:spLocks noChangeArrowheads="1"/>
            </p:cNvSpPr>
            <p:nvPr/>
          </p:nvSpPr>
          <p:spPr bwMode="auto">
            <a:xfrm>
              <a:off x="7083425" y="3971925"/>
              <a:ext cx="1743075" cy="325438"/>
            </a:xfrm>
            <a:prstGeom prst="rect">
              <a:avLst/>
            </a:prstGeom>
            <a:solidFill>
              <a:srgbClr val="FFFFFF"/>
            </a:solidFill>
            <a:ln w="50800" algn="ctr">
              <a:solidFill>
                <a:srgbClr val="FFFFFF"/>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ysClr val="windowText" lastClr="000000"/>
                  </a:solidFill>
                  <a:effectLst/>
                  <a:uLnTx/>
                  <a:uFillTx/>
                </a:rPr>
                <a:t>“Yaw” Control Start</a:t>
              </a:r>
            </a:p>
          </p:txBody>
        </p:sp>
        <p:sp>
          <p:nvSpPr>
            <p:cNvPr id="28" name="Text Box 11"/>
            <p:cNvSpPr txBox="1">
              <a:spLocks noChangeArrowheads="1"/>
            </p:cNvSpPr>
            <p:nvPr/>
          </p:nvSpPr>
          <p:spPr bwMode="auto">
            <a:xfrm>
              <a:off x="6875951" y="1027113"/>
              <a:ext cx="2397737" cy="341974"/>
            </a:xfrm>
            <a:prstGeom prst="rect">
              <a:avLst/>
            </a:prstGeom>
            <a:noFill/>
            <a:ln w="508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ysClr val="windowText" lastClr="000000"/>
                  </a:solidFill>
                  <a:effectLst/>
                  <a:uLnTx/>
                  <a:uFillTx/>
                  <a:latin typeface="+mj-lt"/>
                </a:rPr>
                <a:t>Operation: May 12, 2009</a:t>
              </a:r>
            </a:p>
          </p:txBody>
        </p:sp>
        <p:pic>
          <p:nvPicPr>
            <p:cNvPr id="29" name="Picture 12" descr="TAM"/>
            <p:cNvPicPr>
              <a:picLocks noChangeAspect="1" noChangeArrowheads="1"/>
            </p:cNvPicPr>
            <p:nvPr/>
          </p:nvPicPr>
          <p:blipFill>
            <a:blip r:embed="rId3" cstate="print"/>
            <a:srcRect/>
            <a:stretch>
              <a:fillRect/>
            </a:stretch>
          </p:blipFill>
          <p:spPr bwMode="auto">
            <a:xfrm>
              <a:off x="684213" y="1484313"/>
              <a:ext cx="2449512" cy="2527300"/>
            </a:xfrm>
            <a:prstGeom prst="rect">
              <a:avLst/>
            </a:prstGeom>
            <a:noFill/>
            <a:ln w="9525">
              <a:noFill/>
              <a:miter lim="800000"/>
              <a:headEnd/>
              <a:tailEnd/>
            </a:ln>
          </p:spPr>
        </p:pic>
        <p:sp>
          <p:nvSpPr>
            <p:cNvPr id="30" name="Text Box 13"/>
            <p:cNvSpPr txBox="1">
              <a:spLocks noChangeArrowheads="1"/>
            </p:cNvSpPr>
            <p:nvPr/>
          </p:nvSpPr>
          <p:spPr bwMode="auto">
            <a:xfrm>
              <a:off x="228498" y="3737724"/>
              <a:ext cx="3311525" cy="304800"/>
            </a:xfrm>
            <a:prstGeom prst="rect">
              <a:avLst/>
            </a:prstGeom>
            <a:noFill/>
            <a:ln w="50800" algn="ctr">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err="1">
                  <a:ln>
                    <a:noFill/>
                  </a:ln>
                  <a:solidFill>
                    <a:srgbClr val="FFFFFF"/>
                  </a:solidFill>
                  <a:effectLst/>
                  <a:uLnTx/>
                  <a:uFillTx/>
                </a:rPr>
                <a:t>SWIM</a:t>
              </a:r>
              <a:r>
                <a:rPr kumimoji="0" lang="en-US" altLang="ja-JP" sz="1200" b="1" i="0" u="none" strike="noStrike" kern="0" cap="none" spc="0" normalizeH="0" baseline="0" noProof="0" dirty="0" err="1">
                  <a:ln>
                    <a:noFill/>
                  </a:ln>
                  <a:solidFill>
                    <a:srgbClr val="FFFFFF"/>
                  </a:solidFill>
                  <a:effectLst/>
                  <a:uLnTx/>
                  <a:uFillTx/>
                  <a:latin typeface="Symbol" pitchFamily="18" charset="2"/>
                </a:rPr>
                <a:t>mn</a:t>
              </a:r>
              <a:r>
                <a:rPr kumimoji="0" lang="ja-JP" altLang="en-US" sz="1200" b="1" i="0" u="none" strike="noStrike" kern="0" cap="none" spc="0" normalizeH="0" baseline="0" noProof="0" dirty="0">
                  <a:ln>
                    <a:noFill/>
                  </a:ln>
                  <a:solidFill>
                    <a:srgbClr val="FFFFFF"/>
                  </a:solidFill>
                  <a:effectLst/>
                  <a:uLnTx/>
                  <a:uFillTx/>
                </a:rPr>
                <a:t>内センサモジュール</a:t>
              </a:r>
            </a:p>
          </p:txBody>
        </p:sp>
        <p:sp>
          <p:nvSpPr>
            <p:cNvPr id="31" name="Line 14"/>
            <p:cNvSpPr>
              <a:spLocks noChangeShapeType="1"/>
            </p:cNvSpPr>
            <p:nvPr/>
          </p:nvSpPr>
          <p:spPr bwMode="auto">
            <a:xfrm>
              <a:off x="1908175" y="1557338"/>
              <a:ext cx="984250" cy="528637"/>
            </a:xfrm>
            <a:prstGeom prst="line">
              <a:avLst/>
            </a:prstGeom>
            <a:noFill/>
            <a:ln w="50800">
              <a:solidFill>
                <a:srgbClr val="FFFFFF"/>
              </a:solidFill>
              <a:round/>
              <a:headEnd type="triangle" w="med" len="me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2" name="Text Box 15"/>
            <p:cNvSpPr txBox="1">
              <a:spLocks noChangeArrowheads="1"/>
            </p:cNvSpPr>
            <p:nvPr/>
          </p:nvSpPr>
          <p:spPr bwMode="auto">
            <a:xfrm rot="1370675">
              <a:off x="2160057" y="1569707"/>
              <a:ext cx="839261" cy="341974"/>
            </a:xfrm>
            <a:prstGeom prst="rect">
              <a:avLst/>
            </a:prstGeom>
            <a:noFill/>
            <a:ln w="508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srgbClr val="FFFFFF"/>
                  </a:solidFill>
                  <a:effectLst/>
                  <a:uLnTx/>
                  <a:uFillTx/>
                  <a:latin typeface="+mj-lt"/>
                </a:rPr>
                <a:t>80mm</a:t>
              </a:r>
            </a:p>
          </p:txBody>
        </p:sp>
        <p:pic>
          <p:nvPicPr>
            <p:cNvPr id="33" name="Picture 49"/>
            <p:cNvPicPr>
              <a:picLocks noChangeAspect="1" noChangeArrowheads="1"/>
            </p:cNvPicPr>
            <p:nvPr/>
          </p:nvPicPr>
          <p:blipFill>
            <a:blip r:embed="rId4" cstate="print"/>
            <a:srcRect/>
            <a:stretch>
              <a:fillRect/>
            </a:stretch>
          </p:blipFill>
          <p:spPr bwMode="auto">
            <a:xfrm>
              <a:off x="179388" y="4149725"/>
              <a:ext cx="3387725" cy="2384425"/>
            </a:xfrm>
            <a:prstGeom prst="rect">
              <a:avLst/>
            </a:prstGeom>
            <a:noFill/>
            <a:ln w="50800" algn="ctr">
              <a:noFill/>
              <a:miter lim="800000"/>
              <a:headEnd/>
              <a:tailEnd/>
            </a:ln>
          </p:spPr>
        </p:pic>
        <p:sp>
          <p:nvSpPr>
            <p:cNvPr id="34" name="Text Box 50"/>
            <p:cNvSpPr txBox="1">
              <a:spLocks noChangeArrowheads="1"/>
            </p:cNvSpPr>
            <p:nvPr/>
          </p:nvSpPr>
          <p:spPr bwMode="auto">
            <a:xfrm>
              <a:off x="5005388" y="1009650"/>
              <a:ext cx="1966912" cy="338138"/>
            </a:xfrm>
            <a:prstGeom prst="rect">
              <a:avLst/>
            </a:prstGeom>
            <a:noFill/>
            <a:ln w="508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Text" lastClr="000000"/>
                  </a:solidFill>
                  <a:effectLst/>
                  <a:uLnTx/>
                  <a:uFillTx/>
                </a:rPr>
                <a:t>制御成功時のデータ</a:t>
              </a:r>
            </a:p>
          </p:txBody>
        </p:sp>
      </p:grpSp>
      <p:sp>
        <p:nvSpPr>
          <p:cNvPr id="5" name="スライド番号プレースホルダー 4"/>
          <p:cNvSpPr>
            <a:spLocks noGrp="1"/>
          </p:cNvSpPr>
          <p:nvPr>
            <p:ph type="sldNum" sz="quarter" idx="11"/>
          </p:nvPr>
        </p:nvSpPr>
        <p:spPr/>
        <p:txBody>
          <a:bodyPr/>
          <a:lstStyle/>
          <a:p>
            <a:pPr>
              <a:defRPr/>
            </a:pPr>
            <a:fld id="{7AF75637-E8AC-4181-927C-9D85E9A3AAC1}" type="slidenum">
              <a:rPr lang="en-US" altLang="ja-JP" smtClean="0"/>
              <a:pPr>
                <a:defRPr/>
              </a:pPr>
              <a:t>24</a:t>
            </a:fld>
            <a:endParaRPr lang="en-US" altLang="ja-JP" dirty="0"/>
          </a:p>
        </p:txBody>
      </p:sp>
    </p:spTree>
    <p:extLst>
      <p:ext uri="{BB962C8B-B14F-4D97-AF65-F5344CB8AC3E}">
        <p14:creationId xmlns:p14="http://schemas.microsoft.com/office/powerpoint/2010/main" val="1853156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9490" name="Picture 2"/>
          <p:cNvPicPr>
            <a:picLocks noChangeAspect="1" noChangeArrowheads="1"/>
          </p:cNvPicPr>
          <p:nvPr/>
        </p:nvPicPr>
        <p:blipFill>
          <a:blip r:embed="rId3" cstate="print"/>
          <a:srcRect/>
          <a:stretch>
            <a:fillRect/>
          </a:stretch>
        </p:blipFill>
        <p:spPr bwMode="auto">
          <a:xfrm>
            <a:off x="5500694" y="858700"/>
            <a:ext cx="3293114" cy="2676531"/>
          </a:xfrm>
          <a:prstGeom prst="rect">
            <a:avLst/>
          </a:prstGeom>
          <a:noFill/>
          <a:ln w="9525">
            <a:noFill/>
            <a:miter lim="800000"/>
            <a:headEnd/>
            <a:tailEnd/>
          </a:ln>
        </p:spPr>
      </p:pic>
      <p:sp>
        <p:nvSpPr>
          <p:cNvPr id="1125378" name="Rectangle 2"/>
          <p:cNvSpPr>
            <a:spLocks noGrp="1" noChangeArrowheads="1"/>
          </p:cNvSpPr>
          <p:nvPr>
            <p:ph type="title"/>
          </p:nvPr>
        </p:nvSpPr>
        <p:spPr/>
        <p:txBody>
          <a:bodyPr/>
          <a:lstStyle/>
          <a:p>
            <a:r>
              <a:rPr lang="en-US" altLang="ja-JP" dirty="0" smtClean="0"/>
              <a:t>SWIM </a:t>
            </a:r>
            <a:r>
              <a:rPr lang="ja-JP" altLang="en-US" dirty="0" smtClean="0"/>
              <a:t>による観測運転</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a:ea typeface="HGP創英角ｺﾞｼｯｸUB" pitchFamily="50" charset="-128"/>
                <a:cs typeface="+mn-cs"/>
              </a:rPr>
              <a:t>小型衛星による実証シンポジウム </a:t>
            </a:r>
            <a:r>
              <a:rPr lang="en-US" altLang="ja-JP" sz="1200" kern="1200" smtClean="0">
                <a:solidFill>
                  <a:srgbClr val="EAEAEA"/>
                </a:solidFill>
                <a:latin typeface="Tahoma"/>
                <a:ea typeface="HGP創英角ｺﾞｼｯｸUB" pitchFamily="50" charset="-128"/>
                <a:cs typeface="+mn-cs"/>
              </a:rPr>
              <a:t>(2011</a:t>
            </a:r>
            <a:r>
              <a:rPr lang="ja-JP" altLang="en-US" sz="1200" kern="1200" smtClean="0">
                <a:solidFill>
                  <a:srgbClr val="EAEAEA"/>
                </a:solidFill>
                <a:latin typeface="Tahoma"/>
                <a:ea typeface="HGP創英角ｺﾞｼｯｸUB" pitchFamily="50" charset="-128"/>
                <a:cs typeface="+mn-cs"/>
              </a:rPr>
              <a:t>年</a:t>
            </a:r>
            <a:r>
              <a:rPr lang="en-US" altLang="ja-JP" sz="1200" kern="1200" smtClean="0">
                <a:solidFill>
                  <a:srgbClr val="EAEAEA"/>
                </a:solidFill>
                <a:latin typeface="Tahoma"/>
                <a:ea typeface="HGP創英角ｺﾞｼｯｸUB" pitchFamily="50" charset="-128"/>
                <a:cs typeface="+mn-cs"/>
              </a:rPr>
              <a:t>9</a:t>
            </a:r>
            <a:r>
              <a:rPr lang="ja-JP" altLang="en-US" sz="1200" kern="1200" smtClean="0">
                <a:solidFill>
                  <a:srgbClr val="EAEAEA"/>
                </a:solidFill>
                <a:latin typeface="Tahoma"/>
                <a:ea typeface="HGP創英角ｺﾞｼｯｸUB" pitchFamily="50" charset="-128"/>
                <a:cs typeface="+mn-cs"/>
              </a:rPr>
              <a:t>月</a:t>
            </a:r>
            <a:r>
              <a:rPr lang="en-US" altLang="ja-JP" sz="1200" kern="1200" smtClean="0">
                <a:solidFill>
                  <a:srgbClr val="EAEAEA"/>
                </a:solidFill>
                <a:latin typeface="Tahoma"/>
                <a:ea typeface="HGP創英角ｺﾞｼｯｸUB" pitchFamily="50" charset="-128"/>
                <a:cs typeface="+mn-cs"/>
              </a:rPr>
              <a:t>7</a:t>
            </a:r>
            <a:r>
              <a:rPr lang="ja-JP" altLang="en-US" sz="1200" kern="1200" smtClean="0">
                <a:solidFill>
                  <a:srgbClr val="EAEAEA"/>
                </a:solidFill>
                <a:latin typeface="Tahoma"/>
                <a:ea typeface="HGP創英角ｺﾞｼｯｸUB" pitchFamily="50" charset="-128"/>
                <a:cs typeface="+mn-cs"/>
              </a:rPr>
              <a:t>日</a:t>
            </a:r>
            <a:r>
              <a:rPr lang="en-US" altLang="ja-JP" sz="1200" kern="1200" smtClean="0">
                <a:solidFill>
                  <a:srgbClr val="EAEAEA"/>
                </a:solidFill>
                <a:latin typeface="Tahoma"/>
                <a:ea typeface="HGP創英角ｺﾞｼｯｸUB" pitchFamily="50" charset="-128"/>
                <a:cs typeface="+mn-cs"/>
              </a:rPr>
              <a:t>, </a:t>
            </a:r>
            <a:r>
              <a:rPr lang="ja-JP" altLang="en-US" sz="1200" kern="1200" smtClean="0">
                <a:solidFill>
                  <a:srgbClr val="EAEAEA"/>
                </a:solidFill>
                <a:latin typeface="Tahoma"/>
                <a:ea typeface="HGP創英角ｺﾞｼｯｸUB" pitchFamily="50" charset="-128"/>
                <a:cs typeface="+mn-cs"/>
              </a:rPr>
              <a:t>学術総合センター 一ツ橋記念講堂</a:t>
            </a:r>
            <a:r>
              <a:rPr lang="en-US" altLang="ja-JP" sz="1200" kern="1200" smtClean="0">
                <a:solidFill>
                  <a:srgbClr val="EAEAEA"/>
                </a:solidFill>
                <a:latin typeface="Tahoma"/>
                <a:ea typeface="HGP創英角ｺﾞｼｯｸUB" pitchFamily="50" charset="-128"/>
                <a:cs typeface="+mn-cs"/>
              </a:rPr>
              <a:t>)</a:t>
            </a:r>
            <a:endParaRPr lang="en-US" altLang="ja-JP" sz="1200" kern="1200" dirty="0">
              <a:solidFill>
                <a:srgbClr val="EAEAEA"/>
              </a:solidFill>
              <a:latin typeface="Tahoma"/>
              <a:ea typeface="HGP創英角ｺﾞｼｯｸUB" pitchFamily="50" charset="-128"/>
              <a:cs typeface="+mn-cs"/>
            </a:endParaRPr>
          </a:p>
        </p:txBody>
      </p:sp>
      <p:sp>
        <p:nvSpPr>
          <p:cNvPr id="20" name="Rectangle 16"/>
          <p:cNvSpPr>
            <a:spLocks noChangeArrowheads="1"/>
          </p:cNvSpPr>
          <p:nvPr/>
        </p:nvSpPr>
        <p:spPr bwMode="auto">
          <a:xfrm>
            <a:off x="928662" y="1136355"/>
            <a:ext cx="5000660" cy="39889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kern="1200" dirty="0" smtClean="0">
                <a:solidFill>
                  <a:srgbClr val="99CCFF"/>
                </a:solidFill>
                <a:latin typeface="Tahoma" pitchFamily="34" charset="0"/>
                <a:ea typeface="HGP創英角ｺﾞｼｯｸUB" pitchFamily="50" charset="-128"/>
                <a:cs typeface="+mn-cs"/>
              </a:rPr>
              <a:t>長時間データ取得</a:t>
            </a:r>
            <a:endParaRPr kumimoji="1" lang="ja-JP" altLang="en-US" sz="2000" kern="1200" dirty="0">
              <a:solidFill>
                <a:srgbClr val="99CCFF"/>
              </a:solidFill>
              <a:latin typeface="Tahoma" pitchFamily="34" charset="0"/>
              <a:ea typeface="HGP創英角ｺﾞｼｯｸUB" pitchFamily="50" charset="-128"/>
              <a:cs typeface="+mn-cs"/>
            </a:endParaRPr>
          </a:p>
        </p:txBody>
      </p:sp>
      <p:sp>
        <p:nvSpPr>
          <p:cNvPr id="27" name="角丸四角形 26"/>
          <p:cNvSpPr/>
          <p:nvPr/>
        </p:nvSpPr>
        <p:spPr bwMode="auto">
          <a:xfrm>
            <a:off x="857250" y="3429000"/>
            <a:ext cx="8001030" cy="2643186"/>
          </a:xfrm>
          <a:prstGeom prst="roundRect">
            <a:avLst>
              <a:gd name="adj" fmla="val 4239"/>
            </a:avLst>
          </a:prstGeom>
          <a:solidFill>
            <a:srgbClr val="FFFFFF">
              <a:alpha val="90000"/>
            </a:srgbClr>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a:ea typeface="ＭＳ Ｐゴシック" pitchFamily="50" charset="-128"/>
            </a:endParaRPr>
          </a:p>
        </p:txBody>
      </p:sp>
      <p:pic>
        <p:nvPicPr>
          <p:cNvPr id="29" name="Picture 2"/>
          <p:cNvPicPr>
            <a:picLocks noChangeAspect="1" noChangeArrowheads="1"/>
          </p:cNvPicPr>
          <p:nvPr/>
        </p:nvPicPr>
        <p:blipFill>
          <a:blip r:embed="rId4" cstate="print"/>
          <a:srcRect/>
          <a:stretch>
            <a:fillRect/>
          </a:stretch>
        </p:blipFill>
        <p:spPr bwMode="auto">
          <a:xfrm>
            <a:off x="987493" y="3643314"/>
            <a:ext cx="7442159" cy="2342902"/>
          </a:xfrm>
          <a:prstGeom prst="rect">
            <a:avLst/>
          </a:prstGeom>
          <a:noFill/>
          <a:ln w="9525">
            <a:noFill/>
            <a:miter lim="800000"/>
            <a:headEnd/>
            <a:tailEnd/>
          </a:ln>
          <a:effectLst/>
        </p:spPr>
      </p:pic>
      <p:cxnSp>
        <p:nvCxnSpPr>
          <p:cNvPr id="31" name="直線矢印コネクタ 30"/>
          <p:cNvCxnSpPr/>
          <p:nvPr/>
        </p:nvCxnSpPr>
        <p:spPr bwMode="auto">
          <a:xfrm>
            <a:off x="2749694" y="3929066"/>
            <a:ext cx="4952972" cy="1588"/>
          </a:xfrm>
          <a:prstGeom prst="straightConnector1">
            <a:avLst/>
          </a:prstGeom>
          <a:solidFill>
            <a:schemeClr val="accent1"/>
          </a:solidFill>
          <a:ln w="38100" cap="flat" cmpd="sng" algn="ctr">
            <a:solidFill>
              <a:srgbClr val="C00000"/>
            </a:solidFill>
            <a:prstDash val="solid"/>
            <a:round/>
            <a:headEnd type="arrow" w="med" len="med"/>
            <a:tailEnd type="arrow"/>
          </a:ln>
          <a:effectLst/>
        </p:spPr>
      </p:cxnSp>
      <p:sp>
        <p:nvSpPr>
          <p:cNvPr id="32" name="Rectangle 7" descr="Rectangle: Click to edit Master text styles&#10;Second level&#10;Third level&#10;Fourth level&#10;Fifth level"/>
          <p:cNvSpPr txBox="1">
            <a:spLocks noChangeArrowheads="1"/>
          </p:cNvSpPr>
          <p:nvPr/>
        </p:nvSpPr>
        <p:spPr bwMode="auto">
          <a:xfrm>
            <a:off x="5775452" y="3948927"/>
            <a:ext cx="1784338" cy="428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5000"/>
              </a:spcBef>
              <a:spcAft>
                <a:spcPct val="0"/>
              </a:spcAft>
              <a:buClr>
                <a:schemeClr val="hlink"/>
              </a:buClr>
              <a:buSzPct val="80000"/>
              <a:buNone/>
              <a:tabLst/>
              <a:defRPr/>
            </a:pPr>
            <a:r>
              <a:rPr kumimoji="1" lang="en-US" altLang="ja-JP" sz="1600" b="1" i="0" u="none" strike="noStrike" kern="0" cap="none" spc="0" normalizeH="0" baseline="0" noProof="0" dirty="0" smtClean="0">
                <a:ln>
                  <a:noFill/>
                </a:ln>
                <a:solidFill>
                  <a:srgbClr val="A50021"/>
                </a:solidFill>
                <a:effectLst/>
                <a:uLnTx/>
                <a:uFillTx/>
                <a:latin typeface="+mn-lt"/>
                <a:ea typeface="+mn-ea"/>
              </a:rPr>
              <a:t>Orbital Period</a:t>
            </a: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defRPr/>
            </a:pPr>
            <a:endParaRPr kumimoji="1" lang="ja-JP" altLang="ja-JP" sz="1600" b="1" i="0" u="none" strike="noStrike" kern="0" cap="none" spc="0" normalizeH="0" baseline="0" noProof="0" dirty="0" smtClean="0">
              <a:ln>
                <a:noFill/>
              </a:ln>
              <a:solidFill>
                <a:srgbClr val="A50021"/>
              </a:solidFill>
              <a:effectLst/>
              <a:uLnTx/>
              <a:uFillTx/>
              <a:latin typeface="+mn-lt"/>
              <a:ea typeface="+mn-ea"/>
              <a:cs typeface="+mn-cs"/>
            </a:endParaRPr>
          </a:p>
        </p:txBody>
      </p:sp>
      <p:sp>
        <p:nvSpPr>
          <p:cNvPr id="33" name="Rectangle 7" descr="Rectangle: Click to edit Master text styles&#10;Second level&#10;Third level&#10;Fourth level&#10;Fifth level"/>
          <p:cNvSpPr txBox="1">
            <a:spLocks noChangeArrowheads="1"/>
          </p:cNvSpPr>
          <p:nvPr/>
        </p:nvSpPr>
        <p:spPr bwMode="auto">
          <a:xfrm>
            <a:off x="6275518" y="5135872"/>
            <a:ext cx="2141528" cy="428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5000"/>
              </a:spcBef>
              <a:spcAft>
                <a:spcPct val="0"/>
              </a:spcAft>
              <a:buClr>
                <a:schemeClr val="hlink"/>
              </a:buClr>
              <a:buSzPct val="80000"/>
              <a:buNone/>
              <a:tabLst/>
              <a:defRPr/>
            </a:pPr>
            <a:r>
              <a:rPr kumimoji="1" lang="en-US" altLang="ja-JP" sz="1600" b="1" i="0" u="none" strike="noStrike" kern="0" cap="none" spc="0" normalizeH="0" baseline="0" noProof="0" dirty="0" smtClean="0">
                <a:ln>
                  <a:noFill/>
                </a:ln>
                <a:solidFill>
                  <a:srgbClr val="008000"/>
                </a:solidFill>
                <a:effectLst/>
                <a:uLnTx/>
                <a:uFillTx/>
                <a:latin typeface="+mn-lt"/>
                <a:ea typeface="+mn-ea"/>
              </a:rPr>
              <a:t>10mHz LPF</a:t>
            </a: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defRPr/>
            </a:pPr>
            <a:endParaRPr kumimoji="1" lang="ja-JP" altLang="ja-JP" sz="1600" b="1" i="0" u="none" strike="noStrike" kern="0" cap="none" spc="0" normalizeH="0" baseline="0" noProof="0" dirty="0" smtClean="0">
              <a:ln>
                <a:noFill/>
              </a:ln>
              <a:solidFill>
                <a:srgbClr val="008000"/>
              </a:solidFill>
              <a:effectLst/>
              <a:uLnTx/>
              <a:uFillTx/>
              <a:latin typeface="+mn-lt"/>
              <a:ea typeface="+mn-ea"/>
              <a:cs typeface="+mn-cs"/>
            </a:endParaRPr>
          </a:p>
        </p:txBody>
      </p:sp>
      <p:cxnSp>
        <p:nvCxnSpPr>
          <p:cNvPr id="34" name="直線矢印コネクタ 33"/>
          <p:cNvCxnSpPr/>
          <p:nvPr/>
        </p:nvCxnSpPr>
        <p:spPr bwMode="auto">
          <a:xfrm rot="16200000" flipH="1">
            <a:off x="6204080" y="4992996"/>
            <a:ext cx="285752" cy="142876"/>
          </a:xfrm>
          <a:prstGeom prst="straightConnector1">
            <a:avLst/>
          </a:prstGeom>
          <a:solidFill>
            <a:schemeClr val="accent1"/>
          </a:solidFill>
          <a:ln w="38100" cap="flat" cmpd="sng" algn="ctr">
            <a:solidFill>
              <a:srgbClr val="008000"/>
            </a:solidFill>
            <a:prstDash val="solid"/>
            <a:round/>
            <a:headEnd type="arrow" w="med" len="med"/>
            <a:tailEnd type="none"/>
          </a:ln>
          <a:effectLst/>
        </p:spPr>
      </p:cxnSp>
      <p:sp>
        <p:nvSpPr>
          <p:cNvPr id="35" name="Rectangle 16"/>
          <p:cNvSpPr>
            <a:spLocks noChangeArrowheads="1"/>
          </p:cNvSpPr>
          <p:nvPr/>
        </p:nvSpPr>
        <p:spPr bwMode="auto">
          <a:xfrm>
            <a:off x="1142976" y="1594719"/>
            <a:ext cx="5357850" cy="73744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kern="1200" dirty="0" smtClean="0">
                <a:solidFill>
                  <a:srgbClr val="F8F8F8"/>
                </a:solidFill>
                <a:latin typeface="Tahoma" pitchFamily="34" charset="0"/>
                <a:ea typeface="HGP創英角ｺﾞｼｯｸUB" pitchFamily="50" charset="-128"/>
                <a:cs typeface="+mn-cs"/>
              </a:rPr>
              <a:t>Jun 17, 2010   ~120 min.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dirty="0" smtClean="0">
                <a:solidFill>
                  <a:srgbClr val="F8F8F8"/>
                </a:solidFill>
                <a:latin typeface="Tahoma" pitchFamily="34" charset="0"/>
              </a:rPr>
              <a:t>July 15, 2010  ~240 min. </a:t>
            </a:r>
            <a:endParaRPr kumimoji="1" lang="ja-JP" altLang="en-US" sz="2000" kern="1200" dirty="0">
              <a:solidFill>
                <a:srgbClr val="F8F8F8"/>
              </a:solidFill>
              <a:latin typeface="Tahoma" pitchFamily="34" charset="0"/>
              <a:ea typeface="HGP創英角ｺﾞｼｯｸUB" pitchFamily="50" charset="-128"/>
              <a:cs typeface="+mn-cs"/>
            </a:endParaRPr>
          </a:p>
        </p:txBody>
      </p:sp>
      <p:sp>
        <p:nvSpPr>
          <p:cNvPr id="37" name="正方形/長方形 36"/>
          <p:cNvSpPr/>
          <p:nvPr/>
        </p:nvSpPr>
        <p:spPr bwMode="auto">
          <a:xfrm>
            <a:off x="6143636" y="1858832"/>
            <a:ext cx="714380" cy="357190"/>
          </a:xfrm>
          <a:prstGeom prst="rect">
            <a:avLst/>
          </a:prstGeom>
          <a:solidFill>
            <a:srgbClr val="000000"/>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endParaRPr>
          </a:p>
        </p:txBody>
      </p:sp>
      <p:sp>
        <p:nvSpPr>
          <p:cNvPr id="38" name="Rectangle 16"/>
          <p:cNvSpPr>
            <a:spLocks noChangeArrowheads="1"/>
          </p:cNvSpPr>
          <p:nvPr/>
        </p:nvSpPr>
        <p:spPr bwMode="auto">
          <a:xfrm>
            <a:off x="6143636" y="1858832"/>
            <a:ext cx="857256" cy="54393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400" b="1" dirty="0" smtClean="0">
                <a:solidFill>
                  <a:srgbClr val="FFFFFF"/>
                </a:solidFill>
                <a:latin typeface="Tahoma" pitchFamily="34" charset="0"/>
              </a:rPr>
              <a:t>Tokyo</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400" b="1" kern="1200" dirty="0" smtClean="0">
                <a:solidFill>
                  <a:srgbClr val="FFFFFF"/>
                </a:solidFill>
                <a:latin typeface="Tahoma" pitchFamily="34" charset="0"/>
                <a:ea typeface="HGP創英角ｺﾞｼｯｸUB" pitchFamily="50" charset="-128"/>
                <a:cs typeface="+mn-cs"/>
              </a:rPr>
              <a:t>Kyoto</a:t>
            </a:r>
          </a:p>
        </p:txBody>
      </p:sp>
      <p:sp>
        <p:nvSpPr>
          <p:cNvPr id="67" name="Rectangle 16"/>
          <p:cNvSpPr>
            <a:spLocks noChangeArrowheads="1"/>
          </p:cNvSpPr>
          <p:nvPr/>
        </p:nvSpPr>
        <p:spPr bwMode="auto">
          <a:xfrm>
            <a:off x="5929322" y="2857496"/>
            <a:ext cx="1785950" cy="498598"/>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200" b="1" dirty="0" smtClean="0">
                <a:solidFill>
                  <a:srgbClr val="FFFFFF"/>
                </a:solidFill>
                <a:latin typeface="Tahoma" pitchFamily="34" charset="0"/>
                <a:cs typeface="Tahoma" pitchFamily="34" charset="0"/>
              </a:rPr>
              <a:t>Orbital period </a:t>
            </a:r>
          </a:p>
          <a:p>
            <a:pPr algn="l" rtl="0" fontAlgn="base">
              <a:lnSpc>
                <a:spcPct val="110000"/>
              </a:lnSpc>
              <a:spcBef>
                <a:spcPct val="0"/>
              </a:spcBef>
              <a:spcAft>
                <a:spcPct val="0"/>
              </a:spcAft>
              <a:buClr>
                <a:srgbClr val="003366"/>
              </a:buClr>
              <a:buSzPct val="70000"/>
              <a:buFont typeface="Wingdings" pitchFamily="2" charset="2"/>
              <a:buNone/>
            </a:pPr>
            <a:r>
              <a:rPr lang="en-US" altLang="ja-JP" sz="1200" b="1" dirty="0" smtClean="0">
                <a:solidFill>
                  <a:srgbClr val="FFFFFF"/>
                </a:solidFill>
                <a:latin typeface="Tahoma" pitchFamily="34" charset="0"/>
                <a:cs typeface="Tahoma" pitchFamily="34" charset="0"/>
              </a:rPr>
              <a:t>         ~100min.</a:t>
            </a:r>
            <a:endParaRPr kumimoji="1" lang="en-US" altLang="ja-JP" sz="1200" b="1" kern="1200" dirty="0" smtClean="0">
              <a:solidFill>
                <a:srgbClr val="FFFFFF"/>
              </a:solidFill>
              <a:latin typeface="Tahoma" pitchFamily="34" charset="0"/>
              <a:cs typeface="Tahoma" pitchFamily="34" charset="0"/>
            </a:endParaRPr>
          </a:p>
        </p:txBody>
      </p:sp>
      <p:sp>
        <p:nvSpPr>
          <p:cNvPr id="39" name="Rectangle 16"/>
          <p:cNvSpPr>
            <a:spLocks noChangeArrowheads="1"/>
          </p:cNvSpPr>
          <p:nvPr/>
        </p:nvSpPr>
        <p:spPr bwMode="auto">
          <a:xfrm>
            <a:off x="1043608" y="2443535"/>
            <a:ext cx="5072098"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2000" dirty="0" smtClean="0">
                <a:solidFill>
                  <a:srgbClr val="B2B2B2"/>
                </a:solidFill>
              </a:rPr>
              <a:t>地上重力波検出器との同時観測運転</a:t>
            </a:r>
            <a:endParaRPr lang="en-US" altLang="ja-JP" sz="2000" dirty="0" smtClean="0">
              <a:solidFill>
                <a:srgbClr val="B2B2B2"/>
              </a:solidFill>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kern="1200" dirty="0" smtClean="0">
                <a:solidFill>
                  <a:srgbClr val="B2B2B2"/>
                </a:solidFill>
                <a:latin typeface="Tahoma" pitchFamily="34" charset="0"/>
                <a:ea typeface="HGP創英角ｺﾞｼｯｸUB" pitchFamily="50" charset="-128"/>
                <a:cs typeface="+mn-cs"/>
              </a:rPr>
              <a:t>銀河中心方向</a:t>
            </a:r>
            <a:r>
              <a:rPr lang="ja-JP" altLang="en-US" sz="2000" dirty="0" smtClean="0">
                <a:solidFill>
                  <a:srgbClr val="B2B2B2"/>
                </a:solidFill>
                <a:latin typeface="Tahoma" pitchFamily="34" charset="0"/>
              </a:rPr>
              <a:t>に感度を持つよう</a:t>
            </a:r>
            <a:r>
              <a:rPr kumimoji="1" lang="ja-JP" altLang="en-US" sz="2000" kern="1200" dirty="0" smtClean="0">
                <a:solidFill>
                  <a:srgbClr val="B2B2B2"/>
                </a:solidFill>
                <a:latin typeface="Tahoma" pitchFamily="34" charset="0"/>
                <a:ea typeface="HGP創英角ｺﾞｼｯｸUB" pitchFamily="50" charset="-128"/>
                <a:cs typeface="+mn-cs"/>
              </a:rPr>
              <a:t>姿勢決定</a:t>
            </a:r>
            <a:endParaRPr kumimoji="1" lang="en-US" altLang="ja-JP" sz="2000" kern="1200" dirty="0" smtClean="0">
              <a:solidFill>
                <a:srgbClr val="B2B2B2"/>
              </a:solidFill>
              <a:latin typeface="Tahoma" pitchFamily="34" charset="0"/>
              <a:ea typeface="HGP創英角ｺﾞｼｯｸUB" pitchFamily="50" charset="-128"/>
              <a:cs typeface="+mn-cs"/>
            </a:endParaRPr>
          </a:p>
        </p:txBody>
      </p:sp>
      <p:sp>
        <p:nvSpPr>
          <p:cNvPr id="19" name="Rectangle 16"/>
          <p:cNvSpPr>
            <a:spLocks noChangeArrowheads="1"/>
          </p:cNvSpPr>
          <p:nvPr/>
        </p:nvSpPr>
        <p:spPr bwMode="auto">
          <a:xfrm>
            <a:off x="857224" y="6132483"/>
            <a:ext cx="7858180" cy="32932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ja-JP" altLang="en-US" sz="1400" dirty="0" smtClean="0">
                <a:solidFill>
                  <a:srgbClr val="B2B2B2"/>
                </a:solidFill>
              </a:rPr>
              <a:t>観測運用は 「平成２２年度 飛翔体による宇宙科学観測支援経費」の支援を受けて実施されました。</a:t>
            </a:r>
            <a:endParaRPr kumimoji="1" lang="en-US" altLang="ja-JP" sz="1400" kern="1200" dirty="0" smtClean="0">
              <a:solidFill>
                <a:srgbClr val="B2B2B2"/>
              </a:solidFill>
              <a:latin typeface="Tahoma" pitchFamily="34" charset="0"/>
              <a:ea typeface="HGP創英角ｺﾞｼｯｸUB" pitchFamily="50" charset="-128"/>
              <a:cs typeface="+mn-cs"/>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25</a:t>
            </a:fld>
            <a:endParaRPr lang="en-US" altLang="ja-JP" dirty="0"/>
          </a:p>
        </p:txBody>
      </p:sp>
    </p:spTree>
  </p:cSld>
  <p:clrMapOvr>
    <a:masterClrMapping/>
  </p:clrMapOvr>
  <p:transition advTm="52992"/>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観測データの</a:t>
            </a:r>
            <a:r>
              <a:rPr lang="ja-JP" altLang="en-US" dirty="0" smtClean="0"/>
              <a:t>異常</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5" name="コンテンツ プレースホルダ 2"/>
          <p:cNvSpPr txBox="1">
            <a:spLocks/>
          </p:cNvSpPr>
          <p:nvPr/>
        </p:nvSpPr>
        <p:spPr>
          <a:xfrm>
            <a:off x="395536" y="764704"/>
            <a:ext cx="8424936" cy="5616624"/>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9pPr>
          </a:lstStyle>
          <a:p>
            <a:pPr>
              <a:buFont typeface="Wingdings" pitchFamily="2" charset="2"/>
              <a:buNone/>
            </a:pPr>
            <a:r>
              <a:rPr lang="en-US" altLang="ja-JP" dirty="0"/>
              <a:t> </a:t>
            </a:r>
            <a:r>
              <a:rPr lang="en-US" altLang="ja-JP" dirty="0" smtClean="0"/>
              <a:t>  </a:t>
            </a:r>
          </a:p>
          <a:p>
            <a:pPr>
              <a:buFont typeface="Wingdings" pitchFamily="2" charset="2"/>
              <a:buNone/>
            </a:pPr>
            <a:r>
              <a:rPr lang="en-US" altLang="ja-JP" dirty="0"/>
              <a:t> </a:t>
            </a:r>
            <a:r>
              <a:rPr lang="en-US" altLang="ja-JP" dirty="0" smtClean="0"/>
              <a:t> </a:t>
            </a:r>
            <a:r>
              <a:rPr lang="ja-JP" altLang="en-US" dirty="0" smtClean="0"/>
              <a:t>観測データを地上へ回収したとき、本来センサ出力にはない異常信号が混入</a:t>
            </a:r>
            <a:r>
              <a:rPr lang="en-US" altLang="ja-JP" dirty="0" smtClean="0"/>
              <a:t>.</a:t>
            </a:r>
          </a:p>
          <a:p>
            <a:pPr lvl="1">
              <a:buFont typeface="Wingdings" pitchFamily="2" charset="2"/>
              <a:buNone/>
            </a:pPr>
            <a:r>
              <a:rPr lang="ja-JP" altLang="en-US" dirty="0"/>
              <a:t> </a:t>
            </a:r>
            <a:r>
              <a:rPr lang="ja-JP" altLang="en-US" dirty="0" smtClean="0"/>
              <a:t>  </a:t>
            </a:r>
            <a:r>
              <a:rPr lang="en-US" altLang="ja-JP" dirty="0" smtClean="0">
                <a:sym typeface="Wingdings" pitchFamily="2" charset="2"/>
              </a:rPr>
              <a:t> </a:t>
            </a:r>
            <a:r>
              <a:rPr lang="ja-JP" altLang="en-US" dirty="0" smtClean="0"/>
              <a:t>重力波観測にとって致命的な、データの汚れが発生</a:t>
            </a:r>
            <a:r>
              <a:rPr lang="en-US" altLang="ja-JP" dirty="0" smtClean="0"/>
              <a:t>.</a:t>
            </a:r>
          </a:p>
          <a:p>
            <a:endParaRPr lang="en-US" altLang="ja-JP" dirty="0" smtClean="0"/>
          </a:p>
          <a:p>
            <a:pPr marL="0" indent="0">
              <a:buNone/>
            </a:pPr>
            <a:r>
              <a:rPr lang="ja-JP" altLang="en-US" dirty="0" smtClean="0"/>
              <a:t>  ・原因</a:t>
            </a:r>
            <a:endParaRPr lang="en-US" altLang="ja-JP" dirty="0" smtClean="0"/>
          </a:p>
          <a:p>
            <a:pPr lvl="1">
              <a:buFont typeface="Wingdings" pitchFamily="2" charset="2"/>
              <a:buNone/>
            </a:pPr>
            <a:r>
              <a:rPr lang="en-US" altLang="ja-JP" dirty="0" smtClean="0"/>
              <a:t> </a:t>
            </a:r>
            <a:r>
              <a:rPr lang="en-US" altLang="ja-JP" dirty="0" smtClean="0">
                <a:solidFill>
                  <a:srgbClr val="CCFFCC"/>
                </a:solidFill>
              </a:rPr>
              <a:t>(1)</a:t>
            </a:r>
            <a:r>
              <a:rPr lang="ja-JP" altLang="en-US" dirty="0" smtClean="0">
                <a:solidFill>
                  <a:srgbClr val="CCFFCC"/>
                </a:solidFill>
              </a:rPr>
              <a:t> オンボードソフトウェアのバグ</a:t>
            </a:r>
            <a:endParaRPr lang="en-US" altLang="ja-JP" dirty="0" smtClean="0">
              <a:solidFill>
                <a:srgbClr val="CCFFCC"/>
              </a:solidFill>
            </a:endParaRPr>
          </a:p>
          <a:p>
            <a:pPr lvl="1">
              <a:buFont typeface="Wingdings" pitchFamily="2" charset="2"/>
              <a:buNone/>
            </a:pPr>
            <a:r>
              <a:rPr lang="en-US" altLang="ja-JP" dirty="0"/>
              <a:t> </a:t>
            </a:r>
            <a:r>
              <a:rPr lang="en-US" altLang="ja-JP" dirty="0" smtClean="0"/>
              <a:t>      </a:t>
            </a:r>
            <a:r>
              <a:rPr lang="ja-JP" altLang="en-US" dirty="0" smtClean="0"/>
              <a:t>データレート低減のための平均化処理部において</a:t>
            </a:r>
            <a:endParaRPr lang="en-US" altLang="ja-JP" dirty="0" smtClean="0"/>
          </a:p>
          <a:p>
            <a:pPr lvl="1">
              <a:buFont typeface="Wingdings" pitchFamily="2" charset="2"/>
              <a:buNone/>
            </a:pPr>
            <a:r>
              <a:rPr lang="ja-JP" altLang="en-US" dirty="0"/>
              <a:t>　</a:t>
            </a:r>
            <a:r>
              <a:rPr lang="ja-JP" altLang="en-US" dirty="0" smtClean="0"/>
              <a:t>　　 数値のフォーマットを間違えた計算をしていた</a:t>
            </a:r>
            <a:r>
              <a:rPr lang="en-US" altLang="ja-JP" dirty="0" smtClean="0"/>
              <a:t>.</a:t>
            </a:r>
          </a:p>
          <a:p>
            <a:pPr lvl="1">
              <a:buFont typeface="Wingdings" pitchFamily="2" charset="2"/>
              <a:buNone/>
            </a:pPr>
            <a:endParaRPr lang="en-US" altLang="ja-JP" dirty="0" smtClean="0"/>
          </a:p>
          <a:p>
            <a:pPr lvl="1">
              <a:buFont typeface="Wingdings" pitchFamily="2" charset="2"/>
              <a:buNone/>
            </a:pPr>
            <a:r>
              <a:rPr lang="en-US" altLang="ja-JP" dirty="0" smtClean="0"/>
              <a:t> </a:t>
            </a:r>
            <a:r>
              <a:rPr lang="en-US" altLang="ja-JP" dirty="0" smtClean="0">
                <a:solidFill>
                  <a:srgbClr val="CCFFCC"/>
                </a:solidFill>
              </a:rPr>
              <a:t>(2) </a:t>
            </a:r>
            <a:r>
              <a:rPr lang="ja-JP" altLang="en-US" dirty="0" smtClean="0">
                <a:solidFill>
                  <a:srgbClr val="CCFFCC"/>
                </a:solidFill>
              </a:rPr>
              <a:t>衛星通信における転送エラー</a:t>
            </a:r>
            <a:endParaRPr lang="en-US" altLang="ja-JP" dirty="0" smtClean="0">
              <a:solidFill>
                <a:srgbClr val="CCFFCC"/>
              </a:solidFill>
            </a:endParaRPr>
          </a:p>
          <a:p>
            <a:pPr lvl="1">
              <a:buFont typeface="Wingdings" pitchFamily="2" charset="2"/>
              <a:buNone/>
            </a:pPr>
            <a:r>
              <a:rPr lang="en-US" altLang="ja-JP" dirty="0"/>
              <a:t> </a:t>
            </a:r>
            <a:r>
              <a:rPr lang="en-US" altLang="ja-JP" dirty="0" smtClean="0"/>
              <a:t>    </a:t>
            </a:r>
            <a:r>
              <a:rPr lang="ja-JP" altLang="en-US" dirty="0"/>
              <a:t> </a:t>
            </a:r>
            <a:r>
              <a:rPr lang="ja-JP" altLang="en-US" dirty="0" smtClean="0"/>
              <a:t> 衛星</a:t>
            </a:r>
            <a:r>
              <a:rPr lang="en-US" altLang="ja-JP" dirty="0" smtClean="0"/>
              <a:t>-</a:t>
            </a:r>
            <a:r>
              <a:rPr lang="ja-JP" altLang="en-US" dirty="0" smtClean="0"/>
              <a:t>地上局間の通信時のビットエラー</a:t>
            </a:r>
            <a:endParaRPr lang="en-US" altLang="ja-JP" dirty="0"/>
          </a:p>
          <a:p>
            <a:pPr lvl="1">
              <a:buFont typeface="Wingdings" pitchFamily="2" charset="2"/>
              <a:buNone/>
            </a:pPr>
            <a:r>
              <a:rPr lang="en-US" altLang="ja-JP" dirty="0" smtClean="0"/>
              <a:t>       </a:t>
            </a:r>
            <a:r>
              <a:rPr lang="ja-JP" altLang="en-US" dirty="0" smtClean="0"/>
              <a:t>観測データパケットに</a:t>
            </a:r>
            <a:r>
              <a:rPr lang="ja-JP" altLang="en-US" dirty="0"/>
              <a:t>は</a:t>
            </a:r>
            <a:r>
              <a:rPr lang="ja-JP" altLang="en-US" dirty="0" smtClean="0"/>
              <a:t>誤り訂正等の対策をしていなかった</a:t>
            </a:r>
            <a:r>
              <a:rPr lang="en-US" altLang="ja-JP" dirty="0" smtClean="0"/>
              <a:t>.</a:t>
            </a: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26</a:t>
            </a:fld>
            <a:endParaRPr lang="en-US" altLang="ja-JP" dirty="0"/>
          </a:p>
        </p:txBody>
      </p:sp>
    </p:spTree>
    <p:extLst>
      <p:ext uri="{BB962C8B-B14F-4D97-AF65-F5344CB8AC3E}">
        <p14:creationId xmlns:p14="http://schemas.microsoft.com/office/powerpoint/2010/main" val="1257329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smtClean="0"/>
              <a:t>データ異常の</a:t>
            </a:r>
            <a:r>
              <a:rPr lang="ja-JP" altLang="en-US" dirty="0"/>
              <a:t>クリーニング</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5" name="コンテンツ プレースホルダ 2"/>
          <p:cNvSpPr txBox="1">
            <a:spLocks/>
          </p:cNvSpPr>
          <p:nvPr/>
        </p:nvSpPr>
        <p:spPr>
          <a:xfrm>
            <a:off x="539552" y="1124744"/>
            <a:ext cx="8065020" cy="5112568"/>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2"/>
              </a:buBlip>
              <a:defRPr kumimoji="1" sz="2000">
                <a:solidFill>
                  <a:srgbClr val="EAEAEA"/>
                </a:solidFill>
                <a:latin typeface="+mn-lt"/>
                <a:ea typeface="+mn-ea"/>
              </a:defRPr>
            </a:lvl9pPr>
          </a:lstStyle>
          <a:p>
            <a:pPr marL="0" indent="0">
              <a:buNone/>
            </a:pPr>
            <a:r>
              <a:rPr lang="ja-JP" altLang="en-US" dirty="0" smtClean="0"/>
              <a:t> ・対処</a:t>
            </a:r>
            <a:endParaRPr lang="en-US" altLang="ja-JP" dirty="0" smtClean="0"/>
          </a:p>
          <a:p>
            <a:pPr lvl="1">
              <a:buFont typeface="Wingdings" pitchFamily="2" charset="2"/>
              <a:buNone/>
            </a:pPr>
            <a:r>
              <a:rPr lang="en-US" altLang="ja-JP" dirty="0" smtClean="0">
                <a:solidFill>
                  <a:srgbClr val="CCFFCC"/>
                </a:solidFill>
              </a:rPr>
              <a:t>(1)</a:t>
            </a:r>
            <a:r>
              <a:rPr lang="ja-JP" altLang="en-US" dirty="0" smtClean="0">
                <a:solidFill>
                  <a:srgbClr val="CCFFCC"/>
                </a:solidFill>
              </a:rPr>
              <a:t>オンボードソフトウェアのバグ</a:t>
            </a:r>
            <a:endParaRPr lang="en-US" altLang="ja-JP" dirty="0" smtClean="0">
              <a:solidFill>
                <a:srgbClr val="CCFFCC"/>
              </a:solidFill>
            </a:endParaRPr>
          </a:p>
          <a:p>
            <a:pPr lvl="1">
              <a:buFont typeface="Wingdings" pitchFamily="2" charset="2"/>
              <a:buNone/>
            </a:pPr>
            <a:r>
              <a:rPr lang="ja-JP" altLang="en-US" dirty="0" smtClean="0"/>
              <a:t>　　データの異常</a:t>
            </a:r>
            <a:r>
              <a:rPr lang="ja-JP" altLang="en-US" dirty="0"/>
              <a:t>状態</a:t>
            </a:r>
            <a:r>
              <a:rPr lang="ja-JP" altLang="en-US" dirty="0" smtClean="0"/>
              <a:t>が地上で推定できる</a:t>
            </a:r>
            <a:endParaRPr lang="en-US" altLang="ja-JP" dirty="0" smtClean="0"/>
          </a:p>
          <a:p>
            <a:pPr lvl="1">
              <a:buFont typeface="Wingdings" pitchFamily="2" charset="2"/>
              <a:buNone/>
            </a:pPr>
            <a:r>
              <a:rPr lang="ja-JP" altLang="en-US" dirty="0"/>
              <a:t>　</a:t>
            </a:r>
            <a:r>
              <a:rPr lang="ja-JP" altLang="en-US" dirty="0" smtClean="0"/>
              <a:t>　　</a:t>
            </a:r>
            <a:r>
              <a:rPr lang="en-US" altLang="ja-JP" dirty="0" smtClean="0">
                <a:sym typeface="Wingdings" pitchFamily="2" charset="2"/>
              </a:rPr>
              <a:t> </a:t>
            </a:r>
            <a:r>
              <a:rPr lang="ja-JP" altLang="en-US" dirty="0" smtClean="0"/>
              <a:t>地上での解析により、真のデータ</a:t>
            </a:r>
            <a:r>
              <a:rPr lang="ja-JP" altLang="en-US" dirty="0"/>
              <a:t>を</a:t>
            </a:r>
            <a:r>
              <a:rPr lang="ja-JP" altLang="en-US" dirty="0" smtClean="0"/>
              <a:t>復元処理</a:t>
            </a:r>
            <a:r>
              <a:rPr lang="en-US" altLang="ja-JP" dirty="0" smtClean="0"/>
              <a:t>.</a:t>
            </a:r>
          </a:p>
          <a:p>
            <a:pPr lvl="1">
              <a:buFont typeface="Wingdings" pitchFamily="2" charset="2"/>
              <a:buNone/>
            </a:pPr>
            <a:endParaRPr lang="en-US" altLang="ja-JP" dirty="0" smtClean="0"/>
          </a:p>
          <a:p>
            <a:pPr lvl="1">
              <a:buFont typeface="Wingdings" pitchFamily="2" charset="2"/>
              <a:buNone/>
            </a:pPr>
            <a:endParaRPr lang="en-US" altLang="ja-JP" dirty="0" smtClean="0"/>
          </a:p>
          <a:p>
            <a:pPr lvl="1">
              <a:buFont typeface="Wingdings" pitchFamily="2" charset="2"/>
              <a:buNone/>
            </a:pPr>
            <a:r>
              <a:rPr lang="en-US" altLang="ja-JP" dirty="0" smtClean="0">
                <a:solidFill>
                  <a:srgbClr val="CCFFCC"/>
                </a:solidFill>
              </a:rPr>
              <a:t>(2)</a:t>
            </a:r>
            <a:r>
              <a:rPr lang="ja-JP" altLang="en-US" dirty="0" smtClean="0">
                <a:solidFill>
                  <a:srgbClr val="CCFFCC"/>
                </a:solidFill>
              </a:rPr>
              <a:t>衛星通信における転送エラー</a:t>
            </a:r>
            <a:endParaRPr lang="en-US" altLang="ja-JP" dirty="0" smtClean="0">
              <a:solidFill>
                <a:srgbClr val="CCFFCC"/>
              </a:solidFill>
            </a:endParaRPr>
          </a:p>
          <a:p>
            <a:pPr lvl="1">
              <a:buFont typeface="Wingdings" pitchFamily="2" charset="2"/>
              <a:buNone/>
            </a:pPr>
            <a:r>
              <a:rPr lang="ja-JP" altLang="en-US" dirty="0" smtClean="0"/>
              <a:t>　　同じデータを</a:t>
            </a:r>
            <a:r>
              <a:rPr lang="en-US" altLang="ja-JP" dirty="0" smtClean="0"/>
              <a:t>2</a:t>
            </a:r>
            <a:r>
              <a:rPr lang="ja-JP" altLang="en-US" dirty="0" smtClean="0"/>
              <a:t>回衛星から転送</a:t>
            </a:r>
            <a:r>
              <a:rPr lang="en-US" altLang="ja-JP" dirty="0" smtClean="0"/>
              <a:t>. </a:t>
            </a:r>
          </a:p>
          <a:p>
            <a:pPr lvl="1">
              <a:buFont typeface="Wingdings" pitchFamily="2" charset="2"/>
              <a:buNone/>
            </a:pPr>
            <a:r>
              <a:rPr lang="en-US" altLang="ja-JP" dirty="0"/>
              <a:t> </a:t>
            </a:r>
            <a:r>
              <a:rPr lang="en-US" altLang="ja-JP" dirty="0" smtClean="0"/>
              <a:t>      </a:t>
            </a:r>
            <a:r>
              <a:rPr lang="en-US" altLang="ja-JP" dirty="0" smtClean="0">
                <a:sym typeface="Wingdings" pitchFamily="2" charset="2"/>
              </a:rPr>
              <a:t> </a:t>
            </a:r>
            <a:r>
              <a:rPr lang="ja-JP" altLang="en-US" dirty="0" smtClean="0"/>
              <a:t>互いに比較し、エラー部を復元</a:t>
            </a:r>
            <a:r>
              <a:rPr lang="en-US" altLang="ja-JP" dirty="0" smtClean="0"/>
              <a:t>.</a:t>
            </a:r>
          </a:p>
          <a:p>
            <a:pPr lvl="1">
              <a:buFont typeface="Wingdings" pitchFamily="2" charset="2"/>
              <a:buNone/>
            </a:pPr>
            <a:r>
              <a:rPr lang="ja-JP" altLang="en-US" dirty="0" smtClean="0"/>
              <a:t>　         </a:t>
            </a:r>
            <a:r>
              <a:rPr lang="en-US" altLang="ja-JP" dirty="0" smtClean="0"/>
              <a:t>(3</a:t>
            </a:r>
            <a:r>
              <a:rPr lang="ja-JP" altLang="en-US" dirty="0" smtClean="0"/>
              <a:t>回転送して多数決、のほうが簡単だが、転送の回数を</a:t>
            </a:r>
            <a:endParaRPr lang="en-US" altLang="ja-JP" dirty="0" smtClean="0"/>
          </a:p>
          <a:p>
            <a:pPr lvl="1">
              <a:buFont typeface="Wingdings" pitchFamily="2" charset="2"/>
              <a:buNone/>
            </a:pPr>
            <a:r>
              <a:rPr lang="en-US" altLang="ja-JP" dirty="0"/>
              <a:t> </a:t>
            </a:r>
            <a:r>
              <a:rPr lang="en-US" altLang="ja-JP" dirty="0" smtClean="0"/>
              <a:t>           </a:t>
            </a:r>
            <a:r>
              <a:rPr lang="ja-JP" altLang="en-US" dirty="0" smtClean="0"/>
              <a:t>減らして観測データ量をなるべく多くすることを狙った</a:t>
            </a:r>
            <a:r>
              <a:rPr lang="en-US" altLang="ja-JP" dirty="0" smtClean="0"/>
              <a:t>)</a:t>
            </a: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27</a:t>
            </a:fld>
            <a:endParaRPr lang="en-US" altLang="ja-JP" dirty="0"/>
          </a:p>
        </p:txBody>
      </p:sp>
    </p:spTree>
    <p:extLst>
      <p:ext uri="{BB962C8B-B14F-4D97-AF65-F5344CB8AC3E}">
        <p14:creationId xmlns:p14="http://schemas.microsoft.com/office/powerpoint/2010/main" val="16036841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kumimoji="1" lang="ja-JP" altLang="en-US"/>
          </a:p>
        </p:txBody>
      </p:sp>
      <p:sp>
        <p:nvSpPr>
          <p:cNvPr id="3" name="フッター プレースホルダー 2"/>
          <p:cNvSpPr>
            <a:spLocks noGrp="1"/>
          </p:cNvSpPr>
          <p:nvPr>
            <p:ph type="ftr" sz="quarter" idx="10"/>
          </p:nvPr>
        </p:nvSpPr>
        <p:spPr/>
        <p:txBody>
          <a:body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5" name="角丸四角形 4"/>
          <p:cNvSpPr/>
          <p:nvPr/>
        </p:nvSpPr>
        <p:spPr bwMode="auto">
          <a:xfrm>
            <a:off x="628187" y="1409478"/>
            <a:ext cx="8048269" cy="4971849"/>
          </a:xfrm>
          <a:prstGeom prst="roundRect">
            <a:avLst>
              <a:gd name="adj" fmla="val 2434"/>
            </a:avLst>
          </a:prstGeom>
          <a:solidFill>
            <a:srgbClr val="FFFFFF"/>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a typeface="ＭＳ Ｐゴシック" pitchFamily="50" charset="-128"/>
            </a:endParaRPr>
          </a:p>
        </p:txBody>
      </p:sp>
      <p:pic>
        <p:nvPicPr>
          <p:cNvPr id="6" name="Picture 2" descr="D:\Users\Wataru\Documents\Experiments\SWIM_munu\SWIM_data\SWIM_Kaiseki\110729_dDLCheck revise\110802_analyzetest_for_201007\110802_col32.png"/>
          <p:cNvPicPr>
            <a:picLocks noChangeAspect="1" noChangeArrowheads="1"/>
          </p:cNvPicPr>
          <p:nvPr/>
        </p:nvPicPr>
        <p:blipFill>
          <a:blip r:embed="rId2" cstate="print"/>
          <a:srcRect/>
          <a:stretch>
            <a:fillRect/>
          </a:stretch>
        </p:blipFill>
        <p:spPr bwMode="auto">
          <a:xfrm>
            <a:off x="1578749" y="1409479"/>
            <a:ext cx="6953691" cy="4899841"/>
          </a:xfrm>
          <a:prstGeom prst="rect">
            <a:avLst/>
          </a:prstGeom>
          <a:noFill/>
        </p:spPr>
      </p:pic>
      <p:sp>
        <p:nvSpPr>
          <p:cNvPr id="7" name="テキスト ボックス 6"/>
          <p:cNvSpPr txBox="1"/>
          <p:nvPr/>
        </p:nvSpPr>
        <p:spPr>
          <a:xfrm>
            <a:off x="628187" y="2175247"/>
            <a:ext cx="1279517" cy="461665"/>
          </a:xfrm>
          <a:prstGeom prst="rect">
            <a:avLst/>
          </a:prstGeom>
          <a:noFill/>
        </p:spPr>
        <p:txBody>
          <a:bodyPr wrap="none" rtlCol="0">
            <a:spAutoFit/>
          </a:bodyPr>
          <a:lstStyle/>
          <a:p>
            <a:pPr algn="l">
              <a:buNone/>
            </a:pPr>
            <a:r>
              <a:rPr lang="ja-JP" altLang="en-US" dirty="0">
                <a:solidFill>
                  <a:srgbClr val="6699FF"/>
                </a:solidFill>
                <a:latin typeface="Tahoma" pitchFamily="34" charset="0"/>
              </a:rPr>
              <a:t>生</a:t>
            </a:r>
            <a:r>
              <a:rPr kumimoji="1" lang="ja-JP" altLang="en-US" dirty="0" smtClean="0">
                <a:solidFill>
                  <a:srgbClr val="6699FF"/>
                </a:solidFill>
                <a:latin typeface="Tahoma" pitchFamily="34" charset="0"/>
              </a:rPr>
              <a:t>データ</a:t>
            </a:r>
            <a:endParaRPr kumimoji="1" lang="ja-JP" altLang="en-US" dirty="0">
              <a:solidFill>
                <a:srgbClr val="6699FF"/>
              </a:solidFill>
              <a:latin typeface="Tahoma" pitchFamily="34" charset="0"/>
            </a:endParaRPr>
          </a:p>
        </p:txBody>
      </p:sp>
      <p:sp>
        <p:nvSpPr>
          <p:cNvPr id="8" name="テキスト ボックス 7"/>
          <p:cNvSpPr txBox="1"/>
          <p:nvPr/>
        </p:nvSpPr>
        <p:spPr>
          <a:xfrm>
            <a:off x="827584" y="5013176"/>
            <a:ext cx="1107996" cy="461665"/>
          </a:xfrm>
          <a:prstGeom prst="rect">
            <a:avLst/>
          </a:prstGeom>
          <a:noFill/>
        </p:spPr>
        <p:txBody>
          <a:bodyPr wrap="none" rtlCol="0">
            <a:spAutoFit/>
          </a:bodyPr>
          <a:lstStyle/>
          <a:p>
            <a:pPr algn="l">
              <a:buNone/>
            </a:pPr>
            <a:r>
              <a:rPr lang="ja-JP" altLang="en-US" dirty="0" smtClean="0">
                <a:solidFill>
                  <a:srgbClr val="6699FF"/>
                </a:solidFill>
                <a:latin typeface="Tahoma" pitchFamily="34" charset="0"/>
              </a:rPr>
              <a:t>修復後</a:t>
            </a:r>
            <a:endParaRPr kumimoji="1" lang="ja-JP" altLang="en-US" dirty="0">
              <a:solidFill>
                <a:srgbClr val="6699FF"/>
              </a:solidFill>
              <a:latin typeface="Tahoma" pitchFamily="34" charset="0"/>
            </a:endParaRPr>
          </a:p>
        </p:txBody>
      </p:sp>
      <p:sp>
        <p:nvSpPr>
          <p:cNvPr id="9" name="テキスト ボックス 8"/>
          <p:cNvSpPr txBox="1"/>
          <p:nvPr/>
        </p:nvSpPr>
        <p:spPr>
          <a:xfrm>
            <a:off x="844211" y="879103"/>
            <a:ext cx="4254691" cy="461665"/>
          </a:xfrm>
          <a:prstGeom prst="rect">
            <a:avLst/>
          </a:prstGeom>
          <a:noFill/>
        </p:spPr>
        <p:txBody>
          <a:bodyPr wrap="none" rtlCol="0">
            <a:spAutoFit/>
          </a:bodyPr>
          <a:lstStyle/>
          <a:p>
            <a:pPr algn="l">
              <a:buNone/>
            </a:pPr>
            <a:r>
              <a:rPr lang="en-US" altLang="ja-JP" dirty="0" smtClean="0">
                <a:solidFill>
                  <a:srgbClr val="99CCFF"/>
                </a:solidFill>
                <a:latin typeface="Tahoma" pitchFamily="34" charset="0"/>
              </a:rPr>
              <a:t>(1) </a:t>
            </a:r>
            <a:r>
              <a:rPr lang="ja-JP" altLang="en-US" dirty="0" smtClean="0">
                <a:solidFill>
                  <a:srgbClr val="99CCFF"/>
                </a:solidFill>
                <a:latin typeface="Tahoma" pitchFamily="34" charset="0"/>
              </a:rPr>
              <a:t>オンボードソフトウェアのバグ</a:t>
            </a:r>
            <a:endParaRPr kumimoji="1" lang="ja-JP" altLang="en-US" dirty="0">
              <a:solidFill>
                <a:srgbClr val="99CCFF"/>
              </a:solidFill>
              <a:latin typeface="Tahoma" pitchFamily="34" charset="0"/>
            </a:endParaRPr>
          </a:p>
        </p:txBody>
      </p:sp>
      <p:sp>
        <p:nvSpPr>
          <p:cNvPr id="10" name="テキスト ボックス 9"/>
          <p:cNvSpPr txBox="1"/>
          <p:nvPr/>
        </p:nvSpPr>
        <p:spPr>
          <a:xfrm>
            <a:off x="4263676" y="5967570"/>
            <a:ext cx="2252540" cy="400110"/>
          </a:xfrm>
          <a:prstGeom prst="rect">
            <a:avLst/>
          </a:prstGeom>
          <a:noFill/>
        </p:spPr>
        <p:txBody>
          <a:bodyPr wrap="none" rtlCol="0">
            <a:spAutoFit/>
          </a:bodyPr>
          <a:lstStyle/>
          <a:p>
            <a:pPr algn="l">
              <a:buNone/>
            </a:pPr>
            <a:r>
              <a:rPr lang="ja-JP" altLang="en-US" sz="2000" b="1" dirty="0" smtClean="0">
                <a:solidFill>
                  <a:srgbClr val="1C1C1C"/>
                </a:solidFill>
                <a:latin typeface="Tahoma" pitchFamily="34" charset="0"/>
              </a:rPr>
              <a:t>時間   </a:t>
            </a:r>
            <a:r>
              <a:rPr lang="en-US" altLang="ja-JP" sz="2000" b="1" dirty="0" smtClean="0">
                <a:solidFill>
                  <a:srgbClr val="1C1C1C"/>
                </a:solidFill>
                <a:latin typeface="Tahoma" pitchFamily="34" charset="0"/>
              </a:rPr>
              <a:t>[</a:t>
            </a:r>
            <a:r>
              <a:rPr lang="en-US" altLang="ja-JP" sz="2000" b="1" dirty="0" err="1" smtClean="0">
                <a:solidFill>
                  <a:srgbClr val="1C1C1C"/>
                </a:solidFill>
                <a:latin typeface="Tahoma" pitchFamily="34" charset="0"/>
              </a:rPr>
              <a:t>arb</a:t>
            </a:r>
            <a:r>
              <a:rPr lang="en-US" altLang="ja-JP" sz="2000" b="1" dirty="0" smtClean="0">
                <a:solidFill>
                  <a:srgbClr val="1C1C1C"/>
                </a:solidFill>
                <a:latin typeface="Tahoma" pitchFamily="34" charset="0"/>
              </a:rPr>
              <a:t>. unit]</a:t>
            </a:r>
            <a:endParaRPr kumimoji="1" lang="ja-JP" altLang="en-US" sz="2000" b="1" dirty="0">
              <a:solidFill>
                <a:srgbClr val="1C1C1C"/>
              </a:solidFill>
              <a:latin typeface="Tahoma" pitchFamily="34" charset="0"/>
            </a:endParaRPr>
          </a:p>
        </p:txBody>
      </p:sp>
      <p:sp>
        <p:nvSpPr>
          <p:cNvPr id="11" name="テキスト ボックス 10"/>
          <p:cNvSpPr txBox="1"/>
          <p:nvPr/>
        </p:nvSpPr>
        <p:spPr>
          <a:xfrm>
            <a:off x="5940152" y="1043444"/>
            <a:ext cx="2768707" cy="369332"/>
          </a:xfrm>
          <a:prstGeom prst="rect">
            <a:avLst/>
          </a:prstGeom>
          <a:noFill/>
        </p:spPr>
        <p:txBody>
          <a:bodyPr wrap="none" rtlCol="0">
            <a:spAutoFit/>
          </a:bodyPr>
          <a:lstStyle/>
          <a:p>
            <a:pPr algn="l">
              <a:buNone/>
            </a:pPr>
            <a:r>
              <a:rPr lang="ja-JP" altLang="en-US" sz="1800" b="1" dirty="0" smtClean="0">
                <a:solidFill>
                  <a:srgbClr val="B2B2B2"/>
                </a:solidFill>
                <a:latin typeface="Tahoma" pitchFamily="34" charset="0"/>
              </a:rPr>
              <a:t>約</a:t>
            </a:r>
            <a:r>
              <a:rPr lang="en-US" altLang="ja-JP" sz="1800" b="1" dirty="0" smtClean="0">
                <a:solidFill>
                  <a:srgbClr val="B2B2B2"/>
                </a:solidFill>
                <a:latin typeface="Tahoma" pitchFamily="34" charset="0"/>
              </a:rPr>
              <a:t>2</a:t>
            </a:r>
            <a:r>
              <a:rPr lang="ja-JP" altLang="en-US" sz="1800" b="1" dirty="0" smtClean="0">
                <a:solidFill>
                  <a:srgbClr val="B2B2B2"/>
                </a:solidFill>
                <a:latin typeface="Tahoma" pitchFamily="34" charset="0"/>
              </a:rPr>
              <a:t>時間分の時系列データ</a:t>
            </a:r>
            <a:endParaRPr kumimoji="1" lang="ja-JP" altLang="en-US" sz="1800" b="1" dirty="0">
              <a:solidFill>
                <a:srgbClr val="B2B2B2"/>
              </a:solidFill>
              <a:latin typeface="Tahoma" pitchFamily="34" charset="0"/>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28</a:t>
            </a:fld>
            <a:endParaRPr lang="en-US" altLang="ja-JP" dirty="0"/>
          </a:p>
        </p:txBody>
      </p:sp>
    </p:spTree>
    <p:extLst>
      <p:ext uri="{BB962C8B-B14F-4D97-AF65-F5344CB8AC3E}">
        <p14:creationId xmlns:p14="http://schemas.microsoft.com/office/powerpoint/2010/main" val="16036841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kumimoji="1" lang="ja-JP" altLang="en-US"/>
          </a:p>
        </p:txBody>
      </p:sp>
      <p:sp>
        <p:nvSpPr>
          <p:cNvPr id="3" name="フッター プレースホルダー 2"/>
          <p:cNvSpPr>
            <a:spLocks noGrp="1"/>
          </p:cNvSpPr>
          <p:nvPr>
            <p:ph type="ftr" sz="quarter" idx="10"/>
          </p:nvPr>
        </p:nvSpPr>
        <p:spPr/>
        <p:txBody>
          <a:body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5" name="角丸四角形 4"/>
          <p:cNvSpPr/>
          <p:nvPr/>
        </p:nvSpPr>
        <p:spPr bwMode="auto">
          <a:xfrm>
            <a:off x="1043608" y="1988840"/>
            <a:ext cx="7488832" cy="4392487"/>
          </a:xfrm>
          <a:prstGeom prst="roundRect">
            <a:avLst>
              <a:gd name="adj" fmla="val 2434"/>
            </a:avLst>
          </a:prstGeom>
          <a:solidFill>
            <a:srgbClr val="FFFFFF"/>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a typeface="ＭＳ Ｐゴシック" pitchFamily="50" charset="-128"/>
            </a:endParaRPr>
          </a:p>
        </p:txBody>
      </p:sp>
      <p:pic>
        <p:nvPicPr>
          <p:cNvPr id="6" name="Picture 2" descr="D:\Users\Wataru\Documents\Experiments\SWIM_munu\SWIM_data\SWIM_Kaiseki\110729_dDLCheck revise\110804 1006-07 kaiseki\110905_spectrum.png"/>
          <p:cNvPicPr>
            <a:picLocks noChangeAspect="1" noChangeArrowheads="1"/>
          </p:cNvPicPr>
          <p:nvPr/>
        </p:nvPicPr>
        <p:blipFill>
          <a:blip r:embed="rId2" cstate="print"/>
          <a:srcRect/>
          <a:stretch>
            <a:fillRect/>
          </a:stretch>
        </p:blipFill>
        <p:spPr bwMode="auto">
          <a:xfrm>
            <a:off x="1331640" y="1988840"/>
            <a:ext cx="6984776" cy="4392488"/>
          </a:xfrm>
          <a:prstGeom prst="rect">
            <a:avLst/>
          </a:prstGeom>
          <a:noFill/>
        </p:spPr>
      </p:pic>
      <p:sp>
        <p:nvSpPr>
          <p:cNvPr id="7" name="正方形/長方形 6"/>
          <p:cNvSpPr/>
          <p:nvPr/>
        </p:nvSpPr>
        <p:spPr>
          <a:xfrm>
            <a:off x="754039" y="879103"/>
            <a:ext cx="4322017" cy="461665"/>
          </a:xfrm>
          <a:prstGeom prst="rect">
            <a:avLst/>
          </a:prstGeom>
        </p:spPr>
        <p:txBody>
          <a:bodyPr wrap="none">
            <a:spAutoFit/>
          </a:bodyPr>
          <a:lstStyle/>
          <a:p>
            <a:pPr algn="l">
              <a:buNone/>
            </a:pPr>
            <a:r>
              <a:rPr lang="en-US" altLang="ja-JP" dirty="0" smtClean="0">
                <a:solidFill>
                  <a:srgbClr val="99CCFF"/>
                </a:solidFill>
                <a:latin typeface="Tahoma" pitchFamily="34" charset="0"/>
              </a:rPr>
              <a:t>(2)</a:t>
            </a:r>
            <a:r>
              <a:rPr lang="ja-JP" altLang="en-US" dirty="0" smtClean="0">
                <a:solidFill>
                  <a:srgbClr val="99CCFF"/>
                </a:solidFill>
                <a:latin typeface="Tahoma" pitchFamily="34" charset="0"/>
              </a:rPr>
              <a:t>衛星通信における転送エラー</a:t>
            </a:r>
            <a:endParaRPr lang="en-US" altLang="ja-JP" dirty="0" smtClean="0">
              <a:solidFill>
                <a:srgbClr val="99CCFF"/>
              </a:solidFill>
              <a:latin typeface="Tahoma" pitchFamily="34" charset="0"/>
            </a:endParaRPr>
          </a:p>
        </p:txBody>
      </p:sp>
      <p:sp>
        <p:nvSpPr>
          <p:cNvPr id="2" name="角丸四角形 1"/>
          <p:cNvSpPr/>
          <p:nvPr/>
        </p:nvSpPr>
        <p:spPr bwMode="auto">
          <a:xfrm>
            <a:off x="6156176" y="2780928"/>
            <a:ext cx="288032" cy="3096344"/>
          </a:xfrm>
          <a:prstGeom prst="roundRect">
            <a:avLst/>
          </a:prstGeom>
          <a:solidFill>
            <a:srgbClr val="FF7C80">
              <a:alpha val="50000"/>
            </a:srgbClr>
          </a:solidFill>
          <a:ln w="12700" cap="flat" cmpd="sng" algn="ctr">
            <a:solidFill>
              <a:srgbClr val="FF7C8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8" name="正方形/長方形 7"/>
          <p:cNvSpPr/>
          <p:nvPr/>
        </p:nvSpPr>
        <p:spPr>
          <a:xfrm rot="16200000">
            <a:off x="5928980" y="3273812"/>
            <a:ext cx="1680268" cy="646331"/>
          </a:xfrm>
          <a:prstGeom prst="rect">
            <a:avLst/>
          </a:prstGeom>
        </p:spPr>
        <p:txBody>
          <a:bodyPr wrap="none">
            <a:spAutoFit/>
          </a:bodyPr>
          <a:lstStyle/>
          <a:p>
            <a:pPr algn="l">
              <a:buNone/>
            </a:pPr>
            <a:r>
              <a:rPr lang="en-US" altLang="ja-JP" sz="1800" b="1" dirty="0" smtClean="0">
                <a:solidFill>
                  <a:srgbClr val="FF0000"/>
                </a:solidFill>
                <a:effectLst>
                  <a:outerShdw blurRad="38100" dist="38100" dir="2700000" algn="tl">
                    <a:srgbClr val="000000">
                      <a:alpha val="43137"/>
                    </a:srgbClr>
                  </a:outerShdw>
                </a:effectLst>
                <a:latin typeface="Tahoma" pitchFamily="34" charset="0"/>
              </a:rPr>
              <a:t>Observation </a:t>
            </a:r>
          </a:p>
          <a:p>
            <a:pPr algn="l">
              <a:buNone/>
            </a:pPr>
            <a:r>
              <a:rPr lang="ja-JP" altLang="en-US" sz="1800" b="1" dirty="0">
                <a:solidFill>
                  <a:srgbClr val="FF0000"/>
                </a:solidFill>
                <a:effectLst>
                  <a:outerShdw blurRad="38100" dist="38100" dir="2700000" algn="tl">
                    <a:srgbClr val="000000">
                      <a:alpha val="43137"/>
                    </a:srgbClr>
                  </a:outerShdw>
                </a:effectLst>
                <a:latin typeface="Tahoma" pitchFamily="34" charset="0"/>
              </a:rPr>
              <a:t>　</a:t>
            </a:r>
            <a:r>
              <a:rPr lang="en-US" altLang="ja-JP" sz="1800" b="1" dirty="0" smtClean="0">
                <a:solidFill>
                  <a:srgbClr val="FF0000"/>
                </a:solidFill>
                <a:effectLst>
                  <a:outerShdw blurRad="38100" dist="38100" dir="2700000" algn="tl">
                    <a:srgbClr val="000000">
                      <a:alpha val="43137"/>
                    </a:srgbClr>
                  </a:outerShdw>
                </a:effectLst>
                <a:latin typeface="Tahoma" pitchFamily="34" charset="0"/>
              </a:rPr>
              <a:t>freq. band</a:t>
            </a:r>
          </a:p>
        </p:txBody>
      </p:sp>
      <p:sp>
        <p:nvSpPr>
          <p:cNvPr id="9" name="正方形/長方形 8"/>
          <p:cNvSpPr/>
          <p:nvPr/>
        </p:nvSpPr>
        <p:spPr>
          <a:xfrm>
            <a:off x="3275856" y="2339588"/>
            <a:ext cx="2329484" cy="369332"/>
          </a:xfrm>
          <a:prstGeom prst="rect">
            <a:avLst/>
          </a:prstGeom>
        </p:spPr>
        <p:txBody>
          <a:bodyPr wrap="none">
            <a:spAutoFit/>
          </a:bodyPr>
          <a:lstStyle/>
          <a:p>
            <a:pPr algn="l">
              <a:buNone/>
            </a:pPr>
            <a:r>
              <a:rPr lang="en-US" altLang="ja-JP" sz="1800" b="1" dirty="0" smtClean="0">
                <a:solidFill>
                  <a:srgbClr val="3333FF"/>
                </a:solidFill>
                <a:latin typeface="Tahoma" pitchFamily="34" charset="0"/>
              </a:rPr>
              <a:t>Satellite Spin freq.</a:t>
            </a:r>
          </a:p>
        </p:txBody>
      </p:sp>
      <p:cxnSp>
        <p:nvCxnSpPr>
          <p:cNvPr id="11" name="直線矢印コネクタ 10"/>
          <p:cNvCxnSpPr/>
          <p:nvPr/>
        </p:nvCxnSpPr>
        <p:spPr bwMode="auto">
          <a:xfrm>
            <a:off x="4932040" y="2636912"/>
            <a:ext cx="936104" cy="432048"/>
          </a:xfrm>
          <a:prstGeom prst="straightConnector1">
            <a:avLst/>
          </a:prstGeom>
          <a:solidFill>
            <a:srgbClr val="FAFFC9">
              <a:alpha val="50000"/>
            </a:srgbClr>
          </a:solidFill>
          <a:ln w="50800" cap="flat" cmpd="sng" algn="ctr">
            <a:solidFill>
              <a:srgbClr val="3333FF"/>
            </a:solidFill>
            <a:prstDash val="solid"/>
            <a:round/>
            <a:headEnd type="none" w="med" len="med"/>
            <a:tailEnd type="arrow"/>
          </a:ln>
          <a:effectLst/>
        </p:spPr>
      </p:cxnSp>
      <p:sp>
        <p:nvSpPr>
          <p:cNvPr id="12" name="スライド番号プレースホルダー 11"/>
          <p:cNvSpPr>
            <a:spLocks noGrp="1"/>
          </p:cNvSpPr>
          <p:nvPr>
            <p:ph type="sldNum" sz="quarter" idx="11"/>
          </p:nvPr>
        </p:nvSpPr>
        <p:spPr/>
        <p:txBody>
          <a:bodyPr/>
          <a:lstStyle/>
          <a:p>
            <a:pPr>
              <a:defRPr/>
            </a:pPr>
            <a:fld id="{7AF75637-E8AC-4181-927C-9D85E9A3AAC1}" type="slidenum">
              <a:rPr lang="en-US" altLang="ja-JP" smtClean="0"/>
              <a:pPr>
                <a:defRPr/>
              </a:pPr>
              <a:t>29</a:t>
            </a:fld>
            <a:endParaRPr lang="en-US" altLang="ja-JP" dirty="0"/>
          </a:p>
        </p:txBody>
      </p:sp>
      <p:sp>
        <p:nvSpPr>
          <p:cNvPr id="10" name="テキスト ボックス 9"/>
          <p:cNvSpPr txBox="1"/>
          <p:nvPr/>
        </p:nvSpPr>
        <p:spPr>
          <a:xfrm>
            <a:off x="1619672" y="1444714"/>
            <a:ext cx="5501827" cy="400110"/>
          </a:xfrm>
          <a:prstGeom prst="rect">
            <a:avLst/>
          </a:prstGeom>
          <a:noFill/>
        </p:spPr>
        <p:txBody>
          <a:bodyPr wrap="none" rtlCol="0">
            <a:spAutoFit/>
          </a:bodyPr>
          <a:lstStyle/>
          <a:p>
            <a:pPr algn="l">
              <a:buNone/>
            </a:pPr>
            <a:r>
              <a:rPr kumimoji="1" lang="ja-JP" altLang="en-US" sz="2000" dirty="0" smtClean="0">
                <a:solidFill>
                  <a:srgbClr val="FFFFFF"/>
                </a:solidFill>
              </a:rPr>
              <a:t>データ修復により、観測周波数帯での感度が向上</a:t>
            </a:r>
            <a:r>
              <a:rPr kumimoji="1" lang="en-US" altLang="ja-JP" sz="2000" dirty="0" smtClean="0">
                <a:solidFill>
                  <a:srgbClr val="FFFFFF"/>
                </a:solidFill>
              </a:rPr>
              <a:t>.</a:t>
            </a:r>
            <a:endParaRPr kumimoji="1" lang="ja-JP" altLang="en-US" sz="2000" dirty="0" smtClean="0">
              <a:solidFill>
                <a:srgbClr val="FFFFFF"/>
              </a:solidFill>
            </a:endParaRPr>
          </a:p>
        </p:txBody>
      </p:sp>
    </p:spTree>
    <p:extLst>
      <p:ext uri="{BB962C8B-B14F-4D97-AF65-F5344CB8AC3E}">
        <p14:creationId xmlns:p14="http://schemas.microsoft.com/office/powerpoint/2010/main" val="16036841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2" name="タイトル 1"/>
          <p:cNvSpPr>
            <a:spLocks noGrp="1"/>
          </p:cNvSpPr>
          <p:nvPr>
            <p:ph type="title"/>
          </p:nvPr>
        </p:nvSpPr>
        <p:spPr/>
        <p:txBody>
          <a:bodyPr/>
          <a:lstStyle/>
          <a:p>
            <a:endParaRPr kumimoji="1" lang="ja-JP" altLang="en-US"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pitchFamily="34" charset="0"/>
                <a:ea typeface="HGP創英角ｺﾞｼｯｸUB" pitchFamily="50" charset="-128"/>
                <a:cs typeface="+mn-cs"/>
              </a:rPr>
              <a:t>小型衛星による実証シンポジウム </a:t>
            </a:r>
            <a:r>
              <a:rPr lang="en-US" altLang="ja-JP" sz="1200" kern="1200" smtClean="0">
                <a:solidFill>
                  <a:srgbClr val="EAEAEA"/>
                </a:solidFill>
                <a:latin typeface="Tahoma" pitchFamily="34" charset="0"/>
                <a:ea typeface="HGP創英角ｺﾞｼｯｸUB" pitchFamily="50" charset="-128"/>
                <a:cs typeface="+mn-cs"/>
              </a:rPr>
              <a:t>(2011</a:t>
            </a:r>
            <a:r>
              <a:rPr lang="ja-JP" altLang="en-US" sz="1200" kern="1200" smtClean="0">
                <a:solidFill>
                  <a:srgbClr val="EAEAEA"/>
                </a:solidFill>
                <a:latin typeface="Tahoma" pitchFamily="34" charset="0"/>
                <a:ea typeface="HGP創英角ｺﾞｼｯｸUB" pitchFamily="50" charset="-128"/>
                <a:cs typeface="+mn-cs"/>
              </a:rPr>
              <a:t>年</a:t>
            </a:r>
            <a:r>
              <a:rPr lang="en-US" altLang="ja-JP" sz="1200" kern="1200" smtClean="0">
                <a:solidFill>
                  <a:srgbClr val="EAEAEA"/>
                </a:solidFill>
                <a:latin typeface="Tahoma" pitchFamily="34" charset="0"/>
                <a:ea typeface="HGP創英角ｺﾞｼｯｸUB" pitchFamily="50" charset="-128"/>
                <a:cs typeface="+mn-cs"/>
              </a:rPr>
              <a:t>9</a:t>
            </a:r>
            <a:r>
              <a:rPr lang="ja-JP" altLang="en-US" sz="1200" kern="1200" smtClean="0">
                <a:solidFill>
                  <a:srgbClr val="EAEAEA"/>
                </a:solidFill>
                <a:latin typeface="Tahoma" pitchFamily="34" charset="0"/>
                <a:ea typeface="HGP創英角ｺﾞｼｯｸUB" pitchFamily="50" charset="-128"/>
                <a:cs typeface="+mn-cs"/>
              </a:rPr>
              <a:t>月</a:t>
            </a:r>
            <a:r>
              <a:rPr lang="en-US" altLang="ja-JP" sz="1200" kern="1200" smtClean="0">
                <a:solidFill>
                  <a:srgbClr val="EAEAEA"/>
                </a:solidFill>
                <a:latin typeface="Tahoma" pitchFamily="34" charset="0"/>
                <a:ea typeface="HGP創英角ｺﾞｼｯｸUB" pitchFamily="50" charset="-128"/>
                <a:cs typeface="+mn-cs"/>
              </a:rPr>
              <a:t>7</a:t>
            </a:r>
            <a:r>
              <a:rPr lang="ja-JP" altLang="en-US" sz="1200" kern="1200" smtClean="0">
                <a:solidFill>
                  <a:srgbClr val="EAEAEA"/>
                </a:solidFill>
                <a:latin typeface="Tahoma" pitchFamily="34" charset="0"/>
                <a:ea typeface="HGP創英角ｺﾞｼｯｸUB" pitchFamily="50" charset="-128"/>
                <a:cs typeface="+mn-cs"/>
              </a:rPr>
              <a:t>日</a:t>
            </a:r>
            <a:r>
              <a:rPr lang="en-US" altLang="ja-JP" sz="1200" kern="1200" smtClean="0">
                <a:solidFill>
                  <a:srgbClr val="EAEAEA"/>
                </a:solidFill>
                <a:latin typeface="Tahoma" pitchFamily="34" charset="0"/>
                <a:ea typeface="HGP創英角ｺﾞｼｯｸUB" pitchFamily="50" charset="-128"/>
                <a:cs typeface="+mn-cs"/>
              </a:rPr>
              <a:t>, </a:t>
            </a:r>
            <a:r>
              <a:rPr lang="ja-JP" altLang="en-US" sz="1200" kern="1200" smtClean="0">
                <a:solidFill>
                  <a:srgbClr val="EAEAEA"/>
                </a:solidFill>
                <a:latin typeface="Tahoma" pitchFamily="34" charset="0"/>
                <a:ea typeface="HGP創英角ｺﾞｼｯｸUB" pitchFamily="50" charset="-128"/>
                <a:cs typeface="+mn-cs"/>
              </a:rPr>
              <a:t>学術総合センター 一ツ橋記念講堂</a:t>
            </a:r>
            <a:r>
              <a:rPr lang="en-US" altLang="ja-JP" sz="1200" kern="1200" smtClean="0">
                <a:solidFill>
                  <a:srgbClr val="EAEAEA"/>
                </a:solidFill>
                <a:latin typeface="Tahoma" pitchFamily="34" charset="0"/>
                <a:ea typeface="HGP創英角ｺﾞｼｯｸUB" pitchFamily="50" charset="-128"/>
                <a:cs typeface="+mn-cs"/>
              </a:rPr>
              <a:t>)</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757238" y="765175"/>
            <a:ext cx="7559178" cy="5711825"/>
          </a:xfrm>
          <a:prstGeom prst="rect">
            <a:avLst/>
          </a:prstGeom>
        </p:spPr>
        <p:txBody>
          <a:bodyPr/>
          <a:lstStyle/>
          <a:p>
            <a:pPr lvl="2">
              <a:lnSpc>
                <a:spcPct val="120000"/>
              </a:lnSpc>
              <a:spcBef>
                <a:spcPct val="0"/>
              </a:spcBef>
              <a:buClrTx/>
              <a:buFontTx/>
              <a:buNone/>
            </a:pPr>
            <a:r>
              <a:rPr lang="en-US" altLang="ja-JP" sz="2800" b="1" dirty="0"/>
              <a:t>   </a:t>
            </a:r>
          </a:p>
          <a:p>
            <a:pPr lvl="2">
              <a:lnSpc>
                <a:spcPct val="120000"/>
              </a:lnSpc>
              <a:spcBef>
                <a:spcPct val="0"/>
              </a:spcBef>
              <a:buClrTx/>
              <a:buFontTx/>
              <a:buNone/>
            </a:pPr>
            <a:endParaRPr lang="en-US" altLang="ja-JP" sz="2800" b="1" dirty="0">
              <a:solidFill>
                <a:srgbClr val="FFFFFF"/>
              </a:solidFill>
            </a:endParaRPr>
          </a:p>
          <a:p>
            <a:pPr lvl="2">
              <a:lnSpc>
                <a:spcPct val="120000"/>
              </a:lnSpc>
              <a:spcBef>
                <a:spcPct val="0"/>
              </a:spcBef>
              <a:buClrTx/>
              <a:buFontTx/>
              <a:buNone/>
            </a:pPr>
            <a:endParaRPr lang="en-US" altLang="ja-JP" sz="2800" b="1" dirty="0">
              <a:solidFill>
                <a:srgbClr val="FFFFFF"/>
              </a:solidFill>
            </a:endParaRPr>
          </a:p>
          <a:p>
            <a:pPr lvl="2">
              <a:lnSpc>
                <a:spcPct val="120000"/>
              </a:lnSpc>
              <a:spcBef>
                <a:spcPct val="0"/>
              </a:spcBef>
              <a:buClrTx/>
              <a:buFontTx/>
              <a:buNone/>
            </a:pPr>
            <a:r>
              <a:rPr lang="en-US" altLang="ja-JP" sz="3200" b="1" dirty="0" smtClean="0">
                <a:solidFill>
                  <a:srgbClr val="FFFFFF"/>
                </a:solidFill>
              </a:rPr>
              <a:t>1. SDS-1</a:t>
            </a:r>
            <a:r>
              <a:rPr lang="ja-JP" altLang="en-US" sz="3200" b="1" dirty="0" smtClean="0">
                <a:solidFill>
                  <a:srgbClr val="FFFFFF"/>
                </a:solidFill>
              </a:rPr>
              <a:t>衛星と</a:t>
            </a:r>
            <a:r>
              <a:rPr lang="en-US" altLang="ja-JP" sz="3200" b="1" dirty="0" smtClean="0">
                <a:solidFill>
                  <a:srgbClr val="FFFFFF"/>
                </a:solidFill>
              </a:rPr>
              <a:t>SWIM </a:t>
            </a:r>
          </a:p>
          <a:p>
            <a:pPr lvl="2">
              <a:lnSpc>
                <a:spcPct val="120000"/>
              </a:lnSpc>
              <a:spcBef>
                <a:spcPct val="0"/>
              </a:spcBef>
              <a:buClrTx/>
              <a:buFontTx/>
              <a:buNone/>
            </a:pPr>
            <a:r>
              <a:rPr lang="en-US" altLang="ja-JP" sz="3200" b="1" dirty="0" smtClean="0">
                <a:solidFill>
                  <a:srgbClr val="FFFFFF"/>
                </a:solidFill>
              </a:rPr>
              <a:t>2. </a:t>
            </a:r>
            <a:r>
              <a:rPr lang="ja-JP" altLang="en-US" sz="3200" b="1" dirty="0" smtClean="0">
                <a:solidFill>
                  <a:srgbClr val="FFFFFF"/>
                </a:solidFill>
              </a:rPr>
              <a:t>背景と経緯 </a:t>
            </a:r>
            <a:r>
              <a:rPr lang="en-US" altLang="ja-JP" sz="3200" b="1" dirty="0" smtClean="0">
                <a:solidFill>
                  <a:srgbClr val="FFFFFF"/>
                </a:solidFill>
              </a:rPr>
              <a:t>--</a:t>
            </a:r>
            <a:r>
              <a:rPr lang="ja-JP" altLang="en-US" sz="3200" b="1" dirty="0" smtClean="0">
                <a:solidFill>
                  <a:srgbClr val="FFFFFF"/>
                </a:solidFill>
              </a:rPr>
              <a:t> 重力波の観測</a:t>
            </a:r>
            <a:r>
              <a:rPr lang="en-US" altLang="ja-JP" sz="3200" b="1" dirty="0" smtClean="0">
                <a:solidFill>
                  <a:srgbClr val="FFFFFF"/>
                </a:solidFill>
              </a:rPr>
              <a:t>   </a:t>
            </a:r>
            <a:r>
              <a:rPr lang="ja-JP" altLang="en-US" sz="3200" b="1" dirty="0">
                <a:solidFill>
                  <a:srgbClr val="FFFFFF"/>
                </a:solidFill>
              </a:rPr>
              <a:t>　            </a:t>
            </a:r>
          </a:p>
          <a:p>
            <a:pPr lvl="2">
              <a:lnSpc>
                <a:spcPct val="120000"/>
              </a:lnSpc>
              <a:spcBef>
                <a:spcPct val="0"/>
              </a:spcBef>
              <a:buClrTx/>
              <a:buFontTx/>
              <a:buNone/>
            </a:pPr>
            <a:r>
              <a:rPr lang="en-US" altLang="ja-JP" sz="3200" b="1" dirty="0" smtClean="0">
                <a:solidFill>
                  <a:srgbClr val="FFFFFF"/>
                </a:solidFill>
              </a:rPr>
              <a:t>3.</a:t>
            </a:r>
            <a:r>
              <a:rPr lang="ja-JP" altLang="en-US" sz="3200" b="1" dirty="0" smtClean="0">
                <a:solidFill>
                  <a:srgbClr val="FFFFFF"/>
                </a:solidFill>
              </a:rPr>
              <a:t> </a:t>
            </a:r>
            <a:r>
              <a:rPr lang="en-US" altLang="ja-JP" sz="3200" b="1" dirty="0" err="1" smtClean="0">
                <a:solidFill>
                  <a:srgbClr val="FFFFFF"/>
                </a:solidFill>
              </a:rPr>
              <a:t>SWIM</a:t>
            </a:r>
            <a:r>
              <a:rPr lang="en-US" altLang="ja-JP" sz="3200" b="1" dirty="0" err="1" smtClean="0">
                <a:solidFill>
                  <a:srgbClr val="FFFFFF"/>
                </a:solidFill>
                <a:latin typeface="Symbol" pitchFamily="18" charset="2"/>
              </a:rPr>
              <a:t>mn</a:t>
            </a:r>
            <a:r>
              <a:rPr lang="ja-JP" altLang="en-US" sz="3200" b="1" dirty="0" smtClean="0">
                <a:solidFill>
                  <a:srgbClr val="FFFFFF"/>
                </a:solidFill>
              </a:rPr>
              <a:t>の成果 </a:t>
            </a:r>
            <a:endParaRPr lang="en-US" altLang="ja-JP" sz="3200" b="1" dirty="0" smtClean="0">
              <a:solidFill>
                <a:srgbClr val="FFFFFF"/>
              </a:solidFill>
            </a:endParaRPr>
          </a:p>
          <a:p>
            <a:pPr lvl="2">
              <a:lnSpc>
                <a:spcPct val="120000"/>
              </a:lnSpc>
              <a:spcBef>
                <a:spcPct val="0"/>
              </a:spcBef>
              <a:buClrTx/>
              <a:buFontTx/>
              <a:buNone/>
            </a:pPr>
            <a:r>
              <a:rPr lang="en-US" altLang="ja-JP" sz="3200" b="1" dirty="0" smtClean="0">
                <a:solidFill>
                  <a:srgbClr val="FFFFFF"/>
                </a:solidFill>
              </a:rPr>
              <a:t>4. </a:t>
            </a:r>
            <a:r>
              <a:rPr lang="ja-JP" altLang="en-US" sz="3200" b="1" dirty="0" smtClean="0">
                <a:solidFill>
                  <a:srgbClr val="FFFFFF"/>
                </a:solidFill>
              </a:rPr>
              <a:t>まとめ      </a:t>
            </a:r>
            <a:endParaRPr lang="ja-JP" altLang="en-US" sz="3200" b="1" dirty="0">
              <a:solidFill>
                <a:srgbClr val="FFFFFF"/>
              </a:solidFill>
            </a:endParaRPr>
          </a:p>
        </p:txBody>
      </p:sp>
      <p:sp>
        <p:nvSpPr>
          <p:cNvPr id="3" name="スライド番号プレースホルダー 2"/>
          <p:cNvSpPr>
            <a:spLocks noGrp="1"/>
          </p:cNvSpPr>
          <p:nvPr>
            <p:ph type="sldNum" sz="quarter" idx="11"/>
          </p:nvPr>
        </p:nvSpPr>
        <p:spPr/>
        <p:txBody>
          <a:bodyPr/>
          <a:lstStyle/>
          <a:p>
            <a:pPr>
              <a:defRPr/>
            </a:pPr>
            <a:fld id="{7AF75637-E8AC-4181-927C-9D85E9A3AAC1}" type="slidenum">
              <a:rPr lang="en-US" altLang="ja-JP" smtClean="0"/>
              <a:pPr>
                <a:defRPr/>
              </a:pPr>
              <a:t>3</a:t>
            </a:fld>
            <a:endParaRPr lang="en-US" altLang="ja-JP" dirty="0"/>
          </a:p>
        </p:txBody>
      </p:sp>
    </p:spTree>
    <p:extLst>
      <p:ext uri="{BB962C8B-B14F-4D97-AF65-F5344CB8AC3E}">
        <p14:creationId xmlns:p14="http://schemas.microsoft.com/office/powerpoint/2010/main" val="1943846507"/>
      </p:ext>
    </p:extLst>
  </p:cSld>
  <p:clrMapOvr>
    <a:masterClrMapping/>
  </p:clrMapOvr>
  <p:transition advTm="1712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4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82806"/>
            <a:ext cx="7992888" cy="448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タイトル 3"/>
          <p:cNvSpPr>
            <a:spLocks noGrp="1"/>
          </p:cNvSpPr>
          <p:nvPr>
            <p:ph type="title"/>
          </p:nvPr>
        </p:nvSpPr>
        <p:spPr/>
        <p:txBody>
          <a:bodyPr/>
          <a:lstStyle/>
          <a:p>
            <a:r>
              <a:rPr kumimoji="1" lang="en-US" altLang="ja-JP" dirty="0" smtClean="0"/>
              <a:t>SWIM</a:t>
            </a:r>
            <a:r>
              <a:rPr kumimoji="1" lang="ja-JP" altLang="en-US" dirty="0" smtClean="0"/>
              <a:t>観測運用</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7" name="角丸四角形 6"/>
          <p:cNvSpPr/>
          <p:nvPr/>
        </p:nvSpPr>
        <p:spPr bwMode="auto">
          <a:xfrm>
            <a:off x="3829051" y="2517891"/>
            <a:ext cx="1730162" cy="492919"/>
          </a:xfrm>
          <a:prstGeom prst="roundRect">
            <a:avLst/>
          </a:prstGeom>
          <a:solidFill>
            <a:srgbClr val="000000">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mn-lt"/>
              <a:ea typeface="HGP創英角ｺﾞｼｯｸUB" pitchFamily="50" charset="-128"/>
            </a:endParaRPr>
          </a:p>
        </p:txBody>
      </p:sp>
      <p:sp>
        <p:nvSpPr>
          <p:cNvPr id="8" name="角丸四角形 7"/>
          <p:cNvSpPr/>
          <p:nvPr/>
        </p:nvSpPr>
        <p:spPr bwMode="auto">
          <a:xfrm>
            <a:off x="3707904" y="4021129"/>
            <a:ext cx="3168352" cy="510778"/>
          </a:xfrm>
          <a:prstGeom prst="roundRect">
            <a:avLst/>
          </a:prstGeom>
          <a:solidFill>
            <a:srgbClr val="000000">
              <a:alpha val="49804"/>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mn-lt"/>
              <a:ea typeface="HGP創英角ｺﾞｼｯｸUB" pitchFamily="50" charset="-128"/>
            </a:endParaRPr>
          </a:p>
        </p:txBody>
      </p:sp>
      <p:sp>
        <p:nvSpPr>
          <p:cNvPr id="9" name="Rectangle 16"/>
          <p:cNvSpPr>
            <a:spLocks noChangeArrowheads="1"/>
          </p:cNvSpPr>
          <p:nvPr/>
        </p:nvSpPr>
        <p:spPr bwMode="auto">
          <a:xfrm>
            <a:off x="785786" y="1125905"/>
            <a:ext cx="7746654" cy="43088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8F8F8"/>
                </a:solidFill>
                <a:latin typeface="+mj-lt"/>
              </a:rPr>
              <a:t>SWIM observation</a:t>
            </a:r>
            <a:r>
              <a:rPr lang="en-US" altLang="ja-JP" sz="2000" b="1" dirty="0">
                <a:solidFill>
                  <a:srgbClr val="F8F8F8"/>
                </a:solidFill>
                <a:latin typeface="+mj-lt"/>
              </a:rPr>
              <a:t> </a:t>
            </a:r>
            <a:r>
              <a:rPr lang="en-US" altLang="ja-JP" sz="2000" b="1" dirty="0" smtClean="0">
                <a:solidFill>
                  <a:srgbClr val="F8F8F8"/>
                </a:solidFill>
                <a:latin typeface="+mj-lt"/>
              </a:rPr>
              <a:t>  (2</a:t>
            </a:r>
            <a:r>
              <a:rPr lang="en-US" altLang="ja-JP" sz="2000" b="1" baseline="30000" dirty="0" smtClean="0">
                <a:solidFill>
                  <a:srgbClr val="F8F8F8"/>
                </a:solidFill>
                <a:latin typeface="+mj-lt"/>
              </a:rPr>
              <a:t>nd</a:t>
            </a:r>
            <a:r>
              <a:rPr lang="en-US" altLang="ja-JP" sz="2000" b="1" dirty="0" smtClean="0">
                <a:solidFill>
                  <a:srgbClr val="F8F8F8"/>
                </a:solidFill>
                <a:latin typeface="+mj-lt"/>
              </a:rPr>
              <a:t> run on July 15, 2010  ~240 min. </a:t>
            </a:r>
            <a:r>
              <a:rPr lang="en-US" altLang="ja-JP" sz="2000" b="1" dirty="0">
                <a:solidFill>
                  <a:srgbClr val="F8F8F8"/>
                </a:solidFill>
                <a:latin typeface="+mj-lt"/>
              </a:rPr>
              <a:t>)</a:t>
            </a:r>
            <a:endParaRPr kumimoji="1" lang="ja-JP" altLang="en-US" sz="2000" b="1" kern="1200" dirty="0">
              <a:solidFill>
                <a:srgbClr val="F8F8F8"/>
              </a:solidFill>
              <a:latin typeface="+mj-lt"/>
            </a:endParaRPr>
          </a:p>
        </p:txBody>
      </p:sp>
      <p:sp>
        <p:nvSpPr>
          <p:cNvPr id="10" name="Rectangle 16"/>
          <p:cNvSpPr>
            <a:spLocks noChangeArrowheads="1"/>
          </p:cNvSpPr>
          <p:nvPr/>
        </p:nvSpPr>
        <p:spPr bwMode="auto">
          <a:xfrm>
            <a:off x="3738114" y="2564904"/>
            <a:ext cx="3642198" cy="43088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FFFFF"/>
                </a:solidFill>
                <a:effectLst>
                  <a:outerShdw blurRad="38100" dist="38100" dir="2700000" algn="tl">
                    <a:srgbClr val="000000">
                      <a:alpha val="43137"/>
                    </a:srgbClr>
                  </a:outerShdw>
                </a:effectLst>
                <a:latin typeface="+mn-lt"/>
              </a:rPr>
              <a:t>Satellite spin </a:t>
            </a:r>
            <a:endParaRPr kumimoji="1" lang="ja-JP" altLang="en-US" sz="2000" b="1" kern="1200" dirty="0">
              <a:solidFill>
                <a:srgbClr val="FFFFFF"/>
              </a:solidFill>
              <a:effectLst>
                <a:outerShdw blurRad="38100" dist="38100" dir="2700000" algn="tl">
                  <a:srgbClr val="000000">
                    <a:alpha val="43137"/>
                  </a:srgbClr>
                </a:outerShdw>
              </a:effectLst>
              <a:latin typeface="+mn-lt"/>
            </a:endParaRPr>
          </a:p>
        </p:txBody>
      </p:sp>
      <p:sp>
        <p:nvSpPr>
          <p:cNvPr id="11" name="Rectangle 16"/>
          <p:cNvSpPr>
            <a:spLocks noChangeArrowheads="1"/>
          </p:cNvSpPr>
          <p:nvPr/>
        </p:nvSpPr>
        <p:spPr bwMode="auto">
          <a:xfrm>
            <a:off x="3707904" y="4077072"/>
            <a:ext cx="3642198" cy="43088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FFFFFF"/>
                </a:solidFill>
                <a:effectLst>
                  <a:outerShdw blurRad="38100" dist="38100" dir="2700000" algn="tl">
                    <a:srgbClr val="000000">
                      <a:alpha val="43137"/>
                    </a:srgbClr>
                  </a:outerShdw>
                </a:effectLst>
                <a:latin typeface="+mn-lt"/>
              </a:rPr>
              <a:t>Pitch mode of test mass</a:t>
            </a:r>
            <a:endParaRPr kumimoji="1" lang="ja-JP" altLang="en-US" sz="2000" b="1" kern="1200" dirty="0">
              <a:solidFill>
                <a:srgbClr val="FFFFFF"/>
              </a:solidFill>
              <a:effectLst>
                <a:outerShdw blurRad="38100" dist="38100" dir="2700000" algn="tl">
                  <a:srgbClr val="000000">
                    <a:alpha val="43137"/>
                  </a:srgbClr>
                </a:outerShdw>
              </a:effectLst>
              <a:latin typeface="+mn-lt"/>
            </a:endParaRPr>
          </a:p>
        </p:txBody>
      </p:sp>
      <p:cxnSp>
        <p:nvCxnSpPr>
          <p:cNvPr id="12" name="直線矢印コネクタ 11"/>
          <p:cNvCxnSpPr>
            <a:stCxn id="7" idx="1"/>
          </p:cNvCxnSpPr>
          <p:nvPr/>
        </p:nvCxnSpPr>
        <p:spPr bwMode="auto">
          <a:xfrm flipH="1" flipV="1">
            <a:off x="3203849" y="2348881"/>
            <a:ext cx="625202" cy="415470"/>
          </a:xfrm>
          <a:prstGeom prst="straightConnector1">
            <a:avLst/>
          </a:prstGeom>
          <a:solidFill>
            <a:srgbClr val="FAFFC9">
              <a:alpha val="50000"/>
            </a:srgbClr>
          </a:solidFill>
          <a:ln w="38100" cap="flat" cmpd="sng" algn="ctr">
            <a:solidFill>
              <a:srgbClr val="000000"/>
            </a:solidFill>
            <a:prstDash val="solid"/>
            <a:round/>
            <a:headEnd type="none" w="med" len="med"/>
            <a:tailEnd type="arrow"/>
          </a:ln>
          <a:effectLst/>
        </p:spPr>
      </p:cxnSp>
      <p:cxnSp>
        <p:nvCxnSpPr>
          <p:cNvPr id="13" name="直線矢印コネクタ 12"/>
          <p:cNvCxnSpPr/>
          <p:nvPr/>
        </p:nvCxnSpPr>
        <p:spPr bwMode="auto">
          <a:xfrm flipH="1" flipV="1">
            <a:off x="3203848" y="3805618"/>
            <a:ext cx="504056" cy="415470"/>
          </a:xfrm>
          <a:prstGeom prst="straightConnector1">
            <a:avLst/>
          </a:prstGeom>
          <a:solidFill>
            <a:srgbClr val="FAFFC9">
              <a:alpha val="50000"/>
            </a:srgbClr>
          </a:solidFill>
          <a:ln w="38100" cap="flat" cmpd="sng" algn="ctr">
            <a:solidFill>
              <a:srgbClr val="000000"/>
            </a:solidFill>
            <a:prstDash val="solid"/>
            <a:round/>
            <a:headEnd type="none" w="med" len="med"/>
            <a:tailEnd type="arrow"/>
          </a:ln>
          <a:effectLst/>
        </p:spPr>
      </p:cxn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30</a:t>
            </a:fld>
            <a:endParaRPr lang="en-US" altLang="ja-JP" dirty="0"/>
          </a:p>
        </p:txBody>
      </p:sp>
    </p:spTree>
    <p:extLst>
      <p:ext uri="{BB962C8B-B14F-4D97-AF65-F5344CB8AC3E}">
        <p14:creationId xmlns:p14="http://schemas.microsoft.com/office/powerpoint/2010/main" val="38412138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bwMode="auto">
          <a:xfrm>
            <a:off x="1403648" y="1916832"/>
            <a:ext cx="6408712" cy="4464494"/>
          </a:xfrm>
          <a:prstGeom prst="roundRect">
            <a:avLst>
              <a:gd name="adj" fmla="val 2434"/>
            </a:avLst>
          </a:prstGeom>
          <a:solidFill>
            <a:srgbClr val="FFFFFF"/>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a typeface="ＭＳ Ｐゴシック" pitchFamily="50" charset="-128"/>
            </a:endParaRPr>
          </a:p>
        </p:txBody>
      </p:sp>
      <p:pic>
        <p:nvPicPr>
          <p:cNvPr id="1685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019904"/>
            <a:ext cx="6120680" cy="43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角丸四角形 16"/>
          <p:cNvSpPr/>
          <p:nvPr/>
        </p:nvSpPr>
        <p:spPr>
          <a:xfrm>
            <a:off x="2339752" y="4653136"/>
            <a:ext cx="4104456" cy="646331"/>
          </a:xfrm>
          <a:prstGeom prst="roundRect">
            <a:avLst/>
          </a:prstGeom>
          <a:solidFill>
            <a:srgbClr val="000000">
              <a:alpha val="9804"/>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endParaRPr lang="ja-JP" altLang="en-US" sz="1800">
              <a:solidFill>
                <a:srgbClr val="FFFFFF"/>
              </a:solidFill>
              <a:latin typeface="Tahoma" pitchFamily="34" charset="0"/>
              <a:ea typeface="HGP創英角ｺﾞｼｯｸUB" pitchFamily="50" charset="-128"/>
            </a:endParaRPr>
          </a:p>
        </p:txBody>
      </p:sp>
      <p:sp>
        <p:nvSpPr>
          <p:cNvPr id="4" name="タイトル 3"/>
          <p:cNvSpPr>
            <a:spLocks noGrp="1"/>
          </p:cNvSpPr>
          <p:nvPr>
            <p:ph type="title"/>
          </p:nvPr>
        </p:nvSpPr>
        <p:spPr/>
        <p:txBody>
          <a:bodyPr/>
          <a:lstStyle/>
          <a:p>
            <a:r>
              <a:rPr kumimoji="1" lang="ja-JP" altLang="en-US" dirty="0" smtClean="0"/>
              <a:t>低周波重力波に対する感度</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sp>
        <p:nvSpPr>
          <p:cNvPr id="7" name="正方形/長方形 6"/>
          <p:cNvSpPr/>
          <p:nvPr/>
        </p:nvSpPr>
        <p:spPr>
          <a:xfrm>
            <a:off x="1132044" y="941819"/>
            <a:ext cx="6632906" cy="830997"/>
          </a:xfrm>
          <a:prstGeom prst="rect">
            <a:avLst/>
          </a:prstGeom>
        </p:spPr>
        <p:txBody>
          <a:bodyPr wrap="none">
            <a:spAutoFit/>
          </a:bodyPr>
          <a:lstStyle/>
          <a:p>
            <a:pPr algn="l">
              <a:buNone/>
            </a:pPr>
            <a:r>
              <a:rPr lang="ja-JP" altLang="en-US" dirty="0" smtClean="0">
                <a:solidFill>
                  <a:srgbClr val="FFFFFF"/>
                </a:solidFill>
                <a:latin typeface="Tahoma" pitchFamily="34" charset="0"/>
              </a:rPr>
              <a:t>衛星スピンを利用した低周波観測</a:t>
            </a:r>
            <a:endParaRPr lang="en-US" altLang="ja-JP" dirty="0" smtClean="0">
              <a:solidFill>
                <a:srgbClr val="FFFFFF"/>
              </a:solidFill>
              <a:latin typeface="Tahoma" pitchFamily="34" charset="0"/>
            </a:endParaRPr>
          </a:p>
          <a:p>
            <a:pPr algn="l">
              <a:buNone/>
            </a:pPr>
            <a:r>
              <a:rPr lang="en-US" altLang="ja-JP" dirty="0" smtClean="0">
                <a:solidFill>
                  <a:srgbClr val="FFFFFF"/>
                </a:solidFill>
                <a:latin typeface="Tahoma" pitchFamily="34" charset="0"/>
              </a:rPr>
              <a:t>     </a:t>
            </a:r>
            <a:r>
              <a:rPr lang="en-US" altLang="ja-JP" dirty="0" smtClean="0">
                <a:solidFill>
                  <a:srgbClr val="FFFFFF"/>
                </a:solidFill>
                <a:latin typeface="Tahoma" pitchFamily="34" charset="0"/>
                <a:sym typeface="Wingdings" pitchFamily="2" charset="2"/>
              </a:rPr>
              <a:t> </a:t>
            </a:r>
            <a:r>
              <a:rPr lang="ja-JP" altLang="en-US" dirty="0" smtClean="0">
                <a:solidFill>
                  <a:srgbClr val="FFFFFF"/>
                </a:solidFill>
                <a:latin typeface="Tahoma" pitchFamily="34" charset="0"/>
                <a:sym typeface="Wingdings" pitchFamily="2" charset="2"/>
              </a:rPr>
              <a:t>独自の新しい観測手法</a:t>
            </a:r>
            <a:r>
              <a:rPr lang="en-US" altLang="ja-JP" dirty="0" smtClean="0">
                <a:solidFill>
                  <a:srgbClr val="FFFFFF"/>
                </a:solidFill>
                <a:latin typeface="Tahoma" pitchFamily="34" charset="0"/>
                <a:sym typeface="Wingdings" pitchFamily="2" charset="2"/>
              </a:rPr>
              <a:t>(</a:t>
            </a:r>
            <a:r>
              <a:rPr lang="ja-JP" altLang="en-US" dirty="0" smtClean="0">
                <a:solidFill>
                  <a:srgbClr val="FFFFFF"/>
                </a:solidFill>
                <a:latin typeface="Tahoma" pitchFamily="34" charset="0"/>
                <a:sym typeface="Wingdings" pitchFamily="2" charset="2"/>
              </a:rPr>
              <a:t>回転</a:t>
            </a:r>
            <a:r>
              <a:rPr lang="en-US" altLang="ja-JP" dirty="0" smtClean="0">
                <a:solidFill>
                  <a:srgbClr val="FFFFFF"/>
                </a:solidFill>
                <a:latin typeface="Tahoma" pitchFamily="34" charset="0"/>
                <a:sym typeface="Wingdings" pitchFamily="2" charset="2"/>
              </a:rPr>
              <a:t>TOBA)</a:t>
            </a:r>
            <a:r>
              <a:rPr lang="ja-JP" altLang="en-US" dirty="0" smtClean="0">
                <a:solidFill>
                  <a:srgbClr val="FFFFFF"/>
                </a:solidFill>
                <a:latin typeface="Tahoma" pitchFamily="34" charset="0"/>
                <a:sym typeface="Wingdings" pitchFamily="2" charset="2"/>
              </a:rPr>
              <a:t>の実証</a:t>
            </a:r>
            <a:r>
              <a:rPr lang="en-US" altLang="ja-JP" dirty="0" smtClean="0">
                <a:solidFill>
                  <a:srgbClr val="FFFFFF"/>
                </a:solidFill>
                <a:latin typeface="Tahoma" pitchFamily="34" charset="0"/>
                <a:sym typeface="Wingdings" pitchFamily="2" charset="2"/>
              </a:rPr>
              <a:t>.</a:t>
            </a:r>
            <a:endParaRPr lang="en-US" altLang="ja-JP" dirty="0" smtClean="0">
              <a:solidFill>
                <a:srgbClr val="FFFFFF"/>
              </a:solidFill>
              <a:latin typeface="Tahoma" pitchFamily="34" charset="0"/>
            </a:endParaRPr>
          </a:p>
        </p:txBody>
      </p:sp>
      <p:sp>
        <p:nvSpPr>
          <p:cNvPr id="13" name="正方形/長方形 12"/>
          <p:cNvSpPr/>
          <p:nvPr/>
        </p:nvSpPr>
        <p:spPr>
          <a:xfrm>
            <a:off x="2339752" y="4653136"/>
            <a:ext cx="4176143" cy="646331"/>
          </a:xfrm>
          <a:prstGeom prst="rect">
            <a:avLst/>
          </a:prstGeom>
        </p:spPr>
        <p:txBody>
          <a:bodyPr wrap="none">
            <a:spAutoFit/>
          </a:bodyPr>
          <a:lstStyle/>
          <a:p>
            <a:pPr algn="l">
              <a:buNone/>
            </a:pPr>
            <a:r>
              <a:rPr lang="en-US" altLang="ja-JP" sz="1800" b="1" dirty="0" smtClean="0">
                <a:solidFill>
                  <a:srgbClr val="33CC33"/>
                </a:solidFill>
                <a:latin typeface="Tahoma" pitchFamily="34" charset="0"/>
              </a:rPr>
              <a:t>Sensitivity curve for</a:t>
            </a:r>
          </a:p>
          <a:p>
            <a:pPr algn="l">
              <a:buNone/>
            </a:pPr>
            <a:r>
              <a:rPr lang="en-US" altLang="ja-JP" sz="1800" b="1" dirty="0">
                <a:solidFill>
                  <a:srgbClr val="33CC33"/>
                </a:solidFill>
                <a:latin typeface="Tahoma" pitchFamily="34" charset="0"/>
              </a:rPr>
              <a:t> </a:t>
            </a:r>
            <a:r>
              <a:rPr lang="en-US" altLang="ja-JP" sz="1800" b="1" dirty="0" smtClean="0">
                <a:solidFill>
                  <a:srgbClr val="33CC33"/>
                </a:solidFill>
                <a:latin typeface="Tahoma" pitchFamily="34" charset="0"/>
              </a:rPr>
              <a:t>up-converted  gravitational wave</a:t>
            </a:r>
          </a:p>
        </p:txBody>
      </p:sp>
      <p:cxnSp>
        <p:nvCxnSpPr>
          <p:cNvPr id="14" name="直線矢印コネクタ 13"/>
          <p:cNvCxnSpPr>
            <a:stCxn id="13" idx="0"/>
          </p:cNvCxnSpPr>
          <p:nvPr/>
        </p:nvCxnSpPr>
        <p:spPr bwMode="auto">
          <a:xfrm flipH="1" flipV="1">
            <a:off x="4427823" y="3933056"/>
            <a:ext cx="1" cy="720080"/>
          </a:xfrm>
          <a:prstGeom prst="straightConnector1">
            <a:avLst/>
          </a:prstGeom>
          <a:solidFill>
            <a:srgbClr val="FAFFC9">
              <a:alpha val="50000"/>
            </a:srgbClr>
          </a:solidFill>
          <a:ln w="50800" cap="flat" cmpd="sng" algn="ctr">
            <a:solidFill>
              <a:srgbClr val="33CC33"/>
            </a:solidFill>
            <a:prstDash val="solid"/>
            <a:round/>
            <a:headEnd type="none" w="med" len="med"/>
            <a:tailEnd type="arrow"/>
          </a:ln>
          <a:effectLst/>
        </p:spPr>
      </p:cxnSp>
      <p:sp>
        <p:nvSpPr>
          <p:cNvPr id="16" name="スライド番号プレースホルダー 15"/>
          <p:cNvSpPr>
            <a:spLocks noGrp="1"/>
          </p:cNvSpPr>
          <p:nvPr>
            <p:ph type="sldNum" sz="quarter" idx="11"/>
          </p:nvPr>
        </p:nvSpPr>
        <p:spPr/>
        <p:txBody>
          <a:bodyPr/>
          <a:lstStyle/>
          <a:p>
            <a:pPr>
              <a:defRPr/>
            </a:pPr>
            <a:fld id="{7AF75637-E8AC-4181-927C-9D85E9A3AAC1}" type="slidenum">
              <a:rPr lang="en-US" altLang="ja-JP" smtClean="0"/>
              <a:pPr>
                <a:defRPr/>
              </a:pPr>
              <a:t>31</a:t>
            </a:fld>
            <a:endParaRPr lang="en-US" altLang="ja-JP" dirty="0"/>
          </a:p>
        </p:txBody>
      </p:sp>
    </p:spTree>
    <p:extLst>
      <p:ext uri="{BB962C8B-B14F-4D97-AF65-F5344CB8AC3E}">
        <p14:creationId xmlns:p14="http://schemas.microsoft.com/office/powerpoint/2010/main" val="5555819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2" name="タイトル 1"/>
          <p:cNvSpPr>
            <a:spLocks noGrp="1"/>
          </p:cNvSpPr>
          <p:nvPr>
            <p:ph type="title"/>
          </p:nvPr>
        </p:nvSpPr>
        <p:spPr/>
        <p:txBody>
          <a:bodyPr/>
          <a:lstStyle/>
          <a:p>
            <a:endParaRPr kumimoji="1" lang="ja-JP" altLang="en-US"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pitchFamily="34" charset="0"/>
                <a:ea typeface="HGP創英角ｺﾞｼｯｸUB" pitchFamily="50" charset="-128"/>
                <a:cs typeface="+mn-cs"/>
              </a:rPr>
              <a:t>小型衛星による実証シンポジウム </a:t>
            </a:r>
            <a:r>
              <a:rPr lang="en-US" altLang="ja-JP" sz="1200" kern="1200" smtClean="0">
                <a:solidFill>
                  <a:srgbClr val="EAEAEA"/>
                </a:solidFill>
                <a:latin typeface="Tahoma" pitchFamily="34" charset="0"/>
                <a:ea typeface="HGP創英角ｺﾞｼｯｸUB" pitchFamily="50" charset="-128"/>
                <a:cs typeface="+mn-cs"/>
              </a:rPr>
              <a:t>(2011</a:t>
            </a:r>
            <a:r>
              <a:rPr lang="ja-JP" altLang="en-US" sz="1200" kern="1200" smtClean="0">
                <a:solidFill>
                  <a:srgbClr val="EAEAEA"/>
                </a:solidFill>
                <a:latin typeface="Tahoma" pitchFamily="34" charset="0"/>
                <a:ea typeface="HGP創英角ｺﾞｼｯｸUB" pitchFamily="50" charset="-128"/>
                <a:cs typeface="+mn-cs"/>
              </a:rPr>
              <a:t>年</a:t>
            </a:r>
            <a:r>
              <a:rPr lang="en-US" altLang="ja-JP" sz="1200" kern="1200" smtClean="0">
                <a:solidFill>
                  <a:srgbClr val="EAEAEA"/>
                </a:solidFill>
                <a:latin typeface="Tahoma" pitchFamily="34" charset="0"/>
                <a:ea typeface="HGP創英角ｺﾞｼｯｸUB" pitchFamily="50" charset="-128"/>
                <a:cs typeface="+mn-cs"/>
              </a:rPr>
              <a:t>9</a:t>
            </a:r>
            <a:r>
              <a:rPr lang="ja-JP" altLang="en-US" sz="1200" kern="1200" smtClean="0">
                <a:solidFill>
                  <a:srgbClr val="EAEAEA"/>
                </a:solidFill>
                <a:latin typeface="Tahoma" pitchFamily="34" charset="0"/>
                <a:ea typeface="HGP創英角ｺﾞｼｯｸUB" pitchFamily="50" charset="-128"/>
                <a:cs typeface="+mn-cs"/>
              </a:rPr>
              <a:t>月</a:t>
            </a:r>
            <a:r>
              <a:rPr lang="en-US" altLang="ja-JP" sz="1200" kern="1200" smtClean="0">
                <a:solidFill>
                  <a:srgbClr val="EAEAEA"/>
                </a:solidFill>
                <a:latin typeface="Tahoma" pitchFamily="34" charset="0"/>
                <a:ea typeface="HGP創英角ｺﾞｼｯｸUB" pitchFamily="50" charset="-128"/>
                <a:cs typeface="+mn-cs"/>
              </a:rPr>
              <a:t>7</a:t>
            </a:r>
            <a:r>
              <a:rPr lang="ja-JP" altLang="en-US" sz="1200" kern="1200" smtClean="0">
                <a:solidFill>
                  <a:srgbClr val="EAEAEA"/>
                </a:solidFill>
                <a:latin typeface="Tahoma" pitchFamily="34" charset="0"/>
                <a:ea typeface="HGP創英角ｺﾞｼｯｸUB" pitchFamily="50" charset="-128"/>
                <a:cs typeface="+mn-cs"/>
              </a:rPr>
              <a:t>日</a:t>
            </a:r>
            <a:r>
              <a:rPr lang="en-US" altLang="ja-JP" sz="1200" kern="1200" smtClean="0">
                <a:solidFill>
                  <a:srgbClr val="EAEAEA"/>
                </a:solidFill>
                <a:latin typeface="Tahoma" pitchFamily="34" charset="0"/>
                <a:ea typeface="HGP創英角ｺﾞｼｯｸUB" pitchFamily="50" charset="-128"/>
                <a:cs typeface="+mn-cs"/>
              </a:rPr>
              <a:t>, </a:t>
            </a:r>
            <a:r>
              <a:rPr lang="ja-JP" altLang="en-US" sz="1200" kern="1200" smtClean="0">
                <a:solidFill>
                  <a:srgbClr val="EAEAEA"/>
                </a:solidFill>
                <a:latin typeface="Tahoma" pitchFamily="34" charset="0"/>
                <a:ea typeface="HGP創英角ｺﾞｼｯｸUB" pitchFamily="50" charset="-128"/>
                <a:cs typeface="+mn-cs"/>
              </a:rPr>
              <a:t>学術総合センター 一ツ橋記念講堂</a:t>
            </a:r>
            <a:r>
              <a:rPr lang="en-US" altLang="ja-JP" sz="1200" kern="1200" smtClean="0">
                <a:solidFill>
                  <a:srgbClr val="EAEAEA"/>
                </a:solidFill>
                <a:latin typeface="Tahoma" pitchFamily="34" charset="0"/>
                <a:ea typeface="HGP創英角ｺﾞｼｯｸUB" pitchFamily="50" charset="-128"/>
                <a:cs typeface="+mn-cs"/>
              </a:rPr>
              <a:t>)</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757238" y="765175"/>
            <a:ext cx="7559178" cy="5711825"/>
          </a:xfrm>
          <a:prstGeom prst="rect">
            <a:avLst/>
          </a:prstGeom>
        </p:spPr>
        <p:txBody>
          <a:bodyPr/>
          <a:lstStyle/>
          <a:p>
            <a:pPr lvl="2">
              <a:lnSpc>
                <a:spcPct val="120000"/>
              </a:lnSpc>
              <a:spcBef>
                <a:spcPct val="0"/>
              </a:spcBef>
              <a:buClrTx/>
              <a:buFontTx/>
              <a:buNone/>
            </a:pPr>
            <a:r>
              <a:rPr lang="en-US" altLang="ja-JP" sz="2800" b="1" dirty="0"/>
              <a:t>   </a:t>
            </a:r>
          </a:p>
          <a:p>
            <a:pPr lvl="2">
              <a:lnSpc>
                <a:spcPct val="120000"/>
              </a:lnSpc>
              <a:spcBef>
                <a:spcPct val="0"/>
              </a:spcBef>
              <a:buClrTx/>
              <a:buFontTx/>
              <a:buNone/>
            </a:pPr>
            <a:endParaRPr lang="en-US" altLang="ja-JP" sz="2800" b="1" dirty="0">
              <a:solidFill>
                <a:srgbClr val="FFFFFF"/>
              </a:solidFill>
            </a:endParaRPr>
          </a:p>
          <a:p>
            <a:pPr lvl="2">
              <a:lnSpc>
                <a:spcPct val="120000"/>
              </a:lnSpc>
              <a:spcBef>
                <a:spcPct val="0"/>
              </a:spcBef>
              <a:buClrTx/>
              <a:buFontTx/>
              <a:buNone/>
            </a:pPr>
            <a:endParaRPr lang="en-US" altLang="ja-JP" sz="2800" b="1" dirty="0">
              <a:solidFill>
                <a:srgbClr val="FFFFFF"/>
              </a:solidFill>
            </a:endParaRPr>
          </a:p>
          <a:p>
            <a:pPr lvl="2">
              <a:lnSpc>
                <a:spcPct val="120000"/>
              </a:lnSpc>
              <a:spcBef>
                <a:spcPct val="0"/>
              </a:spcBef>
              <a:buClrTx/>
              <a:buFontTx/>
              <a:buNone/>
            </a:pPr>
            <a:r>
              <a:rPr lang="en-US" altLang="ja-JP" sz="3200" b="1" dirty="0" smtClean="0">
                <a:solidFill>
                  <a:srgbClr val="FFFFFF"/>
                </a:solidFill>
              </a:rPr>
              <a:t>1. SDS-1</a:t>
            </a:r>
            <a:r>
              <a:rPr lang="ja-JP" altLang="en-US" sz="3200" b="1" dirty="0" smtClean="0">
                <a:solidFill>
                  <a:srgbClr val="FFFFFF"/>
                </a:solidFill>
              </a:rPr>
              <a:t>衛星と</a:t>
            </a:r>
            <a:r>
              <a:rPr lang="en-US" altLang="ja-JP" sz="3200" b="1" dirty="0" smtClean="0">
                <a:solidFill>
                  <a:srgbClr val="FFFFFF"/>
                </a:solidFill>
              </a:rPr>
              <a:t>SWIM </a:t>
            </a:r>
          </a:p>
          <a:p>
            <a:pPr lvl="2">
              <a:lnSpc>
                <a:spcPct val="120000"/>
              </a:lnSpc>
              <a:spcBef>
                <a:spcPct val="0"/>
              </a:spcBef>
              <a:buClrTx/>
              <a:buFontTx/>
              <a:buNone/>
            </a:pPr>
            <a:r>
              <a:rPr lang="en-US" altLang="ja-JP" sz="3200" b="1" dirty="0" smtClean="0">
                <a:solidFill>
                  <a:srgbClr val="FFFFFF"/>
                </a:solidFill>
              </a:rPr>
              <a:t>2. </a:t>
            </a:r>
            <a:r>
              <a:rPr lang="ja-JP" altLang="en-US" sz="3200" b="1" dirty="0" smtClean="0">
                <a:solidFill>
                  <a:srgbClr val="FFFFFF"/>
                </a:solidFill>
              </a:rPr>
              <a:t>背景と経緯 </a:t>
            </a:r>
            <a:r>
              <a:rPr lang="en-US" altLang="ja-JP" sz="3200" b="1" dirty="0" smtClean="0">
                <a:solidFill>
                  <a:srgbClr val="FFFFFF"/>
                </a:solidFill>
              </a:rPr>
              <a:t>--</a:t>
            </a:r>
            <a:r>
              <a:rPr lang="ja-JP" altLang="en-US" sz="3200" b="1" dirty="0" smtClean="0">
                <a:solidFill>
                  <a:srgbClr val="FFFFFF"/>
                </a:solidFill>
              </a:rPr>
              <a:t> 重力波の観測</a:t>
            </a:r>
            <a:r>
              <a:rPr lang="en-US" altLang="ja-JP" sz="3200" b="1" dirty="0" smtClean="0">
                <a:solidFill>
                  <a:srgbClr val="FFFFFF"/>
                </a:solidFill>
              </a:rPr>
              <a:t>   </a:t>
            </a:r>
            <a:r>
              <a:rPr lang="ja-JP" altLang="en-US" sz="3200" b="1" dirty="0">
                <a:solidFill>
                  <a:srgbClr val="FFFFFF"/>
                </a:solidFill>
              </a:rPr>
              <a:t>　            </a:t>
            </a:r>
          </a:p>
          <a:p>
            <a:pPr lvl="2">
              <a:lnSpc>
                <a:spcPct val="120000"/>
              </a:lnSpc>
              <a:spcBef>
                <a:spcPct val="0"/>
              </a:spcBef>
              <a:buClrTx/>
              <a:buFontTx/>
              <a:buNone/>
            </a:pPr>
            <a:r>
              <a:rPr lang="en-US" altLang="ja-JP" sz="3200" b="1" dirty="0" smtClean="0">
                <a:solidFill>
                  <a:srgbClr val="FFFFFF"/>
                </a:solidFill>
              </a:rPr>
              <a:t>3.</a:t>
            </a:r>
            <a:r>
              <a:rPr lang="ja-JP" altLang="en-US" sz="3200" b="1" dirty="0" smtClean="0">
                <a:solidFill>
                  <a:srgbClr val="FFFFFF"/>
                </a:solidFill>
              </a:rPr>
              <a:t> </a:t>
            </a:r>
            <a:r>
              <a:rPr lang="en-US" altLang="ja-JP" sz="3200" b="1" dirty="0" err="1" smtClean="0">
                <a:solidFill>
                  <a:srgbClr val="FFFFFF"/>
                </a:solidFill>
              </a:rPr>
              <a:t>SWIM</a:t>
            </a:r>
            <a:r>
              <a:rPr lang="en-US" altLang="ja-JP" sz="3200" b="1" dirty="0" err="1" smtClean="0">
                <a:solidFill>
                  <a:srgbClr val="FFFFFF"/>
                </a:solidFill>
                <a:latin typeface="Symbol" pitchFamily="18" charset="2"/>
              </a:rPr>
              <a:t>mn</a:t>
            </a:r>
            <a:r>
              <a:rPr lang="ja-JP" altLang="en-US" sz="3200" b="1" dirty="0" smtClean="0">
                <a:solidFill>
                  <a:srgbClr val="FFFFFF"/>
                </a:solidFill>
              </a:rPr>
              <a:t>の成果 </a:t>
            </a:r>
            <a:endParaRPr lang="en-US" altLang="ja-JP" sz="3200" b="1" dirty="0" smtClean="0">
              <a:solidFill>
                <a:srgbClr val="FFFFFF"/>
              </a:solidFill>
            </a:endParaRPr>
          </a:p>
          <a:p>
            <a:pPr lvl="2">
              <a:lnSpc>
                <a:spcPct val="120000"/>
              </a:lnSpc>
              <a:spcBef>
                <a:spcPct val="0"/>
              </a:spcBef>
              <a:buClrTx/>
              <a:buFontTx/>
              <a:buNone/>
            </a:pPr>
            <a:r>
              <a:rPr lang="en-US" altLang="ja-JP" sz="3200" b="1" dirty="0" smtClean="0">
                <a:solidFill>
                  <a:srgbClr val="FF7C80"/>
                </a:solidFill>
              </a:rPr>
              <a:t>4. </a:t>
            </a:r>
            <a:r>
              <a:rPr lang="ja-JP" altLang="en-US" sz="3200" b="1" dirty="0" smtClean="0">
                <a:solidFill>
                  <a:srgbClr val="FF7C80"/>
                </a:solidFill>
              </a:rPr>
              <a:t>まとめ      </a:t>
            </a:r>
            <a:endParaRPr lang="ja-JP" altLang="en-US" sz="3200" b="1" dirty="0">
              <a:solidFill>
                <a:srgbClr val="FF7C80"/>
              </a:solidFill>
            </a:endParaRPr>
          </a:p>
        </p:txBody>
      </p:sp>
      <p:sp>
        <p:nvSpPr>
          <p:cNvPr id="3" name="右矢印 2"/>
          <p:cNvSpPr/>
          <p:nvPr/>
        </p:nvSpPr>
        <p:spPr bwMode="auto">
          <a:xfrm>
            <a:off x="1063368" y="4221088"/>
            <a:ext cx="360040" cy="360040"/>
          </a:xfrm>
          <a:prstGeom prst="rightArrow">
            <a:avLst/>
          </a:prstGeom>
          <a:solidFill>
            <a:srgbClr val="FF7C80">
              <a:alpha val="10000"/>
            </a:srgbClr>
          </a:solidFill>
          <a:ln w="12700" cap="flat" cmpd="sng" algn="ctr">
            <a:solidFill>
              <a:srgbClr val="FF7C8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 name="スライド番号プレースホルダー 3"/>
          <p:cNvSpPr>
            <a:spLocks noGrp="1"/>
          </p:cNvSpPr>
          <p:nvPr>
            <p:ph type="sldNum" sz="quarter" idx="11"/>
          </p:nvPr>
        </p:nvSpPr>
        <p:spPr/>
        <p:txBody>
          <a:bodyPr/>
          <a:lstStyle/>
          <a:p>
            <a:pPr>
              <a:defRPr/>
            </a:pPr>
            <a:fld id="{7AF75637-E8AC-4181-927C-9D85E9A3AAC1}" type="slidenum">
              <a:rPr lang="en-US" altLang="ja-JP" smtClean="0"/>
              <a:pPr>
                <a:defRPr/>
              </a:pPr>
              <a:t>32</a:t>
            </a:fld>
            <a:endParaRPr lang="en-US" altLang="ja-JP" dirty="0"/>
          </a:p>
        </p:txBody>
      </p:sp>
    </p:spTree>
    <p:extLst>
      <p:ext uri="{BB962C8B-B14F-4D97-AF65-F5344CB8AC3E}">
        <p14:creationId xmlns:p14="http://schemas.microsoft.com/office/powerpoint/2010/main" val="577279043"/>
      </p:ext>
    </p:extLst>
  </p:cSld>
  <p:clrMapOvr>
    <a:masterClrMapping/>
  </p:clrMapOvr>
  <p:transition advTm="1712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en-US" altLang="ja-JP" dirty="0" err="1" smtClean="0"/>
              <a:t>SWIM</a:t>
            </a:r>
            <a:r>
              <a:rPr lang="en-US" altLang="ja-JP" dirty="0" err="1" smtClean="0">
                <a:latin typeface="Symbol" pitchFamily="18" charset="2"/>
              </a:rPr>
              <a:t>mn</a:t>
            </a:r>
            <a:r>
              <a:rPr lang="ja-JP" altLang="en-US" dirty="0" smtClean="0"/>
              <a:t>の意義</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5" name="Rectangle 11"/>
          <p:cNvSpPr>
            <a:spLocks noChangeArrowheads="1"/>
          </p:cNvSpPr>
          <p:nvPr/>
        </p:nvSpPr>
        <p:spPr bwMode="auto">
          <a:xfrm>
            <a:off x="755576" y="1076543"/>
            <a:ext cx="7704856" cy="1848401"/>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a:solidFill>
                  <a:srgbClr val="99FF99"/>
                </a:solidFill>
                <a:latin typeface="Tahoma" pitchFamily="34" charset="0"/>
              </a:rPr>
              <a:t>初めて</a:t>
            </a:r>
            <a:r>
              <a:rPr lang="ja-JP" altLang="en-US" sz="2000" dirty="0" smtClean="0">
                <a:solidFill>
                  <a:srgbClr val="99FF99"/>
                </a:solidFill>
                <a:latin typeface="Tahoma" pitchFamily="34" charset="0"/>
              </a:rPr>
              <a:t>の宇宙重力波観測器</a:t>
            </a:r>
            <a:endParaRPr lang="en-US" altLang="ja-JP" sz="2000" dirty="0" smtClean="0">
              <a:solidFill>
                <a:srgbClr val="99FF99"/>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sym typeface="Wingdings" pitchFamily="2" charset="2"/>
              </a:rPr>
              <a:t>　　重力波分野では、</a:t>
            </a:r>
            <a:r>
              <a:rPr lang="ja-JP" altLang="en-US" sz="2000" dirty="0">
                <a:solidFill>
                  <a:srgbClr val="FFFFFF"/>
                </a:solidFill>
                <a:latin typeface="Tahoma" pitchFamily="34" charset="0"/>
                <a:sym typeface="Wingdings" pitchFamily="2" charset="2"/>
              </a:rPr>
              <a:t>宇宙</a:t>
            </a:r>
            <a:r>
              <a:rPr lang="ja-JP" altLang="en-US" sz="2000" dirty="0" smtClean="0">
                <a:solidFill>
                  <a:srgbClr val="FFFFFF"/>
                </a:solidFill>
                <a:latin typeface="Tahoma" pitchFamily="34" charset="0"/>
                <a:sym typeface="Wingdings" pitchFamily="2" charset="2"/>
              </a:rPr>
              <a:t>ミッションへの強い動機付けがあるにも</a:t>
            </a:r>
            <a:endParaRPr lang="en-US" altLang="ja-JP" sz="2000" dirty="0" smtClean="0">
              <a:solidFill>
                <a:srgbClr val="FFFFFF"/>
              </a:solidFill>
              <a:latin typeface="Tahoma" pitchFamily="34" charset="0"/>
              <a:sym typeface="Wingdings" pitchFamily="2" charset="2"/>
            </a:endParaRPr>
          </a:p>
          <a:p>
            <a:pPr algn="l">
              <a:lnSpc>
                <a:spcPct val="120000"/>
              </a:lnSpc>
              <a:buClr>
                <a:schemeClr val="accent2"/>
              </a:buClr>
              <a:buSzPct val="70000"/>
              <a:buFont typeface="Wingdings" pitchFamily="2" charset="2"/>
              <a:buNone/>
            </a:pPr>
            <a:r>
              <a:rPr lang="ja-JP" altLang="en-US" sz="2000" dirty="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　関わらず、これまで宇宙機器開発の経験が無かった</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ja-JP" altLang="en-US" sz="2000" dirty="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a:t>
            </a:r>
            <a:r>
              <a:rPr lang="en-US" altLang="ja-JP" sz="2000" dirty="0" err="1" smtClean="0">
                <a:solidFill>
                  <a:srgbClr val="FFFFFF"/>
                </a:solidFill>
                <a:latin typeface="Tahoma" pitchFamily="34" charset="0"/>
                <a:sym typeface="Wingdings" pitchFamily="2" charset="2"/>
              </a:rPr>
              <a:t>SWIM</a:t>
            </a:r>
            <a:r>
              <a:rPr lang="en-US" altLang="ja-JP" sz="2000" dirty="0" err="1" smtClean="0">
                <a:solidFill>
                  <a:srgbClr val="FFFFFF"/>
                </a:solidFill>
                <a:latin typeface="Symbol" pitchFamily="18" charset="2"/>
                <a:sym typeface="Wingdings" pitchFamily="2" charset="2"/>
              </a:rPr>
              <a:t>mn</a:t>
            </a:r>
            <a:r>
              <a:rPr lang="ja-JP" altLang="en-US" sz="2000" dirty="0">
                <a:solidFill>
                  <a:srgbClr val="FFFFFF"/>
                </a:solidFill>
                <a:latin typeface="Tahoma" pitchFamily="34" charset="0"/>
                <a:sym typeface="Wingdings" pitchFamily="2" charset="2"/>
              </a:rPr>
              <a:t>で</a:t>
            </a:r>
            <a:r>
              <a:rPr lang="ja-JP" altLang="en-US" sz="2000" dirty="0" smtClean="0">
                <a:solidFill>
                  <a:srgbClr val="FFFFFF"/>
                </a:solidFill>
                <a:latin typeface="Tahoma" pitchFamily="34" charset="0"/>
                <a:sym typeface="Wingdings" pitchFamily="2" charset="2"/>
              </a:rPr>
              <a:t>、</a:t>
            </a:r>
            <a:r>
              <a:rPr lang="ja-JP" altLang="en-US" sz="2000" dirty="0">
                <a:solidFill>
                  <a:srgbClr val="FFFFFF"/>
                </a:solidFill>
                <a:latin typeface="Tahoma" pitchFamily="34" charset="0"/>
                <a:sym typeface="Wingdings" pitchFamily="2" charset="2"/>
              </a:rPr>
              <a:t>経験</a:t>
            </a:r>
            <a:r>
              <a:rPr lang="ja-JP" altLang="en-US" sz="2000" dirty="0" smtClean="0">
                <a:solidFill>
                  <a:srgbClr val="FFFFFF"/>
                </a:solidFill>
                <a:latin typeface="Tahoma" pitchFamily="34" charset="0"/>
                <a:sym typeface="Wingdings" pitchFamily="2" charset="2"/>
              </a:rPr>
              <a:t>を積むのみならず、</a:t>
            </a:r>
            <a:endParaRPr lang="en-US" altLang="ja-JP" sz="2000" dirty="0" smtClean="0">
              <a:solidFill>
                <a:srgbClr val="FFFFFF"/>
              </a:solidFill>
              <a:latin typeface="Tahoma" pitchFamily="34" charset="0"/>
              <a:sym typeface="Wingdings" pitchFamily="2" charset="2"/>
            </a:endParaRP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初めて軌道上で重力波の観測運用が行われた</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将来計画 </a:t>
            </a:r>
            <a:r>
              <a:rPr lang="en-US" altLang="ja-JP" sz="2000" dirty="0" smtClean="0">
                <a:solidFill>
                  <a:srgbClr val="FFFFFF"/>
                </a:solidFill>
                <a:latin typeface="Tahoma" pitchFamily="34" charset="0"/>
                <a:sym typeface="Wingdings" pitchFamily="2" charset="2"/>
              </a:rPr>
              <a:t>(DPF, DECIGO) </a:t>
            </a:r>
            <a:r>
              <a:rPr lang="ja-JP" altLang="en-US" sz="2000" dirty="0" smtClean="0">
                <a:solidFill>
                  <a:srgbClr val="FFFFFF"/>
                </a:solidFill>
                <a:latin typeface="Tahoma" pitchFamily="34" charset="0"/>
                <a:sym typeface="Wingdings" pitchFamily="2" charset="2"/>
              </a:rPr>
              <a:t>へ向けての貴重な第一歩</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endParaRPr lang="en-US" altLang="ja-JP" sz="2000" dirty="0" smtClean="0">
              <a:solidFill>
                <a:srgbClr val="FFFFFF"/>
              </a:solidFill>
              <a:latin typeface="Tahoma" pitchFamily="34" charset="0"/>
              <a:sym typeface="Wingdings" pitchFamily="2" charset="2"/>
            </a:endParaRPr>
          </a:p>
        </p:txBody>
      </p:sp>
      <p:grpSp>
        <p:nvGrpSpPr>
          <p:cNvPr id="2" name="グループ化 1"/>
          <p:cNvGrpSpPr/>
          <p:nvPr/>
        </p:nvGrpSpPr>
        <p:grpSpPr>
          <a:xfrm>
            <a:off x="827584" y="4149080"/>
            <a:ext cx="7143800" cy="2025516"/>
            <a:chOff x="827584" y="3717032"/>
            <a:chExt cx="7143800" cy="2025516"/>
          </a:xfrm>
        </p:grpSpPr>
        <p:sp>
          <p:nvSpPr>
            <p:cNvPr id="6" name="Rectangle 11"/>
            <p:cNvSpPr>
              <a:spLocks noChangeArrowheads="1"/>
            </p:cNvSpPr>
            <p:nvPr/>
          </p:nvSpPr>
          <p:spPr bwMode="auto">
            <a:xfrm>
              <a:off x="827584" y="3717032"/>
              <a:ext cx="7143800" cy="1656184"/>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a:solidFill>
                    <a:srgbClr val="99FF99"/>
                  </a:solidFill>
                  <a:latin typeface="Tahoma" pitchFamily="34" charset="0"/>
                </a:rPr>
                <a:t>新しい</a:t>
              </a:r>
              <a:r>
                <a:rPr lang="ja-JP" altLang="en-US" sz="2000" dirty="0" smtClean="0">
                  <a:solidFill>
                    <a:srgbClr val="99FF99"/>
                  </a:solidFill>
                  <a:latin typeface="Tahoma" pitchFamily="34" charset="0"/>
                </a:rPr>
                <a:t>独自の手法による重力波観測の実証</a:t>
              </a:r>
              <a:endParaRPr lang="en-US" altLang="ja-JP" sz="2000" dirty="0" smtClean="0">
                <a:solidFill>
                  <a:srgbClr val="99FF99"/>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sym typeface="Wingdings" pitchFamily="2" charset="2"/>
                </a:rPr>
                <a:t>　  「ねじれ型</a:t>
              </a:r>
              <a:r>
                <a:rPr lang="ja-JP" altLang="en-US" sz="2000" dirty="0">
                  <a:solidFill>
                    <a:srgbClr val="FFFFFF"/>
                  </a:solidFill>
                  <a:latin typeface="Tahoma" pitchFamily="34" charset="0"/>
                  <a:sym typeface="Wingdings" pitchFamily="2" charset="2"/>
                </a:rPr>
                <a:t>検出器</a:t>
              </a:r>
              <a:r>
                <a:rPr lang="ja-JP" altLang="en-US" sz="2000" dirty="0" smtClean="0">
                  <a:solidFill>
                    <a:srgbClr val="FFFFFF"/>
                  </a:solidFill>
                  <a:latin typeface="Tahoma" pitchFamily="34" charset="0"/>
                  <a:sym typeface="Wingdings" pitchFamily="2" charset="2"/>
                </a:rPr>
                <a:t>」の実証　</a:t>
              </a:r>
              <a:r>
                <a:rPr lang="en-US" altLang="ja-JP" sz="2000" dirty="0" smtClean="0">
                  <a:solidFill>
                    <a:srgbClr val="FFFFFF"/>
                  </a:solidFill>
                  <a:latin typeface="Tahoma" pitchFamily="34" charset="0"/>
                  <a:sym typeface="Wingdings" pitchFamily="2" charset="2"/>
                </a:rPr>
                <a:t>(</a:t>
              </a:r>
              <a:r>
                <a:rPr lang="ja-JP" altLang="en-US" sz="2000" dirty="0" smtClean="0">
                  <a:solidFill>
                    <a:srgbClr val="FFFFFF"/>
                  </a:solidFill>
                  <a:latin typeface="Tahoma" pitchFamily="34" charset="0"/>
                  <a:sym typeface="Wingdings" pitchFamily="2" charset="2"/>
                </a:rPr>
                <a:t>回転</a:t>
              </a:r>
              <a:r>
                <a:rPr lang="en-US" altLang="ja-JP" sz="2000" dirty="0" smtClean="0">
                  <a:solidFill>
                    <a:srgbClr val="FFFFFF"/>
                  </a:solidFill>
                  <a:latin typeface="Tahoma" pitchFamily="34" charset="0"/>
                  <a:sym typeface="Wingdings" pitchFamily="2" charset="2"/>
                </a:rPr>
                <a:t>TOBA).</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 </a:t>
              </a:r>
              <a:r>
                <a:rPr lang="ja-JP" altLang="en-US" sz="2000" dirty="0" smtClean="0">
                  <a:solidFill>
                    <a:srgbClr val="FFFFFF"/>
                  </a:solidFill>
                  <a:latin typeface="Tahoma" pitchFamily="34" charset="0"/>
                  <a:sym typeface="Wingdings" pitchFamily="2" charset="2"/>
                </a:rPr>
                <a:t>衛星スピン回転を利用した極低周波重力波の観測</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衛星</a:t>
              </a:r>
              <a:r>
                <a:rPr lang="en-US" altLang="ja-JP" sz="2000" dirty="0" smtClean="0">
                  <a:solidFill>
                    <a:srgbClr val="FFFFFF"/>
                  </a:solidFill>
                  <a:latin typeface="Tahoma" pitchFamily="34" charset="0"/>
                  <a:sym typeface="Wingdings" pitchFamily="2" charset="2"/>
                </a:rPr>
                <a:t>-</a:t>
              </a:r>
              <a:r>
                <a:rPr lang="ja-JP" altLang="en-US" sz="2000" dirty="0" smtClean="0">
                  <a:solidFill>
                    <a:srgbClr val="FFFFFF"/>
                  </a:solidFill>
                  <a:latin typeface="Tahoma" pitchFamily="34" charset="0"/>
                  <a:sym typeface="Wingdings" pitchFamily="2" charset="2"/>
                </a:rPr>
                <a:t>地上での同時観測運転の実施と」手法の確立</a:t>
              </a:r>
              <a:r>
                <a:rPr lang="en-US" altLang="ja-JP" sz="2000" dirty="0" smtClean="0">
                  <a:solidFill>
                    <a:srgbClr val="FFFFFF"/>
                  </a:solidFill>
                  <a:latin typeface="Tahoma" pitchFamily="34" charset="0"/>
                  <a:sym typeface="Wingdings" pitchFamily="2" charset="2"/>
                </a:rPr>
                <a:t>.</a:t>
              </a:r>
              <a:endParaRPr lang="en-US" altLang="ja-JP" sz="2000" dirty="0" smtClean="0">
                <a:solidFill>
                  <a:srgbClr val="FFFFFF"/>
                </a:solidFill>
                <a:latin typeface="Tahoma" pitchFamily="34" charset="0"/>
              </a:endParaRPr>
            </a:p>
          </p:txBody>
        </p:sp>
        <p:sp>
          <p:nvSpPr>
            <p:cNvPr id="7" name="Rectangle 11"/>
            <p:cNvSpPr>
              <a:spLocks noChangeArrowheads="1"/>
            </p:cNvSpPr>
            <p:nvPr/>
          </p:nvSpPr>
          <p:spPr bwMode="auto">
            <a:xfrm>
              <a:off x="1331640" y="5373216"/>
              <a:ext cx="5582424" cy="369332"/>
            </a:xfrm>
            <a:prstGeom prst="rect">
              <a:avLst/>
            </a:prstGeom>
            <a:noFill/>
            <a:ln w="15875">
              <a:noFill/>
              <a:miter lim="800000"/>
              <a:headEnd/>
              <a:tailEnd/>
            </a:ln>
            <a:effectLst/>
          </p:spPr>
          <p:txBody>
            <a:bodyPr wrap="square">
              <a:spAutoFit/>
            </a:bodyPr>
            <a:lstStyle/>
            <a:p>
              <a:pPr algn="l">
                <a:buClr>
                  <a:schemeClr val="accent2"/>
                </a:buClr>
                <a:buSzPct val="70000"/>
                <a:buNone/>
              </a:pPr>
              <a:r>
                <a:rPr lang="en-US" altLang="ja-JP" sz="1800" dirty="0" smtClean="0">
                  <a:solidFill>
                    <a:srgbClr val="B2B2B2"/>
                  </a:solidFill>
                  <a:latin typeface="Tahoma" pitchFamily="34" charset="0"/>
                </a:rPr>
                <a:t>※M.Ando et al., Phys. Rev. Lett 105, 161101 (2010).</a:t>
              </a:r>
            </a:p>
          </p:txBody>
        </p:sp>
      </p:grpSp>
      <p:sp>
        <p:nvSpPr>
          <p:cNvPr id="3" name="スライド番号プレースホルダー 2"/>
          <p:cNvSpPr>
            <a:spLocks noGrp="1"/>
          </p:cNvSpPr>
          <p:nvPr>
            <p:ph type="sldNum" sz="quarter" idx="11"/>
          </p:nvPr>
        </p:nvSpPr>
        <p:spPr/>
        <p:txBody>
          <a:bodyPr/>
          <a:lstStyle/>
          <a:p>
            <a:pPr>
              <a:defRPr/>
            </a:pPr>
            <a:fld id="{7AF75637-E8AC-4181-927C-9D85E9A3AAC1}" type="slidenum">
              <a:rPr lang="en-US" altLang="ja-JP" smtClean="0"/>
              <a:pPr>
                <a:defRPr/>
              </a:pPr>
              <a:t>33</a:t>
            </a:fld>
            <a:endParaRPr lang="en-US" altLang="ja-JP" dirty="0"/>
          </a:p>
        </p:txBody>
      </p:sp>
      <p:sp>
        <p:nvSpPr>
          <p:cNvPr id="9" name="Rectangle 11"/>
          <p:cNvSpPr>
            <a:spLocks noChangeArrowheads="1"/>
          </p:cNvSpPr>
          <p:nvPr/>
        </p:nvSpPr>
        <p:spPr bwMode="auto">
          <a:xfrm>
            <a:off x="1293832" y="3429000"/>
            <a:ext cx="5582424" cy="369332"/>
          </a:xfrm>
          <a:prstGeom prst="rect">
            <a:avLst/>
          </a:prstGeom>
          <a:noFill/>
          <a:ln w="15875">
            <a:noFill/>
            <a:miter lim="800000"/>
            <a:headEnd/>
            <a:tailEnd/>
          </a:ln>
          <a:effectLst/>
        </p:spPr>
        <p:txBody>
          <a:bodyPr wrap="square">
            <a:spAutoFit/>
          </a:bodyPr>
          <a:lstStyle/>
          <a:p>
            <a:pPr algn="l">
              <a:buClr>
                <a:schemeClr val="accent2"/>
              </a:buClr>
              <a:buSzPct val="70000"/>
              <a:buNone/>
            </a:pPr>
            <a:r>
              <a:rPr lang="en-US" altLang="ja-JP" sz="1800" dirty="0" smtClean="0">
                <a:solidFill>
                  <a:srgbClr val="B2B2B2"/>
                </a:solidFill>
                <a:latin typeface="Tahoma" pitchFamily="34" charset="0"/>
              </a:rPr>
              <a:t>※</a:t>
            </a:r>
            <a:r>
              <a:rPr lang="ja-JP" altLang="en-US" sz="1800" dirty="0" smtClean="0">
                <a:solidFill>
                  <a:srgbClr val="B2B2B2"/>
                </a:solidFill>
                <a:latin typeface="Tahoma" pitchFamily="34" charset="0"/>
              </a:rPr>
              <a:t>安東</a:t>
            </a:r>
            <a:r>
              <a:rPr lang="en-US" altLang="ja-JP" sz="1800" dirty="0" smtClean="0">
                <a:solidFill>
                  <a:srgbClr val="B2B2B2"/>
                </a:solidFill>
                <a:latin typeface="Tahoma" pitchFamily="34" charset="0"/>
              </a:rPr>
              <a:t>, </a:t>
            </a:r>
            <a:r>
              <a:rPr lang="ja-JP" altLang="en-US" sz="1800" dirty="0" smtClean="0">
                <a:solidFill>
                  <a:srgbClr val="B2B2B2"/>
                </a:solidFill>
                <a:latin typeface="Tahoma" pitchFamily="34" charset="0"/>
              </a:rPr>
              <a:t>他</a:t>
            </a:r>
            <a:r>
              <a:rPr lang="en-US" altLang="ja-JP" sz="1800" dirty="0" smtClean="0">
                <a:solidFill>
                  <a:srgbClr val="B2B2B2"/>
                </a:solidFill>
                <a:latin typeface="Tahoma" pitchFamily="34" charset="0"/>
              </a:rPr>
              <a:t>, </a:t>
            </a:r>
            <a:r>
              <a:rPr lang="zh-CN" altLang="en-US" sz="1800" dirty="0" smtClean="0">
                <a:solidFill>
                  <a:srgbClr val="B2B2B2"/>
                </a:solidFill>
                <a:latin typeface="Tahoma" pitchFamily="34" charset="0"/>
              </a:rPr>
              <a:t>日本物</a:t>
            </a:r>
            <a:r>
              <a:rPr lang="zh-CN" altLang="en-US" sz="1800" dirty="0">
                <a:solidFill>
                  <a:srgbClr val="B2B2B2"/>
                </a:solidFill>
                <a:latin typeface="Tahoma" pitchFamily="34" charset="0"/>
              </a:rPr>
              <a:t>理学会誌  </a:t>
            </a:r>
            <a:r>
              <a:rPr lang="en-US" altLang="zh-CN" sz="1800" dirty="0">
                <a:solidFill>
                  <a:srgbClr val="B2B2B2"/>
                </a:solidFill>
                <a:latin typeface="Tahoma" pitchFamily="34" charset="0"/>
              </a:rPr>
              <a:t>65, 987-990 (2010).</a:t>
            </a:r>
            <a:r>
              <a:rPr lang="ja-JP" altLang="en-US" sz="1800" dirty="0" smtClean="0">
                <a:solidFill>
                  <a:srgbClr val="B2B2B2"/>
                </a:solidFill>
                <a:latin typeface="Tahoma" pitchFamily="34" charset="0"/>
              </a:rPr>
              <a:t> </a:t>
            </a:r>
            <a:endParaRPr lang="en-US" altLang="ja-JP" sz="1800" dirty="0" smtClean="0">
              <a:solidFill>
                <a:srgbClr val="B2B2B2"/>
              </a:solidFill>
              <a:latin typeface="Tahoma" pitchFamily="34" charset="0"/>
            </a:endParaRPr>
          </a:p>
        </p:txBody>
      </p:sp>
    </p:spTree>
    <p:extLst>
      <p:ext uri="{BB962C8B-B14F-4D97-AF65-F5344CB8AC3E}">
        <p14:creationId xmlns:p14="http://schemas.microsoft.com/office/powerpoint/2010/main" val="1576409049"/>
      </p:ext>
    </p:extLst>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まとめ</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grpSp>
        <p:nvGrpSpPr>
          <p:cNvPr id="3" name="グループ化 2"/>
          <p:cNvGrpSpPr/>
          <p:nvPr/>
        </p:nvGrpSpPr>
        <p:grpSpPr>
          <a:xfrm>
            <a:off x="971600" y="3687415"/>
            <a:ext cx="7632848" cy="2117849"/>
            <a:chOff x="971600" y="3501008"/>
            <a:chExt cx="7632848" cy="2117849"/>
          </a:xfrm>
        </p:grpSpPr>
        <p:sp>
          <p:nvSpPr>
            <p:cNvPr id="4" name="Rectangle 11"/>
            <p:cNvSpPr>
              <a:spLocks noChangeArrowheads="1"/>
            </p:cNvSpPr>
            <p:nvPr/>
          </p:nvSpPr>
          <p:spPr bwMode="auto">
            <a:xfrm>
              <a:off x="971600" y="3501008"/>
              <a:ext cx="7632848" cy="156966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a:t>
              </a:r>
              <a:r>
                <a:rPr lang="en-US" altLang="ja-JP" sz="2000" dirty="0" err="1" smtClean="0">
                  <a:solidFill>
                    <a:srgbClr val="FFFFFF"/>
                  </a:solidFill>
                  <a:latin typeface="Tahoma" pitchFamily="34" charset="0"/>
                </a:rPr>
                <a:t>SWIM</a:t>
              </a:r>
              <a:r>
                <a:rPr lang="en-US" altLang="ja-JP" sz="2000" dirty="0" err="1" smtClean="0">
                  <a:solidFill>
                    <a:srgbClr val="FFFFFF"/>
                  </a:solidFill>
                  <a:latin typeface="Symbol" pitchFamily="18" charset="2"/>
                </a:rPr>
                <a:t>mn</a:t>
              </a:r>
              <a:r>
                <a:rPr lang="ja-JP" altLang="en-US" sz="2000" dirty="0" smtClean="0">
                  <a:solidFill>
                    <a:srgbClr val="FFFFFF"/>
                  </a:solidFill>
                  <a:latin typeface="Tahoma" pitchFamily="34" charset="0"/>
                </a:rPr>
                <a:t>の成果は、機器や部品の技術実証だけに留まらない</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観測データの取得と科学的成果</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その評価による将来計画における観測成立性への知見</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sym typeface="Wingdings" pitchFamily="2" charset="2"/>
                </a:rPr>
                <a:t>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宇宙機器開発未経験グループ参入の「社会実験」と実証</a:t>
              </a:r>
              <a:r>
                <a:rPr lang="en-US" altLang="ja-JP" sz="2000" dirty="0" smtClean="0">
                  <a:solidFill>
                    <a:srgbClr val="FFFFFF"/>
                  </a:solidFill>
                  <a:latin typeface="Tahoma" pitchFamily="34" charset="0"/>
                  <a:sym typeface="Wingdings" pitchFamily="2" charset="2"/>
                </a:rPr>
                <a:t>.</a:t>
              </a:r>
              <a:r>
                <a:rPr lang="en-US" altLang="ja-JP" sz="2000" dirty="0" smtClean="0">
                  <a:solidFill>
                    <a:srgbClr val="FFFFFF"/>
                  </a:solidFill>
                  <a:latin typeface="Tahoma" pitchFamily="34" charset="0"/>
                </a:rPr>
                <a:t>  </a:t>
              </a:r>
            </a:p>
          </p:txBody>
        </p:sp>
        <p:sp>
          <p:nvSpPr>
            <p:cNvPr id="2" name="右矢印 1"/>
            <p:cNvSpPr/>
            <p:nvPr/>
          </p:nvSpPr>
          <p:spPr bwMode="auto">
            <a:xfrm>
              <a:off x="1681800" y="5197268"/>
              <a:ext cx="288032" cy="360040"/>
            </a:xfrm>
            <a:prstGeom prst="rightArrow">
              <a:avLst/>
            </a:prstGeom>
            <a:solidFill>
              <a:srgbClr val="CCFFCC">
                <a:alpha val="10000"/>
              </a:srgbClr>
            </a:solidFill>
            <a:ln w="12700"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3" name="Rectangle 11"/>
            <p:cNvSpPr>
              <a:spLocks noChangeArrowheads="1"/>
            </p:cNvSpPr>
            <p:nvPr/>
          </p:nvSpPr>
          <p:spPr bwMode="auto">
            <a:xfrm>
              <a:off x="1966064" y="5157192"/>
              <a:ext cx="5328592" cy="4616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99FF99"/>
                  </a:solidFill>
                  <a:latin typeface="Tahoma" pitchFamily="34" charset="0"/>
                </a:rPr>
                <a:t>広い意味での「宇宙</a:t>
              </a:r>
              <a:r>
                <a:rPr lang="ja-JP" altLang="en-US" sz="2000" dirty="0" smtClean="0">
                  <a:solidFill>
                    <a:srgbClr val="99FF99"/>
                  </a:solidFill>
                  <a:latin typeface="Tahoma" pitchFamily="34" charset="0"/>
                  <a:sym typeface="Wingdings" pitchFamily="2" charset="2"/>
                </a:rPr>
                <a:t>実証」の可能性</a:t>
              </a:r>
              <a:r>
                <a:rPr lang="en-US" altLang="ja-JP" sz="2000" dirty="0" smtClean="0">
                  <a:solidFill>
                    <a:srgbClr val="FFFFFF"/>
                  </a:solidFill>
                  <a:latin typeface="Tahoma" pitchFamily="34" charset="0"/>
                  <a:sym typeface="Wingdings" pitchFamily="2" charset="2"/>
                </a:rPr>
                <a:t>.</a:t>
              </a:r>
              <a:r>
                <a:rPr lang="en-US" altLang="ja-JP" sz="2000" dirty="0" smtClean="0">
                  <a:solidFill>
                    <a:srgbClr val="FFFFFF"/>
                  </a:solidFill>
                  <a:latin typeface="Tahoma" pitchFamily="34" charset="0"/>
                </a:rPr>
                <a:t>  </a:t>
              </a:r>
            </a:p>
          </p:txBody>
        </p:sp>
      </p:grpSp>
      <p:sp>
        <p:nvSpPr>
          <p:cNvPr id="7" name="Rectangle 11"/>
          <p:cNvSpPr>
            <a:spLocks noChangeArrowheads="1"/>
          </p:cNvSpPr>
          <p:nvPr/>
        </p:nvSpPr>
        <p:spPr bwMode="auto">
          <a:xfrm>
            <a:off x="1043608" y="1455167"/>
            <a:ext cx="7632848"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a:t>
            </a:r>
            <a:r>
              <a:rPr lang="en-US" altLang="ja-JP" sz="2000" dirty="0" smtClean="0">
                <a:solidFill>
                  <a:srgbClr val="FFFFFF"/>
                </a:solidFill>
                <a:latin typeface="Tahoma" pitchFamily="34" charset="0"/>
              </a:rPr>
              <a:t>SDS-1</a:t>
            </a:r>
            <a:r>
              <a:rPr lang="ja-JP" altLang="en-US" sz="2000" dirty="0" smtClean="0">
                <a:solidFill>
                  <a:srgbClr val="FFFFFF"/>
                </a:solidFill>
                <a:latin typeface="Tahoma" pitchFamily="34" charset="0"/>
              </a:rPr>
              <a:t>衛星では</a:t>
            </a:r>
            <a:r>
              <a:rPr lang="en-US" altLang="ja-JP" sz="2000" dirty="0" smtClean="0">
                <a:solidFill>
                  <a:srgbClr val="FFFFFF"/>
                </a:solidFill>
                <a:latin typeface="Tahoma" pitchFamily="34" charset="0"/>
              </a:rPr>
              <a:t>JAXA</a:t>
            </a:r>
            <a:r>
              <a:rPr lang="ja-JP" altLang="en-US" sz="2000" dirty="0" smtClean="0">
                <a:solidFill>
                  <a:srgbClr val="FFFFFF"/>
                </a:solidFill>
                <a:latin typeface="Tahoma" pitchFamily="34" charset="0"/>
              </a:rPr>
              <a:t>内部だけでなく、それまで宇宙機器開発の</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経験を持たない、大学研究室を中心としたグループも参加した</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dirty="0">
                <a:solidFill>
                  <a:srgbClr val="FFFFFF"/>
                </a:solidFill>
                <a:latin typeface="Tahoma" pitchFamily="34" charset="0"/>
              </a:rPr>
              <a:t> </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挑戦的なモジュール </a:t>
            </a:r>
            <a:r>
              <a:rPr lang="en-US" altLang="ja-JP" sz="2000" dirty="0" err="1" smtClean="0">
                <a:solidFill>
                  <a:srgbClr val="FFFFFF"/>
                </a:solidFill>
                <a:latin typeface="Tahoma" pitchFamily="34" charset="0"/>
              </a:rPr>
              <a:t>SWIM</a:t>
            </a:r>
            <a:r>
              <a:rPr lang="en-US" altLang="ja-JP" sz="2000" dirty="0" err="1" smtClean="0">
                <a:solidFill>
                  <a:srgbClr val="FFFFFF"/>
                </a:solidFill>
                <a:latin typeface="Symbol" pitchFamily="18" charset="2"/>
              </a:rPr>
              <a:t>mn</a:t>
            </a:r>
            <a:r>
              <a:rPr lang="ja-JP" altLang="en-US" sz="2000" dirty="0" smtClean="0">
                <a:solidFill>
                  <a:srgbClr val="FFFFFF"/>
                </a:solidFill>
                <a:latin typeface="Tahoma" pitchFamily="34" charset="0"/>
              </a:rPr>
              <a:t>も搭載されていた</a:t>
            </a:r>
            <a:r>
              <a:rPr lang="en-US" altLang="ja-JP" sz="2000" dirty="0" smtClean="0">
                <a:solidFill>
                  <a:srgbClr val="FFFFFF"/>
                </a:solidFill>
                <a:latin typeface="Tahoma" pitchFamily="34" charset="0"/>
              </a:rPr>
              <a:t>.</a:t>
            </a:r>
          </a:p>
        </p:txBody>
      </p:sp>
      <p:sp>
        <p:nvSpPr>
          <p:cNvPr id="8" name="右矢印 7"/>
          <p:cNvSpPr/>
          <p:nvPr/>
        </p:nvSpPr>
        <p:spPr bwMode="auto">
          <a:xfrm>
            <a:off x="1691680" y="2760608"/>
            <a:ext cx="288032" cy="360040"/>
          </a:xfrm>
          <a:prstGeom prst="rightArrow">
            <a:avLst/>
          </a:prstGeom>
          <a:solidFill>
            <a:srgbClr val="CCFFCC">
              <a:alpha val="10000"/>
            </a:srgbClr>
          </a:solidFill>
          <a:ln w="12700"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9" name="Rectangle 11"/>
          <p:cNvSpPr>
            <a:spLocks noChangeArrowheads="1"/>
          </p:cNvSpPr>
          <p:nvPr/>
        </p:nvSpPr>
        <p:spPr bwMode="auto">
          <a:xfrm>
            <a:off x="1975944" y="2720532"/>
            <a:ext cx="5328592" cy="420436"/>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99FF99"/>
                </a:solidFill>
                <a:latin typeface="Tahoma" pitchFamily="34" charset="0"/>
              </a:rPr>
              <a:t>当初設定された成功基準を上回る成果を得た</a:t>
            </a:r>
            <a:r>
              <a:rPr lang="en-US" altLang="ja-JP" sz="2000" dirty="0" smtClean="0">
                <a:solidFill>
                  <a:srgbClr val="FFFFFF"/>
                </a:solidFill>
                <a:latin typeface="Tahoma" pitchFamily="34" charset="0"/>
                <a:sym typeface="Wingdings" pitchFamily="2" charset="2"/>
              </a:rPr>
              <a:t>.</a:t>
            </a:r>
            <a:r>
              <a:rPr lang="en-US" altLang="ja-JP" sz="2000" dirty="0" smtClean="0">
                <a:solidFill>
                  <a:srgbClr val="FFFFFF"/>
                </a:solidFill>
                <a:latin typeface="Tahoma" pitchFamily="34" charset="0"/>
              </a:rPr>
              <a:t>  </a:t>
            </a:r>
          </a:p>
        </p:txBody>
      </p:sp>
      <p:sp>
        <p:nvSpPr>
          <p:cNvPr id="5" name="スライド番号プレースホルダー 4"/>
          <p:cNvSpPr>
            <a:spLocks noGrp="1"/>
          </p:cNvSpPr>
          <p:nvPr>
            <p:ph type="sldNum" sz="quarter" idx="11"/>
          </p:nvPr>
        </p:nvSpPr>
        <p:spPr/>
        <p:txBody>
          <a:bodyPr/>
          <a:lstStyle/>
          <a:p>
            <a:pPr>
              <a:defRPr/>
            </a:pPr>
            <a:fld id="{7AF75637-E8AC-4181-927C-9D85E9A3AAC1}" type="slidenum">
              <a:rPr lang="en-US" altLang="ja-JP" smtClean="0"/>
              <a:pPr>
                <a:defRPr/>
              </a:pPr>
              <a:t>34</a:t>
            </a:fld>
            <a:endParaRPr lang="en-US" altLang="ja-JP" dirty="0"/>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a:t>参考文献</a:t>
            </a:r>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4" name="Rectangle 11"/>
          <p:cNvSpPr>
            <a:spLocks noChangeArrowheads="1"/>
          </p:cNvSpPr>
          <p:nvPr/>
        </p:nvSpPr>
        <p:spPr bwMode="auto">
          <a:xfrm>
            <a:off x="971600" y="1536462"/>
            <a:ext cx="7632848" cy="3908762"/>
          </a:xfrm>
          <a:prstGeom prst="rect">
            <a:avLst/>
          </a:prstGeom>
          <a:noFill/>
          <a:ln w="15875">
            <a:noFill/>
            <a:miter lim="800000"/>
            <a:headEnd/>
            <a:tailEnd/>
          </a:ln>
          <a:effectLst/>
        </p:spPr>
        <p:txBody>
          <a:bodyPr wrap="square">
            <a:spAutoFit/>
          </a:bodyPr>
          <a:lstStyle/>
          <a:p>
            <a:pPr algn="l">
              <a:buClr>
                <a:schemeClr val="accent2"/>
              </a:buClr>
              <a:buSzPct val="70000"/>
              <a:buNone/>
            </a:pPr>
            <a:r>
              <a:rPr lang="ja-JP" altLang="en-US" sz="2000" dirty="0" smtClean="0">
                <a:solidFill>
                  <a:srgbClr val="DDDDDD"/>
                </a:solidFill>
                <a:latin typeface="Tahoma" pitchFamily="34" charset="0"/>
              </a:rPr>
              <a:t>・</a:t>
            </a:r>
            <a:r>
              <a:rPr lang="en-US" altLang="ja-JP" sz="2000" dirty="0" err="1" smtClean="0">
                <a:solidFill>
                  <a:srgbClr val="DDDDDD"/>
                </a:solidFill>
                <a:latin typeface="Tahoma" pitchFamily="34" charset="0"/>
              </a:rPr>
              <a:t>SWIM</a:t>
            </a:r>
            <a:r>
              <a:rPr lang="en-US" altLang="ja-JP" sz="2000" dirty="0" err="1" smtClean="0">
                <a:solidFill>
                  <a:srgbClr val="DDDDDD"/>
                </a:solidFill>
                <a:latin typeface="Symbol" pitchFamily="18" charset="2"/>
              </a:rPr>
              <a:t>mn</a:t>
            </a:r>
            <a:r>
              <a:rPr lang="ja-JP" altLang="en-US" sz="2000" dirty="0" smtClean="0">
                <a:solidFill>
                  <a:srgbClr val="DDDDDD"/>
                </a:solidFill>
                <a:latin typeface="Tahoma" pitchFamily="34" charset="0"/>
              </a:rPr>
              <a:t>の開発</a:t>
            </a:r>
            <a:r>
              <a:rPr lang="en-US" altLang="ja-JP" sz="2000" dirty="0" smtClean="0">
                <a:solidFill>
                  <a:srgbClr val="DDDDDD"/>
                </a:solidFill>
                <a:latin typeface="Tahoma" pitchFamily="34" charset="0"/>
              </a:rPr>
              <a:t>    </a:t>
            </a:r>
          </a:p>
          <a:p>
            <a:pPr algn="l">
              <a:buClr>
                <a:schemeClr val="accent2"/>
              </a:buClr>
              <a:buSzPct val="70000"/>
              <a:buNone/>
            </a:pPr>
            <a:r>
              <a:rPr lang="en-US" altLang="ja-JP" sz="2000" dirty="0">
                <a:solidFill>
                  <a:srgbClr val="DDDDDD"/>
                </a:solidFill>
                <a:latin typeface="Tahoma" pitchFamily="34" charset="0"/>
              </a:rPr>
              <a:t> </a:t>
            </a:r>
            <a:r>
              <a:rPr lang="en-US" altLang="ja-JP" sz="2000" dirty="0" smtClean="0">
                <a:solidFill>
                  <a:srgbClr val="DDDDDD"/>
                </a:solidFill>
                <a:latin typeface="Tahoma" pitchFamily="34" charset="0"/>
              </a:rPr>
              <a:t>  </a:t>
            </a:r>
            <a:r>
              <a:rPr lang="ja-JP" altLang="en-US" sz="2000" dirty="0" smtClean="0">
                <a:solidFill>
                  <a:srgbClr val="CCFFCC"/>
                </a:solidFill>
                <a:latin typeface="Tahoma" pitchFamily="34" charset="0"/>
              </a:rPr>
              <a:t>日本物理学会誌  </a:t>
            </a:r>
            <a:r>
              <a:rPr lang="en-US" altLang="ja-JP" sz="2000" dirty="0" smtClean="0">
                <a:solidFill>
                  <a:srgbClr val="CCFFCC"/>
                </a:solidFill>
                <a:latin typeface="Tahoma" pitchFamily="34" charset="0"/>
              </a:rPr>
              <a:t>65, 987-990 (2010).</a:t>
            </a:r>
          </a:p>
          <a:p>
            <a:pPr algn="l">
              <a:lnSpc>
                <a:spcPct val="120000"/>
              </a:lnSpc>
              <a:buClr>
                <a:schemeClr val="accent2"/>
              </a:buClr>
              <a:buSzPct val="70000"/>
              <a:buFont typeface="Wingdings" pitchFamily="2" charset="2"/>
              <a:buNone/>
            </a:pP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a:t>
            </a:r>
            <a:r>
              <a:rPr lang="ja-JP" altLang="en-US" sz="2000" dirty="0">
                <a:solidFill>
                  <a:srgbClr val="FFFFFF"/>
                </a:solidFill>
                <a:latin typeface="Tahoma" pitchFamily="34" charset="0"/>
              </a:rPr>
              <a:t>ねじれ</a:t>
            </a:r>
            <a:r>
              <a:rPr lang="ja-JP" altLang="en-US" sz="2000" dirty="0" smtClean="0">
                <a:solidFill>
                  <a:srgbClr val="FFFFFF"/>
                </a:solidFill>
                <a:latin typeface="Tahoma" pitchFamily="34" charset="0"/>
              </a:rPr>
              <a:t>型重力波望遠鏡</a:t>
            </a:r>
            <a:r>
              <a:rPr lang="en-US" altLang="ja-JP" sz="2000" dirty="0" smtClean="0">
                <a:solidFill>
                  <a:srgbClr val="FFFFFF"/>
                </a:solidFill>
                <a:latin typeface="Tahoma" pitchFamily="34" charset="0"/>
              </a:rPr>
              <a:t>(TOBA)</a:t>
            </a:r>
            <a:r>
              <a:rPr lang="ja-JP" altLang="en-US" sz="2000" dirty="0" smtClean="0">
                <a:solidFill>
                  <a:srgbClr val="FFFFFF"/>
                </a:solidFill>
                <a:latin typeface="Tahoma" pitchFamily="34" charset="0"/>
              </a:rPr>
              <a:t>の原理や可能性</a:t>
            </a:r>
            <a:endParaRPr lang="en-US" altLang="ja-JP" sz="2000" dirty="0" smtClean="0">
              <a:solidFill>
                <a:srgbClr val="FFFFFF"/>
              </a:solidFill>
              <a:latin typeface="Tahoma" pitchFamily="34" charset="0"/>
            </a:endParaRPr>
          </a:p>
          <a:p>
            <a:pPr algn="l">
              <a:buClr>
                <a:schemeClr val="accent2"/>
              </a:buClr>
              <a:buSzPct val="70000"/>
              <a:buNone/>
            </a:pPr>
            <a:r>
              <a:rPr lang="en-US" altLang="ja-JP" sz="2000" dirty="0" smtClean="0">
                <a:solidFill>
                  <a:srgbClr val="FFFFFF"/>
                </a:solidFill>
                <a:latin typeface="Tahoma" pitchFamily="34" charset="0"/>
              </a:rPr>
              <a:t>   </a:t>
            </a:r>
            <a:r>
              <a:rPr lang="en-US" altLang="ja-JP" sz="2000" dirty="0">
                <a:solidFill>
                  <a:srgbClr val="CCFFCC"/>
                </a:solidFill>
                <a:latin typeface="Tahoma" pitchFamily="34" charset="0"/>
              </a:rPr>
              <a:t>M.Ando et al., Phys. Rev. Lett 105, 161101 (2010</a:t>
            </a:r>
            <a:r>
              <a:rPr lang="en-US" altLang="ja-JP" sz="2000" dirty="0" smtClean="0">
                <a:solidFill>
                  <a:srgbClr val="CCFFCC"/>
                </a:solidFill>
                <a:latin typeface="Tahoma" pitchFamily="34" charset="0"/>
              </a:rPr>
              <a:t>).</a:t>
            </a:r>
          </a:p>
          <a:p>
            <a:pPr algn="l">
              <a:buClr>
                <a:schemeClr val="accent2"/>
              </a:buClr>
              <a:buSzPct val="70000"/>
              <a:buNone/>
            </a:pPr>
            <a:endParaRPr lang="en-US" altLang="ja-JP" sz="2000" dirty="0">
              <a:solidFill>
                <a:srgbClr val="DDDDDD"/>
              </a:solidFill>
              <a:latin typeface="Tahoma" pitchFamily="34" charset="0"/>
            </a:endParaRPr>
          </a:p>
          <a:p>
            <a:pPr algn="l">
              <a:buClr>
                <a:schemeClr val="accent2"/>
              </a:buClr>
              <a:buSzPct val="70000"/>
              <a:buNone/>
            </a:pPr>
            <a:r>
              <a:rPr lang="ja-JP" altLang="en-US" sz="2000" dirty="0" smtClean="0">
                <a:solidFill>
                  <a:srgbClr val="DDDDDD"/>
                </a:solidFill>
                <a:latin typeface="Tahoma" pitchFamily="34" charset="0"/>
              </a:rPr>
              <a:t>・地上観測装置での背景重力波観測結果</a:t>
            </a:r>
            <a:endParaRPr lang="en-US" altLang="ja-JP" sz="2000" dirty="0" smtClean="0">
              <a:solidFill>
                <a:srgbClr val="DDDDDD"/>
              </a:solidFill>
              <a:latin typeface="Tahoma" pitchFamily="34" charset="0"/>
            </a:endParaRPr>
          </a:p>
          <a:p>
            <a:pPr algn="l">
              <a:buClr>
                <a:schemeClr val="accent2"/>
              </a:buClr>
              <a:buSzPct val="70000"/>
              <a:buNone/>
            </a:pPr>
            <a:r>
              <a:rPr lang="en-US" altLang="ja-JP" sz="2000" dirty="0" smtClean="0">
                <a:solidFill>
                  <a:srgbClr val="DDDDDD"/>
                </a:solidFill>
                <a:latin typeface="Tahoma" pitchFamily="34" charset="0"/>
              </a:rPr>
              <a:t>    </a:t>
            </a:r>
            <a:r>
              <a:rPr lang="en-US" altLang="ja-JP" sz="2000" dirty="0" err="1" smtClean="0">
                <a:solidFill>
                  <a:srgbClr val="CCFFCC"/>
                </a:solidFill>
                <a:latin typeface="Tahoma" pitchFamily="34" charset="0"/>
              </a:rPr>
              <a:t>K.Ishidoshiro</a:t>
            </a:r>
            <a:r>
              <a:rPr lang="en-US" altLang="ja-JP" sz="2000" dirty="0" smtClean="0">
                <a:solidFill>
                  <a:srgbClr val="CCFFCC"/>
                </a:solidFill>
                <a:latin typeface="Tahoma" pitchFamily="34" charset="0"/>
              </a:rPr>
              <a:t> </a:t>
            </a:r>
            <a:r>
              <a:rPr lang="en-US" altLang="ja-JP" sz="2000" dirty="0">
                <a:solidFill>
                  <a:srgbClr val="CCFFCC"/>
                </a:solidFill>
                <a:latin typeface="Tahoma" pitchFamily="34" charset="0"/>
              </a:rPr>
              <a:t>et al., </a:t>
            </a:r>
            <a:r>
              <a:rPr lang="en-US" altLang="ja-JP" sz="2000" dirty="0" smtClean="0">
                <a:solidFill>
                  <a:srgbClr val="CCFFCC"/>
                </a:solidFill>
                <a:latin typeface="Tahoma" pitchFamily="34" charset="0"/>
              </a:rPr>
              <a:t>Phys</a:t>
            </a:r>
            <a:r>
              <a:rPr lang="en-US" altLang="ja-JP" sz="2000" dirty="0">
                <a:solidFill>
                  <a:srgbClr val="CCFFCC"/>
                </a:solidFill>
                <a:latin typeface="Tahoma" pitchFamily="34" charset="0"/>
              </a:rPr>
              <a:t>. Rev. Lett. </a:t>
            </a:r>
            <a:r>
              <a:rPr lang="en-US" altLang="ja-JP" sz="2000" dirty="0" smtClean="0">
                <a:solidFill>
                  <a:srgbClr val="CCFFCC"/>
                </a:solidFill>
                <a:latin typeface="Tahoma" pitchFamily="34" charset="0"/>
              </a:rPr>
              <a:t>161101 (2011).</a:t>
            </a:r>
          </a:p>
          <a:p>
            <a:pPr algn="l">
              <a:buClr>
                <a:schemeClr val="accent2"/>
              </a:buClr>
              <a:buSzPct val="70000"/>
              <a:buNone/>
            </a:pPr>
            <a:endParaRPr lang="en-US" altLang="ja-JP" sz="2000" dirty="0">
              <a:solidFill>
                <a:srgbClr val="DDDDDD"/>
              </a:solidFill>
              <a:latin typeface="Tahoma" pitchFamily="34" charset="0"/>
            </a:endParaRPr>
          </a:p>
          <a:p>
            <a:pPr algn="l">
              <a:buClr>
                <a:schemeClr val="accent2"/>
              </a:buClr>
              <a:buSzPct val="70000"/>
              <a:buNone/>
            </a:pPr>
            <a:r>
              <a:rPr lang="ja-JP" altLang="en-US" sz="2000" dirty="0" smtClean="0">
                <a:solidFill>
                  <a:srgbClr val="DDDDDD"/>
                </a:solidFill>
                <a:latin typeface="Tahoma" pitchFamily="34" charset="0"/>
              </a:rPr>
              <a:t>・</a:t>
            </a:r>
            <a:r>
              <a:rPr lang="en-US" altLang="ja-JP" sz="2000" dirty="0" smtClean="0">
                <a:solidFill>
                  <a:srgbClr val="DDDDDD"/>
                </a:solidFill>
                <a:latin typeface="Tahoma" pitchFamily="34" charset="0"/>
              </a:rPr>
              <a:t>SWIM</a:t>
            </a:r>
            <a:r>
              <a:rPr lang="ja-JP" altLang="en-US" sz="2000" dirty="0" smtClean="0">
                <a:solidFill>
                  <a:srgbClr val="DDDDDD"/>
                </a:solidFill>
                <a:latin typeface="Tahoma" pitchFamily="34" charset="0"/>
              </a:rPr>
              <a:t>による観測結果</a:t>
            </a:r>
            <a:endParaRPr lang="en-US" altLang="ja-JP" sz="2000" dirty="0" smtClean="0">
              <a:solidFill>
                <a:srgbClr val="DDDDDD"/>
              </a:solidFill>
              <a:latin typeface="Tahoma" pitchFamily="34" charset="0"/>
            </a:endParaRPr>
          </a:p>
          <a:p>
            <a:pPr algn="l">
              <a:buClr>
                <a:schemeClr val="accent2"/>
              </a:buClr>
              <a:buSzPct val="70000"/>
              <a:buNone/>
            </a:pPr>
            <a:r>
              <a:rPr lang="en-US" altLang="ja-JP" sz="2000" dirty="0">
                <a:solidFill>
                  <a:srgbClr val="DDDDDD"/>
                </a:solidFill>
                <a:latin typeface="Tahoma" pitchFamily="34" charset="0"/>
              </a:rPr>
              <a:t> </a:t>
            </a:r>
            <a:r>
              <a:rPr lang="en-US" altLang="ja-JP" sz="2000" dirty="0" smtClean="0">
                <a:solidFill>
                  <a:srgbClr val="DDDDDD"/>
                </a:solidFill>
                <a:latin typeface="Tahoma" pitchFamily="34" charset="0"/>
              </a:rPr>
              <a:t>   </a:t>
            </a:r>
            <a:r>
              <a:rPr lang="en-US" altLang="ja-JP" sz="2000" dirty="0" smtClean="0">
                <a:solidFill>
                  <a:srgbClr val="CCFFCC"/>
                </a:solidFill>
                <a:latin typeface="Tahoma" pitchFamily="34" charset="0"/>
              </a:rPr>
              <a:t>W. </a:t>
            </a:r>
            <a:r>
              <a:rPr lang="en-US" altLang="ja-JP" sz="2000" dirty="0" err="1" smtClean="0">
                <a:solidFill>
                  <a:srgbClr val="CCFFCC"/>
                </a:solidFill>
                <a:latin typeface="Tahoma" pitchFamily="34" charset="0"/>
              </a:rPr>
              <a:t>Kokuyama</a:t>
            </a:r>
            <a:r>
              <a:rPr lang="en-US" altLang="ja-JP" sz="2000" dirty="0" smtClean="0">
                <a:solidFill>
                  <a:srgbClr val="CCFFCC"/>
                </a:solidFill>
                <a:latin typeface="Tahoma" pitchFamily="34" charset="0"/>
              </a:rPr>
              <a:t> et al., in preparation.</a:t>
            </a:r>
            <a:endParaRPr lang="en-US" altLang="ja-JP" sz="2000" dirty="0">
              <a:solidFill>
                <a:srgbClr val="CCFFCC"/>
              </a:solidFill>
              <a:latin typeface="Tahoma" pitchFamily="34" charset="0"/>
            </a:endParaRPr>
          </a:p>
          <a:p>
            <a:pPr algn="l">
              <a:buClr>
                <a:schemeClr val="accent2"/>
              </a:buClr>
              <a:buSzPct val="70000"/>
              <a:buNone/>
            </a:pPr>
            <a:r>
              <a:rPr lang="en-US" altLang="ja-JP" sz="2000" dirty="0" smtClean="0">
                <a:solidFill>
                  <a:srgbClr val="DDDDDD"/>
                </a:solidFill>
                <a:latin typeface="Tahoma" pitchFamily="34" charset="0"/>
              </a:rPr>
              <a:t> </a:t>
            </a:r>
            <a:endParaRPr lang="en-US" altLang="ja-JP" sz="2000" dirty="0">
              <a:solidFill>
                <a:srgbClr val="DDDDDD"/>
              </a:solidFill>
              <a:latin typeface="Tahoma" pitchFamily="34" charset="0"/>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35</a:t>
            </a:fld>
            <a:endParaRPr lang="en-US" altLang="ja-JP" dirty="0"/>
          </a:p>
        </p:txBody>
      </p:sp>
    </p:spTree>
    <p:extLst>
      <p:ext uri="{BB962C8B-B14F-4D97-AF65-F5344CB8AC3E}">
        <p14:creationId xmlns:p14="http://schemas.microsoft.com/office/powerpoint/2010/main" val="3241665022"/>
      </p:ext>
    </p:extLst>
  </p:cSld>
  <p:clrMapOvr>
    <a:masterClrMapping/>
  </p:clrMapOvr>
  <p:transition advTm="52992"/>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2" name="タイトル 1"/>
          <p:cNvSpPr>
            <a:spLocks noGrp="1"/>
          </p:cNvSpPr>
          <p:nvPr>
            <p:ph type="title"/>
          </p:nvPr>
        </p:nvSpPr>
        <p:spPr/>
        <p:txBody>
          <a:bodyPr/>
          <a:lstStyle/>
          <a:p>
            <a:endParaRPr kumimoji="1" lang="ja-JP" altLang="en-US"/>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pitchFamily="34" charset="0"/>
                <a:ea typeface="HGP創英角ｺﾞｼｯｸUB" pitchFamily="50" charset="-128"/>
                <a:cs typeface="+mn-cs"/>
              </a:rPr>
              <a:t>小型衛星による実証シンポジウム </a:t>
            </a:r>
            <a:r>
              <a:rPr lang="en-US" altLang="ja-JP" sz="1200" kern="1200" smtClean="0">
                <a:solidFill>
                  <a:srgbClr val="EAEAEA"/>
                </a:solidFill>
                <a:latin typeface="Tahoma" pitchFamily="34" charset="0"/>
                <a:ea typeface="HGP創英角ｺﾞｼｯｸUB" pitchFamily="50" charset="-128"/>
                <a:cs typeface="+mn-cs"/>
              </a:rPr>
              <a:t>(2011</a:t>
            </a:r>
            <a:r>
              <a:rPr lang="ja-JP" altLang="en-US" sz="1200" kern="1200" smtClean="0">
                <a:solidFill>
                  <a:srgbClr val="EAEAEA"/>
                </a:solidFill>
                <a:latin typeface="Tahoma" pitchFamily="34" charset="0"/>
                <a:ea typeface="HGP創英角ｺﾞｼｯｸUB" pitchFamily="50" charset="-128"/>
                <a:cs typeface="+mn-cs"/>
              </a:rPr>
              <a:t>年</a:t>
            </a:r>
            <a:r>
              <a:rPr lang="en-US" altLang="ja-JP" sz="1200" kern="1200" smtClean="0">
                <a:solidFill>
                  <a:srgbClr val="EAEAEA"/>
                </a:solidFill>
                <a:latin typeface="Tahoma" pitchFamily="34" charset="0"/>
                <a:ea typeface="HGP創英角ｺﾞｼｯｸUB" pitchFamily="50" charset="-128"/>
                <a:cs typeface="+mn-cs"/>
              </a:rPr>
              <a:t>9</a:t>
            </a:r>
            <a:r>
              <a:rPr lang="ja-JP" altLang="en-US" sz="1200" kern="1200" smtClean="0">
                <a:solidFill>
                  <a:srgbClr val="EAEAEA"/>
                </a:solidFill>
                <a:latin typeface="Tahoma" pitchFamily="34" charset="0"/>
                <a:ea typeface="HGP創英角ｺﾞｼｯｸUB" pitchFamily="50" charset="-128"/>
                <a:cs typeface="+mn-cs"/>
              </a:rPr>
              <a:t>月</a:t>
            </a:r>
            <a:r>
              <a:rPr lang="en-US" altLang="ja-JP" sz="1200" kern="1200" smtClean="0">
                <a:solidFill>
                  <a:srgbClr val="EAEAEA"/>
                </a:solidFill>
                <a:latin typeface="Tahoma" pitchFamily="34" charset="0"/>
                <a:ea typeface="HGP創英角ｺﾞｼｯｸUB" pitchFamily="50" charset="-128"/>
                <a:cs typeface="+mn-cs"/>
              </a:rPr>
              <a:t>7</a:t>
            </a:r>
            <a:r>
              <a:rPr lang="ja-JP" altLang="en-US" sz="1200" kern="1200" smtClean="0">
                <a:solidFill>
                  <a:srgbClr val="EAEAEA"/>
                </a:solidFill>
                <a:latin typeface="Tahoma" pitchFamily="34" charset="0"/>
                <a:ea typeface="HGP創英角ｺﾞｼｯｸUB" pitchFamily="50" charset="-128"/>
                <a:cs typeface="+mn-cs"/>
              </a:rPr>
              <a:t>日</a:t>
            </a:r>
            <a:r>
              <a:rPr lang="en-US" altLang="ja-JP" sz="1200" kern="1200" smtClean="0">
                <a:solidFill>
                  <a:srgbClr val="EAEAEA"/>
                </a:solidFill>
                <a:latin typeface="Tahoma" pitchFamily="34" charset="0"/>
                <a:ea typeface="HGP創英角ｺﾞｼｯｸUB" pitchFamily="50" charset="-128"/>
                <a:cs typeface="+mn-cs"/>
              </a:rPr>
              <a:t>, </a:t>
            </a:r>
            <a:r>
              <a:rPr lang="ja-JP" altLang="en-US" sz="1200" kern="1200" smtClean="0">
                <a:solidFill>
                  <a:srgbClr val="EAEAEA"/>
                </a:solidFill>
                <a:latin typeface="Tahoma" pitchFamily="34" charset="0"/>
                <a:ea typeface="HGP創英角ｺﾞｼｯｸUB" pitchFamily="50" charset="-128"/>
                <a:cs typeface="+mn-cs"/>
              </a:rPr>
              <a:t>学術総合センター 一ツ橋記念講堂</a:t>
            </a:r>
            <a:r>
              <a:rPr lang="en-US" altLang="ja-JP" sz="1200" kern="1200" smtClean="0">
                <a:solidFill>
                  <a:srgbClr val="EAEAEA"/>
                </a:solidFill>
                <a:latin typeface="Tahoma" pitchFamily="34" charset="0"/>
                <a:ea typeface="HGP創英角ｺﾞｼｯｸUB" pitchFamily="50" charset="-128"/>
                <a:cs typeface="+mn-cs"/>
              </a:rPr>
              <a:t>)</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395536" y="765175"/>
            <a:ext cx="8386762" cy="5711825"/>
          </a:xfrm>
          <a:prstGeom prst="rect">
            <a:avLst/>
          </a:prstGeom>
        </p:spPr>
        <p:txBody>
          <a:bodyPr/>
          <a:lstStyle/>
          <a:p>
            <a:pPr lvl="2">
              <a:lnSpc>
                <a:spcPct val="120000"/>
              </a:lnSpc>
              <a:spcBef>
                <a:spcPct val="0"/>
              </a:spcBef>
              <a:buClrTx/>
              <a:buFontTx/>
              <a:buNone/>
            </a:pPr>
            <a:r>
              <a:rPr lang="en-US" altLang="ja-JP" sz="2800" b="1" dirty="0"/>
              <a:t>   </a:t>
            </a:r>
          </a:p>
          <a:p>
            <a:pPr lvl="2">
              <a:lnSpc>
                <a:spcPct val="120000"/>
              </a:lnSpc>
              <a:spcBef>
                <a:spcPct val="0"/>
              </a:spcBef>
              <a:buClrTx/>
              <a:buFontTx/>
              <a:buNone/>
            </a:pPr>
            <a:endParaRPr lang="en-US" altLang="ja-JP" sz="2800" b="1" dirty="0"/>
          </a:p>
          <a:p>
            <a:pPr lvl="2">
              <a:lnSpc>
                <a:spcPct val="120000"/>
              </a:lnSpc>
              <a:spcBef>
                <a:spcPct val="0"/>
              </a:spcBef>
              <a:buClrTx/>
              <a:buFontTx/>
              <a:buNone/>
            </a:pPr>
            <a:endParaRPr lang="en-US" altLang="ja-JP" sz="2800" b="1" dirty="0" smtClean="0"/>
          </a:p>
          <a:p>
            <a:pPr lvl="2">
              <a:lnSpc>
                <a:spcPct val="120000"/>
              </a:lnSpc>
              <a:spcBef>
                <a:spcPct val="0"/>
              </a:spcBef>
              <a:buClrTx/>
              <a:buFontTx/>
              <a:buNone/>
            </a:pPr>
            <a:endParaRPr lang="en-US" altLang="ja-JP" sz="2800" b="1" dirty="0"/>
          </a:p>
          <a:p>
            <a:pPr lvl="2">
              <a:lnSpc>
                <a:spcPct val="120000"/>
              </a:lnSpc>
              <a:spcBef>
                <a:spcPct val="0"/>
              </a:spcBef>
              <a:buClrTx/>
              <a:buFontTx/>
              <a:buNone/>
            </a:pPr>
            <a:r>
              <a:rPr lang="en-US" altLang="ja-JP" sz="2800" b="1" dirty="0"/>
              <a:t>    </a:t>
            </a:r>
            <a:r>
              <a:rPr lang="ja-JP" altLang="en-US" sz="2800" b="1" dirty="0" smtClean="0"/>
              <a:t>　　</a:t>
            </a:r>
            <a:r>
              <a:rPr lang="ja-JP" altLang="en-US" sz="3600" b="1" dirty="0" smtClean="0"/>
              <a:t>            終わり</a:t>
            </a:r>
            <a:endParaRPr lang="en-US" altLang="ja-JP" sz="3600" b="1" dirty="0" smtClean="0"/>
          </a:p>
          <a:p>
            <a:pPr lvl="2">
              <a:lnSpc>
                <a:spcPct val="120000"/>
              </a:lnSpc>
              <a:spcBef>
                <a:spcPct val="0"/>
              </a:spcBef>
              <a:buClrTx/>
              <a:buFontTx/>
              <a:buNone/>
            </a:pPr>
            <a:r>
              <a:rPr lang="en-US" altLang="ja-JP" sz="3600" b="1" dirty="0" smtClean="0"/>
              <a:t>   </a:t>
            </a:r>
            <a:endParaRPr lang="ja-JP" altLang="en-US" sz="3200" b="1" dirty="0">
              <a:solidFill>
                <a:srgbClr val="CCECFF"/>
              </a:solidFill>
            </a:endParaRPr>
          </a:p>
          <a:p>
            <a:pPr lvl="3">
              <a:lnSpc>
                <a:spcPct val="120000"/>
              </a:lnSpc>
              <a:spcBef>
                <a:spcPct val="0"/>
              </a:spcBef>
              <a:buClrTx/>
              <a:buFontTx/>
              <a:buNone/>
            </a:pPr>
            <a:r>
              <a:rPr lang="ja-JP" altLang="en-US" b="1" dirty="0">
                <a:solidFill>
                  <a:srgbClr val="008000"/>
                </a:solidFill>
              </a:rPr>
              <a:t>　            </a:t>
            </a:r>
          </a:p>
          <a:p>
            <a:pPr lvl="3">
              <a:lnSpc>
                <a:spcPct val="120000"/>
              </a:lnSpc>
              <a:spcBef>
                <a:spcPct val="0"/>
              </a:spcBef>
              <a:buClrTx/>
              <a:buFontTx/>
              <a:buNone/>
            </a:pPr>
            <a:r>
              <a:rPr lang="ja-JP" altLang="en-US" sz="2800" b="1" dirty="0">
                <a:solidFill>
                  <a:srgbClr val="008000"/>
                </a:solidFill>
              </a:rPr>
              <a:t>            </a:t>
            </a:r>
            <a:endParaRPr lang="ja-JP" altLang="en-US" sz="2800" b="1" dirty="0"/>
          </a:p>
        </p:txBody>
      </p:sp>
      <p:sp>
        <p:nvSpPr>
          <p:cNvPr id="6" name="Rectangle 11"/>
          <p:cNvSpPr>
            <a:spLocks noChangeArrowheads="1"/>
          </p:cNvSpPr>
          <p:nvPr/>
        </p:nvSpPr>
        <p:spPr bwMode="auto">
          <a:xfrm>
            <a:off x="899592" y="4437112"/>
            <a:ext cx="7632848" cy="2031325"/>
          </a:xfrm>
          <a:prstGeom prst="rect">
            <a:avLst/>
          </a:prstGeom>
          <a:noFill/>
          <a:ln w="15875">
            <a:noFill/>
            <a:miter lim="800000"/>
            <a:headEnd/>
            <a:tailEnd/>
          </a:ln>
          <a:effectLst/>
        </p:spPr>
        <p:txBody>
          <a:bodyPr wrap="square">
            <a:spAutoFit/>
          </a:bodyPr>
          <a:lstStyle/>
          <a:p>
            <a:pPr algn="l">
              <a:buNone/>
            </a:pPr>
            <a:r>
              <a:rPr lang="en-US" altLang="ja-JP" sz="1400" dirty="0" smtClean="0">
                <a:solidFill>
                  <a:srgbClr val="FFFFFF"/>
                </a:solidFill>
                <a:latin typeface="Tahoma" pitchFamily="34" charset="0"/>
              </a:rPr>
              <a:t>&lt;</a:t>
            </a:r>
            <a:r>
              <a:rPr lang="ja-JP" altLang="en-US" sz="1400" dirty="0" smtClean="0">
                <a:solidFill>
                  <a:srgbClr val="FFFFFF"/>
                </a:solidFill>
                <a:latin typeface="Tahoma" pitchFamily="34" charset="0"/>
              </a:rPr>
              <a:t>謝辞</a:t>
            </a:r>
            <a:r>
              <a:rPr lang="en-US" altLang="ja-JP" sz="1400" dirty="0" smtClean="0">
                <a:solidFill>
                  <a:srgbClr val="FFFFFF"/>
                </a:solidFill>
                <a:latin typeface="Tahoma" pitchFamily="34" charset="0"/>
              </a:rPr>
              <a:t>&gt;</a:t>
            </a:r>
          </a:p>
          <a:p>
            <a:pPr algn="l">
              <a:buNone/>
            </a:pPr>
            <a:r>
              <a:rPr lang="en-US" altLang="ja-JP" sz="1400" dirty="0" smtClean="0">
                <a:solidFill>
                  <a:srgbClr val="FFFFFF"/>
                </a:solidFill>
                <a:latin typeface="Tahoma" pitchFamily="34" charset="0"/>
              </a:rPr>
              <a:t>SWIM </a:t>
            </a:r>
            <a:r>
              <a:rPr lang="ja-JP" altLang="en-US" sz="1400" dirty="0" smtClean="0">
                <a:solidFill>
                  <a:srgbClr val="FFFFFF"/>
                </a:solidFill>
                <a:latin typeface="Tahoma" pitchFamily="34" charset="0"/>
              </a:rPr>
              <a:t>は，</a:t>
            </a:r>
            <a:r>
              <a:rPr lang="en-US" altLang="ja-JP" sz="1400" dirty="0" smtClean="0">
                <a:solidFill>
                  <a:srgbClr val="FFFFFF"/>
                </a:solidFill>
                <a:latin typeface="Tahoma" pitchFamily="34" charset="0"/>
              </a:rPr>
              <a:t>JAXA</a:t>
            </a:r>
            <a:r>
              <a:rPr lang="ja-JP" altLang="en-US" sz="1400" dirty="0" err="1" smtClean="0">
                <a:solidFill>
                  <a:srgbClr val="FFFFFF"/>
                </a:solidFill>
                <a:latin typeface="Tahoma" pitchFamily="34" charset="0"/>
              </a:rPr>
              <a:t>，</a:t>
            </a:r>
            <a:r>
              <a:rPr lang="en-US" altLang="ja-JP" sz="1400" dirty="0" smtClean="0">
                <a:solidFill>
                  <a:srgbClr val="FFFFFF"/>
                </a:solidFill>
                <a:latin typeface="Tahoma" pitchFamily="34" charset="0"/>
              </a:rPr>
              <a:t>NEC </a:t>
            </a:r>
            <a:r>
              <a:rPr lang="ja-JP" altLang="en-US" sz="1400" dirty="0">
                <a:solidFill>
                  <a:srgbClr val="FFFFFF"/>
                </a:solidFill>
                <a:latin typeface="Tahoma" pitchFamily="34" charset="0"/>
              </a:rPr>
              <a:t>株式会社，三菱重工業株式会社の共同研究として行われた</a:t>
            </a:r>
            <a:r>
              <a:rPr lang="ja-JP" altLang="en-US" sz="1400" dirty="0" smtClean="0">
                <a:solidFill>
                  <a:srgbClr val="FFFFFF"/>
                </a:solidFill>
                <a:latin typeface="Tahoma" pitchFamily="34" charset="0"/>
              </a:rPr>
              <a:t>．また</a:t>
            </a:r>
            <a:r>
              <a:rPr lang="en-US" altLang="ja-JP" sz="1400" dirty="0" smtClean="0">
                <a:solidFill>
                  <a:srgbClr val="FFFFFF"/>
                </a:solidFill>
                <a:latin typeface="Tahoma" pitchFamily="34" charset="0"/>
              </a:rPr>
              <a:t>, </a:t>
            </a:r>
            <a:r>
              <a:rPr lang="ja-JP" altLang="en-US" sz="1400" dirty="0" smtClean="0">
                <a:solidFill>
                  <a:srgbClr val="FFFFFF"/>
                </a:solidFill>
                <a:latin typeface="Tahoma" pitchFamily="34" charset="0"/>
              </a:rPr>
              <a:t>観測</a:t>
            </a:r>
            <a:r>
              <a:rPr lang="ja-JP" altLang="en-US" sz="1400" dirty="0">
                <a:solidFill>
                  <a:srgbClr val="FFFFFF"/>
                </a:solidFill>
                <a:latin typeface="Tahoma" pitchFamily="34" charset="0"/>
              </a:rPr>
              <a:t>運用</a:t>
            </a:r>
            <a:r>
              <a:rPr lang="ja-JP" altLang="en-US" sz="1400" dirty="0" smtClean="0">
                <a:solidFill>
                  <a:srgbClr val="FFFFFF"/>
                </a:solidFill>
                <a:latin typeface="Tahoma" pitchFamily="34" charset="0"/>
              </a:rPr>
              <a:t>は</a:t>
            </a:r>
            <a:r>
              <a:rPr lang="en-US" altLang="ja-JP" sz="1400" dirty="0" smtClean="0">
                <a:solidFill>
                  <a:srgbClr val="FFFFFF"/>
                </a:solidFill>
                <a:latin typeface="Tahoma" pitchFamily="34" charset="0"/>
              </a:rPr>
              <a:t>, JAXA</a:t>
            </a:r>
            <a:r>
              <a:rPr lang="ja-JP" altLang="en-US" sz="1400" dirty="0" smtClean="0">
                <a:solidFill>
                  <a:srgbClr val="FFFFFF"/>
                </a:solidFill>
                <a:latin typeface="Tahoma" pitchFamily="34" charset="0"/>
              </a:rPr>
              <a:t>・宇宙実証グループ、および</a:t>
            </a:r>
            <a:r>
              <a:rPr lang="en-US" altLang="ja-JP" sz="1400" dirty="0" smtClean="0">
                <a:solidFill>
                  <a:srgbClr val="FFFFFF"/>
                </a:solidFill>
                <a:latin typeface="Tahoma" pitchFamily="34" charset="0"/>
              </a:rPr>
              <a:t>, </a:t>
            </a:r>
            <a:r>
              <a:rPr lang="ja-JP" altLang="en-US" sz="1400" dirty="0" smtClean="0">
                <a:solidFill>
                  <a:srgbClr val="FFFFFF"/>
                </a:solidFill>
                <a:latin typeface="Tahoma" pitchFamily="34" charset="0"/>
              </a:rPr>
              <a:t> </a:t>
            </a:r>
            <a:r>
              <a:rPr lang="en-US" altLang="ja-JP" sz="1400" dirty="0" smtClean="0">
                <a:solidFill>
                  <a:srgbClr val="FFFFFF"/>
                </a:solidFill>
                <a:latin typeface="Tahoma" pitchFamily="34" charset="0"/>
              </a:rPr>
              <a:t>JAXA</a:t>
            </a:r>
            <a:r>
              <a:rPr lang="ja-JP" altLang="en-US" sz="1400" dirty="0" smtClean="0">
                <a:solidFill>
                  <a:srgbClr val="FFFFFF"/>
                </a:solidFill>
                <a:latin typeface="Tahoma" pitchFamily="34" charset="0"/>
              </a:rPr>
              <a:t>・ 「飛翔体</a:t>
            </a:r>
            <a:r>
              <a:rPr lang="ja-JP" altLang="en-US" sz="1400" dirty="0">
                <a:solidFill>
                  <a:srgbClr val="FFFFFF"/>
                </a:solidFill>
                <a:latin typeface="Tahoma" pitchFamily="34" charset="0"/>
              </a:rPr>
              <a:t>による宇宙科学観測支援</a:t>
            </a:r>
            <a:r>
              <a:rPr lang="ja-JP" altLang="en-US" sz="1400" dirty="0" smtClean="0">
                <a:solidFill>
                  <a:srgbClr val="FFFFFF"/>
                </a:solidFill>
                <a:latin typeface="Tahoma" pitchFamily="34" charset="0"/>
              </a:rPr>
              <a:t>経費」の</a:t>
            </a:r>
            <a:r>
              <a:rPr lang="ja-JP" altLang="en-US" sz="1400" dirty="0">
                <a:solidFill>
                  <a:srgbClr val="FFFFFF"/>
                </a:solidFill>
                <a:latin typeface="Tahoma" pitchFamily="34" charset="0"/>
              </a:rPr>
              <a:t>支援を受けて実施</a:t>
            </a:r>
            <a:r>
              <a:rPr lang="ja-JP" altLang="en-US" sz="1400" dirty="0" smtClean="0">
                <a:solidFill>
                  <a:srgbClr val="FFFFFF"/>
                </a:solidFill>
                <a:latin typeface="Tahoma" pitchFamily="34" charset="0"/>
              </a:rPr>
              <a:t>された</a:t>
            </a:r>
            <a:r>
              <a:rPr lang="en-US" altLang="ja-JP" sz="1400" dirty="0" smtClean="0">
                <a:solidFill>
                  <a:srgbClr val="FFFFFF"/>
                </a:solidFill>
                <a:latin typeface="Tahoma" pitchFamily="34" charset="0"/>
              </a:rPr>
              <a:t>.</a:t>
            </a:r>
            <a:r>
              <a:rPr lang="ja-JP" altLang="en-US" sz="1400" dirty="0" smtClean="0">
                <a:solidFill>
                  <a:srgbClr val="FFFFFF"/>
                </a:solidFill>
                <a:latin typeface="Tahoma" pitchFamily="34" charset="0"/>
              </a:rPr>
              <a:t> 計画の立案から実現まで支援して頂いた高橋忠幸氏</a:t>
            </a:r>
            <a:r>
              <a:rPr lang="en-US" altLang="ja-JP" sz="1400" dirty="0" smtClean="0">
                <a:solidFill>
                  <a:srgbClr val="FFFFFF"/>
                </a:solidFill>
                <a:latin typeface="Tahoma" pitchFamily="34" charset="0"/>
              </a:rPr>
              <a:t>(JAXA)</a:t>
            </a:r>
            <a:r>
              <a:rPr lang="ja-JP" altLang="en-US" sz="1400" dirty="0" err="1" smtClean="0">
                <a:solidFill>
                  <a:srgbClr val="FFFFFF"/>
                </a:solidFill>
                <a:latin typeface="Tahoma" pitchFamily="34" charset="0"/>
              </a:rPr>
              <a:t>，</a:t>
            </a:r>
            <a:r>
              <a:rPr lang="ja-JP" altLang="en-US" sz="1400" dirty="0" smtClean="0">
                <a:solidFill>
                  <a:srgbClr val="FFFFFF"/>
                </a:solidFill>
                <a:latin typeface="Tahoma" pitchFamily="34" charset="0"/>
              </a:rPr>
              <a:t>設計から運用まで全ての段階で方向を示してくれた高島健氏</a:t>
            </a:r>
            <a:r>
              <a:rPr lang="en-US" altLang="ja-JP" sz="1400" dirty="0" smtClean="0">
                <a:solidFill>
                  <a:srgbClr val="FFFFFF"/>
                </a:solidFill>
                <a:latin typeface="Tahoma" pitchFamily="34" charset="0"/>
              </a:rPr>
              <a:t>(JAXA) </a:t>
            </a:r>
            <a:r>
              <a:rPr lang="ja-JP" altLang="en-US" sz="1400" dirty="0" smtClean="0">
                <a:solidFill>
                  <a:srgbClr val="FFFFFF"/>
                </a:solidFill>
                <a:latin typeface="Tahoma" pitchFamily="34" charset="0"/>
              </a:rPr>
              <a:t>をはじめ，国分紀秀氏</a:t>
            </a:r>
            <a:r>
              <a:rPr lang="en-US" altLang="ja-JP" sz="1400" dirty="0" smtClean="0">
                <a:solidFill>
                  <a:srgbClr val="FFFFFF"/>
                </a:solidFill>
                <a:latin typeface="Tahoma" pitchFamily="34" charset="0"/>
              </a:rPr>
              <a:t>(JAXA)</a:t>
            </a:r>
            <a:r>
              <a:rPr lang="ja-JP" altLang="en-US" sz="1400" dirty="0" err="1" smtClean="0">
                <a:solidFill>
                  <a:srgbClr val="FFFFFF"/>
                </a:solidFill>
                <a:latin typeface="Tahoma" pitchFamily="34" charset="0"/>
              </a:rPr>
              <a:t>，</a:t>
            </a:r>
            <a:r>
              <a:rPr lang="ja-JP" altLang="en-US" sz="1400" dirty="0" smtClean="0">
                <a:solidFill>
                  <a:srgbClr val="FFFFFF"/>
                </a:solidFill>
                <a:latin typeface="Tahoma" pitchFamily="34" charset="0"/>
              </a:rPr>
              <a:t>中澤知洋氏</a:t>
            </a:r>
            <a:r>
              <a:rPr lang="en-US" altLang="ja-JP" sz="1400" dirty="0" smtClean="0">
                <a:solidFill>
                  <a:srgbClr val="FFFFFF"/>
                </a:solidFill>
                <a:latin typeface="Tahoma" pitchFamily="34" charset="0"/>
              </a:rPr>
              <a:t>(</a:t>
            </a:r>
            <a:r>
              <a:rPr lang="ja-JP" altLang="en-US" sz="1400" dirty="0" smtClean="0">
                <a:solidFill>
                  <a:srgbClr val="FFFFFF"/>
                </a:solidFill>
                <a:latin typeface="Tahoma" pitchFamily="34" charset="0"/>
              </a:rPr>
              <a:t>東京大</a:t>
            </a:r>
            <a:r>
              <a:rPr lang="en-US" altLang="ja-JP" sz="1400" dirty="0" smtClean="0">
                <a:solidFill>
                  <a:srgbClr val="FFFFFF"/>
                </a:solidFill>
                <a:latin typeface="Tahoma" pitchFamily="34" charset="0"/>
              </a:rPr>
              <a:t>)</a:t>
            </a:r>
            <a:r>
              <a:rPr lang="ja-JP" altLang="en-US" sz="1400" dirty="0" err="1" smtClean="0">
                <a:solidFill>
                  <a:srgbClr val="FFFFFF"/>
                </a:solidFill>
                <a:latin typeface="Tahoma" pitchFamily="34" charset="0"/>
              </a:rPr>
              <a:t>，</a:t>
            </a:r>
            <a:r>
              <a:rPr lang="ja-JP" altLang="en-US" sz="1400" dirty="0" smtClean="0">
                <a:solidFill>
                  <a:srgbClr val="FFFFFF"/>
                </a:solidFill>
                <a:latin typeface="Tahoma" pitchFamily="34" charset="0"/>
              </a:rPr>
              <a:t>森國城氏，</a:t>
            </a:r>
            <a:r>
              <a:rPr lang="en-US" altLang="ja-JP" sz="1400" dirty="0" smtClean="0">
                <a:solidFill>
                  <a:srgbClr val="FFFFFF"/>
                </a:solidFill>
                <a:latin typeface="Tahoma" pitchFamily="34" charset="0"/>
              </a:rPr>
              <a:t>JAXA</a:t>
            </a:r>
            <a:r>
              <a:rPr lang="ja-JP" altLang="en-US" sz="1400" dirty="0" smtClean="0">
                <a:solidFill>
                  <a:srgbClr val="FFFFFF"/>
                </a:solidFill>
                <a:latin typeface="Tahoma" pitchFamily="34" charset="0"/>
              </a:rPr>
              <a:t>・宇宙実証研究共同センター，</a:t>
            </a:r>
            <a:r>
              <a:rPr lang="en-US" altLang="ja-JP" sz="1400" dirty="0" smtClean="0">
                <a:solidFill>
                  <a:srgbClr val="FFFFFF"/>
                </a:solidFill>
                <a:latin typeface="Tahoma" pitchFamily="34" charset="0"/>
              </a:rPr>
              <a:t>X </a:t>
            </a:r>
            <a:r>
              <a:rPr lang="ja-JP" altLang="en-US" sz="1400" dirty="0">
                <a:solidFill>
                  <a:srgbClr val="FFFFFF"/>
                </a:solidFill>
                <a:latin typeface="Tahoma" pitchFamily="34" charset="0"/>
              </a:rPr>
              <a:t>線衛星グループ，高高度気球による微小重力実験機グループなど経験豊富な方々の導きと，有限会社ワイエスデザイン，イデアシステム株式会社の設計・製作協力，財団法人日本宇宙フォーラム，ダイヤモンドエアサービス株式会社などの</a:t>
            </a:r>
            <a:r>
              <a:rPr lang="ja-JP" altLang="en-US" sz="1400" dirty="0" smtClean="0">
                <a:solidFill>
                  <a:srgbClr val="FFFFFF"/>
                </a:solidFill>
                <a:latin typeface="Tahoma" pitchFamily="34" charset="0"/>
              </a:rPr>
              <a:t>協力，および</a:t>
            </a:r>
            <a:r>
              <a:rPr lang="en-US" altLang="ja-JP" sz="1400" dirty="0" smtClean="0">
                <a:solidFill>
                  <a:srgbClr val="FFFFFF"/>
                </a:solidFill>
                <a:latin typeface="Tahoma" pitchFamily="34" charset="0"/>
              </a:rPr>
              <a:t>,</a:t>
            </a:r>
            <a:r>
              <a:rPr lang="ja-JP" altLang="en-US" sz="1400" dirty="0">
                <a:solidFill>
                  <a:srgbClr val="FFFFFF"/>
                </a:solidFill>
                <a:latin typeface="Tahoma" pitchFamily="34" charset="0"/>
              </a:rPr>
              <a:t>日本</a:t>
            </a:r>
            <a:r>
              <a:rPr lang="en-US" altLang="ja-JP" sz="1400" dirty="0" err="1">
                <a:solidFill>
                  <a:srgbClr val="FFFFFF"/>
                </a:solidFill>
                <a:latin typeface="Tahoma" pitchFamily="34" charset="0"/>
              </a:rPr>
              <a:t>SpaceWire</a:t>
            </a:r>
            <a:r>
              <a:rPr lang="ja-JP" altLang="en-US" sz="1400" dirty="0" smtClean="0">
                <a:solidFill>
                  <a:srgbClr val="FFFFFF"/>
                </a:solidFill>
                <a:latin typeface="Tahoma" pitchFamily="34" charset="0"/>
              </a:rPr>
              <a:t>ユーザー会</a:t>
            </a:r>
            <a:r>
              <a:rPr lang="en-US" altLang="ja-JP" sz="1400" dirty="0" smtClean="0">
                <a:solidFill>
                  <a:srgbClr val="FFFFFF"/>
                </a:solidFill>
                <a:latin typeface="Tahoma" pitchFamily="34" charset="0"/>
              </a:rPr>
              <a:t>, </a:t>
            </a:r>
            <a:r>
              <a:rPr lang="ja-JP" altLang="en-US" sz="1400" dirty="0" smtClean="0">
                <a:solidFill>
                  <a:srgbClr val="FFFFFF"/>
                </a:solidFill>
                <a:latin typeface="Tahoma" pitchFamily="34" charset="0"/>
              </a:rPr>
              <a:t>国内</a:t>
            </a:r>
            <a:r>
              <a:rPr lang="ja-JP" altLang="en-US" sz="1400" dirty="0">
                <a:solidFill>
                  <a:srgbClr val="FFFFFF"/>
                </a:solidFill>
                <a:latin typeface="Tahoma" pitchFamily="34" charset="0"/>
              </a:rPr>
              <a:t>の重力波実験</a:t>
            </a:r>
            <a:r>
              <a:rPr lang="ja-JP" altLang="en-US" sz="1400" dirty="0" smtClean="0">
                <a:solidFill>
                  <a:srgbClr val="FFFFFF"/>
                </a:solidFill>
                <a:latin typeface="Tahoma" pitchFamily="34" charset="0"/>
              </a:rPr>
              <a:t>グループ</a:t>
            </a:r>
            <a:r>
              <a:rPr lang="ja-JP" altLang="en-US" sz="1400" dirty="0">
                <a:solidFill>
                  <a:srgbClr val="FFFFFF"/>
                </a:solidFill>
                <a:latin typeface="Tahoma" pitchFamily="34" charset="0"/>
              </a:rPr>
              <a:t>の</a:t>
            </a:r>
            <a:r>
              <a:rPr lang="ja-JP" altLang="en-US" sz="1400" dirty="0" smtClean="0">
                <a:solidFill>
                  <a:srgbClr val="FFFFFF"/>
                </a:solidFill>
                <a:latin typeface="Tahoma" pitchFamily="34" charset="0"/>
              </a:rPr>
              <a:t>協力に感謝する</a:t>
            </a:r>
            <a:r>
              <a:rPr lang="en-US" altLang="ja-JP" sz="1400" dirty="0" smtClean="0">
                <a:solidFill>
                  <a:srgbClr val="FFFFFF"/>
                </a:solidFill>
                <a:latin typeface="Tahoma" pitchFamily="34" charset="0"/>
              </a:rPr>
              <a:t>.</a:t>
            </a:r>
          </a:p>
        </p:txBody>
      </p:sp>
      <p:sp>
        <p:nvSpPr>
          <p:cNvPr id="3" name="スライド番号プレースホルダー 2"/>
          <p:cNvSpPr>
            <a:spLocks noGrp="1"/>
          </p:cNvSpPr>
          <p:nvPr>
            <p:ph type="sldNum" sz="quarter" idx="11"/>
          </p:nvPr>
        </p:nvSpPr>
        <p:spPr/>
        <p:txBody>
          <a:bodyPr/>
          <a:lstStyle/>
          <a:p>
            <a:pPr>
              <a:defRPr/>
            </a:pPr>
            <a:fld id="{7AF75637-E8AC-4181-927C-9D85E9A3AAC1}" type="slidenum">
              <a:rPr lang="en-US" altLang="ja-JP" smtClean="0"/>
              <a:pPr>
                <a:defRPr/>
              </a:pPr>
              <a:t>36</a:t>
            </a:fld>
            <a:endParaRPr lang="en-US" altLang="ja-JP" dirty="0"/>
          </a:p>
        </p:txBody>
      </p:sp>
    </p:spTree>
  </p:cSld>
  <p:clrMapOvr>
    <a:masterClrMapping/>
  </p:clrMapOvr>
  <p:transition advTm="1712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2" name="タイトル 1"/>
          <p:cNvSpPr>
            <a:spLocks noGrp="1"/>
          </p:cNvSpPr>
          <p:nvPr>
            <p:ph type="title"/>
          </p:nvPr>
        </p:nvSpPr>
        <p:spPr/>
        <p:txBody>
          <a:bodyPr/>
          <a:lstStyle/>
          <a:p>
            <a:endParaRPr kumimoji="1" lang="ja-JP" altLang="en-US"/>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pitchFamily="34" charset="0"/>
                <a:ea typeface="HGP創英角ｺﾞｼｯｸUB" pitchFamily="50" charset="-128"/>
                <a:cs typeface="+mn-cs"/>
              </a:rPr>
              <a:t>小型衛星による実証シンポジウム </a:t>
            </a:r>
            <a:r>
              <a:rPr lang="en-US" altLang="ja-JP" sz="1200" kern="1200" smtClean="0">
                <a:solidFill>
                  <a:srgbClr val="EAEAEA"/>
                </a:solidFill>
                <a:latin typeface="Tahoma" pitchFamily="34" charset="0"/>
                <a:ea typeface="HGP創英角ｺﾞｼｯｸUB" pitchFamily="50" charset="-128"/>
                <a:cs typeface="+mn-cs"/>
              </a:rPr>
              <a:t>(2011</a:t>
            </a:r>
            <a:r>
              <a:rPr lang="ja-JP" altLang="en-US" sz="1200" kern="1200" smtClean="0">
                <a:solidFill>
                  <a:srgbClr val="EAEAEA"/>
                </a:solidFill>
                <a:latin typeface="Tahoma" pitchFamily="34" charset="0"/>
                <a:ea typeface="HGP創英角ｺﾞｼｯｸUB" pitchFamily="50" charset="-128"/>
                <a:cs typeface="+mn-cs"/>
              </a:rPr>
              <a:t>年</a:t>
            </a:r>
            <a:r>
              <a:rPr lang="en-US" altLang="ja-JP" sz="1200" kern="1200" smtClean="0">
                <a:solidFill>
                  <a:srgbClr val="EAEAEA"/>
                </a:solidFill>
                <a:latin typeface="Tahoma" pitchFamily="34" charset="0"/>
                <a:ea typeface="HGP創英角ｺﾞｼｯｸUB" pitchFamily="50" charset="-128"/>
                <a:cs typeface="+mn-cs"/>
              </a:rPr>
              <a:t>9</a:t>
            </a:r>
            <a:r>
              <a:rPr lang="ja-JP" altLang="en-US" sz="1200" kern="1200" smtClean="0">
                <a:solidFill>
                  <a:srgbClr val="EAEAEA"/>
                </a:solidFill>
                <a:latin typeface="Tahoma" pitchFamily="34" charset="0"/>
                <a:ea typeface="HGP創英角ｺﾞｼｯｸUB" pitchFamily="50" charset="-128"/>
                <a:cs typeface="+mn-cs"/>
              </a:rPr>
              <a:t>月</a:t>
            </a:r>
            <a:r>
              <a:rPr lang="en-US" altLang="ja-JP" sz="1200" kern="1200" smtClean="0">
                <a:solidFill>
                  <a:srgbClr val="EAEAEA"/>
                </a:solidFill>
                <a:latin typeface="Tahoma" pitchFamily="34" charset="0"/>
                <a:ea typeface="HGP創英角ｺﾞｼｯｸUB" pitchFamily="50" charset="-128"/>
                <a:cs typeface="+mn-cs"/>
              </a:rPr>
              <a:t>7</a:t>
            </a:r>
            <a:r>
              <a:rPr lang="ja-JP" altLang="en-US" sz="1200" kern="1200" smtClean="0">
                <a:solidFill>
                  <a:srgbClr val="EAEAEA"/>
                </a:solidFill>
                <a:latin typeface="Tahoma" pitchFamily="34" charset="0"/>
                <a:ea typeface="HGP創英角ｺﾞｼｯｸUB" pitchFamily="50" charset="-128"/>
                <a:cs typeface="+mn-cs"/>
              </a:rPr>
              <a:t>日</a:t>
            </a:r>
            <a:r>
              <a:rPr lang="en-US" altLang="ja-JP" sz="1200" kern="1200" smtClean="0">
                <a:solidFill>
                  <a:srgbClr val="EAEAEA"/>
                </a:solidFill>
                <a:latin typeface="Tahoma" pitchFamily="34" charset="0"/>
                <a:ea typeface="HGP創英角ｺﾞｼｯｸUB" pitchFamily="50" charset="-128"/>
                <a:cs typeface="+mn-cs"/>
              </a:rPr>
              <a:t>, </a:t>
            </a:r>
            <a:r>
              <a:rPr lang="ja-JP" altLang="en-US" sz="1200" kern="1200" smtClean="0">
                <a:solidFill>
                  <a:srgbClr val="EAEAEA"/>
                </a:solidFill>
                <a:latin typeface="Tahoma" pitchFamily="34" charset="0"/>
                <a:ea typeface="HGP創英角ｺﾞｼｯｸUB" pitchFamily="50" charset="-128"/>
                <a:cs typeface="+mn-cs"/>
              </a:rPr>
              <a:t>学術総合センター 一ツ橋記念講堂</a:t>
            </a:r>
            <a:r>
              <a:rPr lang="en-US" altLang="ja-JP" sz="1200" kern="1200" smtClean="0">
                <a:solidFill>
                  <a:srgbClr val="EAEAEA"/>
                </a:solidFill>
                <a:latin typeface="Tahoma" pitchFamily="34" charset="0"/>
                <a:ea typeface="HGP創英角ｺﾞｼｯｸUB" pitchFamily="50" charset="-128"/>
                <a:cs typeface="+mn-cs"/>
              </a:rPr>
              <a:t>)</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757238" y="765175"/>
            <a:ext cx="8386762" cy="5711825"/>
          </a:xfrm>
          <a:prstGeom prst="rect">
            <a:avLst/>
          </a:prstGeom>
        </p:spPr>
        <p:txBody>
          <a:bodyPr/>
          <a:lstStyle/>
          <a:p>
            <a:pPr lvl="2">
              <a:lnSpc>
                <a:spcPct val="120000"/>
              </a:lnSpc>
              <a:spcBef>
                <a:spcPct val="0"/>
              </a:spcBef>
              <a:buClrTx/>
              <a:buFontTx/>
              <a:buNone/>
            </a:pPr>
            <a:r>
              <a:rPr lang="en-US" altLang="ja-JP" sz="2800" b="1" dirty="0"/>
              <a:t>   </a:t>
            </a:r>
          </a:p>
          <a:p>
            <a:pPr lvl="2">
              <a:lnSpc>
                <a:spcPct val="120000"/>
              </a:lnSpc>
              <a:spcBef>
                <a:spcPct val="0"/>
              </a:spcBef>
              <a:buClrTx/>
              <a:buFontTx/>
              <a:buNone/>
            </a:pPr>
            <a:endParaRPr lang="en-US" altLang="ja-JP" sz="2800" b="1" dirty="0"/>
          </a:p>
          <a:p>
            <a:pPr lvl="2">
              <a:lnSpc>
                <a:spcPct val="120000"/>
              </a:lnSpc>
              <a:spcBef>
                <a:spcPct val="0"/>
              </a:spcBef>
              <a:buClrTx/>
              <a:buFontTx/>
              <a:buNone/>
            </a:pPr>
            <a:endParaRPr lang="en-US" altLang="ja-JP" sz="2800" b="1" dirty="0" smtClean="0"/>
          </a:p>
          <a:p>
            <a:pPr lvl="2">
              <a:lnSpc>
                <a:spcPct val="120000"/>
              </a:lnSpc>
              <a:spcBef>
                <a:spcPct val="0"/>
              </a:spcBef>
              <a:buClrTx/>
              <a:buFontTx/>
              <a:buNone/>
            </a:pPr>
            <a:endParaRPr lang="en-US" altLang="ja-JP" sz="2800" b="1" dirty="0"/>
          </a:p>
          <a:p>
            <a:pPr lvl="2">
              <a:lnSpc>
                <a:spcPct val="120000"/>
              </a:lnSpc>
              <a:spcBef>
                <a:spcPct val="0"/>
              </a:spcBef>
              <a:buClrTx/>
              <a:buFontTx/>
              <a:buNone/>
            </a:pPr>
            <a:r>
              <a:rPr lang="en-US" altLang="ja-JP" sz="2800" b="1" dirty="0"/>
              <a:t>                  </a:t>
            </a:r>
            <a:r>
              <a:rPr lang="ja-JP" altLang="en-US" sz="3600" b="1" dirty="0" smtClean="0"/>
              <a:t>バックアップ</a:t>
            </a:r>
            <a:endParaRPr lang="ja-JP" altLang="en-US" sz="3600" b="1" dirty="0"/>
          </a:p>
          <a:p>
            <a:pPr lvl="3">
              <a:lnSpc>
                <a:spcPct val="120000"/>
              </a:lnSpc>
              <a:spcBef>
                <a:spcPct val="0"/>
              </a:spcBef>
              <a:buClrTx/>
              <a:buFontTx/>
              <a:buNone/>
            </a:pPr>
            <a:r>
              <a:rPr lang="ja-JP" altLang="en-US" b="1" dirty="0">
                <a:solidFill>
                  <a:srgbClr val="008000"/>
                </a:solidFill>
              </a:rPr>
              <a:t>　            </a:t>
            </a:r>
          </a:p>
          <a:p>
            <a:pPr lvl="3">
              <a:lnSpc>
                <a:spcPct val="120000"/>
              </a:lnSpc>
              <a:spcBef>
                <a:spcPct val="0"/>
              </a:spcBef>
              <a:buClrTx/>
              <a:buFontTx/>
              <a:buNone/>
            </a:pPr>
            <a:r>
              <a:rPr lang="ja-JP" altLang="en-US" sz="2800" b="1" dirty="0">
                <a:solidFill>
                  <a:srgbClr val="008000"/>
                </a:solidFill>
              </a:rPr>
              <a:t>            </a:t>
            </a:r>
            <a:endParaRPr lang="ja-JP" altLang="en-US" sz="2800" b="1" dirty="0"/>
          </a:p>
        </p:txBody>
      </p:sp>
      <p:sp>
        <p:nvSpPr>
          <p:cNvPr id="3" name="スライド番号プレースホルダー 2"/>
          <p:cNvSpPr>
            <a:spLocks noGrp="1"/>
          </p:cNvSpPr>
          <p:nvPr>
            <p:ph type="sldNum" sz="quarter" idx="11"/>
          </p:nvPr>
        </p:nvSpPr>
        <p:spPr/>
        <p:txBody>
          <a:bodyPr/>
          <a:lstStyle/>
          <a:p>
            <a:pPr>
              <a:defRPr/>
            </a:pPr>
            <a:fld id="{7AF75637-E8AC-4181-927C-9D85E9A3AAC1}" type="slidenum">
              <a:rPr lang="en-US" altLang="ja-JP" smtClean="0"/>
              <a:pPr>
                <a:defRPr/>
              </a:pPr>
              <a:t>37</a:t>
            </a:fld>
            <a:endParaRPr lang="en-US" altLang="ja-JP" dirty="0"/>
          </a:p>
        </p:txBody>
      </p:sp>
    </p:spTree>
  </p:cSld>
  <p:clrMapOvr>
    <a:masterClrMapping/>
  </p:clrMapOvr>
  <p:transition advTm="1712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3"/>
          <p:cNvSpPr>
            <a:spLocks noChangeShapeType="1"/>
          </p:cNvSpPr>
          <p:nvPr/>
        </p:nvSpPr>
        <p:spPr bwMode="auto">
          <a:xfrm>
            <a:off x="366713" y="692150"/>
            <a:ext cx="8382000" cy="0"/>
          </a:xfrm>
          <a:prstGeom prst="line">
            <a:avLst/>
          </a:prstGeom>
          <a:noFill/>
          <a:ln w="57150">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11270" name="正方形/長方形 11"/>
          <p:cNvSpPr>
            <a:spLocks noChangeArrowheads="1"/>
          </p:cNvSpPr>
          <p:nvPr/>
        </p:nvSpPr>
        <p:spPr bwMode="auto">
          <a:xfrm>
            <a:off x="214313" y="747713"/>
            <a:ext cx="8572500" cy="1271587"/>
          </a:xfrm>
          <a:prstGeom prst="rect">
            <a:avLst/>
          </a:prstGeom>
          <a:noFill/>
          <a:ln w="9525">
            <a:noFill/>
            <a:miter lim="800000"/>
            <a:headEnd/>
            <a:tailEnd/>
          </a:ln>
        </p:spPr>
        <p:txBody>
          <a:bodyPr>
            <a:spAutoFit/>
          </a:bodyPr>
          <a:lstStyle/>
          <a:p>
            <a:pPr algn="l">
              <a:lnSpc>
                <a:spcPts val="2300"/>
              </a:lnSpc>
              <a:buFontTx/>
              <a:buNone/>
              <a:defRPr/>
            </a:pPr>
            <a:r>
              <a:rPr lang="ja-JP" altLang="en-US" sz="1600" b="1" u="sng" dirty="0">
                <a:solidFill>
                  <a:srgbClr val="FF0000"/>
                </a:solidFill>
                <a:latin typeface="ＭＳ Ｐゴシック"/>
                <a:ea typeface="ＭＳ Ｐゴシック"/>
              </a:rPr>
              <a:t>目的</a:t>
            </a:r>
            <a:endParaRPr lang="en-US" altLang="ja-JP" sz="1600" b="1" u="sng" dirty="0">
              <a:solidFill>
                <a:srgbClr val="FF0000"/>
              </a:solidFill>
              <a:latin typeface="ＭＳ Ｐゴシック"/>
              <a:ea typeface="ＭＳ Ｐゴシック"/>
            </a:endParaRPr>
          </a:p>
          <a:p>
            <a:pPr algn="l">
              <a:lnSpc>
                <a:spcPts val="2300"/>
              </a:lnSpc>
              <a:buFontTx/>
              <a:buNone/>
              <a:defRPr/>
            </a:pPr>
            <a:r>
              <a:rPr lang="en-US" altLang="ja-JP" sz="1600" dirty="0">
                <a:solidFill>
                  <a:srgbClr val="000000"/>
                </a:solidFill>
                <a:latin typeface="ＭＳ Ｐゴシック"/>
                <a:ea typeface="ＭＳ Ｐゴシック"/>
              </a:rPr>
              <a:t>JAXA</a:t>
            </a:r>
            <a:r>
              <a:rPr lang="ja-JP" altLang="en-US" sz="1600" dirty="0">
                <a:solidFill>
                  <a:srgbClr val="000000"/>
                </a:solidFill>
                <a:latin typeface="ＭＳ Ｐゴシック"/>
                <a:ea typeface="ＭＳ Ｐゴシック"/>
              </a:rPr>
              <a:t>が宇宙用に開発した高速</a:t>
            </a:r>
            <a:r>
              <a:rPr lang="en-US" altLang="ja-JP" sz="1600" dirty="0">
                <a:solidFill>
                  <a:srgbClr val="000000"/>
                </a:solidFill>
                <a:latin typeface="ＭＳ Ｐゴシック"/>
                <a:ea typeface="ＭＳ Ｐゴシック"/>
              </a:rPr>
              <a:t>MPU</a:t>
            </a:r>
            <a:r>
              <a:rPr lang="ja-JP" altLang="en-US" sz="1600" dirty="0">
                <a:solidFill>
                  <a:srgbClr val="000000"/>
                </a:solidFill>
                <a:latin typeface="ＭＳ Ｐゴシック"/>
                <a:ea typeface="ＭＳ Ｐゴシック"/>
              </a:rPr>
              <a:t>を用い、新しい国際標準の一つになりつつあるスペースワイヤ規格を発展させた次世代ネットワーク型データ処理技術の実証と、そのデータ処理技術を活用した超高感度加速度計による重力波計測装置の動作実証試験．</a:t>
            </a:r>
          </a:p>
        </p:txBody>
      </p:sp>
      <p:sp>
        <p:nvSpPr>
          <p:cNvPr id="13" name="正方形/長方形 12"/>
          <p:cNvSpPr/>
          <p:nvPr/>
        </p:nvSpPr>
        <p:spPr>
          <a:xfrm>
            <a:off x="223838" y="2017713"/>
            <a:ext cx="8786812" cy="1501775"/>
          </a:xfrm>
          <a:prstGeom prst="rect">
            <a:avLst/>
          </a:prstGeom>
        </p:spPr>
        <p:txBody>
          <a:bodyPr>
            <a:spAutoFit/>
          </a:bodyPr>
          <a:lstStyle/>
          <a:p>
            <a:pPr algn="l">
              <a:lnSpc>
                <a:spcPts val="2200"/>
              </a:lnSpc>
              <a:buFontTx/>
              <a:buNone/>
              <a:defRPr/>
            </a:pPr>
            <a:r>
              <a:rPr lang="ja-JP" altLang="en-US" sz="1600" b="1" u="sng" dirty="0">
                <a:solidFill>
                  <a:srgbClr val="FF0000"/>
                </a:solidFill>
                <a:latin typeface="ＭＳ Ｐゴシック"/>
                <a:ea typeface="ＭＳ Ｐゴシック"/>
              </a:rPr>
              <a:t>Ｓ</a:t>
            </a:r>
            <a:r>
              <a:rPr lang="en-US" altLang="ja-JP" sz="1600" b="1" u="sng" dirty="0">
                <a:solidFill>
                  <a:srgbClr val="FF0000"/>
                </a:solidFill>
                <a:latin typeface="ＭＳ Ｐゴシック"/>
                <a:ea typeface="ＭＳ Ｐゴシック"/>
              </a:rPr>
              <a:t>paceCube2</a:t>
            </a:r>
            <a:r>
              <a:rPr lang="ja-JP" altLang="en-US" sz="1600" b="1" u="sng" dirty="0">
                <a:solidFill>
                  <a:srgbClr val="FF0000"/>
                </a:solidFill>
                <a:latin typeface="ＭＳ Ｐゴシック"/>
                <a:ea typeface="ＭＳ Ｐゴシック"/>
              </a:rPr>
              <a:t>の機能</a:t>
            </a:r>
            <a:endParaRPr lang="en-US" altLang="ja-JP" sz="1600" b="1" u="sng" dirty="0">
              <a:solidFill>
                <a:srgbClr val="FF0000"/>
              </a:solidFill>
              <a:latin typeface="ＭＳ Ｐゴシック"/>
              <a:ea typeface="ＭＳ Ｐゴシック"/>
            </a:endParaRPr>
          </a:p>
          <a:p>
            <a:pPr algn="l">
              <a:lnSpc>
                <a:spcPts val="2200"/>
              </a:lnSpc>
              <a:buFontTx/>
              <a:buNone/>
              <a:defRPr/>
            </a:pPr>
            <a:r>
              <a:rPr lang="ja-JP" altLang="en-US" sz="1600" dirty="0">
                <a:solidFill>
                  <a:srgbClr val="000000"/>
                </a:solidFill>
                <a:latin typeface="ＭＳ Ｐゴシック"/>
                <a:ea typeface="ＭＳ Ｐゴシック"/>
              </a:rPr>
              <a:t>スペースワイヤ標準規格の新たな機能であるスペースワイヤ・リモートメモリアクセス 機能（</a:t>
            </a:r>
            <a:r>
              <a:rPr lang="en-US" altLang="ja-JP" sz="1600" dirty="0">
                <a:solidFill>
                  <a:srgbClr val="000000"/>
                </a:solidFill>
                <a:latin typeface="ＭＳ Ｐゴシック"/>
                <a:ea typeface="ＭＳ Ｐゴシック"/>
              </a:rPr>
              <a:t>CPU</a:t>
            </a:r>
            <a:r>
              <a:rPr lang="ja-JP" altLang="en-US" sz="1600" dirty="0">
                <a:solidFill>
                  <a:srgbClr val="000000"/>
                </a:solidFill>
                <a:latin typeface="ＭＳ Ｐゴシック"/>
                <a:ea typeface="ＭＳ Ｐゴシック"/>
              </a:rPr>
              <a:t>を持たない通信相手の内部メモリへの 直接アクセス機能）</a:t>
            </a:r>
            <a:endParaRPr lang="en-US" altLang="ja-JP" sz="1600" dirty="0">
              <a:solidFill>
                <a:srgbClr val="000000"/>
              </a:solidFill>
              <a:latin typeface="ＭＳ Ｐゴシック"/>
              <a:ea typeface="ＭＳ Ｐゴシック"/>
            </a:endParaRPr>
          </a:p>
          <a:p>
            <a:pPr algn="l">
              <a:lnSpc>
                <a:spcPts val="2200"/>
              </a:lnSpc>
              <a:buFontTx/>
              <a:buNone/>
              <a:defRPr/>
            </a:pPr>
            <a:r>
              <a:rPr lang="ja-JP" altLang="en-US" sz="1600" b="1" u="sng" dirty="0">
                <a:solidFill>
                  <a:srgbClr val="FF0000"/>
                </a:solidFill>
                <a:latin typeface="ＭＳ Ｐゴシック"/>
                <a:ea typeface="ＭＳ Ｐゴシック"/>
                <a:cs typeface="Times New Roman" pitchFamily="18" charset="0"/>
              </a:rPr>
              <a:t>超高感度加速度計（</a:t>
            </a:r>
            <a:r>
              <a:rPr lang="en-US" altLang="ja-JP" sz="1600" b="1" u="sng" dirty="0" err="1">
                <a:solidFill>
                  <a:srgbClr val="FF0000"/>
                </a:solidFill>
                <a:latin typeface="ＭＳ Ｐゴシック"/>
                <a:ea typeface="ＭＳ Ｐゴシック"/>
                <a:cs typeface="Times New Roman" pitchFamily="18" charset="0"/>
              </a:rPr>
              <a:t>SWIMμν</a:t>
            </a:r>
            <a:r>
              <a:rPr lang="ja-JP" altLang="en-US" sz="1600" b="1" u="sng" dirty="0">
                <a:solidFill>
                  <a:srgbClr val="FF0000"/>
                </a:solidFill>
                <a:latin typeface="ＭＳ Ｐゴシック"/>
                <a:ea typeface="ＭＳ Ｐゴシック"/>
                <a:cs typeface="Times New Roman" pitchFamily="18" charset="0"/>
              </a:rPr>
              <a:t>）の機能</a:t>
            </a:r>
            <a:endParaRPr lang="en-US" altLang="ja-JP" sz="1600" b="1" u="sng" dirty="0">
              <a:solidFill>
                <a:srgbClr val="FF0000"/>
              </a:solidFill>
              <a:latin typeface="ＭＳ Ｐゴシック"/>
              <a:ea typeface="ＭＳ Ｐゴシック"/>
              <a:cs typeface="Times New Roman" pitchFamily="18" charset="0"/>
            </a:endParaRPr>
          </a:p>
          <a:p>
            <a:pPr algn="l">
              <a:lnSpc>
                <a:spcPts val="2200"/>
              </a:lnSpc>
              <a:buFontTx/>
              <a:buNone/>
              <a:defRPr/>
            </a:pPr>
            <a:r>
              <a:rPr lang="ja-JP" altLang="en-US" sz="1600" dirty="0">
                <a:solidFill>
                  <a:srgbClr val="000000"/>
                </a:solidFill>
                <a:latin typeface="ＭＳ Ｐゴシック"/>
                <a:ea typeface="ＭＳ Ｐゴシック"/>
                <a:cs typeface="Times New Roman" pitchFamily="18" charset="0"/>
              </a:rPr>
              <a:t>マスを磁気浮上させて相対位置を制御し、制御信号の変化から微小加速度変動を検出する機能．</a:t>
            </a:r>
            <a:endParaRPr lang="ja-JP" altLang="en-US" sz="1600" dirty="0">
              <a:solidFill>
                <a:srgbClr val="000000"/>
              </a:solidFill>
              <a:latin typeface="ＭＳ Ｐゴシック"/>
              <a:ea typeface="ＭＳ Ｐゴシック"/>
            </a:endParaRPr>
          </a:p>
        </p:txBody>
      </p:sp>
      <p:sp>
        <p:nvSpPr>
          <p:cNvPr id="8200" name="Rectangle 4"/>
          <p:cNvSpPr>
            <a:spLocks noChangeArrowheads="1"/>
          </p:cNvSpPr>
          <p:nvPr/>
        </p:nvSpPr>
        <p:spPr bwMode="auto">
          <a:xfrm>
            <a:off x="0" y="3581400"/>
            <a:ext cx="3522663" cy="3054350"/>
          </a:xfrm>
          <a:prstGeom prst="rect">
            <a:avLst/>
          </a:prstGeom>
          <a:noFill/>
          <a:ln w="9525">
            <a:noFill/>
            <a:miter lim="800000"/>
            <a:headEnd/>
            <a:tailEnd/>
          </a:ln>
        </p:spPr>
        <p:txBody>
          <a:bodyPr anchor="ctr">
            <a:spAutoFit/>
          </a:bodyPr>
          <a:lstStyle/>
          <a:p>
            <a:pPr indent="152400" algn="l" eaLnBrk="0" hangingPunct="0">
              <a:lnSpc>
                <a:spcPts val="2100"/>
              </a:lnSpc>
              <a:buFontTx/>
              <a:buNone/>
              <a:defRPr/>
            </a:pPr>
            <a:r>
              <a:rPr lang="ja-JP" altLang="en-US" sz="1600" b="1" u="sng">
                <a:solidFill>
                  <a:srgbClr val="FF0000"/>
                </a:solidFill>
                <a:latin typeface="ＭＳ Ｐゴシック"/>
                <a:ea typeface="ＭＳ Ｐゴシック"/>
                <a:cs typeface="Times New Roman" pitchFamily="18" charset="0"/>
              </a:rPr>
              <a:t>成果（計画以上の成果を達成）</a:t>
            </a:r>
            <a:endParaRPr lang="en-US" altLang="ja-JP" sz="1600" b="1" u="sng">
              <a:solidFill>
                <a:srgbClr val="FF0000"/>
              </a:solidFill>
              <a:latin typeface="ＭＳ Ｐゴシック"/>
              <a:ea typeface="ＭＳ Ｐゴシック"/>
              <a:cs typeface="Times New Roman" pitchFamily="18" charset="0"/>
            </a:endParaRPr>
          </a:p>
          <a:p>
            <a:pPr indent="152400" algn="l">
              <a:lnSpc>
                <a:spcPts val="2100"/>
              </a:lnSpc>
              <a:buFontTx/>
              <a:buNone/>
              <a:defRPr/>
            </a:pPr>
            <a:r>
              <a:rPr lang="ja-JP" altLang="en-US" sz="1600">
                <a:solidFill>
                  <a:srgbClr val="000000"/>
                </a:solidFill>
                <a:latin typeface="ＭＳ Ｐゴシック"/>
                <a:ea typeface="ＭＳ Ｐゴシック"/>
              </a:rPr>
              <a:t>・スペースワイヤを標準サポートする</a:t>
            </a:r>
            <a:endParaRPr lang="en-US" altLang="ja-JP" sz="1600">
              <a:solidFill>
                <a:srgbClr val="000000"/>
              </a:solidFill>
              <a:latin typeface="ＭＳ Ｐゴシック"/>
              <a:ea typeface="ＭＳ Ｐゴシック"/>
            </a:endParaRPr>
          </a:p>
          <a:p>
            <a:pPr indent="152400" algn="l">
              <a:lnSpc>
                <a:spcPts val="2100"/>
              </a:lnSpc>
              <a:buFontTx/>
              <a:buNone/>
              <a:defRPr/>
            </a:pPr>
            <a:r>
              <a:rPr lang="ja-JP" altLang="en-US" sz="1600">
                <a:solidFill>
                  <a:srgbClr val="000000"/>
                </a:solidFill>
                <a:latin typeface="ＭＳ Ｐゴシック"/>
                <a:ea typeface="ＭＳ Ｐゴシック"/>
              </a:rPr>
              <a:t>　宇宙用計算機</a:t>
            </a:r>
            <a:r>
              <a:rPr lang="en-US" altLang="ja-JP" sz="1600">
                <a:solidFill>
                  <a:srgbClr val="000000"/>
                </a:solidFill>
                <a:latin typeface="ＭＳ Ｐゴシック"/>
                <a:ea typeface="ＭＳ Ｐゴシック"/>
              </a:rPr>
              <a:t>SpaceCube2</a:t>
            </a:r>
            <a:r>
              <a:rPr lang="ja-JP" altLang="en-US" sz="1600">
                <a:solidFill>
                  <a:srgbClr val="000000"/>
                </a:solidFill>
                <a:latin typeface="ＭＳ Ｐゴシック"/>
                <a:ea typeface="ＭＳ Ｐゴシック"/>
              </a:rPr>
              <a:t>の宇宙</a:t>
            </a:r>
            <a:endParaRPr lang="en-US" altLang="ja-JP" sz="1600">
              <a:solidFill>
                <a:srgbClr val="000000"/>
              </a:solidFill>
              <a:latin typeface="ＭＳ Ｐゴシック"/>
              <a:ea typeface="ＭＳ Ｐゴシック"/>
            </a:endParaRPr>
          </a:p>
          <a:p>
            <a:pPr indent="152400" algn="l">
              <a:lnSpc>
                <a:spcPts val="2100"/>
              </a:lnSpc>
              <a:buFontTx/>
              <a:buNone/>
              <a:defRPr/>
            </a:pPr>
            <a:r>
              <a:rPr lang="ja-JP" altLang="en-US" sz="1600">
                <a:solidFill>
                  <a:srgbClr val="000000"/>
                </a:solidFill>
                <a:latin typeface="ＭＳ Ｐゴシック"/>
                <a:ea typeface="ＭＳ Ｐゴシック"/>
              </a:rPr>
              <a:t>　機への適用のめどを得た．</a:t>
            </a:r>
            <a:endParaRPr lang="en-US" altLang="ja-JP" sz="1600">
              <a:solidFill>
                <a:srgbClr val="0D0D0D"/>
              </a:solidFill>
              <a:latin typeface="ＭＳ Ｐゴシック"/>
              <a:ea typeface="ＭＳ Ｐゴシック"/>
              <a:cs typeface="Times New Roman" pitchFamily="18" charset="0"/>
            </a:endParaRPr>
          </a:p>
          <a:p>
            <a:pPr indent="152400" algn="l" eaLnBrk="0" hangingPunct="0">
              <a:lnSpc>
                <a:spcPts val="2100"/>
              </a:lnSpc>
              <a:buFontTx/>
              <a:buNone/>
              <a:defRPr/>
            </a:pPr>
            <a:r>
              <a:rPr lang="ja-JP" altLang="en-US" sz="1600">
                <a:solidFill>
                  <a:srgbClr val="0D0D0D"/>
                </a:solidFill>
                <a:latin typeface="ＭＳ Ｐゴシック"/>
                <a:ea typeface="ＭＳ Ｐゴシック"/>
                <a:cs typeface="Times New Roman" pitchFamily="18" charset="0"/>
              </a:rPr>
              <a:t>・将来の科学衛星のミッション達成</a:t>
            </a:r>
            <a:endParaRPr lang="en-US" altLang="ja-JP" sz="1600">
              <a:solidFill>
                <a:srgbClr val="0D0D0D"/>
              </a:solidFill>
              <a:latin typeface="ＭＳ Ｐゴシック"/>
              <a:ea typeface="ＭＳ Ｐゴシック"/>
              <a:cs typeface="Times New Roman" pitchFamily="18" charset="0"/>
            </a:endParaRPr>
          </a:p>
          <a:p>
            <a:pPr indent="152400" algn="l" eaLnBrk="0" hangingPunct="0">
              <a:lnSpc>
                <a:spcPts val="2100"/>
              </a:lnSpc>
              <a:buFontTx/>
              <a:buNone/>
              <a:defRPr/>
            </a:pPr>
            <a:r>
              <a:rPr lang="ja-JP" altLang="en-US" sz="1600">
                <a:solidFill>
                  <a:srgbClr val="0D0D0D"/>
                </a:solidFill>
                <a:latin typeface="ＭＳ Ｐゴシック"/>
                <a:ea typeface="ＭＳ Ｐゴシック"/>
                <a:cs typeface="Times New Roman" pitchFamily="18" charset="0"/>
              </a:rPr>
              <a:t>　のために重力波検出の動作原理・</a:t>
            </a:r>
            <a:endParaRPr lang="en-US" altLang="ja-JP" sz="1600">
              <a:solidFill>
                <a:srgbClr val="0D0D0D"/>
              </a:solidFill>
              <a:latin typeface="ＭＳ Ｐゴシック"/>
              <a:ea typeface="ＭＳ Ｐゴシック"/>
              <a:cs typeface="Times New Roman" pitchFamily="18" charset="0"/>
            </a:endParaRPr>
          </a:p>
          <a:p>
            <a:pPr indent="152400" algn="l" eaLnBrk="0" hangingPunct="0">
              <a:lnSpc>
                <a:spcPts val="2100"/>
              </a:lnSpc>
              <a:buFontTx/>
              <a:buNone/>
              <a:defRPr/>
            </a:pPr>
            <a:r>
              <a:rPr lang="ja-JP" altLang="en-US" sz="1600">
                <a:solidFill>
                  <a:srgbClr val="0D0D0D"/>
                </a:solidFill>
                <a:latin typeface="ＭＳ Ｐゴシック"/>
                <a:ea typeface="ＭＳ Ｐゴシック"/>
                <a:cs typeface="Times New Roman" pitchFamily="18" charset="0"/>
              </a:rPr>
              <a:t>　性能評価の成果を得た</a:t>
            </a:r>
            <a:r>
              <a:rPr lang="ja-JP" altLang="en-US" sz="1600">
                <a:solidFill>
                  <a:srgbClr val="000000"/>
                </a:solidFill>
                <a:latin typeface="ＭＳ Ｐゴシック"/>
                <a:ea typeface="ＭＳ Ｐゴシック"/>
                <a:cs typeface="Times New Roman" pitchFamily="18" charset="0"/>
              </a:rPr>
              <a:t>．</a:t>
            </a:r>
            <a:endParaRPr lang="en-US" altLang="ja-JP" sz="1600">
              <a:solidFill>
                <a:srgbClr val="000000"/>
              </a:solidFill>
              <a:latin typeface="ＭＳ Ｐゴシック"/>
              <a:ea typeface="ＭＳ Ｐゴシック"/>
              <a:cs typeface="Times New Roman" pitchFamily="18" charset="0"/>
            </a:endParaRPr>
          </a:p>
          <a:p>
            <a:pPr indent="152400" algn="l" eaLnBrk="0" hangingPunct="0">
              <a:lnSpc>
                <a:spcPts val="2100"/>
              </a:lnSpc>
              <a:buFontTx/>
              <a:buNone/>
              <a:defRPr/>
            </a:pPr>
            <a:r>
              <a:rPr lang="ja-JP" altLang="en-US" sz="1600">
                <a:solidFill>
                  <a:srgbClr val="000000"/>
                </a:solidFill>
                <a:latin typeface="ＭＳ Ｐゴシック"/>
                <a:ea typeface="ＭＳ Ｐゴシック"/>
                <a:cs typeface="Times New Roman" pitchFamily="18" charset="0"/>
              </a:rPr>
              <a:t>・宇宙</a:t>
            </a:r>
            <a:r>
              <a:rPr lang="en-US" altLang="ja-JP" sz="1600">
                <a:solidFill>
                  <a:srgbClr val="000000"/>
                </a:solidFill>
                <a:latin typeface="ＭＳ Ｐゴシック"/>
                <a:ea typeface="ＭＳ Ｐゴシック"/>
                <a:cs typeface="Times New Roman" pitchFamily="18" charset="0"/>
              </a:rPr>
              <a:t>-</a:t>
            </a:r>
            <a:r>
              <a:rPr lang="ja-JP" altLang="en-US" sz="1600">
                <a:solidFill>
                  <a:srgbClr val="000000"/>
                </a:solidFill>
                <a:latin typeface="ＭＳ Ｐゴシック"/>
                <a:ea typeface="ＭＳ Ｐゴシック"/>
                <a:cs typeface="Times New Roman" pitchFamily="18" charset="0"/>
              </a:rPr>
              <a:t>地上同時の重力波観測運転</a:t>
            </a:r>
            <a:endParaRPr lang="en-US" altLang="ja-JP" sz="1600">
              <a:solidFill>
                <a:srgbClr val="000000"/>
              </a:solidFill>
              <a:latin typeface="ＭＳ Ｐゴシック"/>
              <a:ea typeface="ＭＳ Ｐゴシック"/>
              <a:cs typeface="Times New Roman" pitchFamily="18" charset="0"/>
            </a:endParaRPr>
          </a:p>
          <a:p>
            <a:pPr indent="152400" algn="l" eaLnBrk="0" hangingPunct="0">
              <a:lnSpc>
                <a:spcPts val="2100"/>
              </a:lnSpc>
              <a:buFontTx/>
              <a:buNone/>
              <a:defRPr/>
            </a:pPr>
            <a:r>
              <a:rPr lang="ja-JP" altLang="en-US" sz="1600">
                <a:solidFill>
                  <a:srgbClr val="000000"/>
                </a:solidFill>
                <a:latin typeface="ＭＳ Ｐゴシック"/>
                <a:ea typeface="ＭＳ Ｐゴシック"/>
                <a:cs typeface="Times New Roman" pitchFamily="18" charset="0"/>
              </a:rPr>
              <a:t>　を実施し、世界に例のない観測</a:t>
            </a:r>
            <a:endParaRPr lang="en-US" altLang="ja-JP" sz="1600">
              <a:solidFill>
                <a:srgbClr val="000000"/>
              </a:solidFill>
              <a:latin typeface="ＭＳ Ｐゴシック"/>
              <a:ea typeface="ＭＳ Ｐゴシック"/>
              <a:cs typeface="Times New Roman" pitchFamily="18" charset="0"/>
            </a:endParaRPr>
          </a:p>
          <a:p>
            <a:pPr indent="152400" algn="l" eaLnBrk="0" hangingPunct="0">
              <a:lnSpc>
                <a:spcPts val="2100"/>
              </a:lnSpc>
              <a:buFontTx/>
              <a:buNone/>
              <a:defRPr/>
            </a:pPr>
            <a:r>
              <a:rPr lang="ja-JP" altLang="en-US" sz="1600">
                <a:solidFill>
                  <a:srgbClr val="000000"/>
                </a:solidFill>
                <a:latin typeface="ＭＳ Ｐゴシック"/>
                <a:ea typeface="ＭＳ Ｐゴシック"/>
                <a:cs typeface="Times New Roman" pitchFamily="18" charset="0"/>
              </a:rPr>
              <a:t>　手法の成立性を確認した．</a:t>
            </a:r>
            <a:endParaRPr lang="en-US" altLang="ja-JP" sz="1600">
              <a:solidFill>
                <a:srgbClr val="000000"/>
              </a:solidFill>
              <a:latin typeface="ＭＳ Ｐゴシック"/>
              <a:ea typeface="ＭＳ Ｐゴシック"/>
              <a:cs typeface="Times New Roman" pitchFamily="18" charset="0"/>
            </a:endParaRPr>
          </a:p>
          <a:p>
            <a:pPr indent="152400" algn="l" eaLnBrk="0" hangingPunct="0">
              <a:lnSpc>
                <a:spcPts val="2100"/>
              </a:lnSpc>
              <a:buFontTx/>
              <a:buNone/>
              <a:defRPr/>
            </a:pPr>
            <a:endParaRPr lang="ja-JP" altLang="en-US" sz="1600">
              <a:solidFill>
                <a:srgbClr val="000000"/>
              </a:solidFill>
              <a:latin typeface="ＭＳ Ｐゴシック"/>
              <a:ea typeface="ＭＳ Ｐゴシック"/>
            </a:endParaRPr>
          </a:p>
        </p:txBody>
      </p:sp>
      <p:grpSp>
        <p:nvGrpSpPr>
          <p:cNvPr id="2054" name="グループ化 15"/>
          <p:cNvGrpSpPr>
            <a:grpSpLocks/>
          </p:cNvGrpSpPr>
          <p:nvPr/>
        </p:nvGrpSpPr>
        <p:grpSpPr bwMode="auto">
          <a:xfrm>
            <a:off x="3441700" y="3648075"/>
            <a:ext cx="5446713" cy="2887663"/>
            <a:chOff x="3286124" y="3199416"/>
            <a:chExt cx="5618164" cy="3015647"/>
          </a:xfrm>
        </p:grpSpPr>
        <p:pic>
          <p:nvPicPr>
            <p:cNvPr id="2057" name="Picture 2"/>
            <p:cNvPicPr>
              <a:picLocks noChangeAspect="1" noChangeArrowheads="1"/>
            </p:cNvPicPr>
            <p:nvPr/>
          </p:nvPicPr>
          <p:blipFill>
            <a:blip r:embed="rId3" cstate="print"/>
            <a:srcRect/>
            <a:stretch>
              <a:fillRect/>
            </a:stretch>
          </p:blipFill>
          <p:spPr bwMode="auto">
            <a:xfrm>
              <a:off x="3500438" y="3571875"/>
              <a:ext cx="5403850" cy="2398713"/>
            </a:xfrm>
            <a:prstGeom prst="rect">
              <a:avLst/>
            </a:prstGeom>
            <a:noFill/>
            <a:ln w="9525">
              <a:noFill/>
              <a:miter lim="800000"/>
              <a:headEnd/>
              <a:tailEnd/>
            </a:ln>
          </p:spPr>
        </p:pic>
        <p:sp>
          <p:nvSpPr>
            <p:cNvPr id="9" name="Text Box 30"/>
            <p:cNvSpPr txBox="1">
              <a:spLocks noChangeArrowheads="1"/>
            </p:cNvSpPr>
            <p:nvPr/>
          </p:nvSpPr>
          <p:spPr bwMode="auto">
            <a:xfrm>
              <a:off x="4718912" y="5876860"/>
              <a:ext cx="3925018" cy="338203"/>
            </a:xfrm>
            <a:prstGeom prst="rect">
              <a:avLst/>
            </a:prstGeom>
            <a:noFill/>
            <a:ln w="9525">
              <a:noFill/>
              <a:miter lim="800000"/>
              <a:headEnd/>
              <a:tailEnd/>
            </a:ln>
          </p:spPr>
          <p:txBody>
            <a:bodyPr>
              <a:spAutoFit/>
            </a:bodyPr>
            <a:lstStyle/>
            <a:p>
              <a:pPr>
                <a:spcBef>
                  <a:spcPct val="50000"/>
                </a:spcBef>
                <a:buFontTx/>
                <a:buNone/>
                <a:defRPr/>
              </a:pPr>
              <a:r>
                <a:rPr lang="en-US" altLang="ja-JP" sz="1600" b="1">
                  <a:solidFill>
                    <a:srgbClr val="000000">
                      <a:lumMod val="95000"/>
                      <a:lumOff val="5000"/>
                    </a:srgbClr>
                  </a:solidFill>
                  <a:latin typeface="ＭＳ Ｐゴシック"/>
                  <a:ea typeface="ＭＳ Ｐゴシック"/>
                </a:rPr>
                <a:t>SWIM</a:t>
              </a:r>
              <a:r>
                <a:rPr lang="ja-JP" altLang="en-US" sz="1600" b="1">
                  <a:solidFill>
                    <a:srgbClr val="000000">
                      <a:lumMod val="95000"/>
                      <a:lumOff val="5000"/>
                    </a:srgbClr>
                  </a:solidFill>
                  <a:latin typeface="ＭＳ Ｐゴシック"/>
                  <a:ea typeface="ＭＳ Ｐゴシック"/>
                </a:rPr>
                <a:t>の構成（</a:t>
              </a:r>
              <a:r>
                <a:rPr lang="en-US" altLang="ja-JP" sz="1600" b="1">
                  <a:solidFill>
                    <a:srgbClr val="000000">
                      <a:lumMod val="95000"/>
                      <a:lumOff val="5000"/>
                    </a:srgbClr>
                  </a:solidFill>
                  <a:latin typeface="ＭＳ Ｐゴシック"/>
                  <a:ea typeface="ＭＳ Ｐゴシック"/>
                </a:rPr>
                <a:t>SpaceCube2</a:t>
              </a:r>
              <a:r>
                <a:rPr lang="ja-JP" altLang="en-US" sz="1600" b="1">
                  <a:solidFill>
                    <a:srgbClr val="000000">
                      <a:lumMod val="95000"/>
                      <a:lumOff val="5000"/>
                    </a:srgbClr>
                  </a:solidFill>
                  <a:latin typeface="ＭＳ Ｐゴシック"/>
                  <a:ea typeface="ＭＳ Ｐゴシック"/>
                </a:rPr>
                <a:t>と</a:t>
              </a:r>
              <a:r>
                <a:rPr lang="en-US" altLang="ja-JP" sz="1600" b="1">
                  <a:solidFill>
                    <a:srgbClr val="000000">
                      <a:lumMod val="95000"/>
                      <a:lumOff val="5000"/>
                    </a:srgbClr>
                  </a:solidFill>
                  <a:latin typeface="ＭＳ Ｐゴシック"/>
                  <a:ea typeface="ＭＳ Ｐゴシック"/>
                </a:rPr>
                <a:t>SWIMμν</a:t>
              </a:r>
              <a:r>
                <a:rPr lang="ja-JP" altLang="en-US" sz="1600" b="1">
                  <a:solidFill>
                    <a:srgbClr val="000000">
                      <a:lumMod val="95000"/>
                      <a:lumOff val="5000"/>
                    </a:srgbClr>
                  </a:solidFill>
                  <a:latin typeface="ＭＳ Ｐゴシック"/>
                  <a:ea typeface="ＭＳ Ｐゴシック"/>
                </a:rPr>
                <a:t>）</a:t>
              </a:r>
            </a:p>
          </p:txBody>
        </p:sp>
        <p:pic>
          <p:nvPicPr>
            <p:cNvPr id="2059" name="Picture 13"/>
            <p:cNvPicPr>
              <a:picLocks noChangeAspect="1" noChangeArrowheads="1"/>
            </p:cNvPicPr>
            <p:nvPr/>
          </p:nvPicPr>
          <p:blipFill>
            <a:blip r:embed="rId4" cstate="print"/>
            <a:srcRect/>
            <a:stretch>
              <a:fillRect/>
            </a:stretch>
          </p:blipFill>
          <p:spPr bwMode="auto">
            <a:xfrm>
              <a:off x="7572375" y="3286125"/>
              <a:ext cx="1219200" cy="1143000"/>
            </a:xfrm>
            <a:prstGeom prst="rect">
              <a:avLst/>
            </a:prstGeom>
            <a:noFill/>
            <a:ln w="9525">
              <a:noFill/>
              <a:miter lim="800000"/>
              <a:headEnd/>
              <a:tailEnd/>
            </a:ln>
          </p:spPr>
        </p:pic>
        <p:sp>
          <p:nvSpPr>
            <p:cNvPr id="2060" name="テキスト ボックス 14"/>
            <p:cNvSpPr txBox="1">
              <a:spLocks noChangeArrowheads="1"/>
            </p:cNvSpPr>
            <p:nvPr/>
          </p:nvSpPr>
          <p:spPr bwMode="auto">
            <a:xfrm>
              <a:off x="6786563" y="3643313"/>
              <a:ext cx="785812" cy="276225"/>
            </a:xfrm>
            <a:prstGeom prst="rect">
              <a:avLst/>
            </a:prstGeom>
            <a:solidFill>
              <a:srgbClr val="FFFFCC"/>
            </a:solidFill>
            <a:ln w="9525">
              <a:noFill/>
              <a:miter lim="800000"/>
              <a:headEnd/>
              <a:tailEnd/>
            </a:ln>
          </p:spPr>
          <p:txBody>
            <a:bodyPr>
              <a:spAutoFit/>
            </a:bodyPr>
            <a:lstStyle/>
            <a:p>
              <a:pPr algn="l">
                <a:buFontTx/>
                <a:buNone/>
              </a:pPr>
              <a:endParaRPr lang="ja-JP" altLang="en-US" sz="1200">
                <a:solidFill>
                  <a:srgbClr val="FFFFCC"/>
                </a:solidFill>
                <a:latin typeface="Arial" charset="0"/>
                <a:ea typeface="ＭＳ Ｐゴシック" pitchFamily="50" charset="-128"/>
              </a:endParaRPr>
            </a:p>
          </p:txBody>
        </p:sp>
        <p:sp>
          <p:nvSpPr>
            <p:cNvPr id="2061" name="テキスト ボックス 13"/>
            <p:cNvSpPr txBox="1">
              <a:spLocks noChangeArrowheads="1"/>
            </p:cNvSpPr>
            <p:nvPr/>
          </p:nvSpPr>
          <p:spPr bwMode="auto">
            <a:xfrm>
              <a:off x="6461694" y="3199416"/>
              <a:ext cx="1143000" cy="369888"/>
            </a:xfrm>
            <a:prstGeom prst="rect">
              <a:avLst/>
            </a:prstGeom>
            <a:noFill/>
            <a:ln w="9525">
              <a:noFill/>
              <a:miter lim="800000"/>
              <a:headEnd/>
              <a:tailEnd/>
            </a:ln>
          </p:spPr>
          <p:txBody>
            <a:bodyPr>
              <a:spAutoFit/>
            </a:bodyPr>
            <a:lstStyle/>
            <a:p>
              <a:pPr algn="l">
                <a:buFontTx/>
                <a:buNone/>
              </a:pPr>
              <a:r>
                <a:rPr lang="en-US" altLang="ja-JP" sz="1800" b="1">
                  <a:solidFill>
                    <a:srgbClr val="0033CC"/>
                  </a:solidFill>
                  <a:latin typeface="Arial" charset="0"/>
                  <a:ea typeface="ＭＳ Ｐゴシック" pitchFamily="50" charset="-128"/>
                </a:rPr>
                <a:t>SWIMμν</a:t>
              </a:r>
              <a:endParaRPr lang="ja-JP" altLang="en-US" sz="1800" b="1">
                <a:solidFill>
                  <a:srgbClr val="0033CC"/>
                </a:solidFill>
                <a:latin typeface="Arial" charset="0"/>
                <a:ea typeface="ＭＳ Ｐゴシック" pitchFamily="50" charset="-128"/>
              </a:endParaRPr>
            </a:p>
          </p:txBody>
        </p:sp>
        <p:pic>
          <p:nvPicPr>
            <p:cNvPr id="2062" name="Picture 14"/>
            <p:cNvPicPr>
              <a:picLocks noChangeAspect="1" noChangeArrowheads="1"/>
            </p:cNvPicPr>
            <p:nvPr/>
          </p:nvPicPr>
          <p:blipFill>
            <a:blip r:embed="rId5" cstate="print"/>
            <a:srcRect/>
            <a:stretch>
              <a:fillRect/>
            </a:stretch>
          </p:blipFill>
          <p:spPr bwMode="auto">
            <a:xfrm>
              <a:off x="3348038" y="3357563"/>
              <a:ext cx="1368425" cy="1212850"/>
            </a:xfrm>
            <a:prstGeom prst="rect">
              <a:avLst/>
            </a:prstGeom>
            <a:noFill/>
            <a:ln w="9525">
              <a:noFill/>
              <a:miter lim="800000"/>
              <a:headEnd/>
              <a:tailEnd/>
            </a:ln>
          </p:spPr>
        </p:pic>
        <p:sp>
          <p:nvSpPr>
            <p:cNvPr id="2063" name="テキスト ボックス 16"/>
            <p:cNvSpPr txBox="1">
              <a:spLocks noChangeArrowheads="1"/>
            </p:cNvSpPr>
            <p:nvPr/>
          </p:nvSpPr>
          <p:spPr bwMode="auto">
            <a:xfrm>
              <a:off x="3286124" y="4500563"/>
              <a:ext cx="1524509" cy="337522"/>
            </a:xfrm>
            <a:prstGeom prst="rect">
              <a:avLst/>
            </a:prstGeom>
            <a:solidFill>
              <a:schemeClr val="bg1"/>
            </a:solidFill>
            <a:ln w="9525">
              <a:noFill/>
              <a:miter lim="800000"/>
              <a:headEnd/>
              <a:tailEnd/>
            </a:ln>
          </p:spPr>
          <p:txBody>
            <a:bodyPr>
              <a:spAutoFit/>
            </a:bodyPr>
            <a:lstStyle/>
            <a:p>
              <a:pPr algn="l">
                <a:lnSpc>
                  <a:spcPts val="1800"/>
                </a:lnSpc>
                <a:buFontTx/>
                <a:buNone/>
              </a:pPr>
              <a:r>
                <a:rPr lang="en-US" altLang="ja-JP" sz="1600" b="1">
                  <a:solidFill>
                    <a:srgbClr val="0033CC"/>
                  </a:solidFill>
                  <a:latin typeface="Arial" charset="0"/>
                  <a:ea typeface="ＭＳ Ｐゴシック" pitchFamily="50" charset="-128"/>
                </a:rPr>
                <a:t>SpaceCube2</a:t>
              </a:r>
              <a:endParaRPr lang="ja-JP" altLang="en-US" sz="1600" b="1">
                <a:solidFill>
                  <a:srgbClr val="0033CC"/>
                </a:solidFill>
                <a:latin typeface="Arial" charset="0"/>
                <a:ea typeface="ＭＳ Ｐゴシック" pitchFamily="50" charset="-128"/>
              </a:endParaRPr>
            </a:p>
          </p:txBody>
        </p:sp>
      </p:grpSp>
      <p:sp>
        <p:nvSpPr>
          <p:cNvPr id="2055" name="スライド番号プレースホルダ 3"/>
          <p:cNvSpPr txBox="1">
            <a:spLocks/>
          </p:cNvSpPr>
          <p:nvPr/>
        </p:nvSpPr>
        <p:spPr bwMode="auto">
          <a:xfrm>
            <a:off x="8532813" y="6453188"/>
            <a:ext cx="611187" cy="404812"/>
          </a:xfrm>
          <a:prstGeom prst="rect">
            <a:avLst/>
          </a:prstGeom>
          <a:noFill/>
          <a:ln w="9525">
            <a:noFill/>
            <a:miter lim="800000"/>
            <a:headEnd/>
            <a:tailEnd/>
          </a:ln>
        </p:spPr>
        <p:txBody>
          <a:bodyPr anchor="ctr"/>
          <a:lstStyle/>
          <a:p>
            <a:pPr algn="r">
              <a:buFontTx/>
              <a:buNone/>
            </a:pPr>
            <a:fld id="{820D046B-7339-4ABC-AFDE-9BCD62C3E3A1}" type="slidenum">
              <a:rPr lang="en-US" altLang="ja-JP" sz="1800">
                <a:solidFill>
                  <a:srgbClr val="000000"/>
                </a:solidFill>
                <a:latin typeface="Arial" charset="0"/>
                <a:ea typeface="ＭＳ Ｐゴシック" pitchFamily="50" charset="-128"/>
              </a:rPr>
              <a:pPr algn="r">
                <a:buFontTx/>
                <a:buNone/>
              </a:pPr>
              <a:t>38</a:t>
            </a:fld>
            <a:endParaRPr lang="en-US" altLang="ja-JP" sz="1800">
              <a:solidFill>
                <a:srgbClr val="000000"/>
              </a:solidFill>
              <a:latin typeface="Arial" charset="0"/>
              <a:ea typeface="ＭＳ Ｐゴシック" pitchFamily="50" charset="-128"/>
            </a:endParaRPr>
          </a:p>
        </p:txBody>
      </p:sp>
      <p:sp>
        <p:nvSpPr>
          <p:cNvPr id="16" name="Rectangle 2"/>
          <p:cNvSpPr>
            <a:spLocks noChangeArrowheads="1"/>
          </p:cNvSpPr>
          <p:nvPr/>
        </p:nvSpPr>
        <p:spPr bwMode="auto">
          <a:xfrm>
            <a:off x="777875" y="127000"/>
            <a:ext cx="7580313" cy="495300"/>
          </a:xfrm>
          <a:prstGeom prst="rect">
            <a:avLst/>
          </a:prstGeom>
          <a:noFill/>
          <a:ln w="9525">
            <a:noFill/>
            <a:miter lim="800000"/>
            <a:headEnd/>
            <a:tailEnd/>
          </a:ln>
        </p:spPr>
        <p:txBody>
          <a:bodyPr anchor="ctr"/>
          <a:lstStyle/>
          <a:p>
            <a:pPr>
              <a:buFontTx/>
              <a:buNone/>
              <a:defRPr/>
            </a:pPr>
            <a:r>
              <a:rPr lang="ja-JP" altLang="en-GB" dirty="0" smtClean="0">
                <a:solidFill>
                  <a:srgbClr val="000000"/>
                </a:solidFill>
                <a:latin typeface="ＭＳ Ｐゴシック"/>
                <a:ea typeface="ＭＳ Ｐゴシック"/>
                <a:cs typeface="Times New Roman" pitchFamily="18" charset="0"/>
              </a:rPr>
              <a:t>スペースワイヤ</a:t>
            </a:r>
            <a:r>
              <a:rPr lang="ja-JP" altLang="en-GB" dirty="0">
                <a:solidFill>
                  <a:srgbClr val="000000"/>
                </a:solidFill>
                <a:latin typeface="ＭＳ Ｐゴシック"/>
                <a:ea typeface="ＭＳ Ｐゴシック"/>
                <a:cs typeface="Times New Roman" pitchFamily="18" charset="0"/>
              </a:rPr>
              <a:t>実証モジュール</a:t>
            </a:r>
            <a:r>
              <a:rPr lang="ja-JP" altLang="en-US" dirty="0">
                <a:solidFill>
                  <a:srgbClr val="000000"/>
                </a:solidFill>
                <a:latin typeface="ＭＳ Ｐゴシック"/>
                <a:ea typeface="ＭＳ Ｐゴシック"/>
                <a:cs typeface="Times New Roman" pitchFamily="18" charset="0"/>
              </a:rPr>
              <a:t>（</a:t>
            </a:r>
            <a:r>
              <a:rPr lang="en-US" altLang="ja-JP" b="1" dirty="0">
                <a:solidFill>
                  <a:srgbClr val="000000"/>
                </a:solidFill>
                <a:latin typeface="ＭＳ Ｐゴシック"/>
                <a:ea typeface="ＭＳ Ｐゴシック"/>
              </a:rPr>
              <a:t>SWIM</a:t>
            </a:r>
            <a:r>
              <a:rPr lang="ja-JP" altLang="en-US" b="1" dirty="0">
                <a:solidFill>
                  <a:srgbClr val="000000"/>
                </a:solidFill>
                <a:latin typeface="ＭＳ Ｐゴシック"/>
                <a:ea typeface="ＭＳ Ｐゴシック"/>
              </a:rPr>
              <a:t>）</a:t>
            </a:r>
            <a:endParaRPr lang="ja-JP" altLang="en-US" dirty="0">
              <a:solidFill>
                <a:srgbClr val="000000"/>
              </a:solidFill>
              <a:latin typeface="ＭＳ Ｐゴシック"/>
              <a:ea typeface="ＭＳ Ｐゴシック"/>
            </a:endParaRPr>
          </a:p>
        </p:txBody>
      </p:sp>
      <p:sp>
        <p:nvSpPr>
          <p:cNvPr id="4" name="スライド番号プレースホルダー 3"/>
          <p:cNvSpPr>
            <a:spLocks noGrp="1"/>
          </p:cNvSpPr>
          <p:nvPr>
            <p:ph type="sldNum" sz="quarter" idx="12"/>
          </p:nvPr>
        </p:nvSpPr>
        <p:spPr/>
        <p:txBody>
          <a:bodyPr/>
          <a:lstStyle/>
          <a:p>
            <a:pPr>
              <a:defRPr/>
            </a:pPr>
            <a:fld id="{BEBFE9BD-2CA6-4498-A896-E7BFA07EAEC7}" type="slidenum">
              <a:rPr lang="en-US" altLang="ja-JP" smtClean="0">
                <a:solidFill>
                  <a:srgbClr val="000000"/>
                </a:solidFill>
              </a:rPr>
              <a:pPr>
                <a:defRPr/>
              </a:pPr>
              <a:t>38</a:t>
            </a:fld>
            <a:endParaRPr lang="en-US" altLang="ja-JP">
              <a:solidFill>
                <a:srgbClr val="000000"/>
              </a:solidFill>
            </a:endParaRPr>
          </a:p>
        </p:txBody>
      </p:sp>
    </p:spTree>
    <p:extLst>
      <p:ext uri="{BB962C8B-B14F-4D97-AF65-F5344CB8AC3E}">
        <p14:creationId xmlns:p14="http://schemas.microsoft.com/office/powerpoint/2010/main" val="27231286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utoShape 4"/>
          <p:cNvSpPr>
            <a:spLocks noChangeArrowheads="1"/>
          </p:cNvSpPr>
          <p:nvPr/>
        </p:nvSpPr>
        <p:spPr bwMode="auto">
          <a:xfrm>
            <a:off x="134470" y="5181599"/>
            <a:ext cx="2599765" cy="1506071"/>
          </a:xfrm>
          <a:prstGeom prst="roundRect">
            <a:avLst>
              <a:gd name="adj" fmla="val 6532"/>
            </a:avLst>
          </a:prstGeom>
          <a:solidFill>
            <a:schemeClr val="bg1">
              <a:lumMod val="85000"/>
              <a:alpha val="60000"/>
            </a:schemeClr>
          </a:solidFill>
          <a:ln w="38100" cap="rnd" algn="ctr">
            <a:noFill/>
            <a:prstDash val="sysDot"/>
            <a:round/>
            <a:headEnd/>
            <a:tailEnd/>
          </a:ln>
        </p:spPr>
        <p:txBody>
          <a:bodyPr wrap="none" anchor="ctr"/>
          <a:lstStyle/>
          <a:p>
            <a:pPr>
              <a:buFontTx/>
              <a:buNone/>
            </a:pPr>
            <a:endParaRPr lang="ja-JP" altLang="ja-JP" sz="1800">
              <a:solidFill>
                <a:srgbClr val="000000"/>
              </a:solidFill>
              <a:latin typeface="Arial" charset="0"/>
            </a:endParaRPr>
          </a:p>
        </p:txBody>
      </p:sp>
      <p:sp>
        <p:nvSpPr>
          <p:cNvPr id="67" name="AutoShape 4"/>
          <p:cNvSpPr>
            <a:spLocks noChangeArrowheads="1"/>
          </p:cNvSpPr>
          <p:nvPr/>
        </p:nvSpPr>
        <p:spPr bwMode="auto">
          <a:xfrm>
            <a:off x="3039035" y="5168836"/>
            <a:ext cx="5853953" cy="1555237"/>
          </a:xfrm>
          <a:prstGeom prst="roundRect">
            <a:avLst>
              <a:gd name="adj" fmla="val 6532"/>
            </a:avLst>
          </a:prstGeom>
          <a:solidFill>
            <a:schemeClr val="bg1">
              <a:lumMod val="85000"/>
              <a:alpha val="60000"/>
            </a:schemeClr>
          </a:solidFill>
          <a:ln w="38100" cap="rnd" algn="ctr">
            <a:noFill/>
            <a:prstDash val="sysDot"/>
            <a:round/>
            <a:headEnd/>
            <a:tailEnd/>
          </a:ln>
        </p:spPr>
        <p:txBody>
          <a:bodyPr wrap="none" anchor="ctr"/>
          <a:lstStyle/>
          <a:p>
            <a:pPr>
              <a:buFontTx/>
              <a:buNone/>
            </a:pPr>
            <a:endParaRPr lang="ja-JP" altLang="ja-JP" sz="1800">
              <a:solidFill>
                <a:srgbClr val="000000"/>
              </a:solidFill>
              <a:latin typeface="Arial" charset="0"/>
            </a:endParaRPr>
          </a:p>
        </p:txBody>
      </p:sp>
      <p:sp>
        <p:nvSpPr>
          <p:cNvPr id="53" name="AutoShape 4"/>
          <p:cNvSpPr>
            <a:spLocks noChangeArrowheads="1"/>
          </p:cNvSpPr>
          <p:nvPr/>
        </p:nvSpPr>
        <p:spPr bwMode="auto">
          <a:xfrm>
            <a:off x="161366" y="1972235"/>
            <a:ext cx="3182469" cy="2895600"/>
          </a:xfrm>
          <a:prstGeom prst="roundRect">
            <a:avLst>
              <a:gd name="adj" fmla="val 6532"/>
            </a:avLst>
          </a:prstGeom>
          <a:solidFill>
            <a:srgbClr val="FFFF99">
              <a:alpha val="59999"/>
            </a:srgbClr>
          </a:solidFill>
          <a:ln w="38100" cap="rnd" algn="ctr">
            <a:solidFill>
              <a:srgbClr val="000000"/>
            </a:solidFill>
            <a:prstDash val="sysDot"/>
            <a:round/>
            <a:headEnd/>
            <a:tailEnd/>
          </a:ln>
        </p:spPr>
        <p:txBody>
          <a:bodyPr wrap="none" anchor="ctr"/>
          <a:lstStyle/>
          <a:p>
            <a:pPr>
              <a:buFontTx/>
              <a:buNone/>
            </a:pPr>
            <a:endParaRPr lang="ja-JP" altLang="ja-JP" sz="1800">
              <a:solidFill>
                <a:srgbClr val="000000"/>
              </a:solidFill>
              <a:latin typeface="Arial" charset="0"/>
            </a:endParaRPr>
          </a:p>
        </p:txBody>
      </p:sp>
      <p:sp>
        <p:nvSpPr>
          <p:cNvPr id="50" name="テキスト ボックス 20"/>
          <p:cNvSpPr txBox="1">
            <a:spLocks noChangeArrowheads="1"/>
          </p:cNvSpPr>
          <p:nvPr/>
        </p:nvSpPr>
        <p:spPr bwMode="auto">
          <a:xfrm>
            <a:off x="142597" y="3443109"/>
            <a:ext cx="3263992" cy="1277273"/>
          </a:xfrm>
          <a:prstGeom prst="rect">
            <a:avLst/>
          </a:prstGeom>
          <a:noFill/>
          <a:ln w="9525">
            <a:noFill/>
            <a:miter lim="800000"/>
            <a:headEnd/>
            <a:tailEnd/>
          </a:ln>
        </p:spPr>
        <p:txBody>
          <a:bodyPr wrap="square">
            <a:spAutoFit/>
          </a:bodyPr>
          <a:lstStyle/>
          <a:p>
            <a:pPr algn="l">
              <a:buFontTx/>
              <a:buNone/>
            </a:pPr>
            <a:r>
              <a:rPr lang="ja-JP" altLang="en-US" sz="1100" dirty="0" smtClean="0">
                <a:solidFill>
                  <a:srgbClr val="000000">
                    <a:lumMod val="65000"/>
                    <a:lumOff val="35000"/>
                  </a:srgbClr>
                </a:solidFill>
                <a:latin typeface="Arial" charset="0"/>
                <a:ea typeface="ＭＳ Ｐゴシック" pitchFamily="50" charset="-128"/>
              </a:rPr>
              <a:t>・</a:t>
            </a:r>
            <a:r>
              <a:rPr lang="en-US" altLang="ja-JP" sz="1100" dirty="0" smtClean="0">
                <a:solidFill>
                  <a:srgbClr val="000000">
                    <a:lumMod val="65000"/>
                    <a:lumOff val="35000"/>
                  </a:srgbClr>
                </a:solidFill>
                <a:latin typeface="Arial" charset="0"/>
                <a:ea typeface="ＭＳ Ｐゴシック" pitchFamily="50" charset="-128"/>
              </a:rPr>
              <a:t>PSU</a:t>
            </a:r>
            <a:r>
              <a:rPr lang="ja-JP" altLang="en-US" sz="1100" dirty="0">
                <a:solidFill>
                  <a:srgbClr val="000000">
                    <a:lumMod val="65000"/>
                    <a:lumOff val="35000"/>
                  </a:srgbClr>
                </a:solidFill>
                <a:latin typeface="Arial" charset="0"/>
                <a:ea typeface="ＭＳ Ｐゴシック" pitchFamily="50" charset="-128"/>
              </a:rPr>
              <a:t>＋</a:t>
            </a:r>
            <a:r>
              <a:rPr lang="en-US" altLang="ja-JP" sz="1100" dirty="0">
                <a:solidFill>
                  <a:srgbClr val="000000">
                    <a:lumMod val="65000"/>
                    <a:lumOff val="35000"/>
                  </a:srgbClr>
                </a:solidFill>
                <a:latin typeface="Arial" charset="0"/>
                <a:ea typeface="ＭＳ Ｐゴシック" pitchFamily="50" charset="-128"/>
              </a:rPr>
              <a:t>CPU</a:t>
            </a:r>
            <a:r>
              <a:rPr lang="ja-JP" altLang="en-US" sz="1100" dirty="0">
                <a:solidFill>
                  <a:srgbClr val="000000">
                    <a:lumMod val="65000"/>
                    <a:lumOff val="35000"/>
                  </a:srgbClr>
                </a:solidFill>
                <a:latin typeface="Arial" charset="0"/>
                <a:ea typeface="ＭＳ Ｐゴシック" pitchFamily="50" charset="-128"/>
              </a:rPr>
              <a:t>ボード＋</a:t>
            </a:r>
            <a:r>
              <a:rPr lang="en-US" altLang="ja-JP" sz="1100" dirty="0" err="1">
                <a:solidFill>
                  <a:srgbClr val="000000">
                    <a:lumMod val="65000"/>
                    <a:lumOff val="35000"/>
                  </a:srgbClr>
                </a:solidFill>
                <a:latin typeface="Arial" charset="0"/>
                <a:ea typeface="ＭＳ Ｐゴシック" pitchFamily="50" charset="-128"/>
              </a:rPr>
              <a:t>DataRecord</a:t>
            </a:r>
            <a:r>
              <a:rPr lang="ja-JP" altLang="en-US" sz="1100" dirty="0">
                <a:solidFill>
                  <a:srgbClr val="000000">
                    <a:lumMod val="65000"/>
                    <a:lumOff val="35000"/>
                  </a:srgbClr>
                </a:solidFill>
                <a:latin typeface="Arial" charset="0"/>
                <a:ea typeface="ＭＳ Ｐゴシック" pitchFamily="50" charset="-128"/>
              </a:rPr>
              <a:t>ボードからなる</a:t>
            </a:r>
            <a:endParaRPr lang="en-US" altLang="ja-JP" sz="1100" dirty="0">
              <a:solidFill>
                <a:srgbClr val="000000">
                  <a:lumMod val="65000"/>
                  <a:lumOff val="35000"/>
                </a:srgbClr>
              </a:solidFill>
              <a:latin typeface="Arial" charset="0"/>
              <a:ea typeface="ＭＳ Ｐゴシック" pitchFamily="50" charset="-128"/>
            </a:endParaRPr>
          </a:p>
          <a:p>
            <a:pPr algn="l">
              <a:buFontTx/>
              <a:buNone/>
            </a:pPr>
            <a:r>
              <a:rPr lang="ja-JP" altLang="en-US" sz="1100" dirty="0">
                <a:solidFill>
                  <a:srgbClr val="000000">
                    <a:lumMod val="65000"/>
                    <a:lumOff val="35000"/>
                  </a:srgbClr>
                </a:solidFill>
                <a:latin typeface="Arial" charset="0"/>
                <a:ea typeface="ＭＳ Ｐゴシック" pitchFamily="50" charset="-128"/>
              </a:rPr>
              <a:t>・</a:t>
            </a:r>
            <a:r>
              <a:rPr lang="en-US" altLang="ja-JP" sz="1100" dirty="0" smtClean="0">
                <a:solidFill>
                  <a:srgbClr val="000000">
                    <a:lumMod val="65000"/>
                    <a:lumOff val="35000"/>
                  </a:srgbClr>
                </a:solidFill>
                <a:latin typeface="Arial" charset="0"/>
                <a:ea typeface="ＭＳ Ｐゴシック" pitchFamily="50" charset="-128"/>
              </a:rPr>
              <a:t>JAXA</a:t>
            </a:r>
            <a:r>
              <a:rPr lang="ja-JP" altLang="en-US" sz="1100" dirty="0">
                <a:solidFill>
                  <a:srgbClr val="000000">
                    <a:lumMod val="65000"/>
                    <a:lumOff val="35000"/>
                  </a:srgbClr>
                </a:solidFill>
                <a:latin typeface="Arial" charset="0"/>
                <a:ea typeface="ＭＳ Ｐゴシック" pitchFamily="50" charset="-128"/>
              </a:rPr>
              <a:t>開発の</a:t>
            </a:r>
            <a:r>
              <a:rPr lang="en-US" altLang="ja-JP" sz="1100" dirty="0">
                <a:solidFill>
                  <a:srgbClr val="000000">
                    <a:lumMod val="65000"/>
                    <a:lumOff val="35000"/>
                  </a:srgbClr>
                </a:solidFill>
                <a:latin typeface="Arial" charset="0"/>
                <a:ea typeface="ＭＳ Ｐゴシック" pitchFamily="50" charset="-128"/>
              </a:rPr>
              <a:t>HR5000</a:t>
            </a:r>
            <a:r>
              <a:rPr lang="ja-JP" altLang="en-US" sz="1100" dirty="0">
                <a:solidFill>
                  <a:srgbClr val="000000">
                    <a:lumMod val="65000"/>
                    <a:lumOff val="35000"/>
                  </a:srgbClr>
                </a:solidFill>
                <a:latin typeface="Arial" charset="0"/>
                <a:ea typeface="ＭＳ Ｐゴシック" pitchFamily="50" charset="-128"/>
              </a:rPr>
              <a:t>（</a:t>
            </a:r>
            <a:r>
              <a:rPr lang="en-US" altLang="ja-JP" sz="1100" dirty="0">
                <a:solidFill>
                  <a:srgbClr val="000000">
                    <a:lumMod val="65000"/>
                    <a:lumOff val="35000"/>
                  </a:srgbClr>
                </a:solidFill>
                <a:latin typeface="Arial" charset="0"/>
                <a:ea typeface="ＭＳ Ｐゴシック" pitchFamily="50" charset="-128"/>
              </a:rPr>
              <a:t>CPU</a:t>
            </a:r>
            <a:r>
              <a:rPr lang="ja-JP" altLang="en-US" sz="1100" dirty="0" smtClean="0">
                <a:solidFill>
                  <a:srgbClr val="000000">
                    <a:lumMod val="65000"/>
                    <a:lumOff val="35000"/>
                  </a:srgbClr>
                </a:solidFill>
                <a:latin typeface="Arial" charset="0"/>
                <a:ea typeface="ＭＳ Ｐゴシック" pitchFamily="50" charset="-128"/>
              </a:rPr>
              <a:t>）</a:t>
            </a:r>
            <a:r>
              <a:rPr lang="en-US" altLang="ja-JP" sz="1100" dirty="0">
                <a:solidFill>
                  <a:srgbClr val="000000">
                    <a:lumMod val="65000"/>
                    <a:lumOff val="35000"/>
                  </a:srgbClr>
                </a:solidFill>
                <a:latin typeface="Arial" charset="0"/>
                <a:ea typeface="ＭＳ Ｐゴシック" pitchFamily="50" charset="-128"/>
              </a:rPr>
              <a:t>,</a:t>
            </a:r>
            <a:r>
              <a:rPr lang="en-US" altLang="ja-JP" sz="1100" dirty="0" smtClean="0">
                <a:solidFill>
                  <a:srgbClr val="000000">
                    <a:lumMod val="65000"/>
                    <a:lumOff val="35000"/>
                  </a:srgbClr>
                </a:solidFill>
                <a:latin typeface="Arial" charset="0"/>
                <a:ea typeface="ＭＳ Ｐゴシック" pitchFamily="50" charset="-128"/>
              </a:rPr>
              <a:t>Burst-SRAM</a:t>
            </a:r>
            <a:r>
              <a:rPr lang="ja-JP" altLang="en-US" sz="1100" dirty="0">
                <a:solidFill>
                  <a:srgbClr val="000000">
                    <a:lumMod val="65000"/>
                    <a:lumOff val="35000"/>
                  </a:srgbClr>
                </a:solidFill>
                <a:latin typeface="Arial" charset="0"/>
                <a:ea typeface="ＭＳ Ｐゴシック" pitchFamily="50" charset="-128"/>
              </a:rPr>
              <a:t>を</a:t>
            </a:r>
            <a:r>
              <a:rPr lang="ja-JP" altLang="en-US" sz="1100" dirty="0" smtClean="0">
                <a:solidFill>
                  <a:srgbClr val="000000">
                    <a:lumMod val="65000"/>
                    <a:lumOff val="35000"/>
                  </a:srgbClr>
                </a:solidFill>
                <a:latin typeface="Arial" charset="0"/>
                <a:ea typeface="ＭＳ Ｐゴシック" pitchFamily="50" charset="-128"/>
              </a:rPr>
              <a:t>搭載</a:t>
            </a:r>
            <a:r>
              <a:rPr lang="en-US" altLang="ja-JP" sz="1100" dirty="0" smtClean="0">
                <a:solidFill>
                  <a:srgbClr val="000000">
                    <a:lumMod val="65000"/>
                    <a:lumOff val="35000"/>
                  </a:srgbClr>
                </a:solidFill>
                <a:latin typeface="Arial" charset="0"/>
                <a:ea typeface="ＭＳ Ｐゴシック" pitchFamily="50" charset="-128"/>
              </a:rPr>
              <a:t>.</a:t>
            </a:r>
          </a:p>
          <a:p>
            <a:pPr algn="l">
              <a:buFontTx/>
              <a:buNone/>
            </a:pPr>
            <a:r>
              <a:rPr lang="en-US" altLang="ja-JP" sz="1100" dirty="0" smtClean="0">
                <a:solidFill>
                  <a:srgbClr val="000000">
                    <a:lumMod val="65000"/>
                    <a:lumOff val="35000"/>
                  </a:srgbClr>
                </a:solidFill>
                <a:latin typeface="Arial" charset="0"/>
                <a:ea typeface="ＭＳ Ｐゴシック" pitchFamily="50" charset="-128"/>
              </a:rPr>
              <a:t>  OS</a:t>
            </a:r>
            <a:r>
              <a:rPr lang="ja-JP" altLang="en-US" sz="1100" dirty="0" err="1">
                <a:solidFill>
                  <a:srgbClr val="000000">
                    <a:lumMod val="65000"/>
                    <a:lumOff val="35000"/>
                  </a:srgbClr>
                </a:solidFill>
                <a:latin typeface="Arial" charset="0"/>
                <a:ea typeface="ＭＳ Ｐゴシック" pitchFamily="50" charset="-128"/>
              </a:rPr>
              <a:t>には</a:t>
            </a:r>
            <a:r>
              <a:rPr lang="en-US" altLang="ja-JP" sz="1100" dirty="0">
                <a:solidFill>
                  <a:srgbClr val="000000">
                    <a:lumMod val="65000"/>
                    <a:lumOff val="35000"/>
                  </a:srgbClr>
                </a:solidFill>
                <a:latin typeface="Arial" charset="0"/>
                <a:ea typeface="ＭＳ Ｐゴシック" pitchFamily="50" charset="-128"/>
              </a:rPr>
              <a:t>TRON</a:t>
            </a:r>
            <a:r>
              <a:rPr lang="ja-JP" altLang="en-US" sz="1100" dirty="0">
                <a:solidFill>
                  <a:srgbClr val="000000">
                    <a:lumMod val="65000"/>
                    <a:lumOff val="35000"/>
                  </a:srgbClr>
                </a:solidFill>
                <a:latin typeface="Arial" charset="0"/>
                <a:ea typeface="ＭＳ Ｐゴシック" pitchFamily="50" charset="-128"/>
              </a:rPr>
              <a:t>ベースの</a:t>
            </a:r>
            <a:r>
              <a:rPr lang="en-US" altLang="ja-JP" sz="1100" dirty="0" err="1">
                <a:solidFill>
                  <a:srgbClr val="000000">
                    <a:lumMod val="65000"/>
                    <a:lumOff val="35000"/>
                  </a:srgbClr>
                </a:solidFill>
                <a:latin typeface="Arial" charset="0"/>
                <a:ea typeface="ＭＳ Ｐゴシック" pitchFamily="50" charset="-128"/>
              </a:rPr>
              <a:t>eT</a:t>
            </a:r>
            <a:r>
              <a:rPr lang="en-US" altLang="ja-JP" sz="1100" dirty="0">
                <a:solidFill>
                  <a:srgbClr val="000000">
                    <a:lumMod val="65000"/>
                    <a:lumOff val="35000"/>
                  </a:srgbClr>
                </a:solidFill>
                <a:latin typeface="Arial" charset="0"/>
                <a:ea typeface="ＭＳ Ｐゴシック" pitchFamily="50" charset="-128"/>
              </a:rPr>
              <a:t>-kernel</a:t>
            </a:r>
            <a:r>
              <a:rPr lang="ja-JP" altLang="en-US" sz="1100" dirty="0">
                <a:solidFill>
                  <a:srgbClr val="000000">
                    <a:lumMod val="65000"/>
                    <a:lumOff val="35000"/>
                  </a:srgbClr>
                </a:solidFill>
                <a:latin typeface="Arial" charset="0"/>
                <a:ea typeface="ＭＳ Ｐゴシック" pitchFamily="50" charset="-128"/>
              </a:rPr>
              <a:t>を</a:t>
            </a:r>
            <a:r>
              <a:rPr lang="ja-JP" altLang="en-US" sz="1100" dirty="0" smtClean="0">
                <a:solidFill>
                  <a:srgbClr val="000000">
                    <a:lumMod val="65000"/>
                    <a:lumOff val="35000"/>
                  </a:srgbClr>
                </a:solidFill>
                <a:latin typeface="Arial" charset="0"/>
                <a:ea typeface="ＭＳ Ｐゴシック" pitchFamily="50" charset="-128"/>
              </a:rPr>
              <a:t>採用</a:t>
            </a:r>
            <a:r>
              <a:rPr lang="en-US" altLang="ja-JP" sz="1100" dirty="0" smtClean="0">
                <a:solidFill>
                  <a:srgbClr val="000000">
                    <a:lumMod val="65000"/>
                    <a:lumOff val="35000"/>
                  </a:srgbClr>
                </a:solidFill>
                <a:latin typeface="Arial" charset="0"/>
                <a:ea typeface="ＭＳ Ｐゴシック" pitchFamily="50" charset="-128"/>
              </a:rPr>
              <a:t>.</a:t>
            </a:r>
            <a:endParaRPr lang="en-US" altLang="ja-JP" sz="1100" dirty="0">
              <a:solidFill>
                <a:srgbClr val="000000">
                  <a:lumMod val="65000"/>
                  <a:lumOff val="35000"/>
                </a:srgbClr>
              </a:solidFill>
              <a:latin typeface="Arial" charset="0"/>
              <a:ea typeface="ＭＳ Ｐゴシック" pitchFamily="50" charset="-128"/>
            </a:endParaRPr>
          </a:p>
          <a:p>
            <a:pPr algn="l">
              <a:buFontTx/>
              <a:buNone/>
            </a:pPr>
            <a:r>
              <a:rPr lang="ja-JP" altLang="en-US" sz="1100" dirty="0">
                <a:solidFill>
                  <a:srgbClr val="000000">
                    <a:lumMod val="65000"/>
                    <a:lumOff val="35000"/>
                  </a:srgbClr>
                </a:solidFill>
                <a:latin typeface="Arial" charset="0"/>
                <a:ea typeface="ＭＳ Ｐゴシック" pitchFamily="50" charset="-128"/>
              </a:rPr>
              <a:t>・</a:t>
            </a:r>
            <a:r>
              <a:rPr lang="en-US" altLang="ja-JP" sz="1100" dirty="0" err="1" smtClean="0">
                <a:solidFill>
                  <a:srgbClr val="000000">
                    <a:lumMod val="65000"/>
                    <a:lumOff val="35000"/>
                  </a:srgbClr>
                </a:solidFill>
                <a:latin typeface="Arial" charset="0"/>
                <a:ea typeface="ＭＳ Ｐゴシック" pitchFamily="50" charset="-128"/>
              </a:rPr>
              <a:t>SapceWire</a:t>
            </a:r>
            <a:r>
              <a:rPr lang="en-US" altLang="ja-JP" sz="1100" dirty="0" smtClean="0">
                <a:solidFill>
                  <a:srgbClr val="000000">
                    <a:lumMod val="65000"/>
                    <a:lumOff val="35000"/>
                  </a:srgbClr>
                </a:solidFill>
                <a:latin typeface="Arial" charset="0"/>
                <a:ea typeface="ＭＳ Ｐゴシック" pitchFamily="50" charset="-128"/>
              </a:rPr>
              <a:t> </a:t>
            </a:r>
            <a:r>
              <a:rPr lang="en-US" altLang="ja-JP" sz="1100" dirty="0">
                <a:solidFill>
                  <a:srgbClr val="000000">
                    <a:lumMod val="65000"/>
                    <a:lumOff val="35000"/>
                  </a:srgbClr>
                </a:solidFill>
                <a:latin typeface="Arial" charset="0"/>
                <a:ea typeface="ＭＳ Ｐゴシック" pitchFamily="50" charset="-128"/>
              </a:rPr>
              <a:t>I/F</a:t>
            </a:r>
            <a:r>
              <a:rPr lang="ja-JP" altLang="en-US" sz="1100" dirty="0">
                <a:solidFill>
                  <a:srgbClr val="000000">
                    <a:lumMod val="65000"/>
                    <a:lumOff val="35000"/>
                  </a:srgbClr>
                </a:solidFill>
                <a:latin typeface="Arial" charset="0"/>
                <a:ea typeface="ＭＳ Ｐゴシック" pitchFamily="50" charset="-128"/>
              </a:rPr>
              <a:t>は</a:t>
            </a:r>
            <a:r>
              <a:rPr lang="en-US" altLang="ja-JP" sz="1100" dirty="0">
                <a:solidFill>
                  <a:srgbClr val="000000">
                    <a:lumMod val="65000"/>
                    <a:lumOff val="35000"/>
                  </a:srgbClr>
                </a:solidFill>
                <a:latin typeface="Arial" charset="0"/>
                <a:ea typeface="ＭＳ Ｐゴシック" pitchFamily="50" charset="-128"/>
              </a:rPr>
              <a:t>3</a:t>
            </a:r>
            <a:r>
              <a:rPr lang="ja-JP" altLang="en-US" sz="1100" dirty="0">
                <a:solidFill>
                  <a:srgbClr val="000000">
                    <a:lumMod val="65000"/>
                    <a:lumOff val="35000"/>
                  </a:srgbClr>
                </a:solidFill>
                <a:latin typeface="Arial" charset="0"/>
                <a:ea typeface="ＭＳ Ｐゴシック" pitchFamily="50" charset="-128"/>
              </a:rPr>
              <a:t>ポート備えており、</a:t>
            </a:r>
            <a:r>
              <a:rPr lang="en-US" altLang="ja-JP" sz="1100" dirty="0">
                <a:solidFill>
                  <a:srgbClr val="000000">
                    <a:lumMod val="65000"/>
                    <a:lumOff val="35000"/>
                  </a:srgbClr>
                </a:solidFill>
                <a:latin typeface="Arial" charset="0"/>
                <a:ea typeface="ＭＳ Ｐゴシック" pitchFamily="50" charset="-128"/>
              </a:rPr>
              <a:t>SWIM</a:t>
            </a:r>
            <a:r>
              <a:rPr lang="en-US" altLang="ja-JP" sz="1100" dirty="0">
                <a:solidFill>
                  <a:srgbClr val="000000">
                    <a:lumMod val="65000"/>
                    <a:lumOff val="35000"/>
                  </a:srgbClr>
                </a:solidFill>
                <a:latin typeface="Symbol" pitchFamily="18" charset="2"/>
                <a:ea typeface="ＭＳ Ｐゴシック" pitchFamily="50" charset="-128"/>
              </a:rPr>
              <a:t>mn</a:t>
            </a:r>
            <a:r>
              <a:rPr lang="ja-JP" altLang="en-US" sz="1100" dirty="0" smtClean="0">
                <a:solidFill>
                  <a:srgbClr val="000000">
                    <a:lumMod val="65000"/>
                    <a:lumOff val="35000"/>
                  </a:srgbClr>
                </a:solidFill>
                <a:latin typeface="Arial" charset="0"/>
                <a:ea typeface="ＭＳ Ｐゴシック" pitchFamily="50" charset="-128"/>
              </a:rPr>
              <a:t>と</a:t>
            </a:r>
            <a:endParaRPr lang="en-US" altLang="ja-JP" sz="1100" dirty="0" smtClean="0">
              <a:solidFill>
                <a:srgbClr val="000000">
                  <a:lumMod val="65000"/>
                  <a:lumOff val="35000"/>
                </a:srgbClr>
              </a:solidFill>
              <a:latin typeface="Arial" charset="0"/>
              <a:ea typeface="ＭＳ Ｐゴシック" pitchFamily="50" charset="-128"/>
            </a:endParaRPr>
          </a:p>
          <a:p>
            <a:pPr algn="l">
              <a:buFontTx/>
              <a:buNone/>
            </a:pPr>
            <a:r>
              <a:rPr lang="en-US" altLang="ja-JP" sz="1100" dirty="0">
                <a:solidFill>
                  <a:srgbClr val="000000">
                    <a:lumMod val="65000"/>
                    <a:lumOff val="35000"/>
                  </a:srgbClr>
                </a:solidFill>
                <a:latin typeface="Arial" charset="0"/>
                <a:ea typeface="ＭＳ Ｐゴシック" pitchFamily="50" charset="-128"/>
              </a:rPr>
              <a:t> </a:t>
            </a:r>
            <a:r>
              <a:rPr lang="en-US" altLang="ja-JP" sz="1100" dirty="0" smtClean="0">
                <a:solidFill>
                  <a:srgbClr val="000000">
                    <a:lumMod val="65000"/>
                    <a:lumOff val="35000"/>
                  </a:srgbClr>
                </a:solidFill>
                <a:latin typeface="Arial" charset="0"/>
                <a:ea typeface="ＭＳ Ｐゴシック" pitchFamily="50" charset="-128"/>
              </a:rPr>
              <a:t> </a:t>
            </a:r>
            <a:r>
              <a:rPr lang="ja-JP" altLang="en-US" sz="1100" dirty="0" smtClean="0">
                <a:solidFill>
                  <a:srgbClr val="000000">
                    <a:lumMod val="65000"/>
                    <a:lumOff val="35000"/>
                  </a:srgbClr>
                </a:solidFill>
                <a:latin typeface="Arial" charset="0"/>
                <a:ea typeface="ＭＳ Ｐゴシック" pitchFamily="50" charset="-128"/>
              </a:rPr>
              <a:t>の接続</a:t>
            </a:r>
            <a:r>
              <a:rPr lang="ja-JP" altLang="en-US" sz="1100" dirty="0">
                <a:solidFill>
                  <a:srgbClr val="000000">
                    <a:lumMod val="65000"/>
                    <a:lumOff val="35000"/>
                  </a:srgbClr>
                </a:solidFill>
                <a:latin typeface="Arial" charset="0"/>
                <a:ea typeface="ＭＳ Ｐゴシック" pitchFamily="50" charset="-128"/>
              </a:rPr>
              <a:t>に</a:t>
            </a:r>
            <a:r>
              <a:rPr lang="en-US" altLang="ja-JP" sz="1100" dirty="0">
                <a:solidFill>
                  <a:srgbClr val="000000">
                    <a:lumMod val="65000"/>
                    <a:lumOff val="35000"/>
                  </a:srgbClr>
                </a:solidFill>
                <a:latin typeface="Arial" charset="0"/>
                <a:ea typeface="ＭＳ Ｐゴシック" pitchFamily="50" charset="-128"/>
              </a:rPr>
              <a:t>2</a:t>
            </a:r>
            <a:r>
              <a:rPr lang="ja-JP" altLang="en-US" sz="1100" dirty="0">
                <a:solidFill>
                  <a:srgbClr val="000000">
                    <a:lumMod val="65000"/>
                    <a:lumOff val="35000"/>
                  </a:srgbClr>
                </a:solidFill>
                <a:latin typeface="Arial" charset="0"/>
                <a:ea typeface="ＭＳ Ｐゴシック" pitchFamily="50" charset="-128"/>
              </a:rPr>
              <a:t>ポートを使用して、冗長通信</a:t>
            </a:r>
            <a:r>
              <a:rPr lang="ja-JP" altLang="en-US" sz="1100" dirty="0" smtClean="0">
                <a:solidFill>
                  <a:srgbClr val="000000">
                    <a:lumMod val="65000"/>
                    <a:lumOff val="35000"/>
                  </a:srgbClr>
                </a:solidFill>
                <a:latin typeface="Arial" charset="0"/>
                <a:ea typeface="ＭＳ Ｐゴシック" pitchFamily="50" charset="-128"/>
              </a:rPr>
              <a:t>機能を実証</a:t>
            </a:r>
            <a:r>
              <a:rPr lang="en-US" altLang="ja-JP" sz="1100" dirty="0">
                <a:solidFill>
                  <a:srgbClr val="000000">
                    <a:lumMod val="65000"/>
                    <a:lumOff val="35000"/>
                  </a:srgbClr>
                </a:solidFill>
                <a:latin typeface="Arial" charset="0"/>
                <a:ea typeface="ＭＳ Ｐゴシック" pitchFamily="50" charset="-128"/>
              </a:rPr>
              <a:t>.</a:t>
            </a:r>
          </a:p>
          <a:p>
            <a:pPr algn="l">
              <a:buFontTx/>
              <a:buNone/>
            </a:pPr>
            <a:r>
              <a:rPr lang="ja-JP" altLang="en-US" sz="1100" dirty="0">
                <a:solidFill>
                  <a:srgbClr val="000000">
                    <a:lumMod val="65000"/>
                    <a:lumOff val="35000"/>
                  </a:srgbClr>
                </a:solidFill>
                <a:latin typeface="Arial" charset="0"/>
                <a:ea typeface="ＭＳ Ｐゴシック" pitchFamily="50" charset="-128"/>
              </a:rPr>
              <a:t>・</a:t>
            </a:r>
            <a:r>
              <a:rPr lang="ja-JP" altLang="en-US" sz="1100" dirty="0" smtClean="0">
                <a:solidFill>
                  <a:srgbClr val="000000">
                    <a:lumMod val="65000"/>
                    <a:lumOff val="35000"/>
                  </a:srgbClr>
                </a:solidFill>
                <a:latin typeface="Arial" charset="0"/>
                <a:ea typeface="ＭＳ Ｐゴシック" pitchFamily="50" charset="-128"/>
              </a:rPr>
              <a:t>ミッションデータ</a:t>
            </a:r>
            <a:r>
              <a:rPr lang="ja-JP" altLang="en-US" sz="1100" dirty="0">
                <a:solidFill>
                  <a:srgbClr val="000000">
                    <a:lumMod val="65000"/>
                    <a:lumOff val="35000"/>
                  </a:srgbClr>
                </a:solidFill>
                <a:latin typeface="Arial" charset="0"/>
                <a:ea typeface="ＭＳ Ｐゴシック" pitchFamily="50" charset="-128"/>
              </a:rPr>
              <a:t>の一時保存を目的とした</a:t>
            </a:r>
            <a:r>
              <a:rPr lang="ja-JP" altLang="en-US" sz="1100" dirty="0" smtClean="0">
                <a:solidFill>
                  <a:srgbClr val="000000">
                    <a:lumMod val="65000"/>
                    <a:lumOff val="35000"/>
                  </a:srgbClr>
                </a:solidFill>
                <a:latin typeface="Arial" charset="0"/>
                <a:ea typeface="ＭＳ Ｐゴシック" pitchFamily="50" charset="-128"/>
              </a:rPr>
              <a:t>データレ</a:t>
            </a:r>
            <a:endParaRPr lang="en-US" altLang="ja-JP" sz="1100" dirty="0" smtClean="0">
              <a:solidFill>
                <a:srgbClr val="000000">
                  <a:lumMod val="65000"/>
                  <a:lumOff val="35000"/>
                </a:srgbClr>
              </a:solidFill>
              <a:latin typeface="Arial" charset="0"/>
              <a:ea typeface="ＭＳ Ｐゴシック" pitchFamily="50" charset="-128"/>
            </a:endParaRPr>
          </a:p>
          <a:p>
            <a:pPr algn="l">
              <a:buFontTx/>
              <a:buNone/>
            </a:pPr>
            <a:r>
              <a:rPr lang="ja-JP" altLang="en-US" sz="1100" dirty="0" smtClean="0">
                <a:solidFill>
                  <a:srgbClr val="000000">
                    <a:lumMod val="65000"/>
                    <a:lumOff val="35000"/>
                  </a:srgbClr>
                </a:solidFill>
                <a:latin typeface="Arial" charset="0"/>
                <a:ea typeface="ＭＳ Ｐゴシック" pitchFamily="50" charset="-128"/>
              </a:rPr>
              <a:t>　コード部</a:t>
            </a:r>
            <a:r>
              <a:rPr lang="ja-JP" altLang="en-US" sz="1100" dirty="0">
                <a:solidFill>
                  <a:srgbClr val="000000">
                    <a:lumMod val="65000"/>
                    <a:lumOff val="35000"/>
                  </a:srgbClr>
                </a:solidFill>
                <a:latin typeface="Arial" charset="0"/>
                <a:ea typeface="ＭＳ Ｐゴシック" pitchFamily="50" charset="-128"/>
              </a:rPr>
              <a:t>（</a:t>
            </a:r>
            <a:r>
              <a:rPr lang="en-US" altLang="ja-JP" sz="1100" dirty="0">
                <a:solidFill>
                  <a:srgbClr val="000000">
                    <a:lumMod val="65000"/>
                    <a:lumOff val="35000"/>
                  </a:srgbClr>
                </a:solidFill>
                <a:latin typeface="Arial" charset="0"/>
                <a:ea typeface="ＭＳ Ｐゴシック" pitchFamily="50" charset="-128"/>
              </a:rPr>
              <a:t>1GB</a:t>
            </a:r>
            <a:r>
              <a:rPr lang="ja-JP" altLang="en-US" sz="1100" dirty="0">
                <a:solidFill>
                  <a:srgbClr val="000000">
                    <a:lumMod val="65000"/>
                    <a:lumOff val="35000"/>
                  </a:srgbClr>
                </a:solidFill>
                <a:latin typeface="Arial" charset="0"/>
                <a:ea typeface="ＭＳ Ｐゴシック" pitchFamily="50" charset="-128"/>
              </a:rPr>
              <a:t>）を持ち、フレキシブルな運用を</a:t>
            </a:r>
            <a:r>
              <a:rPr lang="ja-JP" altLang="en-US" sz="1100" dirty="0" smtClean="0">
                <a:solidFill>
                  <a:srgbClr val="000000">
                    <a:lumMod val="65000"/>
                    <a:lumOff val="35000"/>
                  </a:srgbClr>
                </a:solidFill>
                <a:latin typeface="Arial" charset="0"/>
                <a:ea typeface="ＭＳ Ｐゴシック" pitchFamily="50" charset="-128"/>
              </a:rPr>
              <a:t>実施</a:t>
            </a:r>
            <a:r>
              <a:rPr lang="en-US" altLang="ja-JP" sz="1100" dirty="0" smtClean="0">
                <a:solidFill>
                  <a:srgbClr val="000000">
                    <a:lumMod val="65000"/>
                    <a:lumOff val="35000"/>
                  </a:srgbClr>
                </a:solidFill>
                <a:latin typeface="Arial" charset="0"/>
                <a:ea typeface="ＭＳ Ｐゴシック" pitchFamily="50" charset="-128"/>
              </a:rPr>
              <a:t>.</a:t>
            </a:r>
            <a:endParaRPr lang="ja-JP" altLang="en-US" sz="1100" dirty="0">
              <a:solidFill>
                <a:srgbClr val="000000">
                  <a:lumMod val="65000"/>
                  <a:lumOff val="35000"/>
                </a:srgbClr>
              </a:solidFill>
              <a:latin typeface="Arial" charset="0"/>
              <a:ea typeface="ＭＳ Ｐゴシック" pitchFamily="50" charset="-128"/>
            </a:endParaRPr>
          </a:p>
        </p:txBody>
      </p:sp>
      <p:sp>
        <p:nvSpPr>
          <p:cNvPr id="2" name="Rectangle 2"/>
          <p:cNvSpPr>
            <a:spLocks noChangeArrowheads="1"/>
          </p:cNvSpPr>
          <p:nvPr/>
        </p:nvSpPr>
        <p:spPr bwMode="auto">
          <a:xfrm>
            <a:off x="1093696" y="195263"/>
            <a:ext cx="4984376" cy="495300"/>
          </a:xfrm>
          <a:prstGeom prst="rect">
            <a:avLst/>
          </a:prstGeom>
          <a:noFill/>
          <a:ln w="9525">
            <a:noFill/>
            <a:miter lim="800000"/>
            <a:headEnd/>
            <a:tailEnd/>
          </a:ln>
          <a:effectLst/>
        </p:spPr>
        <p:txBody>
          <a:bodyPr anchor="ctr"/>
          <a:lstStyle/>
          <a:p>
            <a:pPr>
              <a:buFontTx/>
              <a:buNone/>
              <a:defRPr/>
            </a:pPr>
            <a:r>
              <a:rPr lang="ja-JP" altLang="en-US" dirty="0">
                <a:solidFill>
                  <a:srgbClr val="000000"/>
                </a:solidFill>
                <a:latin typeface="ＭＳ Ｐゴシック"/>
                <a:ea typeface="ＭＳ Ｐゴシック"/>
              </a:rPr>
              <a:t>　　　　</a:t>
            </a:r>
            <a:r>
              <a:rPr lang="en-US" altLang="ja-JP" dirty="0" smtClean="0">
                <a:solidFill>
                  <a:srgbClr val="000000"/>
                </a:solidFill>
                <a:latin typeface="ＭＳ Ｐゴシック"/>
                <a:ea typeface="ＭＳ Ｐゴシック"/>
              </a:rPr>
              <a:t>SWIM</a:t>
            </a:r>
            <a:r>
              <a:rPr lang="ja-JP" altLang="en-US" dirty="0">
                <a:solidFill>
                  <a:srgbClr val="000000"/>
                </a:solidFill>
                <a:latin typeface="ＭＳ Ｐゴシック"/>
                <a:ea typeface="ＭＳ Ｐゴシック"/>
              </a:rPr>
              <a:t>構成</a:t>
            </a:r>
          </a:p>
        </p:txBody>
      </p:sp>
      <p:sp>
        <p:nvSpPr>
          <p:cNvPr id="6147" name="Line 3"/>
          <p:cNvSpPr>
            <a:spLocks noChangeShapeType="1"/>
          </p:cNvSpPr>
          <p:nvPr/>
        </p:nvSpPr>
        <p:spPr bwMode="auto">
          <a:xfrm>
            <a:off x="366713" y="692150"/>
            <a:ext cx="8382000" cy="0"/>
          </a:xfrm>
          <a:prstGeom prst="line">
            <a:avLst/>
          </a:prstGeom>
          <a:noFill/>
          <a:ln w="57150">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6148" name="Line 4"/>
          <p:cNvSpPr>
            <a:spLocks noChangeShapeType="1"/>
          </p:cNvSpPr>
          <p:nvPr/>
        </p:nvSpPr>
        <p:spPr bwMode="auto">
          <a:xfrm>
            <a:off x="366713" y="768350"/>
            <a:ext cx="8382000" cy="0"/>
          </a:xfrm>
          <a:prstGeom prst="line">
            <a:avLst/>
          </a:prstGeom>
          <a:noFill/>
          <a:ln w="9525">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6149" name="スライド番号プレースホルダ 3"/>
          <p:cNvSpPr txBox="1">
            <a:spLocks/>
          </p:cNvSpPr>
          <p:nvPr/>
        </p:nvSpPr>
        <p:spPr bwMode="auto">
          <a:xfrm>
            <a:off x="8532813" y="6453188"/>
            <a:ext cx="611187" cy="404812"/>
          </a:xfrm>
          <a:prstGeom prst="rect">
            <a:avLst/>
          </a:prstGeom>
          <a:noFill/>
          <a:ln w="9525">
            <a:noFill/>
            <a:miter lim="800000"/>
            <a:headEnd/>
            <a:tailEnd/>
          </a:ln>
        </p:spPr>
        <p:txBody>
          <a:bodyPr anchor="ctr"/>
          <a:lstStyle/>
          <a:p>
            <a:pPr algn="r">
              <a:buFontTx/>
              <a:buNone/>
            </a:pPr>
            <a:fld id="{68A49BC7-E70B-4484-BC4A-0F9CB3B809EF}" type="slidenum">
              <a:rPr lang="en-US" altLang="ja-JP" sz="1800">
                <a:solidFill>
                  <a:srgbClr val="000000"/>
                </a:solidFill>
                <a:latin typeface="Arial" charset="0"/>
                <a:ea typeface="ＭＳ Ｐゴシック" pitchFamily="50" charset="-128"/>
              </a:rPr>
              <a:pPr algn="r">
                <a:buFontTx/>
                <a:buNone/>
              </a:pPr>
              <a:t>39</a:t>
            </a:fld>
            <a:endParaRPr lang="en-US" altLang="ja-JP" sz="1800">
              <a:solidFill>
                <a:srgbClr val="000000"/>
              </a:solidFill>
              <a:latin typeface="Arial" charset="0"/>
              <a:ea typeface="ＭＳ Ｐゴシック" pitchFamily="50" charset="-128"/>
            </a:endParaRPr>
          </a:p>
        </p:txBody>
      </p:sp>
      <p:sp>
        <p:nvSpPr>
          <p:cNvPr id="10" name="AutoShape 4"/>
          <p:cNvSpPr>
            <a:spLocks noChangeArrowheads="1"/>
          </p:cNvSpPr>
          <p:nvPr/>
        </p:nvSpPr>
        <p:spPr bwMode="auto">
          <a:xfrm>
            <a:off x="3639671" y="1860844"/>
            <a:ext cx="5369858" cy="3227294"/>
          </a:xfrm>
          <a:prstGeom prst="roundRect">
            <a:avLst>
              <a:gd name="adj" fmla="val 6532"/>
            </a:avLst>
          </a:prstGeom>
          <a:solidFill>
            <a:srgbClr val="FFFF99">
              <a:alpha val="59999"/>
            </a:srgbClr>
          </a:solidFill>
          <a:ln w="38100" cap="rnd" algn="ctr">
            <a:solidFill>
              <a:srgbClr val="000000"/>
            </a:solidFill>
            <a:prstDash val="sysDot"/>
            <a:round/>
            <a:headEnd/>
            <a:tailEnd/>
          </a:ln>
        </p:spPr>
        <p:txBody>
          <a:bodyPr wrap="none" anchor="ctr"/>
          <a:lstStyle/>
          <a:p>
            <a:pPr>
              <a:buFontTx/>
              <a:buNone/>
            </a:pPr>
            <a:endParaRPr lang="ja-JP" altLang="ja-JP" sz="1800">
              <a:solidFill>
                <a:srgbClr val="000000"/>
              </a:solidFill>
              <a:latin typeface="Arial" charset="0"/>
            </a:endParaRPr>
          </a:p>
        </p:txBody>
      </p:sp>
      <p:sp>
        <p:nvSpPr>
          <p:cNvPr id="12" name="Line 6"/>
          <p:cNvSpPr>
            <a:spLocks noChangeShapeType="1"/>
          </p:cNvSpPr>
          <p:nvPr/>
        </p:nvSpPr>
        <p:spPr bwMode="auto">
          <a:xfrm flipV="1">
            <a:off x="4891955" y="3034101"/>
            <a:ext cx="863600" cy="1223963"/>
          </a:xfrm>
          <a:prstGeom prst="line">
            <a:avLst/>
          </a:prstGeom>
          <a:noFill/>
          <a:ln w="76200">
            <a:solidFill>
              <a:srgbClr val="000000"/>
            </a:solidFill>
            <a:round/>
            <a:headEnd/>
            <a:tailEn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13" name="Line 7"/>
          <p:cNvSpPr>
            <a:spLocks noChangeShapeType="1"/>
          </p:cNvSpPr>
          <p:nvPr/>
        </p:nvSpPr>
        <p:spPr bwMode="auto">
          <a:xfrm flipV="1">
            <a:off x="6314900" y="3331424"/>
            <a:ext cx="0" cy="576263"/>
          </a:xfrm>
          <a:prstGeom prst="line">
            <a:avLst/>
          </a:prstGeom>
          <a:noFill/>
          <a:ln w="76200">
            <a:solidFill>
              <a:srgbClr val="000000"/>
            </a:solidFill>
            <a:round/>
            <a:headEnd/>
            <a:tailEn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14" name="Line 8"/>
          <p:cNvSpPr>
            <a:spLocks noChangeShapeType="1"/>
          </p:cNvSpPr>
          <p:nvPr/>
        </p:nvSpPr>
        <p:spPr bwMode="auto">
          <a:xfrm flipV="1">
            <a:off x="6748755" y="4501599"/>
            <a:ext cx="1366838" cy="0"/>
          </a:xfrm>
          <a:prstGeom prst="line">
            <a:avLst/>
          </a:prstGeom>
          <a:noFill/>
          <a:ln w="76200">
            <a:solidFill>
              <a:srgbClr val="000000"/>
            </a:solidFill>
            <a:round/>
            <a:headEnd/>
            <a:tailEn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15" name="Line 9"/>
          <p:cNvSpPr>
            <a:spLocks noChangeShapeType="1"/>
          </p:cNvSpPr>
          <p:nvPr/>
        </p:nvSpPr>
        <p:spPr bwMode="auto">
          <a:xfrm flipH="1" flipV="1">
            <a:off x="8115593" y="3925336"/>
            <a:ext cx="0" cy="576263"/>
          </a:xfrm>
          <a:prstGeom prst="line">
            <a:avLst/>
          </a:prstGeom>
          <a:noFill/>
          <a:ln w="76200">
            <a:solidFill>
              <a:srgbClr val="000000"/>
            </a:solidFill>
            <a:round/>
            <a:headEnd/>
            <a:tailEn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pic>
        <p:nvPicPr>
          <p:cNvPr id="16" name="Picture 10" descr="IMG_0233"/>
          <p:cNvPicPr>
            <a:picLocks noChangeAspect="1" noChangeArrowheads="1"/>
          </p:cNvPicPr>
          <p:nvPr/>
        </p:nvPicPr>
        <p:blipFill>
          <a:blip r:embed="rId3" cstate="print"/>
          <a:srcRect/>
          <a:stretch>
            <a:fillRect/>
          </a:stretch>
        </p:blipFill>
        <p:spPr bwMode="auto">
          <a:xfrm>
            <a:off x="5737423" y="3908748"/>
            <a:ext cx="1210235" cy="907979"/>
          </a:xfrm>
          <a:prstGeom prst="rect">
            <a:avLst/>
          </a:prstGeom>
          <a:noFill/>
          <a:ln w="9525">
            <a:noFill/>
            <a:miter lim="800000"/>
            <a:headEnd/>
            <a:tailEnd/>
          </a:ln>
        </p:spPr>
      </p:pic>
      <p:pic>
        <p:nvPicPr>
          <p:cNvPr id="17" name="Picture 11" descr="IMG_0241"/>
          <p:cNvPicPr>
            <a:picLocks noChangeAspect="1" noChangeArrowheads="1"/>
          </p:cNvPicPr>
          <p:nvPr/>
        </p:nvPicPr>
        <p:blipFill>
          <a:blip r:embed="rId4" cstate="print"/>
          <a:srcRect/>
          <a:stretch>
            <a:fillRect/>
          </a:stretch>
        </p:blipFill>
        <p:spPr bwMode="auto">
          <a:xfrm>
            <a:off x="3882384" y="3707573"/>
            <a:ext cx="1167183" cy="874802"/>
          </a:xfrm>
          <a:prstGeom prst="rect">
            <a:avLst/>
          </a:prstGeom>
          <a:noFill/>
          <a:ln w="9525">
            <a:noFill/>
            <a:miter lim="800000"/>
            <a:headEnd/>
            <a:tailEnd/>
          </a:ln>
        </p:spPr>
      </p:pic>
      <p:pic>
        <p:nvPicPr>
          <p:cNvPr id="18" name="Picture 12" descr="IMG_0239"/>
          <p:cNvPicPr>
            <a:picLocks noChangeAspect="1" noChangeArrowheads="1"/>
          </p:cNvPicPr>
          <p:nvPr/>
        </p:nvPicPr>
        <p:blipFill>
          <a:blip r:embed="rId5" cstate="print"/>
          <a:srcRect/>
          <a:stretch>
            <a:fillRect/>
          </a:stretch>
        </p:blipFill>
        <p:spPr bwMode="auto">
          <a:xfrm>
            <a:off x="5727813" y="2387973"/>
            <a:ext cx="1246741" cy="934118"/>
          </a:xfrm>
          <a:prstGeom prst="rect">
            <a:avLst/>
          </a:prstGeom>
          <a:noFill/>
          <a:ln w="9525">
            <a:noFill/>
            <a:miter lim="800000"/>
            <a:headEnd/>
            <a:tailEnd/>
          </a:ln>
        </p:spPr>
      </p:pic>
      <p:pic>
        <p:nvPicPr>
          <p:cNvPr id="19" name="Picture 13" descr="IMG_0237"/>
          <p:cNvPicPr>
            <a:picLocks noChangeAspect="1" noChangeArrowheads="1"/>
          </p:cNvPicPr>
          <p:nvPr/>
        </p:nvPicPr>
        <p:blipFill>
          <a:blip r:embed="rId6" cstate="print"/>
          <a:srcRect/>
          <a:stretch>
            <a:fillRect/>
          </a:stretch>
        </p:blipFill>
        <p:spPr bwMode="auto">
          <a:xfrm>
            <a:off x="3900593" y="2210467"/>
            <a:ext cx="1169605" cy="877790"/>
          </a:xfrm>
          <a:prstGeom prst="rect">
            <a:avLst/>
          </a:prstGeom>
          <a:noFill/>
          <a:ln w="9525">
            <a:noFill/>
            <a:miter lim="800000"/>
            <a:headEnd/>
            <a:tailEnd/>
          </a:ln>
        </p:spPr>
      </p:pic>
      <p:pic>
        <p:nvPicPr>
          <p:cNvPr id="20" name="Picture 14" descr="IMG_1404"/>
          <p:cNvPicPr>
            <a:picLocks noChangeAspect="1" noChangeArrowheads="1"/>
          </p:cNvPicPr>
          <p:nvPr/>
        </p:nvPicPr>
        <p:blipFill>
          <a:blip r:embed="rId7" cstate="print"/>
          <a:srcRect/>
          <a:stretch>
            <a:fillRect/>
          </a:stretch>
        </p:blipFill>
        <p:spPr bwMode="auto">
          <a:xfrm>
            <a:off x="7320644" y="2897859"/>
            <a:ext cx="1625021" cy="1177275"/>
          </a:xfrm>
          <a:prstGeom prst="rect">
            <a:avLst/>
          </a:prstGeom>
          <a:noFill/>
          <a:ln w="9525">
            <a:noFill/>
            <a:miter lim="800000"/>
            <a:headEnd/>
            <a:tailEnd/>
          </a:ln>
        </p:spPr>
      </p:pic>
      <p:sp>
        <p:nvSpPr>
          <p:cNvPr id="21" name="Text Box 15"/>
          <p:cNvSpPr txBox="1">
            <a:spLocks noChangeArrowheads="1"/>
          </p:cNvSpPr>
          <p:nvPr/>
        </p:nvSpPr>
        <p:spPr bwMode="auto">
          <a:xfrm>
            <a:off x="7364802" y="2635263"/>
            <a:ext cx="1646605" cy="276999"/>
          </a:xfrm>
          <a:prstGeom prst="rect">
            <a:avLst/>
          </a:prstGeom>
          <a:noFill/>
          <a:ln w="50800" algn="ctr">
            <a:noFill/>
            <a:miter lim="800000"/>
            <a:headEnd/>
            <a:tailEnd/>
          </a:ln>
        </p:spPr>
        <p:txBody>
          <a:bodyPr wrap="none">
            <a:spAutoFit/>
          </a:bodyPr>
          <a:lstStyle/>
          <a:p>
            <a:pPr>
              <a:buFontTx/>
              <a:buNone/>
            </a:pPr>
            <a:r>
              <a:rPr lang="ja-JP" altLang="en-US" sz="1200" dirty="0">
                <a:solidFill>
                  <a:srgbClr val="000000"/>
                </a:solidFill>
                <a:latin typeface="Arial" charset="0"/>
              </a:rPr>
              <a:t>試験マスモジュール</a:t>
            </a:r>
            <a:r>
              <a:rPr lang="en-US" altLang="ja-JP" sz="1200" dirty="0">
                <a:solidFill>
                  <a:srgbClr val="000000"/>
                </a:solidFill>
                <a:latin typeface="Arial" charset="0"/>
              </a:rPr>
              <a:t>×2</a:t>
            </a:r>
          </a:p>
        </p:txBody>
      </p:sp>
      <p:sp>
        <p:nvSpPr>
          <p:cNvPr id="22" name="Text Box 16"/>
          <p:cNvSpPr txBox="1">
            <a:spLocks noChangeArrowheads="1"/>
          </p:cNvSpPr>
          <p:nvPr/>
        </p:nvSpPr>
        <p:spPr bwMode="auto">
          <a:xfrm>
            <a:off x="5539899" y="2134636"/>
            <a:ext cx="1593706" cy="276999"/>
          </a:xfrm>
          <a:prstGeom prst="rect">
            <a:avLst/>
          </a:prstGeom>
          <a:noFill/>
          <a:ln w="50800" algn="ctr">
            <a:noFill/>
            <a:miter lim="800000"/>
            <a:headEnd/>
            <a:tailEnd/>
          </a:ln>
        </p:spPr>
        <p:txBody>
          <a:bodyPr wrap="none">
            <a:spAutoFit/>
          </a:bodyPr>
          <a:lstStyle/>
          <a:p>
            <a:pPr>
              <a:buFontTx/>
              <a:buNone/>
            </a:pPr>
            <a:r>
              <a:rPr lang="ja-JP" altLang="en-US" sz="1200" dirty="0">
                <a:solidFill>
                  <a:srgbClr val="000000"/>
                </a:solidFill>
                <a:latin typeface="Arial" charset="0"/>
              </a:rPr>
              <a:t>アナログ回路</a:t>
            </a:r>
            <a:r>
              <a:rPr lang="en-US" altLang="ja-JP" sz="1200" dirty="0">
                <a:solidFill>
                  <a:srgbClr val="000000"/>
                </a:solidFill>
                <a:latin typeface="Arial" charset="0"/>
              </a:rPr>
              <a:t>(DAC</a:t>
            </a:r>
            <a:r>
              <a:rPr lang="ja-JP" altLang="en-US" sz="1200" dirty="0">
                <a:solidFill>
                  <a:srgbClr val="000000"/>
                </a:solidFill>
                <a:latin typeface="Arial" charset="0"/>
              </a:rPr>
              <a:t>類</a:t>
            </a:r>
            <a:r>
              <a:rPr lang="en-US" altLang="ja-JP" sz="1200" dirty="0">
                <a:solidFill>
                  <a:srgbClr val="000000"/>
                </a:solidFill>
                <a:latin typeface="Arial" charset="0"/>
              </a:rPr>
              <a:t>)</a:t>
            </a:r>
          </a:p>
        </p:txBody>
      </p:sp>
      <p:sp>
        <p:nvSpPr>
          <p:cNvPr id="23" name="Text Box 17"/>
          <p:cNvSpPr txBox="1">
            <a:spLocks noChangeArrowheads="1"/>
          </p:cNvSpPr>
          <p:nvPr/>
        </p:nvSpPr>
        <p:spPr bwMode="auto">
          <a:xfrm>
            <a:off x="5503496" y="4781278"/>
            <a:ext cx="1593706" cy="276999"/>
          </a:xfrm>
          <a:prstGeom prst="rect">
            <a:avLst/>
          </a:prstGeom>
          <a:noFill/>
          <a:ln w="50800" algn="ctr">
            <a:noFill/>
            <a:miter lim="800000"/>
            <a:headEnd/>
            <a:tailEnd/>
          </a:ln>
        </p:spPr>
        <p:txBody>
          <a:bodyPr wrap="none">
            <a:spAutoFit/>
          </a:bodyPr>
          <a:lstStyle/>
          <a:p>
            <a:pPr>
              <a:buFontTx/>
              <a:buNone/>
            </a:pPr>
            <a:r>
              <a:rPr lang="ja-JP" altLang="en-US" sz="1200" dirty="0">
                <a:solidFill>
                  <a:srgbClr val="000000"/>
                </a:solidFill>
                <a:latin typeface="Arial" charset="0"/>
              </a:rPr>
              <a:t>アナログ回路</a:t>
            </a:r>
            <a:r>
              <a:rPr lang="en-US" altLang="ja-JP" sz="1200" dirty="0">
                <a:solidFill>
                  <a:srgbClr val="000000"/>
                </a:solidFill>
                <a:latin typeface="Arial" charset="0"/>
              </a:rPr>
              <a:t>(ADC</a:t>
            </a:r>
            <a:r>
              <a:rPr lang="ja-JP" altLang="en-US" sz="1200" dirty="0">
                <a:solidFill>
                  <a:srgbClr val="000000"/>
                </a:solidFill>
                <a:latin typeface="Arial" charset="0"/>
              </a:rPr>
              <a:t>類</a:t>
            </a:r>
            <a:r>
              <a:rPr lang="en-US" altLang="ja-JP" sz="1200" dirty="0">
                <a:solidFill>
                  <a:srgbClr val="000000"/>
                </a:solidFill>
                <a:latin typeface="Arial" charset="0"/>
              </a:rPr>
              <a:t>)</a:t>
            </a:r>
          </a:p>
        </p:txBody>
      </p:sp>
      <p:sp>
        <p:nvSpPr>
          <p:cNvPr id="24" name="Text Box 18"/>
          <p:cNvSpPr txBox="1">
            <a:spLocks noChangeArrowheads="1"/>
          </p:cNvSpPr>
          <p:nvPr/>
        </p:nvSpPr>
        <p:spPr bwMode="auto">
          <a:xfrm>
            <a:off x="3876313" y="4574063"/>
            <a:ext cx="1096775" cy="276999"/>
          </a:xfrm>
          <a:prstGeom prst="rect">
            <a:avLst/>
          </a:prstGeom>
          <a:noFill/>
          <a:ln w="50800" algn="ctr">
            <a:noFill/>
            <a:miter lim="800000"/>
            <a:headEnd/>
            <a:tailEnd/>
          </a:ln>
        </p:spPr>
        <p:txBody>
          <a:bodyPr wrap="none">
            <a:spAutoFit/>
          </a:bodyPr>
          <a:lstStyle/>
          <a:p>
            <a:pPr>
              <a:buFontTx/>
              <a:buNone/>
            </a:pPr>
            <a:r>
              <a:rPr lang="ja-JP" altLang="en-US" sz="1200" dirty="0">
                <a:solidFill>
                  <a:srgbClr val="000000"/>
                </a:solidFill>
                <a:latin typeface="Arial" charset="0"/>
              </a:rPr>
              <a:t>デジタルボード</a:t>
            </a:r>
          </a:p>
        </p:txBody>
      </p:sp>
      <p:sp>
        <p:nvSpPr>
          <p:cNvPr id="25" name="Text Box 19"/>
          <p:cNvSpPr txBox="1">
            <a:spLocks noChangeArrowheads="1"/>
          </p:cNvSpPr>
          <p:nvPr/>
        </p:nvSpPr>
        <p:spPr bwMode="auto">
          <a:xfrm>
            <a:off x="3652011" y="1961504"/>
            <a:ext cx="1550424" cy="276999"/>
          </a:xfrm>
          <a:prstGeom prst="rect">
            <a:avLst/>
          </a:prstGeom>
          <a:noFill/>
          <a:ln w="50800" algn="ctr">
            <a:noFill/>
            <a:miter lim="800000"/>
            <a:headEnd/>
            <a:tailEnd/>
          </a:ln>
        </p:spPr>
        <p:txBody>
          <a:bodyPr wrap="none">
            <a:spAutoFit/>
          </a:bodyPr>
          <a:lstStyle/>
          <a:p>
            <a:pPr>
              <a:buFontTx/>
              <a:buNone/>
            </a:pPr>
            <a:r>
              <a:rPr lang="en-US" altLang="ja-JP" sz="1200" dirty="0">
                <a:solidFill>
                  <a:srgbClr val="000000"/>
                </a:solidFill>
                <a:latin typeface="Arial" charset="0"/>
              </a:rPr>
              <a:t>SpaceWire</a:t>
            </a:r>
            <a:r>
              <a:rPr lang="ja-JP" altLang="en-US" sz="1200" dirty="0">
                <a:solidFill>
                  <a:srgbClr val="000000"/>
                </a:solidFill>
                <a:latin typeface="Arial" charset="0"/>
              </a:rPr>
              <a:t>検証基板</a:t>
            </a:r>
          </a:p>
        </p:txBody>
      </p:sp>
      <p:sp>
        <p:nvSpPr>
          <p:cNvPr id="26" name="Text Box 21"/>
          <p:cNvSpPr txBox="1">
            <a:spLocks noChangeArrowheads="1"/>
          </p:cNvSpPr>
          <p:nvPr/>
        </p:nvSpPr>
        <p:spPr bwMode="auto">
          <a:xfrm>
            <a:off x="1096686" y="1127539"/>
            <a:ext cx="1678665" cy="584775"/>
          </a:xfrm>
          <a:prstGeom prst="rect">
            <a:avLst/>
          </a:prstGeom>
          <a:noFill/>
          <a:ln w="50800" algn="ctr">
            <a:noFill/>
            <a:miter lim="800000"/>
            <a:headEnd/>
            <a:tailEnd/>
          </a:ln>
        </p:spPr>
        <p:txBody>
          <a:bodyPr wrap="none">
            <a:spAutoFit/>
          </a:bodyPr>
          <a:lstStyle/>
          <a:p>
            <a:pPr algn="l">
              <a:buFontTx/>
              <a:buNone/>
            </a:pPr>
            <a:r>
              <a:rPr lang="en-US" altLang="ja-JP" sz="1600" dirty="0" smtClean="0">
                <a:solidFill>
                  <a:srgbClr val="000000"/>
                </a:solidFill>
                <a:latin typeface="Arial" charset="0"/>
              </a:rPr>
              <a:t>SpaceCube2:</a:t>
            </a:r>
          </a:p>
          <a:p>
            <a:pPr>
              <a:buFontTx/>
              <a:buNone/>
            </a:pPr>
            <a:r>
              <a:rPr lang="en-US" altLang="ja-JP" sz="1600" dirty="0" smtClean="0">
                <a:solidFill>
                  <a:srgbClr val="000000"/>
                </a:solidFill>
                <a:latin typeface="Arial" charset="0"/>
              </a:rPr>
              <a:t> </a:t>
            </a:r>
            <a:r>
              <a:rPr lang="ja-JP" altLang="en-US" sz="1600" dirty="0" smtClean="0">
                <a:solidFill>
                  <a:srgbClr val="000000"/>
                </a:solidFill>
                <a:latin typeface="Arial" charset="0"/>
              </a:rPr>
              <a:t>信号処理計算機</a:t>
            </a:r>
            <a:endParaRPr lang="en-US" altLang="ja-JP" sz="1600" dirty="0">
              <a:solidFill>
                <a:srgbClr val="000000"/>
              </a:solidFill>
              <a:latin typeface="Arial" charset="0"/>
            </a:endParaRPr>
          </a:p>
        </p:txBody>
      </p:sp>
      <p:sp>
        <p:nvSpPr>
          <p:cNvPr id="27" name="Line 22"/>
          <p:cNvSpPr>
            <a:spLocks noChangeShapeType="1"/>
          </p:cNvSpPr>
          <p:nvPr/>
        </p:nvSpPr>
        <p:spPr bwMode="auto">
          <a:xfrm flipV="1">
            <a:off x="2653553" y="2545974"/>
            <a:ext cx="1255059" cy="179296"/>
          </a:xfrm>
          <a:prstGeom prst="line">
            <a:avLst/>
          </a:prstGeom>
          <a:noFill/>
          <a:ln w="50800">
            <a:solidFill>
              <a:srgbClr val="FF0000"/>
            </a:solidFill>
            <a:round/>
            <a:headEnd type="triangle" w="med" len="med"/>
            <a:tailEnd type="triangle" w="med" len="me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28" name="Line 23"/>
          <p:cNvSpPr>
            <a:spLocks noChangeShapeType="1"/>
          </p:cNvSpPr>
          <p:nvPr/>
        </p:nvSpPr>
        <p:spPr bwMode="auto">
          <a:xfrm>
            <a:off x="2680446" y="2994213"/>
            <a:ext cx="1183341" cy="797858"/>
          </a:xfrm>
          <a:prstGeom prst="line">
            <a:avLst/>
          </a:prstGeom>
          <a:noFill/>
          <a:ln w="50800">
            <a:solidFill>
              <a:srgbClr val="FF0000"/>
            </a:solidFill>
            <a:round/>
            <a:headEnd type="triangle" w="med" len="med"/>
            <a:tailEnd type="triangle" w="med" len="me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29" name="Line 24"/>
          <p:cNvSpPr>
            <a:spLocks noChangeShapeType="1"/>
          </p:cNvSpPr>
          <p:nvPr/>
        </p:nvSpPr>
        <p:spPr bwMode="auto">
          <a:xfrm flipV="1">
            <a:off x="4386652" y="3071078"/>
            <a:ext cx="6057" cy="655541"/>
          </a:xfrm>
          <a:prstGeom prst="line">
            <a:avLst/>
          </a:prstGeom>
          <a:noFill/>
          <a:ln w="50800">
            <a:solidFill>
              <a:srgbClr val="FF0000"/>
            </a:solidFill>
            <a:round/>
            <a:headEnd type="triangle" w="med" len="med"/>
            <a:tailEnd type="triangle" w="med" len="me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32" name="Text Box 28"/>
          <p:cNvSpPr txBox="1">
            <a:spLocks noChangeArrowheads="1"/>
          </p:cNvSpPr>
          <p:nvPr/>
        </p:nvSpPr>
        <p:spPr bwMode="auto">
          <a:xfrm>
            <a:off x="2831260" y="2357447"/>
            <a:ext cx="574196" cy="307777"/>
          </a:xfrm>
          <a:prstGeom prst="rect">
            <a:avLst/>
          </a:prstGeom>
          <a:noFill/>
          <a:ln w="50800" algn="ctr">
            <a:noFill/>
            <a:miter lim="800000"/>
            <a:headEnd/>
            <a:tailEnd/>
          </a:ln>
        </p:spPr>
        <p:txBody>
          <a:bodyPr wrap="none">
            <a:spAutoFit/>
          </a:bodyPr>
          <a:lstStyle/>
          <a:p>
            <a:pPr algn="l">
              <a:buFontTx/>
              <a:buNone/>
            </a:pPr>
            <a:r>
              <a:rPr lang="en-US" altLang="ja-JP" sz="1400" dirty="0">
                <a:solidFill>
                  <a:srgbClr val="FF3300"/>
                </a:solidFill>
                <a:latin typeface="Arial" charset="0"/>
              </a:rPr>
              <a:t>SpW</a:t>
            </a:r>
          </a:p>
        </p:txBody>
      </p:sp>
      <p:sp>
        <p:nvSpPr>
          <p:cNvPr id="33" name="Text Box 29"/>
          <p:cNvSpPr txBox="1">
            <a:spLocks noChangeArrowheads="1"/>
          </p:cNvSpPr>
          <p:nvPr/>
        </p:nvSpPr>
        <p:spPr bwMode="auto">
          <a:xfrm>
            <a:off x="2858901" y="2882442"/>
            <a:ext cx="574196" cy="307777"/>
          </a:xfrm>
          <a:prstGeom prst="rect">
            <a:avLst/>
          </a:prstGeom>
          <a:noFill/>
          <a:ln w="50800" algn="ctr">
            <a:noFill/>
            <a:miter lim="800000"/>
            <a:headEnd/>
            <a:tailEnd/>
          </a:ln>
        </p:spPr>
        <p:txBody>
          <a:bodyPr wrap="none">
            <a:spAutoFit/>
          </a:bodyPr>
          <a:lstStyle/>
          <a:p>
            <a:pPr algn="l">
              <a:buFontTx/>
              <a:buNone/>
            </a:pPr>
            <a:r>
              <a:rPr lang="en-US" altLang="ja-JP" sz="1400" dirty="0">
                <a:solidFill>
                  <a:srgbClr val="FF3300"/>
                </a:solidFill>
                <a:latin typeface="Arial" charset="0"/>
              </a:rPr>
              <a:t>SpW</a:t>
            </a:r>
          </a:p>
        </p:txBody>
      </p:sp>
      <p:sp>
        <p:nvSpPr>
          <p:cNvPr id="34" name="Text Box 30"/>
          <p:cNvSpPr txBox="1">
            <a:spLocks noChangeArrowheads="1"/>
          </p:cNvSpPr>
          <p:nvPr/>
        </p:nvSpPr>
        <p:spPr bwMode="auto">
          <a:xfrm>
            <a:off x="4427274" y="3283520"/>
            <a:ext cx="574196" cy="307777"/>
          </a:xfrm>
          <a:prstGeom prst="rect">
            <a:avLst/>
          </a:prstGeom>
          <a:noFill/>
          <a:ln w="50800" algn="ctr">
            <a:noFill/>
            <a:miter lim="800000"/>
            <a:headEnd/>
            <a:tailEnd/>
          </a:ln>
        </p:spPr>
        <p:txBody>
          <a:bodyPr wrap="none">
            <a:spAutoFit/>
          </a:bodyPr>
          <a:lstStyle/>
          <a:p>
            <a:pPr algn="l">
              <a:buFontTx/>
              <a:buNone/>
            </a:pPr>
            <a:r>
              <a:rPr lang="en-US" altLang="ja-JP" sz="1400" dirty="0">
                <a:solidFill>
                  <a:srgbClr val="FF3300"/>
                </a:solidFill>
                <a:latin typeface="Arial" charset="0"/>
              </a:rPr>
              <a:t>SpW</a:t>
            </a:r>
          </a:p>
        </p:txBody>
      </p:sp>
      <p:sp>
        <p:nvSpPr>
          <p:cNvPr id="35" name="Text Box 31"/>
          <p:cNvSpPr txBox="1">
            <a:spLocks noChangeArrowheads="1"/>
          </p:cNvSpPr>
          <p:nvPr/>
        </p:nvSpPr>
        <p:spPr bwMode="auto">
          <a:xfrm>
            <a:off x="3048706" y="1146193"/>
            <a:ext cx="1696298" cy="461665"/>
          </a:xfrm>
          <a:prstGeom prst="rect">
            <a:avLst/>
          </a:prstGeom>
          <a:noFill/>
          <a:ln w="50800" algn="ctr">
            <a:noFill/>
            <a:miter lim="800000"/>
            <a:headEnd/>
            <a:tailEnd/>
          </a:ln>
        </p:spPr>
        <p:txBody>
          <a:bodyPr wrap="none">
            <a:spAutoFit/>
          </a:bodyPr>
          <a:lstStyle/>
          <a:p>
            <a:pPr algn="l">
              <a:buFontTx/>
              <a:buNone/>
            </a:pPr>
            <a:r>
              <a:rPr lang="en-US" altLang="ja-JP" sz="1200" dirty="0">
                <a:solidFill>
                  <a:srgbClr val="000000">
                    <a:lumMod val="50000"/>
                    <a:lumOff val="50000"/>
                  </a:srgbClr>
                </a:solidFill>
                <a:latin typeface="Arial" charset="0"/>
              </a:rPr>
              <a:t>SpC2-SWIM</a:t>
            </a:r>
            <a:r>
              <a:rPr lang="en-US" altLang="ja-JP" sz="1200" dirty="0">
                <a:solidFill>
                  <a:srgbClr val="000000">
                    <a:lumMod val="50000"/>
                    <a:lumOff val="50000"/>
                  </a:srgbClr>
                </a:solidFill>
                <a:latin typeface="Symbol" pitchFamily="18" charset="2"/>
              </a:rPr>
              <a:t>mn</a:t>
            </a:r>
            <a:r>
              <a:rPr lang="en-US" altLang="ja-JP" sz="1200" dirty="0">
                <a:solidFill>
                  <a:srgbClr val="000000">
                    <a:lumMod val="50000"/>
                    <a:lumOff val="50000"/>
                  </a:srgbClr>
                </a:solidFill>
                <a:latin typeface="Arial" charset="0"/>
              </a:rPr>
              <a:t> </a:t>
            </a:r>
            <a:r>
              <a:rPr lang="ja-JP" altLang="en-US" sz="1200" dirty="0" smtClean="0">
                <a:solidFill>
                  <a:srgbClr val="000000">
                    <a:lumMod val="50000"/>
                    <a:lumOff val="50000"/>
                  </a:srgbClr>
                </a:solidFill>
                <a:latin typeface="Arial" charset="0"/>
              </a:rPr>
              <a:t>間で</a:t>
            </a:r>
            <a:endParaRPr lang="en-US" altLang="ja-JP" sz="1200" dirty="0" smtClean="0">
              <a:solidFill>
                <a:srgbClr val="000000">
                  <a:lumMod val="50000"/>
                  <a:lumOff val="50000"/>
                </a:srgbClr>
              </a:solidFill>
              <a:latin typeface="Arial" charset="0"/>
            </a:endParaRPr>
          </a:p>
          <a:p>
            <a:pPr algn="l">
              <a:buFontTx/>
              <a:buNone/>
            </a:pPr>
            <a:r>
              <a:rPr lang="ja-JP" altLang="en-US" sz="1200" dirty="0" smtClean="0">
                <a:solidFill>
                  <a:srgbClr val="000000">
                    <a:lumMod val="50000"/>
                    <a:lumOff val="50000"/>
                  </a:srgbClr>
                </a:solidFill>
                <a:latin typeface="Arial" charset="0"/>
              </a:rPr>
              <a:t>　　　　</a:t>
            </a:r>
            <a:r>
              <a:rPr lang="en-US" altLang="ja-JP" sz="1200" dirty="0" smtClean="0">
                <a:solidFill>
                  <a:srgbClr val="000000">
                    <a:lumMod val="50000"/>
                    <a:lumOff val="50000"/>
                  </a:srgbClr>
                </a:solidFill>
                <a:latin typeface="Arial" charset="0"/>
              </a:rPr>
              <a:t>SpaceWire</a:t>
            </a:r>
            <a:r>
              <a:rPr lang="ja-JP" altLang="en-US" sz="1200" dirty="0" smtClean="0">
                <a:solidFill>
                  <a:srgbClr val="000000">
                    <a:lumMod val="50000"/>
                    <a:lumOff val="50000"/>
                  </a:srgbClr>
                </a:solidFill>
                <a:latin typeface="Arial" charset="0"/>
              </a:rPr>
              <a:t>通信</a:t>
            </a:r>
            <a:r>
              <a:rPr lang="en-US" altLang="ja-JP" sz="1200" dirty="0" smtClean="0">
                <a:solidFill>
                  <a:srgbClr val="000000">
                    <a:lumMod val="50000"/>
                    <a:lumOff val="50000"/>
                  </a:srgbClr>
                </a:solidFill>
                <a:latin typeface="Arial" charset="0"/>
              </a:rPr>
              <a:t>.</a:t>
            </a:r>
            <a:endParaRPr lang="ja-JP" altLang="en-US" sz="1200" dirty="0">
              <a:solidFill>
                <a:srgbClr val="000000">
                  <a:lumMod val="50000"/>
                  <a:lumOff val="50000"/>
                </a:srgbClr>
              </a:solidFill>
              <a:latin typeface="Arial" charset="0"/>
            </a:endParaRPr>
          </a:p>
        </p:txBody>
      </p:sp>
      <p:sp>
        <p:nvSpPr>
          <p:cNvPr id="39" name="Line 37"/>
          <p:cNvSpPr>
            <a:spLocks noChangeShapeType="1"/>
          </p:cNvSpPr>
          <p:nvPr/>
        </p:nvSpPr>
        <p:spPr bwMode="auto">
          <a:xfrm>
            <a:off x="7036375" y="4401961"/>
            <a:ext cx="935038" cy="0"/>
          </a:xfrm>
          <a:prstGeom prst="line">
            <a:avLst/>
          </a:prstGeom>
          <a:noFill/>
          <a:ln w="12700">
            <a:solidFill>
              <a:srgbClr val="000000"/>
            </a:solidFill>
            <a:round/>
            <a:headEnd/>
            <a:tailEnd type="triangle" w="med" len="me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40" name="Line 38"/>
          <p:cNvSpPr>
            <a:spLocks noChangeShapeType="1"/>
          </p:cNvSpPr>
          <p:nvPr/>
        </p:nvSpPr>
        <p:spPr bwMode="auto">
          <a:xfrm flipH="1">
            <a:off x="7009480" y="4619166"/>
            <a:ext cx="936625" cy="0"/>
          </a:xfrm>
          <a:prstGeom prst="line">
            <a:avLst/>
          </a:prstGeom>
          <a:noFill/>
          <a:ln w="12700">
            <a:solidFill>
              <a:srgbClr val="000000"/>
            </a:solidFill>
            <a:round/>
            <a:headEnd/>
            <a:tailEnd type="triangle" w="med" len="me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41" name="Line 39"/>
          <p:cNvSpPr>
            <a:spLocks noChangeShapeType="1"/>
          </p:cNvSpPr>
          <p:nvPr/>
        </p:nvSpPr>
        <p:spPr bwMode="auto">
          <a:xfrm>
            <a:off x="6441434" y="3484571"/>
            <a:ext cx="0" cy="217488"/>
          </a:xfrm>
          <a:prstGeom prst="line">
            <a:avLst/>
          </a:prstGeom>
          <a:noFill/>
          <a:ln w="12700">
            <a:solidFill>
              <a:srgbClr val="000000"/>
            </a:solidFill>
            <a:round/>
            <a:headEnd/>
            <a:tailEnd type="triangle" w="med" len="me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42" name="Line 40"/>
          <p:cNvSpPr>
            <a:spLocks noChangeShapeType="1"/>
          </p:cNvSpPr>
          <p:nvPr/>
        </p:nvSpPr>
        <p:spPr bwMode="auto">
          <a:xfrm flipV="1">
            <a:off x="6152510" y="3511466"/>
            <a:ext cx="0" cy="215900"/>
          </a:xfrm>
          <a:prstGeom prst="line">
            <a:avLst/>
          </a:prstGeom>
          <a:noFill/>
          <a:ln w="12700">
            <a:solidFill>
              <a:srgbClr val="000000"/>
            </a:solidFill>
            <a:round/>
            <a:headEnd/>
            <a:tailEnd type="triangle" w="med" len="me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43" name="Line 41"/>
          <p:cNvSpPr>
            <a:spLocks noChangeShapeType="1"/>
          </p:cNvSpPr>
          <p:nvPr/>
        </p:nvSpPr>
        <p:spPr bwMode="auto">
          <a:xfrm flipV="1">
            <a:off x="5107855" y="3250001"/>
            <a:ext cx="360363" cy="503238"/>
          </a:xfrm>
          <a:prstGeom prst="line">
            <a:avLst/>
          </a:prstGeom>
          <a:noFill/>
          <a:ln w="12700">
            <a:solidFill>
              <a:srgbClr val="000000"/>
            </a:solidFill>
            <a:round/>
            <a:headEnd/>
            <a:tailEnd type="triangle" w="med" len="me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44" name="Line 42"/>
          <p:cNvSpPr>
            <a:spLocks noChangeShapeType="1"/>
          </p:cNvSpPr>
          <p:nvPr/>
        </p:nvSpPr>
        <p:spPr bwMode="auto">
          <a:xfrm flipH="1">
            <a:off x="5180880" y="3610364"/>
            <a:ext cx="287338" cy="431800"/>
          </a:xfrm>
          <a:prstGeom prst="line">
            <a:avLst/>
          </a:prstGeom>
          <a:noFill/>
          <a:ln w="12700">
            <a:solidFill>
              <a:srgbClr val="000000"/>
            </a:solidFill>
            <a:round/>
            <a:headEnd/>
            <a:tailEnd type="triangle" w="med" len="me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45" name="Text Box 43"/>
          <p:cNvSpPr txBox="1">
            <a:spLocks noChangeArrowheads="1"/>
          </p:cNvSpPr>
          <p:nvPr/>
        </p:nvSpPr>
        <p:spPr bwMode="auto">
          <a:xfrm>
            <a:off x="7107530" y="4590966"/>
            <a:ext cx="765175" cy="244475"/>
          </a:xfrm>
          <a:prstGeom prst="rect">
            <a:avLst/>
          </a:prstGeom>
          <a:noFill/>
          <a:ln w="50800" algn="ctr">
            <a:noFill/>
            <a:miter lim="800000"/>
            <a:headEnd/>
            <a:tailEnd/>
          </a:ln>
        </p:spPr>
        <p:txBody>
          <a:bodyPr wrap="none">
            <a:spAutoFit/>
          </a:bodyPr>
          <a:lstStyle/>
          <a:p>
            <a:pPr algn="l">
              <a:buFontTx/>
              <a:buNone/>
            </a:pPr>
            <a:r>
              <a:rPr lang="ja-JP" altLang="en-US" sz="1000" dirty="0">
                <a:solidFill>
                  <a:srgbClr val="003300"/>
                </a:solidFill>
                <a:latin typeface="Arial" charset="0"/>
              </a:rPr>
              <a:t>エラー信号</a:t>
            </a:r>
          </a:p>
        </p:txBody>
      </p:sp>
      <p:sp>
        <p:nvSpPr>
          <p:cNvPr id="46" name="Text Box 44"/>
          <p:cNvSpPr txBox="1">
            <a:spLocks noChangeArrowheads="1"/>
          </p:cNvSpPr>
          <p:nvPr/>
        </p:nvSpPr>
        <p:spPr bwMode="auto">
          <a:xfrm>
            <a:off x="6936455" y="4105376"/>
            <a:ext cx="1133475" cy="244475"/>
          </a:xfrm>
          <a:prstGeom prst="rect">
            <a:avLst/>
          </a:prstGeom>
          <a:noFill/>
          <a:ln w="50800" algn="ctr">
            <a:noFill/>
            <a:miter lim="800000"/>
            <a:headEnd/>
            <a:tailEnd/>
          </a:ln>
        </p:spPr>
        <p:txBody>
          <a:bodyPr wrap="none">
            <a:spAutoFit/>
          </a:bodyPr>
          <a:lstStyle/>
          <a:p>
            <a:pPr algn="l">
              <a:buFontTx/>
              <a:buNone/>
            </a:pPr>
            <a:r>
              <a:rPr lang="ja-JP" altLang="en-US" sz="1000">
                <a:solidFill>
                  <a:srgbClr val="003300"/>
                </a:solidFill>
                <a:latin typeface="Arial" charset="0"/>
              </a:rPr>
              <a:t>フィードバック信号</a:t>
            </a:r>
          </a:p>
        </p:txBody>
      </p:sp>
      <p:sp>
        <p:nvSpPr>
          <p:cNvPr id="47" name="Text Box 45"/>
          <p:cNvSpPr txBox="1">
            <a:spLocks noChangeArrowheads="1"/>
          </p:cNvSpPr>
          <p:nvPr/>
        </p:nvSpPr>
        <p:spPr bwMode="auto">
          <a:xfrm>
            <a:off x="3369485" y="1538098"/>
            <a:ext cx="1513556" cy="276999"/>
          </a:xfrm>
          <a:prstGeom prst="rect">
            <a:avLst/>
          </a:prstGeom>
          <a:noFill/>
          <a:ln w="50800" algn="ctr">
            <a:noFill/>
            <a:miter lim="800000"/>
            <a:headEnd/>
            <a:tailEnd/>
          </a:ln>
        </p:spPr>
        <p:txBody>
          <a:bodyPr wrap="none">
            <a:spAutoFit/>
          </a:bodyPr>
          <a:lstStyle/>
          <a:p>
            <a:pPr algn="l">
              <a:buFontTx/>
              <a:buNone/>
            </a:pPr>
            <a:r>
              <a:rPr lang="en-US" altLang="ja-JP" sz="1200" dirty="0" smtClean="0">
                <a:solidFill>
                  <a:srgbClr val="5F5F5F"/>
                </a:solidFill>
                <a:latin typeface="Arial" charset="0"/>
              </a:rPr>
              <a:t>  </a:t>
            </a:r>
            <a:r>
              <a:rPr lang="ja-JP" altLang="en-US" sz="1200" dirty="0" smtClean="0">
                <a:solidFill>
                  <a:srgbClr val="5F5F5F"/>
                </a:solidFill>
                <a:latin typeface="Arial" charset="0"/>
              </a:rPr>
              <a:t>通信</a:t>
            </a:r>
            <a:r>
              <a:rPr lang="ja-JP" altLang="en-US" sz="1200" dirty="0">
                <a:solidFill>
                  <a:srgbClr val="5F5F5F"/>
                </a:solidFill>
                <a:latin typeface="Arial" charset="0"/>
              </a:rPr>
              <a:t>速度：</a:t>
            </a:r>
            <a:r>
              <a:rPr lang="en-US" altLang="ja-JP" sz="1200" dirty="0">
                <a:solidFill>
                  <a:srgbClr val="5F5F5F"/>
                </a:solidFill>
                <a:latin typeface="Arial" charset="0"/>
              </a:rPr>
              <a:t>~1Mbps</a:t>
            </a:r>
          </a:p>
        </p:txBody>
      </p:sp>
      <p:pic>
        <p:nvPicPr>
          <p:cNvPr id="48" name="Picture 49" descr="IMG_3121"/>
          <p:cNvPicPr>
            <a:picLocks noChangeAspect="1" noChangeArrowheads="1"/>
          </p:cNvPicPr>
          <p:nvPr/>
        </p:nvPicPr>
        <p:blipFill>
          <a:blip r:embed="rId8" cstate="print"/>
          <a:srcRect/>
          <a:stretch>
            <a:fillRect/>
          </a:stretch>
        </p:blipFill>
        <p:spPr bwMode="auto">
          <a:xfrm>
            <a:off x="1014133" y="1721517"/>
            <a:ext cx="1655763" cy="1606550"/>
          </a:xfrm>
          <a:prstGeom prst="rect">
            <a:avLst/>
          </a:prstGeom>
          <a:noFill/>
          <a:ln w="9525">
            <a:noFill/>
            <a:miter lim="800000"/>
            <a:headEnd/>
            <a:tailEnd/>
          </a:ln>
        </p:spPr>
      </p:pic>
      <p:pic>
        <p:nvPicPr>
          <p:cNvPr id="49" name="Picture 50" descr="IMG_3127"/>
          <p:cNvPicPr>
            <a:picLocks noChangeAspect="1" noChangeArrowheads="1"/>
          </p:cNvPicPr>
          <p:nvPr/>
        </p:nvPicPr>
        <p:blipFill>
          <a:blip r:embed="rId9" cstate="print"/>
          <a:srcRect/>
          <a:stretch>
            <a:fillRect/>
          </a:stretch>
        </p:blipFill>
        <p:spPr bwMode="auto">
          <a:xfrm>
            <a:off x="7162613" y="897605"/>
            <a:ext cx="1728788" cy="1617662"/>
          </a:xfrm>
          <a:prstGeom prst="rect">
            <a:avLst/>
          </a:prstGeom>
          <a:noFill/>
          <a:ln w="9525">
            <a:noFill/>
            <a:miter lim="800000"/>
            <a:headEnd/>
            <a:tailEnd/>
          </a:ln>
        </p:spPr>
      </p:pic>
      <p:sp>
        <p:nvSpPr>
          <p:cNvPr id="54" name="Text Box 31"/>
          <p:cNvSpPr txBox="1">
            <a:spLocks noChangeArrowheads="1"/>
          </p:cNvSpPr>
          <p:nvPr/>
        </p:nvSpPr>
        <p:spPr bwMode="auto">
          <a:xfrm>
            <a:off x="4929925" y="1078004"/>
            <a:ext cx="2281394" cy="584775"/>
          </a:xfrm>
          <a:prstGeom prst="rect">
            <a:avLst/>
          </a:prstGeom>
          <a:noFill/>
          <a:ln w="50800" algn="ctr">
            <a:noFill/>
            <a:miter lim="800000"/>
            <a:headEnd/>
            <a:tailEnd/>
          </a:ln>
        </p:spPr>
        <p:txBody>
          <a:bodyPr wrap="none">
            <a:spAutoFit/>
          </a:bodyPr>
          <a:lstStyle/>
          <a:p>
            <a:pPr algn="l">
              <a:buFontTx/>
              <a:buNone/>
            </a:pPr>
            <a:r>
              <a:rPr lang="en-US" altLang="ja-JP" sz="1600" dirty="0" smtClean="0">
                <a:solidFill>
                  <a:srgbClr val="000000"/>
                </a:solidFill>
                <a:latin typeface="Arial" charset="0"/>
              </a:rPr>
              <a:t>SWIM</a:t>
            </a:r>
            <a:r>
              <a:rPr lang="en-US" altLang="ja-JP" sz="1600" dirty="0" smtClean="0">
                <a:solidFill>
                  <a:srgbClr val="000000"/>
                </a:solidFill>
                <a:latin typeface="Symbol" pitchFamily="18" charset="2"/>
              </a:rPr>
              <a:t>mn</a:t>
            </a:r>
            <a:r>
              <a:rPr lang="en-US" altLang="ja-JP" sz="1600" dirty="0" smtClean="0">
                <a:solidFill>
                  <a:srgbClr val="000000"/>
                </a:solidFill>
                <a:latin typeface="Arial" charset="0"/>
              </a:rPr>
              <a:t> : </a:t>
            </a:r>
          </a:p>
          <a:p>
            <a:pPr algn="l">
              <a:buFontTx/>
              <a:buNone/>
            </a:pPr>
            <a:r>
              <a:rPr lang="ja-JP" altLang="en-US" sz="1600" dirty="0" smtClean="0">
                <a:solidFill>
                  <a:srgbClr val="000000"/>
                </a:solidFill>
                <a:latin typeface="Arial" charset="0"/>
              </a:rPr>
              <a:t>重力波検出器モジュール</a:t>
            </a:r>
            <a:endParaRPr lang="ja-JP" altLang="en-US" sz="1600" dirty="0">
              <a:solidFill>
                <a:srgbClr val="000000"/>
              </a:solidFill>
              <a:latin typeface="Arial" charset="0"/>
            </a:endParaRPr>
          </a:p>
        </p:txBody>
      </p:sp>
      <p:pic>
        <p:nvPicPr>
          <p:cNvPr id="55" name="Picture 7" descr="0082_2007_3_19"/>
          <p:cNvPicPr>
            <a:picLocks noChangeAspect="1" noChangeArrowheads="1"/>
          </p:cNvPicPr>
          <p:nvPr/>
        </p:nvPicPr>
        <p:blipFill>
          <a:blip r:embed="rId10" cstate="print">
            <a:clrChange>
              <a:clrFrom>
                <a:srgbClr val="BFBDA6"/>
              </a:clrFrom>
              <a:clrTo>
                <a:srgbClr val="BFBDA6">
                  <a:alpha val="0"/>
                </a:srgbClr>
              </a:clrTo>
            </a:clrChange>
          </a:blip>
          <a:srcRect/>
          <a:stretch>
            <a:fillRect/>
          </a:stretch>
        </p:blipFill>
        <p:spPr bwMode="auto">
          <a:xfrm>
            <a:off x="3987677" y="5228102"/>
            <a:ext cx="1551444" cy="1443833"/>
          </a:xfrm>
          <a:prstGeom prst="rect">
            <a:avLst/>
          </a:prstGeom>
          <a:noFill/>
          <a:ln w="9525">
            <a:noFill/>
            <a:miter lim="800000"/>
            <a:headEnd/>
            <a:tailEnd/>
          </a:ln>
        </p:spPr>
      </p:pic>
      <p:sp>
        <p:nvSpPr>
          <p:cNvPr id="56" name="Rectangle 8"/>
          <p:cNvSpPr>
            <a:spLocks noChangeAspect="1" noChangeArrowheads="1"/>
          </p:cNvSpPr>
          <p:nvPr/>
        </p:nvSpPr>
        <p:spPr bwMode="auto">
          <a:xfrm>
            <a:off x="3093740" y="6208465"/>
            <a:ext cx="984250" cy="246221"/>
          </a:xfrm>
          <a:prstGeom prst="rect">
            <a:avLst/>
          </a:prstGeom>
          <a:noFill/>
          <a:ln w="15875">
            <a:noFill/>
            <a:miter lim="800000"/>
            <a:headEnd/>
            <a:tailEnd/>
          </a:ln>
        </p:spPr>
        <p:txBody>
          <a:bodyPr>
            <a:spAutoFit/>
          </a:bodyPr>
          <a:lstStyle/>
          <a:p>
            <a:pPr algn="l">
              <a:buClr>
                <a:srgbClr val="333399"/>
              </a:buClr>
              <a:buSzPct val="70000"/>
              <a:buFont typeface="Wingdings" pitchFamily="2" charset="2"/>
              <a:buNone/>
            </a:pPr>
            <a:r>
              <a:rPr lang="en-US" altLang="ja-JP" sz="1000" b="1" dirty="0">
                <a:solidFill>
                  <a:srgbClr val="000000">
                    <a:lumMod val="95000"/>
                    <a:lumOff val="5000"/>
                  </a:srgbClr>
                </a:solidFill>
                <a:latin typeface="Arial" charset="0"/>
              </a:rPr>
              <a:t>Test mass</a:t>
            </a:r>
          </a:p>
        </p:txBody>
      </p:sp>
      <p:sp>
        <p:nvSpPr>
          <p:cNvPr id="57" name="Rectangle 9"/>
          <p:cNvSpPr>
            <a:spLocks noChangeAspect="1" noChangeArrowheads="1"/>
          </p:cNvSpPr>
          <p:nvPr/>
        </p:nvSpPr>
        <p:spPr bwMode="auto">
          <a:xfrm>
            <a:off x="5322662" y="5192837"/>
            <a:ext cx="808131" cy="400110"/>
          </a:xfrm>
          <a:prstGeom prst="rect">
            <a:avLst/>
          </a:prstGeom>
          <a:noFill/>
          <a:ln w="15875">
            <a:noFill/>
            <a:miter lim="800000"/>
            <a:headEnd/>
            <a:tailEnd/>
          </a:ln>
        </p:spPr>
        <p:txBody>
          <a:bodyPr wrap="square">
            <a:spAutoFit/>
          </a:bodyPr>
          <a:lstStyle/>
          <a:p>
            <a:pPr algn="l">
              <a:buClr>
                <a:srgbClr val="333399"/>
              </a:buClr>
              <a:buSzPct val="70000"/>
              <a:buFont typeface="Wingdings" pitchFamily="2" charset="2"/>
              <a:buNone/>
            </a:pPr>
            <a:r>
              <a:rPr lang="en-US" altLang="ja-JP" sz="1000" b="1" dirty="0" smtClean="0">
                <a:solidFill>
                  <a:srgbClr val="000000">
                    <a:lumMod val="95000"/>
                    <a:lumOff val="5000"/>
                  </a:srgbClr>
                </a:solidFill>
                <a:latin typeface="Arial" charset="0"/>
              </a:rPr>
              <a:t>Photo</a:t>
            </a:r>
          </a:p>
          <a:p>
            <a:pPr algn="l">
              <a:buClr>
                <a:srgbClr val="333399"/>
              </a:buClr>
              <a:buSzPct val="70000"/>
              <a:buFont typeface="Wingdings" pitchFamily="2" charset="2"/>
              <a:buNone/>
            </a:pPr>
            <a:r>
              <a:rPr lang="en-US" altLang="ja-JP" sz="1000" b="1" dirty="0" smtClean="0">
                <a:solidFill>
                  <a:srgbClr val="000000">
                    <a:lumMod val="95000"/>
                    <a:lumOff val="5000"/>
                  </a:srgbClr>
                </a:solidFill>
                <a:latin typeface="Arial" charset="0"/>
              </a:rPr>
              <a:t> </a:t>
            </a:r>
            <a:r>
              <a:rPr lang="en-US" altLang="ja-JP" sz="1000" b="1" dirty="0">
                <a:solidFill>
                  <a:srgbClr val="000000">
                    <a:lumMod val="95000"/>
                    <a:lumOff val="5000"/>
                  </a:srgbClr>
                </a:solidFill>
                <a:latin typeface="Arial" charset="0"/>
              </a:rPr>
              <a:t>sensor</a:t>
            </a:r>
          </a:p>
        </p:txBody>
      </p:sp>
      <p:sp>
        <p:nvSpPr>
          <p:cNvPr id="58" name="Rectangle 10"/>
          <p:cNvSpPr>
            <a:spLocks noChangeAspect="1" noChangeArrowheads="1"/>
          </p:cNvSpPr>
          <p:nvPr/>
        </p:nvSpPr>
        <p:spPr bwMode="auto">
          <a:xfrm>
            <a:off x="5542110" y="5786375"/>
            <a:ext cx="516965" cy="246221"/>
          </a:xfrm>
          <a:prstGeom prst="rect">
            <a:avLst/>
          </a:prstGeom>
          <a:noFill/>
          <a:ln w="15875">
            <a:noFill/>
            <a:miter lim="800000"/>
            <a:headEnd/>
            <a:tailEnd/>
          </a:ln>
        </p:spPr>
        <p:txBody>
          <a:bodyPr wrap="square">
            <a:spAutoFit/>
          </a:bodyPr>
          <a:lstStyle/>
          <a:p>
            <a:pPr algn="l">
              <a:buClr>
                <a:srgbClr val="333399"/>
              </a:buClr>
              <a:buSzPct val="70000"/>
              <a:buFont typeface="Wingdings" pitchFamily="2" charset="2"/>
              <a:buNone/>
            </a:pPr>
            <a:r>
              <a:rPr lang="en-US" altLang="ja-JP" sz="1000" b="1" dirty="0">
                <a:solidFill>
                  <a:srgbClr val="000000">
                    <a:lumMod val="95000"/>
                    <a:lumOff val="5000"/>
                  </a:srgbClr>
                </a:solidFill>
                <a:latin typeface="Arial" charset="0"/>
              </a:rPr>
              <a:t>Coil</a:t>
            </a:r>
          </a:p>
        </p:txBody>
      </p:sp>
      <p:pic>
        <p:nvPicPr>
          <p:cNvPr id="59" name="Picture 17" descr="IMG_0261"/>
          <p:cNvPicPr>
            <a:picLocks noChangeAspect="1" noChangeArrowheads="1"/>
          </p:cNvPicPr>
          <p:nvPr/>
        </p:nvPicPr>
        <p:blipFill>
          <a:blip r:embed="rId11" cstate="print"/>
          <a:srcRect/>
          <a:stretch>
            <a:fillRect/>
          </a:stretch>
        </p:blipFill>
        <p:spPr bwMode="auto">
          <a:xfrm>
            <a:off x="5601595" y="5991391"/>
            <a:ext cx="825033" cy="502822"/>
          </a:xfrm>
          <a:prstGeom prst="rect">
            <a:avLst/>
          </a:prstGeom>
          <a:noFill/>
          <a:ln w="9525">
            <a:noFill/>
            <a:miter lim="800000"/>
            <a:headEnd/>
            <a:tailEnd/>
          </a:ln>
        </p:spPr>
      </p:pic>
      <p:pic>
        <p:nvPicPr>
          <p:cNvPr id="60" name="Picture 18"/>
          <p:cNvPicPr>
            <a:picLocks noChangeAspect="1" noChangeArrowheads="1"/>
          </p:cNvPicPr>
          <p:nvPr/>
        </p:nvPicPr>
        <p:blipFill>
          <a:blip r:embed="rId12" cstate="print"/>
          <a:srcRect/>
          <a:stretch>
            <a:fillRect/>
          </a:stretch>
        </p:blipFill>
        <p:spPr bwMode="auto">
          <a:xfrm>
            <a:off x="3099399" y="5375025"/>
            <a:ext cx="869688" cy="815789"/>
          </a:xfrm>
          <a:prstGeom prst="rect">
            <a:avLst/>
          </a:prstGeom>
          <a:noFill/>
          <a:ln w="15875">
            <a:noFill/>
            <a:miter lim="800000"/>
            <a:headEnd/>
            <a:tailEnd/>
          </a:ln>
        </p:spPr>
      </p:pic>
      <p:pic>
        <p:nvPicPr>
          <p:cNvPr id="61" name="Picture 19"/>
          <p:cNvPicPr>
            <a:picLocks noChangeAspect="1" noChangeArrowheads="1"/>
          </p:cNvPicPr>
          <p:nvPr/>
        </p:nvPicPr>
        <p:blipFill>
          <a:blip r:embed="rId13" cstate="print"/>
          <a:srcRect/>
          <a:stretch>
            <a:fillRect/>
          </a:stretch>
        </p:blipFill>
        <p:spPr bwMode="auto">
          <a:xfrm>
            <a:off x="5909569" y="5312273"/>
            <a:ext cx="520129" cy="526209"/>
          </a:xfrm>
          <a:prstGeom prst="rect">
            <a:avLst/>
          </a:prstGeom>
          <a:noFill/>
          <a:ln w="15875">
            <a:noFill/>
            <a:miter lim="800000"/>
            <a:headEnd/>
            <a:tailEnd/>
          </a:ln>
        </p:spPr>
      </p:pic>
      <p:sp>
        <p:nvSpPr>
          <p:cNvPr id="64" name="Line 11"/>
          <p:cNvSpPr>
            <a:spLocks noChangeShapeType="1"/>
          </p:cNvSpPr>
          <p:nvPr/>
        </p:nvSpPr>
        <p:spPr bwMode="auto">
          <a:xfrm flipH="1" flipV="1">
            <a:off x="4938767" y="5965202"/>
            <a:ext cx="672072" cy="261470"/>
          </a:xfrm>
          <a:prstGeom prst="line">
            <a:avLst/>
          </a:prstGeom>
          <a:noFill/>
          <a:ln w="38100">
            <a:solidFill>
              <a:srgbClr val="3366FF"/>
            </a:solidFill>
            <a:round/>
            <a:headEnd/>
            <a:tailEnd type="stealth" w="med" len="med"/>
          </a:ln>
        </p:spPr>
        <p:txBody>
          <a:bodyPr wrap="square" anchor="ctr">
            <a:spAutoFit/>
          </a:bodyPr>
          <a:lstStyle/>
          <a:p>
            <a:pPr algn="l">
              <a:buFontTx/>
              <a:buNone/>
            </a:pPr>
            <a:endParaRPr lang="ja-JP" altLang="en-US" sz="1800">
              <a:solidFill>
                <a:srgbClr val="000000"/>
              </a:solidFill>
              <a:latin typeface="Arial" charset="0"/>
              <a:ea typeface="ＭＳ Ｐゴシック" pitchFamily="50" charset="-128"/>
            </a:endParaRPr>
          </a:p>
        </p:txBody>
      </p:sp>
      <p:sp>
        <p:nvSpPr>
          <p:cNvPr id="65" name="Line 12"/>
          <p:cNvSpPr>
            <a:spLocks noChangeShapeType="1"/>
          </p:cNvSpPr>
          <p:nvPr/>
        </p:nvSpPr>
        <p:spPr bwMode="auto">
          <a:xfrm flipV="1">
            <a:off x="3950731" y="5695513"/>
            <a:ext cx="704806" cy="104923"/>
          </a:xfrm>
          <a:prstGeom prst="line">
            <a:avLst/>
          </a:prstGeom>
          <a:noFill/>
          <a:ln w="38100">
            <a:solidFill>
              <a:srgbClr val="3366FF"/>
            </a:solidFill>
            <a:round/>
            <a:headEnd/>
            <a:tailEnd type="stealth" w="med" len="med"/>
          </a:ln>
        </p:spPr>
        <p:txBody>
          <a:bodyPr wrap="square" anchor="ctr">
            <a:spAutoFit/>
          </a:bodyPr>
          <a:lstStyle/>
          <a:p>
            <a:pPr algn="l">
              <a:buFontTx/>
              <a:buNone/>
            </a:pPr>
            <a:endParaRPr lang="ja-JP" altLang="en-US" sz="1800">
              <a:solidFill>
                <a:srgbClr val="000000"/>
              </a:solidFill>
              <a:latin typeface="Arial" charset="0"/>
              <a:ea typeface="ＭＳ Ｐゴシック" pitchFamily="50" charset="-128"/>
            </a:endParaRPr>
          </a:p>
        </p:txBody>
      </p:sp>
      <p:sp>
        <p:nvSpPr>
          <p:cNvPr id="66" name="Line 13"/>
          <p:cNvSpPr>
            <a:spLocks noChangeShapeType="1"/>
          </p:cNvSpPr>
          <p:nvPr/>
        </p:nvSpPr>
        <p:spPr bwMode="auto">
          <a:xfrm flipH="1">
            <a:off x="5234585" y="5549154"/>
            <a:ext cx="655233" cy="94264"/>
          </a:xfrm>
          <a:prstGeom prst="line">
            <a:avLst/>
          </a:prstGeom>
          <a:noFill/>
          <a:ln w="38100">
            <a:solidFill>
              <a:srgbClr val="3366FF"/>
            </a:solidFill>
            <a:round/>
            <a:headEnd/>
            <a:tailEnd type="stealth" w="med" len="med"/>
          </a:ln>
        </p:spPr>
        <p:txBody>
          <a:bodyPr wrap="square" anchor="ctr">
            <a:spAutoFit/>
          </a:bodyPr>
          <a:lstStyle/>
          <a:p>
            <a:pPr algn="l">
              <a:buFontTx/>
              <a:buNone/>
            </a:pPr>
            <a:endParaRPr lang="ja-JP" altLang="en-US" sz="1800">
              <a:solidFill>
                <a:srgbClr val="000000"/>
              </a:solidFill>
              <a:latin typeface="Arial" charset="0"/>
              <a:ea typeface="ＭＳ Ｐゴシック" pitchFamily="50" charset="-128"/>
            </a:endParaRPr>
          </a:p>
        </p:txBody>
      </p:sp>
      <p:cxnSp>
        <p:nvCxnSpPr>
          <p:cNvPr id="69" name="直線矢印コネクタ 68"/>
          <p:cNvCxnSpPr/>
          <p:nvPr/>
        </p:nvCxnSpPr>
        <p:spPr>
          <a:xfrm rot="5400000">
            <a:off x="7521387" y="4326156"/>
            <a:ext cx="1532968" cy="277906"/>
          </a:xfrm>
          <a:prstGeom prst="straightConnector1">
            <a:avLst/>
          </a:prstGeom>
          <a:ln w="508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73" name="Text Box 15"/>
          <p:cNvSpPr txBox="1">
            <a:spLocks noChangeArrowheads="1"/>
          </p:cNvSpPr>
          <p:nvPr/>
        </p:nvSpPr>
        <p:spPr bwMode="auto">
          <a:xfrm>
            <a:off x="6497035" y="5208134"/>
            <a:ext cx="1407757" cy="276999"/>
          </a:xfrm>
          <a:prstGeom prst="rect">
            <a:avLst/>
          </a:prstGeom>
          <a:noFill/>
          <a:ln w="50800" algn="ctr">
            <a:noFill/>
            <a:miter lim="800000"/>
            <a:headEnd/>
            <a:tailEnd/>
          </a:ln>
        </p:spPr>
        <p:txBody>
          <a:bodyPr wrap="none">
            <a:spAutoFit/>
          </a:bodyPr>
          <a:lstStyle/>
          <a:p>
            <a:pPr>
              <a:buFontTx/>
              <a:buNone/>
            </a:pPr>
            <a:r>
              <a:rPr lang="ja-JP" altLang="en-US" sz="1200" dirty="0">
                <a:solidFill>
                  <a:srgbClr val="000000"/>
                </a:solidFill>
                <a:latin typeface="Arial" charset="0"/>
              </a:rPr>
              <a:t>試験</a:t>
            </a:r>
            <a:r>
              <a:rPr lang="ja-JP" altLang="en-US" sz="1200" dirty="0" smtClean="0">
                <a:solidFill>
                  <a:srgbClr val="000000"/>
                </a:solidFill>
                <a:latin typeface="Arial" charset="0"/>
              </a:rPr>
              <a:t>マスモジュール</a:t>
            </a:r>
            <a:endParaRPr lang="en-US" altLang="ja-JP" sz="1200" dirty="0">
              <a:solidFill>
                <a:srgbClr val="000000"/>
              </a:solidFill>
              <a:latin typeface="Arial" charset="0"/>
            </a:endParaRPr>
          </a:p>
        </p:txBody>
      </p:sp>
      <p:sp>
        <p:nvSpPr>
          <p:cNvPr id="74" name="テキスト ボックス 20"/>
          <p:cNvSpPr txBox="1">
            <a:spLocks noChangeArrowheads="1"/>
          </p:cNvSpPr>
          <p:nvPr/>
        </p:nvSpPr>
        <p:spPr bwMode="auto">
          <a:xfrm>
            <a:off x="6407853" y="5451423"/>
            <a:ext cx="2546815" cy="1107996"/>
          </a:xfrm>
          <a:prstGeom prst="rect">
            <a:avLst/>
          </a:prstGeom>
          <a:noFill/>
          <a:ln w="9525">
            <a:noFill/>
            <a:miter lim="800000"/>
            <a:headEnd/>
            <a:tailEnd/>
          </a:ln>
        </p:spPr>
        <p:txBody>
          <a:bodyPr wrap="square">
            <a:spAutoFit/>
          </a:bodyPr>
          <a:lstStyle/>
          <a:p>
            <a:pPr algn="l">
              <a:buFontTx/>
              <a:buNone/>
            </a:pPr>
            <a:r>
              <a:rPr lang="ja-JP" altLang="en-US" sz="1100" dirty="0" smtClean="0">
                <a:solidFill>
                  <a:srgbClr val="000000">
                    <a:lumMod val="65000"/>
                    <a:lumOff val="35000"/>
                  </a:srgbClr>
                </a:solidFill>
                <a:latin typeface="Arial" charset="0"/>
                <a:ea typeface="ＭＳ Ｐゴシック" pitchFamily="50" charset="-128"/>
              </a:rPr>
              <a:t>・</a:t>
            </a:r>
            <a:r>
              <a:rPr lang="en-US" altLang="ja-JP" sz="1100" dirty="0" smtClean="0">
                <a:solidFill>
                  <a:srgbClr val="000000">
                    <a:lumMod val="65000"/>
                    <a:lumOff val="35000"/>
                  </a:srgbClr>
                </a:solidFill>
                <a:latin typeface="Arial" charset="0"/>
                <a:ea typeface="ＭＳ Ｐゴシック" pitchFamily="50" charset="-128"/>
              </a:rPr>
              <a:t>47g</a:t>
            </a:r>
            <a:r>
              <a:rPr lang="ja-JP" altLang="en-US" sz="1100" dirty="0" smtClean="0">
                <a:solidFill>
                  <a:srgbClr val="000000">
                    <a:lumMod val="65000"/>
                    <a:lumOff val="35000"/>
                  </a:srgbClr>
                </a:solidFill>
                <a:latin typeface="Arial" charset="0"/>
                <a:ea typeface="ＭＳ Ｐゴシック" pitchFamily="50" charset="-128"/>
              </a:rPr>
              <a:t>の試験マスを内蔵</a:t>
            </a:r>
            <a:r>
              <a:rPr lang="en-US" altLang="ja-JP" sz="1100" dirty="0" smtClean="0">
                <a:solidFill>
                  <a:srgbClr val="000000">
                    <a:lumMod val="65000"/>
                    <a:lumOff val="35000"/>
                  </a:srgbClr>
                </a:solidFill>
                <a:latin typeface="Arial" charset="0"/>
                <a:ea typeface="ＭＳ Ｐゴシック" pitchFamily="50" charset="-128"/>
              </a:rPr>
              <a:t>.</a:t>
            </a:r>
            <a:endParaRPr lang="en-US" altLang="ja-JP" sz="1100" dirty="0">
              <a:solidFill>
                <a:srgbClr val="000000">
                  <a:lumMod val="65000"/>
                  <a:lumOff val="35000"/>
                </a:srgbClr>
              </a:solidFill>
              <a:latin typeface="Arial" charset="0"/>
              <a:ea typeface="ＭＳ Ｐゴシック" pitchFamily="50" charset="-128"/>
            </a:endParaRPr>
          </a:p>
          <a:p>
            <a:pPr algn="l">
              <a:buFontTx/>
              <a:buNone/>
            </a:pPr>
            <a:r>
              <a:rPr lang="ja-JP" altLang="en-US" sz="1100" dirty="0" smtClean="0">
                <a:solidFill>
                  <a:srgbClr val="000000">
                    <a:lumMod val="65000"/>
                    <a:lumOff val="35000"/>
                  </a:srgbClr>
                </a:solidFill>
                <a:latin typeface="Arial" charset="0"/>
                <a:ea typeface="ＭＳ Ｐゴシック" pitchFamily="50" charset="-128"/>
              </a:rPr>
              <a:t>・フォトセンサで変動を測定し、コイルに</a:t>
            </a:r>
            <a:endParaRPr lang="en-US" altLang="ja-JP" sz="1100" dirty="0" smtClean="0">
              <a:solidFill>
                <a:srgbClr val="000000">
                  <a:lumMod val="65000"/>
                  <a:lumOff val="35000"/>
                </a:srgbClr>
              </a:solidFill>
              <a:latin typeface="Arial" charset="0"/>
              <a:ea typeface="ＭＳ Ｐゴシック" pitchFamily="50" charset="-128"/>
            </a:endParaRPr>
          </a:p>
          <a:p>
            <a:pPr algn="l">
              <a:buFontTx/>
              <a:buNone/>
            </a:pPr>
            <a:r>
              <a:rPr lang="ja-JP" altLang="en-US" sz="1100" dirty="0">
                <a:solidFill>
                  <a:srgbClr val="000000">
                    <a:lumMod val="65000"/>
                    <a:lumOff val="35000"/>
                  </a:srgbClr>
                </a:solidFill>
                <a:latin typeface="Arial" charset="0"/>
                <a:ea typeface="ＭＳ Ｐゴシック" pitchFamily="50" charset="-128"/>
              </a:rPr>
              <a:t>　</a:t>
            </a:r>
            <a:r>
              <a:rPr lang="ja-JP" altLang="en-US" sz="1100" dirty="0" smtClean="0">
                <a:solidFill>
                  <a:srgbClr val="000000">
                    <a:lumMod val="65000"/>
                    <a:lumOff val="35000"/>
                  </a:srgbClr>
                </a:solidFill>
                <a:latin typeface="Arial" charset="0"/>
                <a:ea typeface="ＭＳ Ｐゴシック" pitchFamily="50" charset="-128"/>
              </a:rPr>
              <a:t>フィードバックすることで非接触制御</a:t>
            </a:r>
            <a:r>
              <a:rPr lang="en-US" altLang="ja-JP" sz="1100" dirty="0" smtClean="0">
                <a:solidFill>
                  <a:srgbClr val="000000">
                    <a:lumMod val="65000"/>
                    <a:lumOff val="35000"/>
                  </a:srgbClr>
                </a:solidFill>
                <a:latin typeface="Arial" charset="0"/>
                <a:ea typeface="ＭＳ Ｐゴシック" pitchFamily="50" charset="-128"/>
              </a:rPr>
              <a:t>.</a:t>
            </a:r>
          </a:p>
          <a:p>
            <a:pPr algn="l">
              <a:buFontTx/>
              <a:buNone/>
            </a:pPr>
            <a:r>
              <a:rPr lang="en-US" altLang="ja-JP" sz="1100" dirty="0">
                <a:solidFill>
                  <a:srgbClr val="000000">
                    <a:lumMod val="65000"/>
                    <a:lumOff val="35000"/>
                  </a:srgbClr>
                </a:solidFill>
                <a:latin typeface="Arial" charset="0"/>
                <a:ea typeface="ＭＳ Ｐゴシック" pitchFamily="50" charset="-128"/>
              </a:rPr>
              <a:t> </a:t>
            </a:r>
            <a:r>
              <a:rPr lang="en-US" altLang="ja-JP" sz="1100" dirty="0" smtClean="0">
                <a:solidFill>
                  <a:srgbClr val="000000">
                    <a:lumMod val="65000"/>
                    <a:lumOff val="35000"/>
                  </a:srgbClr>
                </a:solidFill>
                <a:latin typeface="Arial" charset="0"/>
                <a:ea typeface="ＭＳ Ｐゴシック" pitchFamily="50" charset="-128"/>
              </a:rPr>
              <a:t>  </a:t>
            </a:r>
            <a:r>
              <a:rPr lang="en-US" altLang="ja-JP" sz="1100" dirty="0" smtClean="0">
                <a:solidFill>
                  <a:srgbClr val="000000">
                    <a:lumMod val="65000"/>
                    <a:lumOff val="35000"/>
                  </a:srgbClr>
                </a:solidFill>
                <a:latin typeface="Arial" charset="0"/>
                <a:ea typeface="ＭＳ Ｐゴシック" pitchFamily="50" charset="-128"/>
                <a:sym typeface="Wingdings" pitchFamily="2" charset="2"/>
              </a:rPr>
              <a:t> </a:t>
            </a:r>
            <a:r>
              <a:rPr lang="ja-JP" altLang="en-US" sz="1100" dirty="0" smtClean="0">
                <a:solidFill>
                  <a:srgbClr val="000000"/>
                </a:solidFill>
                <a:latin typeface="Arial" charset="0"/>
                <a:ea typeface="ＭＳ Ｐゴシック" pitchFamily="50" charset="-128"/>
                <a:sym typeface="Wingdings" pitchFamily="2" charset="2"/>
              </a:rPr>
              <a:t>重力波検出器</a:t>
            </a:r>
            <a:r>
              <a:rPr lang="en-US" altLang="ja-JP" sz="1100" dirty="0" smtClean="0">
                <a:solidFill>
                  <a:srgbClr val="000000"/>
                </a:solidFill>
                <a:latin typeface="Arial" charset="0"/>
                <a:ea typeface="ＭＳ Ｐゴシック" pitchFamily="50" charset="-128"/>
                <a:sym typeface="Wingdings" pitchFamily="2" charset="2"/>
              </a:rPr>
              <a:t>/</a:t>
            </a:r>
            <a:r>
              <a:rPr lang="ja-JP" altLang="en-US" sz="1100" dirty="0" smtClean="0">
                <a:solidFill>
                  <a:srgbClr val="000000"/>
                </a:solidFill>
                <a:latin typeface="Arial" charset="0"/>
                <a:ea typeface="ＭＳ Ｐゴシック" pitchFamily="50" charset="-128"/>
                <a:sym typeface="Wingdings" pitchFamily="2" charset="2"/>
              </a:rPr>
              <a:t>加速度計</a:t>
            </a:r>
            <a:r>
              <a:rPr lang="ja-JP" altLang="en-US" sz="1100" dirty="0" smtClean="0">
                <a:solidFill>
                  <a:srgbClr val="000000">
                    <a:lumMod val="65000"/>
                    <a:lumOff val="35000"/>
                  </a:srgbClr>
                </a:solidFill>
                <a:latin typeface="Arial" charset="0"/>
                <a:ea typeface="ＭＳ Ｐゴシック" pitchFamily="50" charset="-128"/>
                <a:sym typeface="Wingdings" pitchFamily="2" charset="2"/>
              </a:rPr>
              <a:t>として働く</a:t>
            </a:r>
            <a:r>
              <a:rPr lang="en-US" altLang="ja-JP" sz="1100" dirty="0" smtClean="0">
                <a:solidFill>
                  <a:srgbClr val="000000">
                    <a:lumMod val="65000"/>
                    <a:lumOff val="35000"/>
                  </a:srgbClr>
                </a:solidFill>
                <a:latin typeface="Arial" charset="0"/>
                <a:ea typeface="ＭＳ Ｐゴシック" pitchFamily="50" charset="-128"/>
                <a:sym typeface="Wingdings" pitchFamily="2" charset="2"/>
              </a:rPr>
              <a:t>.</a:t>
            </a:r>
            <a:endParaRPr lang="en-US" altLang="ja-JP" sz="1100" dirty="0" smtClean="0">
              <a:solidFill>
                <a:srgbClr val="000000">
                  <a:lumMod val="65000"/>
                  <a:lumOff val="35000"/>
                </a:srgbClr>
              </a:solidFill>
              <a:latin typeface="Arial" charset="0"/>
              <a:ea typeface="ＭＳ Ｐゴシック" pitchFamily="50" charset="-128"/>
            </a:endParaRPr>
          </a:p>
          <a:p>
            <a:pPr algn="l">
              <a:buFontTx/>
              <a:buNone/>
            </a:pPr>
            <a:r>
              <a:rPr lang="ja-JP" altLang="en-US" sz="1100" dirty="0" smtClean="0">
                <a:solidFill>
                  <a:srgbClr val="000000">
                    <a:lumMod val="65000"/>
                    <a:lumOff val="35000"/>
                  </a:srgbClr>
                </a:solidFill>
                <a:latin typeface="Arial" charset="0"/>
                <a:ea typeface="ＭＳ Ｐゴシック" pitchFamily="50" charset="-128"/>
              </a:rPr>
              <a:t>・信号はデジタルボードに蓄えられ、</a:t>
            </a:r>
            <a:endParaRPr lang="en-US" altLang="ja-JP" sz="1100" dirty="0" smtClean="0">
              <a:solidFill>
                <a:srgbClr val="000000">
                  <a:lumMod val="65000"/>
                  <a:lumOff val="35000"/>
                </a:srgbClr>
              </a:solidFill>
              <a:latin typeface="Arial" charset="0"/>
              <a:ea typeface="ＭＳ Ｐゴシック" pitchFamily="50" charset="-128"/>
            </a:endParaRPr>
          </a:p>
          <a:p>
            <a:pPr algn="l">
              <a:buFontTx/>
              <a:buNone/>
            </a:pPr>
            <a:r>
              <a:rPr lang="en-US" altLang="ja-JP" sz="1100" dirty="0">
                <a:solidFill>
                  <a:srgbClr val="000000">
                    <a:lumMod val="65000"/>
                    <a:lumOff val="35000"/>
                  </a:srgbClr>
                </a:solidFill>
                <a:latin typeface="Arial" charset="0"/>
                <a:ea typeface="ＭＳ Ｐゴシック" pitchFamily="50" charset="-128"/>
              </a:rPr>
              <a:t> </a:t>
            </a:r>
            <a:r>
              <a:rPr lang="en-US" altLang="ja-JP" sz="1100" dirty="0" smtClean="0">
                <a:solidFill>
                  <a:srgbClr val="000000">
                    <a:lumMod val="65000"/>
                    <a:lumOff val="35000"/>
                  </a:srgbClr>
                </a:solidFill>
                <a:latin typeface="Arial" charset="0"/>
                <a:ea typeface="ＭＳ Ｐゴシック" pitchFamily="50" charset="-128"/>
              </a:rPr>
              <a:t>  SpW</a:t>
            </a:r>
            <a:r>
              <a:rPr lang="ja-JP" altLang="en-US" sz="1100" dirty="0" smtClean="0">
                <a:solidFill>
                  <a:srgbClr val="000000">
                    <a:lumMod val="65000"/>
                    <a:lumOff val="35000"/>
                  </a:srgbClr>
                </a:solidFill>
                <a:latin typeface="Arial" charset="0"/>
                <a:ea typeface="ＭＳ Ｐゴシック" pitchFamily="50" charset="-128"/>
              </a:rPr>
              <a:t>通信によって</a:t>
            </a:r>
            <a:r>
              <a:rPr lang="en-US" altLang="ja-JP" sz="1100" dirty="0" smtClean="0">
                <a:solidFill>
                  <a:srgbClr val="000000">
                    <a:lumMod val="65000"/>
                    <a:lumOff val="35000"/>
                  </a:srgbClr>
                </a:solidFill>
                <a:latin typeface="Arial" charset="0"/>
                <a:ea typeface="ＭＳ Ｐゴシック" pitchFamily="50" charset="-128"/>
              </a:rPr>
              <a:t>SpC2</a:t>
            </a:r>
            <a:r>
              <a:rPr lang="ja-JP" altLang="en-US" sz="1100" dirty="0" smtClean="0">
                <a:solidFill>
                  <a:srgbClr val="000000">
                    <a:lumMod val="65000"/>
                    <a:lumOff val="35000"/>
                  </a:srgbClr>
                </a:solidFill>
                <a:latin typeface="Arial" charset="0"/>
                <a:ea typeface="ＭＳ Ｐゴシック" pitchFamily="50" charset="-128"/>
              </a:rPr>
              <a:t>へ送られる</a:t>
            </a:r>
            <a:r>
              <a:rPr lang="en-US" altLang="ja-JP" sz="1100" dirty="0" smtClean="0">
                <a:solidFill>
                  <a:srgbClr val="000000">
                    <a:lumMod val="65000"/>
                    <a:lumOff val="35000"/>
                  </a:srgbClr>
                </a:solidFill>
                <a:latin typeface="Arial" charset="0"/>
                <a:ea typeface="ＭＳ Ｐゴシック" pitchFamily="50" charset="-128"/>
              </a:rPr>
              <a:t>.</a:t>
            </a:r>
          </a:p>
        </p:txBody>
      </p:sp>
      <p:pic>
        <p:nvPicPr>
          <p:cNvPr id="75" name="コンテンツ プレースホルダ 6" descr="HR5000.jpg"/>
          <p:cNvPicPr>
            <a:picLocks noChangeAspect="1"/>
          </p:cNvPicPr>
          <p:nvPr/>
        </p:nvPicPr>
        <p:blipFill>
          <a:blip r:embed="rId14" cstate="print"/>
          <a:srcRect/>
          <a:stretch>
            <a:fillRect/>
          </a:stretch>
        </p:blipFill>
        <p:spPr>
          <a:xfrm>
            <a:off x="169310" y="5506411"/>
            <a:ext cx="716086" cy="698581"/>
          </a:xfrm>
          <a:prstGeom prst="rect">
            <a:avLst/>
          </a:prstGeom>
        </p:spPr>
      </p:pic>
      <p:pic>
        <p:nvPicPr>
          <p:cNvPr id="76" name="Picture 2"/>
          <p:cNvPicPr>
            <a:picLocks noChangeAspect="1" noChangeArrowheads="1"/>
          </p:cNvPicPr>
          <p:nvPr/>
        </p:nvPicPr>
        <p:blipFill>
          <a:blip r:embed="rId15" cstate="print"/>
          <a:srcRect/>
          <a:stretch>
            <a:fillRect/>
          </a:stretch>
        </p:blipFill>
        <p:spPr bwMode="auto">
          <a:xfrm>
            <a:off x="1740841" y="5477536"/>
            <a:ext cx="767833" cy="776460"/>
          </a:xfrm>
          <a:prstGeom prst="rect">
            <a:avLst/>
          </a:prstGeom>
          <a:noFill/>
          <a:ln w="9525">
            <a:noFill/>
            <a:miter lim="800000"/>
            <a:headEnd/>
            <a:tailEnd/>
          </a:ln>
        </p:spPr>
      </p:pic>
      <p:pic>
        <p:nvPicPr>
          <p:cNvPr id="77" name="Picture 3"/>
          <p:cNvPicPr>
            <a:picLocks noChangeAspect="1" noChangeArrowheads="1"/>
          </p:cNvPicPr>
          <p:nvPr/>
        </p:nvPicPr>
        <p:blipFill>
          <a:blip r:embed="rId16" cstate="print"/>
          <a:srcRect/>
          <a:stretch>
            <a:fillRect/>
          </a:stretch>
        </p:blipFill>
        <p:spPr bwMode="auto">
          <a:xfrm>
            <a:off x="932321" y="5506409"/>
            <a:ext cx="750620" cy="714876"/>
          </a:xfrm>
          <a:prstGeom prst="rect">
            <a:avLst/>
          </a:prstGeom>
          <a:noFill/>
          <a:ln w="9525">
            <a:noFill/>
            <a:miter lim="800000"/>
            <a:headEnd/>
            <a:tailEnd/>
          </a:ln>
        </p:spPr>
      </p:pic>
      <p:sp>
        <p:nvSpPr>
          <p:cNvPr id="78" name="テキスト ボックス 11"/>
          <p:cNvSpPr txBox="1">
            <a:spLocks noChangeArrowheads="1"/>
          </p:cNvSpPr>
          <p:nvPr/>
        </p:nvSpPr>
        <p:spPr bwMode="auto">
          <a:xfrm>
            <a:off x="242227" y="6199379"/>
            <a:ext cx="652743" cy="400110"/>
          </a:xfrm>
          <a:prstGeom prst="rect">
            <a:avLst/>
          </a:prstGeom>
          <a:noFill/>
          <a:ln w="9525">
            <a:noFill/>
            <a:miter lim="800000"/>
            <a:headEnd/>
            <a:tailEnd/>
          </a:ln>
        </p:spPr>
        <p:txBody>
          <a:bodyPr wrap="none">
            <a:spAutoFit/>
          </a:bodyPr>
          <a:lstStyle/>
          <a:p>
            <a:pPr algn="l">
              <a:buFontTx/>
              <a:buNone/>
            </a:pPr>
            <a:r>
              <a:rPr lang="en-US" altLang="ja-JP" sz="1000" b="1" dirty="0">
                <a:solidFill>
                  <a:srgbClr val="000000"/>
                </a:solidFill>
                <a:latin typeface="Arial" charset="0"/>
                <a:ea typeface="ＭＳ Ｐゴシック" pitchFamily="50" charset="-128"/>
              </a:rPr>
              <a:t>HR5000</a:t>
            </a:r>
          </a:p>
          <a:p>
            <a:pPr algn="l">
              <a:buFontTx/>
              <a:buNone/>
            </a:pPr>
            <a:r>
              <a:rPr lang="en-US" altLang="ja-JP" sz="1000" b="1" dirty="0">
                <a:solidFill>
                  <a:srgbClr val="000000"/>
                </a:solidFill>
                <a:latin typeface="Arial" charset="0"/>
                <a:ea typeface="ＭＳ Ｐゴシック" pitchFamily="50" charset="-128"/>
              </a:rPr>
              <a:t>33MHz</a:t>
            </a:r>
            <a:endParaRPr lang="ja-JP" altLang="en-US" sz="1000" b="1" dirty="0">
              <a:solidFill>
                <a:srgbClr val="000000"/>
              </a:solidFill>
              <a:latin typeface="Arial" charset="0"/>
              <a:ea typeface="ＭＳ Ｐゴシック" pitchFamily="50" charset="-128"/>
            </a:endParaRPr>
          </a:p>
        </p:txBody>
      </p:sp>
      <p:sp>
        <p:nvSpPr>
          <p:cNvPr id="79" name="テキスト ボックス 12"/>
          <p:cNvSpPr txBox="1">
            <a:spLocks noChangeArrowheads="1"/>
          </p:cNvSpPr>
          <p:nvPr/>
        </p:nvSpPr>
        <p:spPr bwMode="auto">
          <a:xfrm>
            <a:off x="1000902" y="6189754"/>
            <a:ext cx="562975" cy="400110"/>
          </a:xfrm>
          <a:prstGeom prst="rect">
            <a:avLst/>
          </a:prstGeom>
          <a:noFill/>
          <a:ln w="9525">
            <a:noFill/>
            <a:miter lim="800000"/>
            <a:headEnd/>
            <a:tailEnd/>
          </a:ln>
        </p:spPr>
        <p:txBody>
          <a:bodyPr wrap="none">
            <a:spAutoFit/>
          </a:bodyPr>
          <a:lstStyle/>
          <a:p>
            <a:pPr algn="l">
              <a:buFontTx/>
              <a:buNone/>
            </a:pPr>
            <a:r>
              <a:rPr lang="en-US" altLang="ja-JP" sz="1000" b="1" dirty="0">
                <a:solidFill>
                  <a:srgbClr val="000000"/>
                </a:solidFill>
                <a:latin typeface="Arial" charset="0"/>
                <a:ea typeface="ＭＳ Ｐゴシック" pitchFamily="50" charset="-128"/>
              </a:rPr>
              <a:t>Burst </a:t>
            </a:r>
            <a:endParaRPr lang="en-US" altLang="ja-JP" sz="1000" b="1" dirty="0" smtClean="0">
              <a:solidFill>
                <a:srgbClr val="000000"/>
              </a:solidFill>
              <a:latin typeface="Arial" charset="0"/>
              <a:ea typeface="ＭＳ Ｐゴシック" pitchFamily="50" charset="-128"/>
            </a:endParaRPr>
          </a:p>
          <a:p>
            <a:pPr algn="l">
              <a:buFontTx/>
              <a:buNone/>
            </a:pPr>
            <a:r>
              <a:rPr lang="en-US" altLang="ja-JP" sz="1000" b="1" dirty="0" smtClean="0">
                <a:solidFill>
                  <a:srgbClr val="000000"/>
                </a:solidFill>
                <a:latin typeface="Arial" charset="0"/>
                <a:ea typeface="ＭＳ Ｐゴシック" pitchFamily="50" charset="-128"/>
              </a:rPr>
              <a:t>SRAM</a:t>
            </a:r>
            <a:endParaRPr lang="ja-JP" altLang="en-US" sz="1000" b="1" dirty="0">
              <a:solidFill>
                <a:srgbClr val="000000"/>
              </a:solidFill>
              <a:latin typeface="Arial" charset="0"/>
              <a:ea typeface="ＭＳ Ｐゴシック" pitchFamily="50" charset="-128"/>
            </a:endParaRPr>
          </a:p>
        </p:txBody>
      </p:sp>
      <p:sp>
        <p:nvSpPr>
          <p:cNvPr id="80" name="テキスト ボックス 13"/>
          <p:cNvSpPr txBox="1">
            <a:spLocks noChangeArrowheads="1"/>
          </p:cNvSpPr>
          <p:nvPr/>
        </p:nvSpPr>
        <p:spPr bwMode="auto">
          <a:xfrm>
            <a:off x="1597019" y="6199580"/>
            <a:ext cx="1164101" cy="400110"/>
          </a:xfrm>
          <a:prstGeom prst="rect">
            <a:avLst/>
          </a:prstGeom>
          <a:noFill/>
          <a:ln w="9525">
            <a:noFill/>
            <a:miter lim="800000"/>
            <a:headEnd/>
            <a:tailEnd/>
          </a:ln>
        </p:spPr>
        <p:txBody>
          <a:bodyPr wrap="none">
            <a:spAutoFit/>
          </a:bodyPr>
          <a:lstStyle/>
          <a:p>
            <a:pPr algn="l">
              <a:buFontTx/>
              <a:buNone/>
            </a:pPr>
            <a:r>
              <a:rPr lang="en-US" altLang="ja-JP" sz="1000" b="1" dirty="0" err="1">
                <a:solidFill>
                  <a:srgbClr val="000000"/>
                </a:solidFill>
                <a:latin typeface="Arial" charset="0"/>
                <a:ea typeface="ＭＳ Ｐゴシック" pitchFamily="50" charset="-128"/>
              </a:rPr>
              <a:t>Actel</a:t>
            </a:r>
            <a:r>
              <a:rPr lang="en-US" altLang="ja-JP" sz="1000" b="1" dirty="0">
                <a:solidFill>
                  <a:srgbClr val="000000"/>
                </a:solidFill>
                <a:latin typeface="Arial" charset="0"/>
                <a:ea typeface="ＭＳ Ｐゴシック" pitchFamily="50" charset="-128"/>
              </a:rPr>
              <a:t> RTAX2000</a:t>
            </a:r>
          </a:p>
          <a:p>
            <a:pPr algn="l">
              <a:buFontTx/>
              <a:buNone/>
            </a:pPr>
            <a:r>
              <a:rPr lang="ja-JP" altLang="en-US" sz="1000" b="1" dirty="0">
                <a:solidFill>
                  <a:srgbClr val="000000"/>
                </a:solidFill>
                <a:latin typeface="Arial" charset="0"/>
                <a:ea typeface="ＭＳ Ｐゴシック" pitchFamily="50" charset="-128"/>
              </a:rPr>
              <a:t>（</a:t>
            </a:r>
            <a:r>
              <a:rPr lang="en-US" altLang="ja-JP" sz="1000" b="1" dirty="0">
                <a:solidFill>
                  <a:srgbClr val="000000"/>
                </a:solidFill>
                <a:latin typeface="Arial" charset="0"/>
                <a:ea typeface="ＭＳ Ｐゴシック" pitchFamily="50" charset="-128"/>
              </a:rPr>
              <a:t>SpaceWire I/F</a:t>
            </a:r>
            <a:r>
              <a:rPr lang="ja-JP" altLang="en-US" sz="1000" b="1" dirty="0">
                <a:solidFill>
                  <a:srgbClr val="000000"/>
                </a:solidFill>
                <a:latin typeface="Arial" charset="0"/>
                <a:ea typeface="ＭＳ Ｐゴシック" pitchFamily="50" charset="-128"/>
              </a:rPr>
              <a:t>）</a:t>
            </a:r>
          </a:p>
        </p:txBody>
      </p:sp>
      <p:cxnSp>
        <p:nvCxnSpPr>
          <p:cNvPr id="82" name="直線矢印コネクタ 81"/>
          <p:cNvCxnSpPr/>
          <p:nvPr/>
        </p:nvCxnSpPr>
        <p:spPr>
          <a:xfrm rot="5400000">
            <a:off x="2232212" y="5065060"/>
            <a:ext cx="493060" cy="98611"/>
          </a:xfrm>
          <a:prstGeom prst="straightConnector1">
            <a:avLst/>
          </a:prstGeom>
          <a:ln w="508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85" name="Text Box 15"/>
          <p:cNvSpPr txBox="1">
            <a:spLocks noChangeArrowheads="1"/>
          </p:cNvSpPr>
          <p:nvPr/>
        </p:nvSpPr>
        <p:spPr bwMode="auto">
          <a:xfrm>
            <a:off x="233400" y="5208134"/>
            <a:ext cx="954107" cy="276999"/>
          </a:xfrm>
          <a:prstGeom prst="rect">
            <a:avLst/>
          </a:prstGeom>
          <a:noFill/>
          <a:ln w="50800" algn="ctr">
            <a:noFill/>
            <a:miter lim="800000"/>
            <a:headEnd/>
            <a:tailEnd/>
          </a:ln>
        </p:spPr>
        <p:txBody>
          <a:bodyPr wrap="none">
            <a:spAutoFit/>
          </a:bodyPr>
          <a:lstStyle/>
          <a:p>
            <a:pPr>
              <a:buFontTx/>
              <a:buNone/>
            </a:pPr>
            <a:r>
              <a:rPr lang="ja-JP" altLang="en-US" sz="1200" dirty="0" smtClean="0">
                <a:solidFill>
                  <a:srgbClr val="000000"/>
                </a:solidFill>
                <a:latin typeface="Arial" charset="0"/>
              </a:rPr>
              <a:t>宇宙用部品</a:t>
            </a:r>
            <a:endParaRPr lang="en-US" altLang="ja-JP" sz="1200" dirty="0">
              <a:solidFill>
                <a:srgbClr val="000000"/>
              </a:solidFill>
              <a:latin typeface="Arial" charset="0"/>
            </a:endParaRPr>
          </a:p>
        </p:txBody>
      </p:sp>
      <p:sp>
        <p:nvSpPr>
          <p:cNvPr id="5" name="スライド番号プレースホルダー 4"/>
          <p:cNvSpPr>
            <a:spLocks noGrp="1"/>
          </p:cNvSpPr>
          <p:nvPr>
            <p:ph type="sldNum" sz="quarter" idx="12"/>
          </p:nvPr>
        </p:nvSpPr>
        <p:spPr/>
        <p:txBody>
          <a:bodyPr/>
          <a:lstStyle/>
          <a:p>
            <a:pPr>
              <a:defRPr/>
            </a:pPr>
            <a:fld id="{BEBFE9BD-2CA6-4498-A896-E7BFA07EAEC7}" type="slidenum">
              <a:rPr lang="en-US" altLang="ja-JP" smtClean="0">
                <a:solidFill>
                  <a:srgbClr val="000000"/>
                </a:solidFill>
              </a:rPr>
              <a:pPr>
                <a:defRPr/>
              </a:pPr>
              <a:t>39</a:t>
            </a:fld>
            <a:endParaRPr lang="en-US" altLang="ja-JP">
              <a:solidFill>
                <a:srgbClr val="000000"/>
              </a:solidFill>
            </a:endParaRPr>
          </a:p>
        </p:txBody>
      </p:sp>
    </p:spTree>
    <p:extLst>
      <p:ext uri="{BB962C8B-B14F-4D97-AF65-F5344CB8AC3E}">
        <p14:creationId xmlns:p14="http://schemas.microsoft.com/office/powerpoint/2010/main" val="503887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2" name="タイトル 1"/>
          <p:cNvSpPr>
            <a:spLocks noGrp="1"/>
          </p:cNvSpPr>
          <p:nvPr>
            <p:ph type="title"/>
          </p:nvPr>
        </p:nvSpPr>
        <p:spPr/>
        <p:txBody>
          <a:bodyPr/>
          <a:lstStyle/>
          <a:p>
            <a:endParaRPr kumimoji="1" lang="ja-JP" altLang="en-US"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pitchFamily="34" charset="0"/>
                <a:ea typeface="HGP創英角ｺﾞｼｯｸUB" pitchFamily="50" charset="-128"/>
                <a:cs typeface="+mn-cs"/>
              </a:rPr>
              <a:t>小型衛星による実証シンポジウム </a:t>
            </a:r>
            <a:r>
              <a:rPr lang="en-US" altLang="ja-JP" sz="1200" kern="1200" smtClean="0">
                <a:solidFill>
                  <a:srgbClr val="EAEAEA"/>
                </a:solidFill>
                <a:latin typeface="Tahoma" pitchFamily="34" charset="0"/>
                <a:ea typeface="HGP創英角ｺﾞｼｯｸUB" pitchFamily="50" charset="-128"/>
                <a:cs typeface="+mn-cs"/>
              </a:rPr>
              <a:t>(2011</a:t>
            </a:r>
            <a:r>
              <a:rPr lang="ja-JP" altLang="en-US" sz="1200" kern="1200" smtClean="0">
                <a:solidFill>
                  <a:srgbClr val="EAEAEA"/>
                </a:solidFill>
                <a:latin typeface="Tahoma" pitchFamily="34" charset="0"/>
                <a:ea typeface="HGP創英角ｺﾞｼｯｸUB" pitchFamily="50" charset="-128"/>
                <a:cs typeface="+mn-cs"/>
              </a:rPr>
              <a:t>年</a:t>
            </a:r>
            <a:r>
              <a:rPr lang="en-US" altLang="ja-JP" sz="1200" kern="1200" smtClean="0">
                <a:solidFill>
                  <a:srgbClr val="EAEAEA"/>
                </a:solidFill>
                <a:latin typeface="Tahoma" pitchFamily="34" charset="0"/>
                <a:ea typeface="HGP創英角ｺﾞｼｯｸUB" pitchFamily="50" charset="-128"/>
                <a:cs typeface="+mn-cs"/>
              </a:rPr>
              <a:t>9</a:t>
            </a:r>
            <a:r>
              <a:rPr lang="ja-JP" altLang="en-US" sz="1200" kern="1200" smtClean="0">
                <a:solidFill>
                  <a:srgbClr val="EAEAEA"/>
                </a:solidFill>
                <a:latin typeface="Tahoma" pitchFamily="34" charset="0"/>
                <a:ea typeface="HGP創英角ｺﾞｼｯｸUB" pitchFamily="50" charset="-128"/>
                <a:cs typeface="+mn-cs"/>
              </a:rPr>
              <a:t>月</a:t>
            </a:r>
            <a:r>
              <a:rPr lang="en-US" altLang="ja-JP" sz="1200" kern="1200" smtClean="0">
                <a:solidFill>
                  <a:srgbClr val="EAEAEA"/>
                </a:solidFill>
                <a:latin typeface="Tahoma" pitchFamily="34" charset="0"/>
                <a:ea typeface="HGP創英角ｺﾞｼｯｸUB" pitchFamily="50" charset="-128"/>
                <a:cs typeface="+mn-cs"/>
              </a:rPr>
              <a:t>7</a:t>
            </a:r>
            <a:r>
              <a:rPr lang="ja-JP" altLang="en-US" sz="1200" kern="1200" smtClean="0">
                <a:solidFill>
                  <a:srgbClr val="EAEAEA"/>
                </a:solidFill>
                <a:latin typeface="Tahoma" pitchFamily="34" charset="0"/>
                <a:ea typeface="HGP創英角ｺﾞｼｯｸUB" pitchFamily="50" charset="-128"/>
                <a:cs typeface="+mn-cs"/>
              </a:rPr>
              <a:t>日</a:t>
            </a:r>
            <a:r>
              <a:rPr lang="en-US" altLang="ja-JP" sz="1200" kern="1200" smtClean="0">
                <a:solidFill>
                  <a:srgbClr val="EAEAEA"/>
                </a:solidFill>
                <a:latin typeface="Tahoma" pitchFamily="34" charset="0"/>
                <a:ea typeface="HGP創英角ｺﾞｼｯｸUB" pitchFamily="50" charset="-128"/>
                <a:cs typeface="+mn-cs"/>
              </a:rPr>
              <a:t>, </a:t>
            </a:r>
            <a:r>
              <a:rPr lang="ja-JP" altLang="en-US" sz="1200" kern="1200" smtClean="0">
                <a:solidFill>
                  <a:srgbClr val="EAEAEA"/>
                </a:solidFill>
                <a:latin typeface="Tahoma" pitchFamily="34" charset="0"/>
                <a:ea typeface="HGP創英角ｺﾞｼｯｸUB" pitchFamily="50" charset="-128"/>
                <a:cs typeface="+mn-cs"/>
              </a:rPr>
              <a:t>学術総合センター 一ツ橋記念講堂</a:t>
            </a:r>
            <a:r>
              <a:rPr lang="en-US" altLang="ja-JP" sz="1200" kern="1200" smtClean="0">
                <a:solidFill>
                  <a:srgbClr val="EAEAEA"/>
                </a:solidFill>
                <a:latin typeface="Tahoma" pitchFamily="34" charset="0"/>
                <a:ea typeface="HGP創英角ｺﾞｼｯｸUB" pitchFamily="50" charset="-128"/>
                <a:cs typeface="+mn-cs"/>
              </a:rPr>
              <a:t>)</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757238" y="765175"/>
            <a:ext cx="7559178" cy="5711825"/>
          </a:xfrm>
          <a:prstGeom prst="rect">
            <a:avLst/>
          </a:prstGeom>
        </p:spPr>
        <p:txBody>
          <a:bodyPr/>
          <a:lstStyle/>
          <a:p>
            <a:pPr lvl="2">
              <a:lnSpc>
                <a:spcPct val="120000"/>
              </a:lnSpc>
              <a:spcBef>
                <a:spcPct val="0"/>
              </a:spcBef>
              <a:buClrTx/>
              <a:buFontTx/>
              <a:buNone/>
            </a:pPr>
            <a:r>
              <a:rPr lang="en-US" altLang="ja-JP" sz="2800" b="1" dirty="0"/>
              <a:t>   </a:t>
            </a:r>
          </a:p>
          <a:p>
            <a:pPr lvl="2">
              <a:lnSpc>
                <a:spcPct val="120000"/>
              </a:lnSpc>
              <a:spcBef>
                <a:spcPct val="0"/>
              </a:spcBef>
              <a:buClrTx/>
              <a:buFontTx/>
              <a:buNone/>
            </a:pPr>
            <a:endParaRPr lang="en-US" altLang="ja-JP" sz="2800" b="1" dirty="0">
              <a:solidFill>
                <a:srgbClr val="FFFFFF"/>
              </a:solidFill>
            </a:endParaRPr>
          </a:p>
          <a:p>
            <a:pPr lvl="2">
              <a:lnSpc>
                <a:spcPct val="120000"/>
              </a:lnSpc>
              <a:spcBef>
                <a:spcPct val="0"/>
              </a:spcBef>
              <a:buClrTx/>
              <a:buFontTx/>
              <a:buNone/>
            </a:pPr>
            <a:endParaRPr lang="en-US" altLang="ja-JP" sz="2800" b="1" dirty="0">
              <a:solidFill>
                <a:srgbClr val="FFFFFF"/>
              </a:solidFill>
            </a:endParaRPr>
          </a:p>
          <a:p>
            <a:pPr lvl="2">
              <a:lnSpc>
                <a:spcPct val="120000"/>
              </a:lnSpc>
              <a:spcBef>
                <a:spcPct val="0"/>
              </a:spcBef>
              <a:buClrTx/>
              <a:buFontTx/>
              <a:buNone/>
            </a:pPr>
            <a:r>
              <a:rPr lang="en-US" altLang="ja-JP" sz="3200" b="1" dirty="0" smtClean="0">
                <a:solidFill>
                  <a:srgbClr val="FF7C80"/>
                </a:solidFill>
              </a:rPr>
              <a:t>1. SDS-1</a:t>
            </a:r>
            <a:r>
              <a:rPr lang="ja-JP" altLang="en-US" sz="3200" b="1" dirty="0" smtClean="0">
                <a:solidFill>
                  <a:srgbClr val="FF7C80"/>
                </a:solidFill>
              </a:rPr>
              <a:t>衛星と</a:t>
            </a:r>
            <a:r>
              <a:rPr lang="en-US" altLang="ja-JP" sz="3200" b="1" dirty="0" smtClean="0">
                <a:solidFill>
                  <a:srgbClr val="FF7C80"/>
                </a:solidFill>
              </a:rPr>
              <a:t>SWIM </a:t>
            </a:r>
          </a:p>
          <a:p>
            <a:pPr lvl="2">
              <a:lnSpc>
                <a:spcPct val="120000"/>
              </a:lnSpc>
              <a:spcBef>
                <a:spcPct val="0"/>
              </a:spcBef>
              <a:buClrTx/>
              <a:buFontTx/>
              <a:buNone/>
            </a:pPr>
            <a:r>
              <a:rPr lang="en-US" altLang="ja-JP" sz="3200" b="1" dirty="0" smtClean="0">
                <a:solidFill>
                  <a:srgbClr val="FFFFFF"/>
                </a:solidFill>
              </a:rPr>
              <a:t>2. </a:t>
            </a:r>
            <a:r>
              <a:rPr lang="ja-JP" altLang="en-US" sz="3200" b="1" dirty="0" smtClean="0">
                <a:solidFill>
                  <a:srgbClr val="FFFFFF"/>
                </a:solidFill>
              </a:rPr>
              <a:t>背景と経緯 </a:t>
            </a:r>
            <a:r>
              <a:rPr lang="en-US" altLang="ja-JP" sz="3200" b="1" dirty="0" smtClean="0">
                <a:solidFill>
                  <a:srgbClr val="FFFFFF"/>
                </a:solidFill>
              </a:rPr>
              <a:t>--</a:t>
            </a:r>
            <a:r>
              <a:rPr lang="ja-JP" altLang="en-US" sz="3200" b="1" dirty="0" smtClean="0">
                <a:solidFill>
                  <a:srgbClr val="FFFFFF"/>
                </a:solidFill>
              </a:rPr>
              <a:t> 重力波の観測</a:t>
            </a:r>
            <a:r>
              <a:rPr lang="en-US" altLang="ja-JP" sz="3200" b="1" dirty="0" smtClean="0">
                <a:solidFill>
                  <a:srgbClr val="FFFFFF"/>
                </a:solidFill>
              </a:rPr>
              <a:t>   </a:t>
            </a:r>
            <a:r>
              <a:rPr lang="ja-JP" altLang="en-US" sz="3200" b="1" dirty="0">
                <a:solidFill>
                  <a:srgbClr val="FFFFFF"/>
                </a:solidFill>
              </a:rPr>
              <a:t>　            </a:t>
            </a:r>
          </a:p>
          <a:p>
            <a:pPr lvl="2">
              <a:lnSpc>
                <a:spcPct val="120000"/>
              </a:lnSpc>
              <a:spcBef>
                <a:spcPct val="0"/>
              </a:spcBef>
              <a:buClrTx/>
              <a:buFontTx/>
              <a:buNone/>
            </a:pPr>
            <a:r>
              <a:rPr lang="en-US" altLang="ja-JP" sz="3200" b="1" dirty="0" smtClean="0">
                <a:solidFill>
                  <a:srgbClr val="FFFFFF"/>
                </a:solidFill>
              </a:rPr>
              <a:t>3.</a:t>
            </a:r>
            <a:r>
              <a:rPr lang="ja-JP" altLang="en-US" sz="3200" b="1" dirty="0" smtClean="0">
                <a:solidFill>
                  <a:srgbClr val="FFFFFF"/>
                </a:solidFill>
              </a:rPr>
              <a:t> </a:t>
            </a:r>
            <a:r>
              <a:rPr lang="en-US" altLang="ja-JP" sz="3200" b="1" dirty="0" err="1" smtClean="0">
                <a:solidFill>
                  <a:srgbClr val="FFFFFF"/>
                </a:solidFill>
              </a:rPr>
              <a:t>SWIM</a:t>
            </a:r>
            <a:r>
              <a:rPr lang="en-US" altLang="ja-JP" sz="3200" b="1" dirty="0" err="1" smtClean="0">
                <a:solidFill>
                  <a:srgbClr val="FFFFFF"/>
                </a:solidFill>
                <a:latin typeface="Symbol" pitchFamily="18" charset="2"/>
              </a:rPr>
              <a:t>mn</a:t>
            </a:r>
            <a:r>
              <a:rPr lang="ja-JP" altLang="en-US" sz="3200" b="1" dirty="0" smtClean="0">
                <a:solidFill>
                  <a:srgbClr val="FFFFFF"/>
                </a:solidFill>
              </a:rPr>
              <a:t>の成果 </a:t>
            </a:r>
            <a:endParaRPr lang="en-US" altLang="ja-JP" sz="3200" b="1" dirty="0" smtClean="0">
              <a:solidFill>
                <a:srgbClr val="FFFFFF"/>
              </a:solidFill>
            </a:endParaRPr>
          </a:p>
          <a:p>
            <a:pPr lvl="2">
              <a:lnSpc>
                <a:spcPct val="120000"/>
              </a:lnSpc>
              <a:spcBef>
                <a:spcPct val="0"/>
              </a:spcBef>
              <a:buClrTx/>
              <a:buFontTx/>
              <a:buNone/>
            </a:pPr>
            <a:r>
              <a:rPr lang="en-US" altLang="ja-JP" sz="3200" b="1" dirty="0" smtClean="0">
                <a:solidFill>
                  <a:srgbClr val="FFFFFF"/>
                </a:solidFill>
              </a:rPr>
              <a:t>4. </a:t>
            </a:r>
            <a:r>
              <a:rPr lang="ja-JP" altLang="en-US" sz="3200" b="1" dirty="0" smtClean="0">
                <a:solidFill>
                  <a:srgbClr val="FFFFFF"/>
                </a:solidFill>
              </a:rPr>
              <a:t>まとめ      </a:t>
            </a:r>
            <a:endParaRPr lang="ja-JP" altLang="en-US" sz="3200" b="1" dirty="0">
              <a:solidFill>
                <a:srgbClr val="FFFFFF"/>
              </a:solidFill>
            </a:endParaRPr>
          </a:p>
        </p:txBody>
      </p:sp>
      <p:sp>
        <p:nvSpPr>
          <p:cNvPr id="3" name="右矢印 2"/>
          <p:cNvSpPr/>
          <p:nvPr/>
        </p:nvSpPr>
        <p:spPr bwMode="auto">
          <a:xfrm>
            <a:off x="1063368" y="2492896"/>
            <a:ext cx="360040" cy="360040"/>
          </a:xfrm>
          <a:prstGeom prst="rightArrow">
            <a:avLst/>
          </a:prstGeom>
          <a:solidFill>
            <a:srgbClr val="FF7C80">
              <a:alpha val="10000"/>
            </a:srgbClr>
          </a:solidFill>
          <a:ln w="12700" cap="flat" cmpd="sng" algn="ctr">
            <a:solidFill>
              <a:srgbClr val="FF7C8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 name="スライド番号プレースホルダー 3"/>
          <p:cNvSpPr>
            <a:spLocks noGrp="1"/>
          </p:cNvSpPr>
          <p:nvPr>
            <p:ph type="sldNum" sz="quarter" idx="11"/>
          </p:nvPr>
        </p:nvSpPr>
        <p:spPr/>
        <p:txBody>
          <a:bodyPr/>
          <a:lstStyle/>
          <a:p>
            <a:pPr>
              <a:defRPr/>
            </a:pPr>
            <a:fld id="{7AF75637-E8AC-4181-927C-9D85E9A3AAC1}" type="slidenum">
              <a:rPr lang="en-US" altLang="ja-JP" smtClean="0"/>
              <a:pPr>
                <a:defRPr/>
              </a:pPr>
              <a:t>4</a:t>
            </a:fld>
            <a:endParaRPr lang="en-US" altLang="ja-JP" dirty="0"/>
          </a:p>
        </p:txBody>
      </p:sp>
    </p:spTree>
    <p:extLst>
      <p:ext uri="{BB962C8B-B14F-4D97-AF65-F5344CB8AC3E}">
        <p14:creationId xmlns:p14="http://schemas.microsoft.com/office/powerpoint/2010/main" val="4273442283"/>
      </p:ext>
    </p:extLst>
  </p:cSld>
  <p:clrMapOvr>
    <a:masterClrMapping/>
  </p:clrMapOvr>
  <p:transition advTm="1712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角丸四角形 57"/>
          <p:cNvSpPr/>
          <p:nvPr/>
        </p:nvSpPr>
        <p:spPr>
          <a:xfrm>
            <a:off x="466165" y="5109887"/>
            <a:ext cx="4858870" cy="1488141"/>
          </a:xfrm>
          <a:prstGeom prst="roundRect">
            <a:avLst>
              <a:gd name="adj" fmla="val 11527"/>
            </a:avLst>
          </a:prstGeom>
          <a:solidFill>
            <a:srgbClr val="FFCCCC">
              <a:alpha val="10000"/>
            </a:srgbClr>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endParaRPr lang="ja-JP" altLang="en-US" sz="1800">
              <a:solidFill>
                <a:srgbClr val="FFFFFF"/>
              </a:solidFill>
            </a:endParaRPr>
          </a:p>
        </p:txBody>
      </p:sp>
      <p:sp>
        <p:nvSpPr>
          <p:cNvPr id="32" name="AutoShape 4"/>
          <p:cNvSpPr>
            <a:spLocks noChangeArrowheads="1"/>
          </p:cNvSpPr>
          <p:nvPr/>
        </p:nvSpPr>
        <p:spPr bwMode="auto">
          <a:xfrm>
            <a:off x="6776185" y="4069976"/>
            <a:ext cx="1655545" cy="2411506"/>
          </a:xfrm>
          <a:prstGeom prst="roundRect">
            <a:avLst>
              <a:gd name="adj" fmla="val 6532"/>
            </a:avLst>
          </a:prstGeom>
          <a:solidFill>
            <a:srgbClr val="FFFF99">
              <a:alpha val="59999"/>
            </a:srgbClr>
          </a:solidFill>
          <a:ln w="25400" cap="rnd" algn="ctr">
            <a:solidFill>
              <a:srgbClr val="000000"/>
            </a:solidFill>
            <a:prstDash val="sysDot"/>
            <a:round/>
            <a:headEnd/>
            <a:tailEnd/>
          </a:ln>
        </p:spPr>
        <p:txBody>
          <a:bodyPr wrap="none" anchor="ctr"/>
          <a:lstStyle/>
          <a:p>
            <a:pPr>
              <a:buFontTx/>
              <a:buNone/>
            </a:pPr>
            <a:endParaRPr lang="ja-JP" altLang="ja-JP" sz="1800">
              <a:solidFill>
                <a:srgbClr val="000000"/>
              </a:solidFill>
              <a:latin typeface="Arial" charset="0"/>
            </a:endParaRPr>
          </a:p>
        </p:txBody>
      </p:sp>
      <p:sp>
        <p:nvSpPr>
          <p:cNvPr id="35" name="正方形/長方形 34"/>
          <p:cNvSpPr/>
          <p:nvPr/>
        </p:nvSpPr>
        <p:spPr>
          <a:xfrm>
            <a:off x="8142973" y="5332396"/>
            <a:ext cx="770021"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endParaRPr lang="ja-JP" altLang="en-US" sz="1800">
              <a:solidFill>
                <a:srgbClr val="FFFFFF"/>
              </a:solidFill>
            </a:endParaRPr>
          </a:p>
        </p:txBody>
      </p:sp>
      <p:sp>
        <p:nvSpPr>
          <p:cNvPr id="3074" name="Line 3"/>
          <p:cNvSpPr>
            <a:spLocks noChangeShapeType="1"/>
          </p:cNvSpPr>
          <p:nvPr/>
        </p:nvSpPr>
        <p:spPr bwMode="auto">
          <a:xfrm>
            <a:off x="366713" y="692150"/>
            <a:ext cx="8382000" cy="0"/>
          </a:xfrm>
          <a:prstGeom prst="line">
            <a:avLst/>
          </a:prstGeom>
          <a:noFill/>
          <a:ln w="57150">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3075" name="Line 4"/>
          <p:cNvSpPr>
            <a:spLocks noChangeShapeType="1"/>
          </p:cNvSpPr>
          <p:nvPr/>
        </p:nvSpPr>
        <p:spPr bwMode="auto">
          <a:xfrm>
            <a:off x="366713" y="768350"/>
            <a:ext cx="8382000" cy="0"/>
          </a:xfrm>
          <a:prstGeom prst="line">
            <a:avLst/>
          </a:prstGeom>
          <a:noFill/>
          <a:ln w="9525">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3076" name="スライド番号プレースホルダ 3"/>
          <p:cNvSpPr txBox="1">
            <a:spLocks/>
          </p:cNvSpPr>
          <p:nvPr/>
        </p:nvSpPr>
        <p:spPr bwMode="auto">
          <a:xfrm>
            <a:off x="8532813" y="6453188"/>
            <a:ext cx="611187" cy="404812"/>
          </a:xfrm>
          <a:prstGeom prst="rect">
            <a:avLst/>
          </a:prstGeom>
          <a:noFill/>
          <a:ln w="9525">
            <a:noFill/>
            <a:miter lim="800000"/>
            <a:headEnd/>
            <a:tailEnd/>
          </a:ln>
        </p:spPr>
        <p:txBody>
          <a:bodyPr anchor="ctr"/>
          <a:lstStyle/>
          <a:p>
            <a:pPr algn="r">
              <a:buFontTx/>
              <a:buNone/>
            </a:pPr>
            <a:fld id="{4D39F9CC-1F7A-4C61-9585-054CA2BB6C5A}" type="slidenum">
              <a:rPr lang="en-US" altLang="ja-JP" sz="1800">
                <a:solidFill>
                  <a:srgbClr val="000000"/>
                </a:solidFill>
                <a:latin typeface="Arial" charset="0"/>
                <a:ea typeface="ＭＳ Ｐゴシック" pitchFamily="50" charset="-128"/>
              </a:rPr>
              <a:pPr algn="r">
                <a:buFontTx/>
                <a:buNone/>
              </a:pPr>
              <a:t>40</a:t>
            </a:fld>
            <a:endParaRPr lang="en-US" altLang="ja-JP" sz="1800">
              <a:solidFill>
                <a:srgbClr val="000000"/>
              </a:solidFill>
              <a:latin typeface="Arial" charset="0"/>
              <a:ea typeface="ＭＳ Ｐゴシック" pitchFamily="50" charset="-128"/>
            </a:endParaRPr>
          </a:p>
        </p:txBody>
      </p:sp>
      <p:sp>
        <p:nvSpPr>
          <p:cNvPr id="38" name="Rectangle 2"/>
          <p:cNvSpPr>
            <a:spLocks noChangeArrowheads="1"/>
          </p:cNvSpPr>
          <p:nvPr/>
        </p:nvSpPr>
        <p:spPr bwMode="auto">
          <a:xfrm>
            <a:off x="468313" y="188913"/>
            <a:ext cx="8229600" cy="495300"/>
          </a:xfrm>
          <a:prstGeom prst="rect">
            <a:avLst/>
          </a:prstGeom>
          <a:noFill/>
          <a:ln w="9525">
            <a:noFill/>
            <a:miter lim="800000"/>
            <a:headEnd/>
            <a:tailEnd/>
          </a:ln>
          <a:effectLst/>
        </p:spPr>
        <p:txBody>
          <a:bodyPr anchor="ctr"/>
          <a:lstStyle/>
          <a:p>
            <a:pPr>
              <a:buFontTx/>
              <a:buNone/>
              <a:defRPr/>
            </a:pPr>
            <a:r>
              <a:rPr lang="ja-JP" altLang="en-US" dirty="0" smtClean="0">
                <a:solidFill>
                  <a:srgbClr val="000000"/>
                </a:solidFill>
                <a:latin typeface="ＭＳ Ｐゴシック"/>
                <a:ea typeface="ＭＳ Ｐゴシック"/>
              </a:rPr>
              <a:t>総合成果</a:t>
            </a:r>
            <a:r>
              <a:rPr lang="en-US" altLang="ja-JP" dirty="0" smtClean="0">
                <a:solidFill>
                  <a:srgbClr val="000000"/>
                </a:solidFill>
                <a:latin typeface="ＭＳ Ｐゴシック"/>
                <a:ea typeface="ＭＳ Ｐゴシック"/>
              </a:rPr>
              <a:t>(1): </a:t>
            </a:r>
            <a:r>
              <a:rPr lang="ja-JP" altLang="en-US" dirty="0" smtClean="0">
                <a:solidFill>
                  <a:srgbClr val="000000"/>
                </a:solidFill>
                <a:latin typeface="ＭＳ Ｐゴシック"/>
                <a:ea typeface="ＭＳ Ｐゴシック" pitchFamily="50" charset="-128"/>
              </a:rPr>
              <a:t>次</a:t>
            </a:r>
            <a:r>
              <a:rPr lang="ja-JP" altLang="en-US" dirty="0">
                <a:solidFill>
                  <a:srgbClr val="000000"/>
                </a:solidFill>
                <a:latin typeface="ＭＳ Ｐゴシック"/>
                <a:ea typeface="ＭＳ Ｐゴシック" pitchFamily="50" charset="-128"/>
              </a:rPr>
              <a:t>世代ネットワーク型データ処理技術の実証</a:t>
            </a:r>
            <a:endParaRPr lang="ja-JP" altLang="en-US" dirty="0">
              <a:solidFill>
                <a:srgbClr val="000000"/>
              </a:solidFill>
              <a:latin typeface="ＭＳ Ｐゴシック"/>
              <a:ea typeface="ＭＳ Ｐゴシック"/>
            </a:endParaRPr>
          </a:p>
        </p:txBody>
      </p:sp>
      <p:sp>
        <p:nvSpPr>
          <p:cNvPr id="39" name="テキスト ボックス 38"/>
          <p:cNvSpPr txBox="1"/>
          <p:nvPr/>
        </p:nvSpPr>
        <p:spPr>
          <a:xfrm>
            <a:off x="741730" y="4083766"/>
            <a:ext cx="5054000" cy="923330"/>
          </a:xfrm>
          <a:prstGeom prst="rect">
            <a:avLst/>
          </a:prstGeom>
          <a:noFill/>
        </p:spPr>
        <p:txBody>
          <a:bodyPr wrap="square">
            <a:spAutoFit/>
          </a:bodyPr>
          <a:lstStyle/>
          <a:p>
            <a:pPr algn="l">
              <a:buFontTx/>
              <a:buNone/>
            </a:pPr>
            <a:r>
              <a:rPr lang="en-US" altLang="ja-JP" sz="1800" dirty="0" smtClean="0">
                <a:solidFill>
                  <a:srgbClr val="000000"/>
                </a:solidFill>
                <a:latin typeface="Arial" charset="0"/>
                <a:ea typeface="ＭＳ Ｐゴシック" pitchFamily="50" charset="-128"/>
              </a:rPr>
              <a:t>SpaceWire/RMAP</a:t>
            </a:r>
            <a:r>
              <a:rPr lang="ja-JP" altLang="en-US" sz="1800" dirty="0" smtClean="0">
                <a:solidFill>
                  <a:srgbClr val="000000"/>
                </a:solidFill>
                <a:latin typeface="Arial" charset="0"/>
                <a:ea typeface="ＭＳ Ｐゴシック" pitchFamily="50" charset="-128"/>
              </a:rPr>
              <a:t>を</a:t>
            </a:r>
            <a:endParaRPr lang="en-US" altLang="ja-JP" sz="1800" dirty="0" smtClean="0">
              <a:solidFill>
                <a:srgbClr val="000000"/>
              </a:solidFill>
              <a:latin typeface="Arial" charset="0"/>
              <a:ea typeface="ＭＳ Ｐゴシック" pitchFamily="50" charset="-128"/>
            </a:endParaRPr>
          </a:p>
          <a:p>
            <a:pPr algn="l">
              <a:buFontTx/>
              <a:buNone/>
            </a:pPr>
            <a:r>
              <a:rPr lang="en-US" altLang="ja-JP" sz="1800" dirty="0">
                <a:solidFill>
                  <a:srgbClr val="000000"/>
                </a:solidFill>
                <a:latin typeface="Arial" charset="0"/>
                <a:ea typeface="ＭＳ Ｐゴシック" pitchFamily="50" charset="-128"/>
              </a:rPr>
              <a:t> </a:t>
            </a:r>
            <a:r>
              <a:rPr lang="en-US" altLang="ja-JP" sz="1800" dirty="0" smtClean="0">
                <a:solidFill>
                  <a:srgbClr val="000000"/>
                </a:solidFill>
                <a:latin typeface="Arial" charset="0"/>
                <a:ea typeface="ＭＳ Ｐゴシック" pitchFamily="50" charset="-128"/>
              </a:rPr>
              <a:t>   </a:t>
            </a:r>
            <a:r>
              <a:rPr lang="ja-JP" altLang="en-US" sz="1800" dirty="0" smtClean="0">
                <a:solidFill>
                  <a:srgbClr val="000000"/>
                </a:solidFill>
                <a:latin typeface="Arial" charset="0"/>
                <a:ea typeface="ＭＳ Ｐゴシック" pitchFamily="50" charset="-128"/>
              </a:rPr>
              <a:t>もちいたルーティングに成功</a:t>
            </a:r>
            <a:endParaRPr lang="en-US" altLang="ja-JP" sz="1800" dirty="0">
              <a:solidFill>
                <a:srgbClr val="000000"/>
              </a:solidFill>
              <a:latin typeface="Arial" charset="0"/>
              <a:ea typeface="ＭＳ Ｐゴシック" pitchFamily="50" charset="-128"/>
            </a:endParaRPr>
          </a:p>
          <a:p>
            <a:pPr algn="l">
              <a:buFontTx/>
              <a:buNone/>
            </a:pPr>
            <a:r>
              <a:rPr lang="ja-JP" altLang="en-US" sz="1800" dirty="0" smtClean="0">
                <a:solidFill>
                  <a:srgbClr val="000000"/>
                </a:solidFill>
                <a:latin typeface="Arial" charset="0"/>
                <a:ea typeface="ＭＳ Ｐゴシック" pitchFamily="50" charset="-128"/>
              </a:rPr>
              <a:t> </a:t>
            </a:r>
            <a:r>
              <a:rPr lang="en-US" altLang="ja-JP" sz="1800" dirty="0" smtClean="0">
                <a:solidFill>
                  <a:srgbClr val="000000"/>
                </a:solidFill>
                <a:latin typeface="Arial" charset="0"/>
                <a:ea typeface="ＭＳ Ｐゴシック" pitchFamily="50" charset="-128"/>
                <a:sym typeface="Wingdings" pitchFamily="2" charset="2"/>
              </a:rPr>
              <a:t> </a:t>
            </a:r>
            <a:r>
              <a:rPr lang="ja-JP" altLang="en-US" sz="1800" dirty="0" smtClean="0">
                <a:solidFill>
                  <a:srgbClr val="FF9933"/>
                </a:solidFill>
                <a:latin typeface="Arial" charset="0"/>
                <a:ea typeface="ＭＳ Ｐゴシック" pitchFamily="50" charset="-128"/>
              </a:rPr>
              <a:t>軌道上にお</a:t>
            </a:r>
            <a:r>
              <a:rPr lang="ja-JP" altLang="en-US" sz="1800" dirty="0">
                <a:solidFill>
                  <a:srgbClr val="FF9933"/>
                </a:solidFill>
                <a:latin typeface="Arial" charset="0"/>
                <a:ea typeface="ＭＳ Ｐゴシック" pitchFamily="50" charset="-128"/>
              </a:rPr>
              <a:t>ける</a:t>
            </a:r>
            <a:r>
              <a:rPr lang="ja-JP" altLang="en-US" sz="1800" dirty="0" smtClean="0">
                <a:solidFill>
                  <a:srgbClr val="FF9933"/>
                </a:solidFill>
                <a:latin typeface="Arial" charset="0"/>
                <a:ea typeface="ＭＳ Ｐゴシック" pitchFamily="50" charset="-128"/>
              </a:rPr>
              <a:t>世界初実証</a:t>
            </a:r>
            <a:r>
              <a:rPr lang="en-US" altLang="ja-JP" sz="1800" dirty="0">
                <a:solidFill>
                  <a:srgbClr val="000000"/>
                </a:solidFill>
                <a:latin typeface="Arial" charset="0"/>
                <a:ea typeface="ＭＳ Ｐゴシック" pitchFamily="50" charset="-128"/>
              </a:rPr>
              <a:t>.</a:t>
            </a:r>
            <a:endParaRPr lang="ja-JP" altLang="en-US" sz="1800" dirty="0" smtClean="0">
              <a:solidFill>
                <a:srgbClr val="000000"/>
              </a:solidFill>
              <a:latin typeface="Arial" charset="0"/>
              <a:ea typeface="ＭＳ Ｐゴシック" pitchFamily="50" charset="-128"/>
            </a:endParaRPr>
          </a:p>
        </p:txBody>
      </p:sp>
      <p:sp>
        <p:nvSpPr>
          <p:cNvPr id="12" name="テキスト ボックス 11"/>
          <p:cNvSpPr txBox="1"/>
          <p:nvPr/>
        </p:nvSpPr>
        <p:spPr>
          <a:xfrm>
            <a:off x="374650" y="877888"/>
            <a:ext cx="7434263" cy="400110"/>
          </a:xfrm>
          <a:prstGeom prst="rect">
            <a:avLst/>
          </a:prstGeom>
          <a:noFill/>
        </p:spPr>
        <p:txBody>
          <a:bodyPr>
            <a:spAutoFit/>
          </a:bodyPr>
          <a:lstStyle/>
          <a:p>
            <a:pPr algn="l">
              <a:buFontTx/>
              <a:buNone/>
              <a:defRPr/>
            </a:pPr>
            <a:r>
              <a:rPr lang="en-US" altLang="ja-JP" sz="2000" dirty="0" smtClean="0">
                <a:solidFill>
                  <a:srgbClr val="FF0000"/>
                </a:solidFill>
                <a:latin typeface="ＭＳ Ｐゴシック"/>
                <a:ea typeface="ＭＳ Ｐゴシック"/>
              </a:rPr>
              <a:t>SpaceCube2/SpaceWire</a:t>
            </a:r>
            <a:r>
              <a:rPr lang="ja-JP" altLang="en-US" sz="2000" dirty="0" smtClean="0">
                <a:solidFill>
                  <a:srgbClr val="FF0000"/>
                </a:solidFill>
                <a:latin typeface="ＭＳ Ｐゴシック"/>
                <a:ea typeface="ＭＳ Ｐゴシック"/>
              </a:rPr>
              <a:t>通信による成果</a:t>
            </a:r>
            <a:endParaRPr lang="en-US" altLang="ja-JP" sz="1800" dirty="0">
              <a:solidFill>
                <a:srgbClr val="FF0000"/>
              </a:solidFill>
              <a:latin typeface="ＭＳ Ｐゴシック"/>
              <a:ea typeface="ＭＳ Ｐゴシック"/>
            </a:endParaRPr>
          </a:p>
        </p:txBody>
      </p:sp>
      <p:sp>
        <p:nvSpPr>
          <p:cNvPr id="13" name="テキスト ボックス 12"/>
          <p:cNvSpPr txBox="1"/>
          <p:nvPr/>
        </p:nvSpPr>
        <p:spPr>
          <a:xfrm>
            <a:off x="355402" y="1282163"/>
            <a:ext cx="6988674" cy="1615827"/>
          </a:xfrm>
          <a:prstGeom prst="rect">
            <a:avLst/>
          </a:prstGeom>
          <a:noFill/>
        </p:spPr>
        <p:txBody>
          <a:bodyPr wrap="square">
            <a:spAutoFit/>
          </a:bodyPr>
          <a:lstStyle/>
          <a:p>
            <a:pPr algn="l">
              <a:lnSpc>
                <a:spcPct val="110000"/>
              </a:lnSpc>
              <a:buFontTx/>
              <a:buNone/>
              <a:defRPr/>
            </a:pPr>
            <a:r>
              <a:rPr lang="ja-JP" altLang="en-US" sz="1800" dirty="0" smtClean="0">
                <a:solidFill>
                  <a:srgbClr val="000000">
                    <a:lumMod val="95000"/>
                    <a:lumOff val="5000"/>
                  </a:srgbClr>
                </a:solidFill>
                <a:latin typeface="ＭＳ Ｐゴシック"/>
                <a:ea typeface="ＭＳ Ｐゴシック"/>
              </a:rPr>
              <a:t>・</a:t>
            </a:r>
            <a:r>
              <a:rPr lang="en-US" altLang="ja-JP" sz="1800" u="sng" dirty="0" smtClean="0">
                <a:solidFill>
                  <a:srgbClr val="000000">
                    <a:lumMod val="95000"/>
                    <a:lumOff val="5000"/>
                  </a:srgbClr>
                </a:solidFill>
                <a:latin typeface="ＭＳ Ｐゴシック"/>
                <a:ea typeface="ＭＳ Ｐゴシック"/>
              </a:rPr>
              <a:t>SpaceCube2</a:t>
            </a:r>
            <a:r>
              <a:rPr lang="ja-JP" altLang="en-US" sz="1800" u="sng" dirty="0" smtClean="0">
                <a:solidFill>
                  <a:srgbClr val="000000">
                    <a:lumMod val="95000"/>
                    <a:lumOff val="5000"/>
                  </a:srgbClr>
                </a:solidFill>
                <a:latin typeface="ＭＳ Ｐゴシック"/>
                <a:ea typeface="ＭＳ Ｐゴシック"/>
              </a:rPr>
              <a:t>の宇宙実証</a:t>
            </a:r>
            <a:endParaRPr lang="en-US" altLang="ja-JP" sz="1800" u="sng" dirty="0" smtClean="0">
              <a:solidFill>
                <a:srgbClr val="000000">
                  <a:lumMod val="95000"/>
                  <a:lumOff val="5000"/>
                </a:srgbClr>
              </a:solidFill>
              <a:latin typeface="ＭＳ Ｐゴシック"/>
              <a:ea typeface="ＭＳ Ｐゴシック"/>
            </a:endParaRPr>
          </a:p>
          <a:p>
            <a:pPr algn="l">
              <a:lnSpc>
                <a:spcPct val="110000"/>
              </a:lnSpc>
              <a:buFontTx/>
              <a:buNone/>
              <a:defRPr/>
            </a:pPr>
            <a:r>
              <a:rPr lang="en-US" altLang="ja-JP"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rPr>
              <a:t>    50</a:t>
            </a:r>
            <a:r>
              <a:rPr lang="ja-JP" altLang="en-US" sz="1800" dirty="0" smtClean="0">
                <a:solidFill>
                  <a:srgbClr val="000000">
                    <a:lumMod val="95000"/>
                    <a:lumOff val="5000"/>
                  </a:srgbClr>
                </a:solidFill>
                <a:latin typeface="ＭＳ Ｐゴシック"/>
                <a:ea typeface="ＭＳ Ｐゴシック"/>
              </a:rPr>
              <a:t>回の</a:t>
            </a:r>
            <a:r>
              <a:rPr lang="en-US" altLang="ja-JP" sz="1800" dirty="0" smtClean="0">
                <a:solidFill>
                  <a:srgbClr val="000000">
                    <a:lumMod val="95000"/>
                    <a:lumOff val="5000"/>
                  </a:srgbClr>
                </a:solidFill>
                <a:latin typeface="ＭＳ Ｐゴシック"/>
                <a:ea typeface="ＭＳ Ｐゴシック"/>
              </a:rPr>
              <a:t>CMD</a:t>
            </a:r>
            <a:r>
              <a:rPr lang="ja-JP" altLang="en-US" sz="1800" dirty="0" smtClean="0">
                <a:solidFill>
                  <a:srgbClr val="000000">
                    <a:lumMod val="95000"/>
                    <a:lumOff val="5000"/>
                  </a:srgbClr>
                </a:solidFill>
                <a:latin typeface="ＭＳ Ｐゴシック"/>
                <a:ea typeface="ＭＳ Ｐゴシック"/>
              </a:rPr>
              <a:t>運用</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延べ動作時間 </a:t>
            </a:r>
            <a:r>
              <a:rPr lang="en-US" altLang="ja-JP" sz="1800" dirty="0" smtClean="0">
                <a:solidFill>
                  <a:srgbClr val="000000">
                    <a:lumMod val="95000"/>
                    <a:lumOff val="5000"/>
                  </a:srgbClr>
                </a:solidFill>
                <a:latin typeface="ＭＳ Ｐゴシック"/>
                <a:ea typeface="ＭＳ Ｐゴシック"/>
              </a:rPr>
              <a:t>58</a:t>
            </a:r>
            <a:r>
              <a:rPr lang="ja-JP" altLang="en-US" sz="1800" dirty="0" smtClean="0">
                <a:solidFill>
                  <a:srgbClr val="000000">
                    <a:lumMod val="95000"/>
                    <a:lumOff val="5000"/>
                  </a:srgbClr>
                </a:solidFill>
                <a:latin typeface="ＭＳ Ｐゴシック"/>
                <a:ea typeface="ＭＳ Ｐゴシック"/>
              </a:rPr>
              <a:t>時間以上の正常動作</a:t>
            </a:r>
            <a:r>
              <a:rPr lang="en-US" altLang="ja-JP" sz="1800" dirty="0" smtClean="0">
                <a:solidFill>
                  <a:srgbClr val="000000">
                    <a:lumMod val="95000"/>
                    <a:lumOff val="5000"/>
                  </a:srgbClr>
                </a:solidFill>
                <a:latin typeface="ＭＳ Ｐゴシック"/>
                <a:ea typeface="ＭＳ Ｐゴシック"/>
              </a:rPr>
              <a:t>. </a:t>
            </a:r>
          </a:p>
          <a:p>
            <a:pPr algn="l">
              <a:lnSpc>
                <a:spcPct val="110000"/>
              </a:lnSpc>
              <a:buFontTx/>
              <a:buNone/>
              <a:defRPr/>
            </a:pPr>
            <a:r>
              <a:rPr lang="en-US" altLang="ja-JP"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rPr>
              <a:t>    1</a:t>
            </a:r>
            <a:r>
              <a:rPr lang="ja-JP" altLang="en-US" sz="1800" dirty="0" smtClean="0">
                <a:solidFill>
                  <a:srgbClr val="000000">
                    <a:lumMod val="95000"/>
                    <a:lumOff val="5000"/>
                  </a:srgbClr>
                </a:solidFill>
                <a:latin typeface="ＭＳ Ｐゴシック"/>
                <a:ea typeface="ＭＳ Ｐゴシック"/>
              </a:rPr>
              <a:t>年半以上の軌道上運用</a:t>
            </a:r>
            <a:r>
              <a:rPr lang="en-US" altLang="ja-JP" sz="1800" dirty="0" smtClean="0">
                <a:solidFill>
                  <a:srgbClr val="000000">
                    <a:lumMod val="95000"/>
                    <a:lumOff val="5000"/>
                  </a:srgbClr>
                </a:solidFill>
                <a:latin typeface="ＭＳ Ｐゴシック"/>
                <a:ea typeface="ＭＳ Ｐゴシック"/>
              </a:rPr>
              <a:t>.</a:t>
            </a:r>
            <a:endParaRPr lang="en-US" altLang="ja-JP" sz="1800" dirty="0">
              <a:solidFill>
                <a:srgbClr val="000000">
                  <a:lumMod val="95000"/>
                  <a:lumOff val="5000"/>
                </a:srgbClr>
              </a:solidFill>
              <a:latin typeface="ＭＳ Ｐゴシック"/>
              <a:ea typeface="ＭＳ Ｐゴシック"/>
            </a:endParaRPr>
          </a:p>
          <a:p>
            <a:pPr indent="152400" algn="l" eaLnBrk="0" hangingPunct="0">
              <a:lnSpc>
                <a:spcPct val="110000"/>
              </a:lnSpc>
              <a:buFontTx/>
              <a:buNone/>
              <a:defRPr/>
            </a:pPr>
            <a:r>
              <a:rPr lang="ja-JP" altLang="en-US" sz="1800" dirty="0" smtClean="0">
                <a:solidFill>
                  <a:srgbClr val="000000">
                    <a:lumMod val="95000"/>
                    <a:lumOff val="5000"/>
                  </a:srgbClr>
                </a:solidFill>
                <a:latin typeface="ＭＳ Ｐゴシック"/>
                <a:ea typeface="ＭＳ Ｐゴシック"/>
              </a:rPr>
              <a:t> </a:t>
            </a:r>
            <a:r>
              <a:rPr lang="ja-JP" altLang="en-US"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sym typeface="Wingdings" pitchFamily="2" charset="2"/>
              </a:rPr>
              <a:t> </a:t>
            </a:r>
            <a:r>
              <a:rPr lang="ja-JP" altLang="en-US" sz="1800" dirty="0" smtClean="0">
                <a:solidFill>
                  <a:srgbClr val="FFC000"/>
                </a:solidFill>
                <a:latin typeface="ＭＳ Ｐゴシック"/>
                <a:ea typeface="ＭＳ Ｐゴシック"/>
                <a:sym typeface="Wingdings" pitchFamily="2" charset="2"/>
              </a:rPr>
              <a:t>信号処理モジュールの宇宙実証</a:t>
            </a:r>
            <a:r>
              <a:rPr lang="en-US" altLang="ja-JP" sz="1800" dirty="0" smtClean="0">
                <a:solidFill>
                  <a:srgbClr val="000000">
                    <a:lumMod val="95000"/>
                    <a:lumOff val="5000"/>
                  </a:srgbClr>
                </a:solidFill>
                <a:latin typeface="ＭＳ Ｐゴシック"/>
                <a:ea typeface="ＭＳ Ｐゴシック"/>
                <a:sym typeface="Wingdings" pitchFamily="2" charset="2"/>
              </a:rPr>
              <a:t>.</a:t>
            </a:r>
          </a:p>
          <a:p>
            <a:pPr indent="152400" algn="l" eaLnBrk="0" hangingPunct="0">
              <a:lnSpc>
                <a:spcPct val="110000"/>
              </a:lnSpc>
              <a:buFontTx/>
              <a:buNone/>
              <a:defRPr/>
            </a:pPr>
            <a:r>
              <a:rPr lang="en-US" altLang="ja-JP" sz="1800" kern="0" dirty="0">
                <a:solidFill>
                  <a:srgbClr val="000000">
                    <a:lumMod val="50000"/>
                    <a:lumOff val="50000"/>
                  </a:srgbClr>
                </a:solidFill>
                <a:latin typeface="ＭＳ Ｐゴシック"/>
                <a:ea typeface="ＭＳ Ｐゴシック"/>
                <a:sym typeface="Wingdings" pitchFamily="2" charset="2"/>
              </a:rPr>
              <a:t> </a:t>
            </a:r>
            <a:r>
              <a:rPr lang="en-US" altLang="ja-JP" sz="1800" kern="0" dirty="0" smtClean="0">
                <a:solidFill>
                  <a:srgbClr val="000000">
                    <a:lumMod val="50000"/>
                    <a:lumOff val="50000"/>
                  </a:srgbClr>
                </a:solidFill>
                <a:latin typeface="ＭＳ Ｐゴシック"/>
                <a:ea typeface="ＭＳ Ｐゴシック"/>
                <a:sym typeface="Wingdings" pitchFamily="2" charset="2"/>
              </a:rPr>
              <a:t>          (</a:t>
            </a:r>
            <a:r>
              <a:rPr lang="ja-JP" altLang="en-US" sz="1800" kern="0" dirty="0" smtClean="0">
                <a:solidFill>
                  <a:srgbClr val="000000">
                    <a:lumMod val="50000"/>
                    <a:lumOff val="50000"/>
                  </a:srgbClr>
                </a:solidFill>
                <a:latin typeface="ＭＳ Ｐゴシック"/>
                <a:ea typeface="ＭＳ Ｐゴシック"/>
                <a:sym typeface="Wingdings" pitchFamily="2" charset="2"/>
              </a:rPr>
              <a:t>宇宙部品</a:t>
            </a:r>
            <a:r>
              <a:rPr lang="en-US" altLang="ja-JP" sz="1800" kern="0" dirty="0" smtClean="0">
                <a:solidFill>
                  <a:srgbClr val="000000">
                    <a:lumMod val="50000"/>
                    <a:lumOff val="50000"/>
                  </a:srgbClr>
                </a:solidFill>
                <a:latin typeface="ＭＳ Ｐゴシック"/>
                <a:ea typeface="ＭＳ Ｐゴシック"/>
                <a:sym typeface="Wingdings" pitchFamily="2" charset="2"/>
              </a:rPr>
              <a:t>, OS, </a:t>
            </a:r>
            <a:r>
              <a:rPr lang="ja-JP" altLang="en-US" sz="1800" kern="0" dirty="0" smtClean="0">
                <a:solidFill>
                  <a:srgbClr val="000000">
                    <a:lumMod val="50000"/>
                    <a:lumOff val="50000"/>
                  </a:srgbClr>
                </a:solidFill>
                <a:latin typeface="ＭＳ Ｐゴシック"/>
                <a:ea typeface="ＭＳ Ｐゴシック"/>
                <a:sym typeface="Wingdings" pitchFamily="2" charset="2"/>
              </a:rPr>
              <a:t>ミドルウェア</a:t>
            </a:r>
            <a:r>
              <a:rPr lang="en-US" altLang="ja-JP" sz="1800" kern="0" dirty="0" smtClean="0">
                <a:solidFill>
                  <a:srgbClr val="000000">
                    <a:lumMod val="50000"/>
                    <a:lumOff val="50000"/>
                  </a:srgbClr>
                </a:solidFill>
                <a:latin typeface="ＭＳ Ｐゴシック"/>
                <a:ea typeface="ＭＳ Ｐゴシック"/>
                <a:sym typeface="Wingdings" pitchFamily="2" charset="2"/>
              </a:rPr>
              <a:t>, </a:t>
            </a:r>
            <a:r>
              <a:rPr lang="ja-JP" altLang="en-US" sz="1800" kern="0" dirty="0" smtClean="0">
                <a:solidFill>
                  <a:srgbClr val="000000">
                    <a:lumMod val="50000"/>
                    <a:lumOff val="50000"/>
                  </a:srgbClr>
                </a:solidFill>
                <a:latin typeface="ＭＳ Ｐゴシック"/>
                <a:ea typeface="ＭＳ Ｐゴシック"/>
                <a:sym typeface="Wingdings" pitchFamily="2" charset="2"/>
              </a:rPr>
              <a:t>アプリケーション</a:t>
            </a:r>
            <a:r>
              <a:rPr lang="en-US" altLang="ja-JP" sz="1800" kern="0" dirty="0" smtClean="0">
                <a:solidFill>
                  <a:srgbClr val="000000">
                    <a:lumMod val="50000"/>
                    <a:lumOff val="50000"/>
                  </a:srgbClr>
                </a:solidFill>
                <a:latin typeface="ＭＳ Ｐゴシック"/>
                <a:ea typeface="ＭＳ Ｐゴシック"/>
                <a:sym typeface="Wingdings" pitchFamily="2" charset="2"/>
              </a:rPr>
              <a:t>)</a:t>
            </a:r>
            <a:endParaRPr lang="en-US" altLang="ja-JP" sz="1800" kern="0" dirty="0">
              <a:solidFill>
                <a:srgbClr val="000000">
                  <a:lumMod val="50000"/>
                  <a:lumOff val="50000"/>
                </a:srgbClr>
              </a:solidFill>
              <a:latin typeface="ＭＳ Ｐゴシック"/>
              <a:ea typeface="ＭＳ Ｐゴシック"/>
              <a:sym typeface="Wingdings" pitchFamily="2" charset="2"/>
            </a:endParaRPr>
          </a:p>
        </p:txBody>
      </p:sp>
      <p:sp>
        <p:nvSpPr>
          <p:cNvPr id="15" name="テキスト ボックス 14"/>
          <p:cNvSpPr txBox="1"/>
          <p:nvPr/>
        </p:nvSpPr>
        <p:spPr>
          <a:xfrm>
            <a:off x="392300" y="2880011"/>
            <a:ext cx="5587159" cy="1311128"/>
          </a:xfrm>
          <a:prstGeom prst="rect">
            <a:avLst/>
          </a:prstGeom>
          <a:noFill/>
        </p:spPr>
        <p:txBody>
          <a:bodyPr wrap="square">
            <a:spAutoFit/>
          </a:bodyPr>
          <a:lstStyle/>
          <a:p>
            <a:pPr algn="l">
              <a:lnSpc>
                <a:spcPct val="110000"/>
              </a:lnSpc>
              <a:buFontTx/>
              <a:buNone/>
              <a:defRPr/>
            </a:pPr>
            <a:r>
              <a:rPr lang="ja-JP" altLang="en-US" sz="1800" dirty="0" smtClean="0">
                <a:solidFill>
                  <a:srgbClr val="000000">
                    <a:lumMod val="95000"/>
                    <a:lumOff val="5000"/>
                  </a:srgbClr>
                </a:solidFill>
                <a:latin typeface="ＭＳ Ｐゴシック"/>
                <a:ea typeface="ＭＳ Ｐゴシック"/>
              </a:rPr>
              <a:t>・</a:t>
            </a:r>
            <a:r>
              <a:rPr lang="en-US" altLang="ja-JP" sz="1800" u="sng" dirty="0" smtClean="0">
                <a:solidFill>
                  <a:srgbClr val="000000">
                    <a:lumMod val="95000"/>
                    <a:lumOff val="5000"/>
                  </a:srgbClr>
                </a:solidFill>
                <a:latin typeface="ＭＳ Ｐゴシック"/>
                <a:ea typeface="ＭＳ Ｐゴシック"/>
              </a:rPr>
              <a:t>SpaceWire</a:t>
            </a:r>
            <a:r>
              <a:rPr lang="ja-JP" altLang="en-US" sz="1800" u="sng" dirty="0" smtClean="0">
                <a:solidFill>
                  <a:srgbClr val="000000">
                    <a:lumMod val="95000"/>
                    <a:lumOff val="5000"/>
                  </a:srgbClr>
                </a:solidFill>
                <a:latin typeface="ＭＳ Ｐゴシック"/>
                <a:ea typeface="ＭＳ Ｐゴシック"/>
              </a:rPr>
              <a:t>通信による信号処理システムの宇宙実証</a:t>
            </a:r>
            <a:endParaRPr lang="en-US" altLang="ja-JP" sz="1800" u="sng" dirty="0" smtClean="0">
              <a:solidFill>
                <a:srgbClr val="000000">
                  <a:lumMod val="95000"/>
                  <a:lumOff val="5000"/>
                </a:srgbClr>
              </a:solidFill>
              <a:latin typeface="ＭＳ Ｐゴシック"/>
              <a:ea typeface="ＭＳ Ｐゴシック"/>
            </a:endParaRPr>
          </a:p>
          <a:p>
            <a:pPr algn="l">
              <a:lnSpc>
                <a:spcPct val="110000"/>
              </a:lnSpc>
              <a:buFontTx/>
              <a:buNone/>
              <a:defRPr/>
            </a:pPr>
            <a:r>
              <a:rPr lang="en-US" altLang="ja-JP"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rPr>
              <a:t>    SpaceWire</a:t>
            </a:r>
            <a:r>
              <a:rPr lang="ja-JP" altLang="en-US" sz="1800" dirty="0" smtClean="0">
                <a:solidFill>
                  <a:srgbClr val="000000">
                    <a:lumMod val="95000"/>
                    <a:lumOff val="5000"/>
                  </a:srgbClr>
                </a:solidFill>
                <a:latin typeface="ＭＳ Ｐゴシック"/>
                <a:ea typeface="ＭＳ Ｐゴシック"/>
              </a:rPr>
              <a:t>通信回数  </a:t>
            </a:r>
            <a:r>
              <a:rPr lang="en-US" altLang="ja-JP" sz="1800" dirty="0" smtClean="0">
                <a:solidFill>
                  <a:srgbClr val="000000">
                    <a:lumMod val="95000"/>
                    <a:lumOff val="5000"/>
                  </a:srgbClr>
                </a:solidFill>
                <a:latin typeface="ＭＳ Ｐゴシック"/>
                <a:ea typeface="ＭＳ Ｐゴシック"/>
              </a:rPr>
              <a:t>2.4</a:t>
            </a:r>
            <a:r>
              <a:rPr lang="ja-JP" altLang="en-US" sz="1800" dirty="0" smtClean="0">
                <a:solidFill>
                  <a:srgbClr val="000000">
                    <a:lumMod val="95000"/>
                    <a:lumOff val="5000"/>
                  </a:srgbClr>
                </a:solidFill>
                <a:latin typeface="ＭＳ Ｐゴシック"/>
                <a:ea typeface="ＭＳ Ｐゴシック"/>
              </a:rPr>
              <a:t>百万回程度</a:t>
            </a:r>
            <a:r>
              <a:rPr lang="en-US" altLang="ja-JP" sz="1800" dirty="0">
                <a:solidFill>
                  <a:srgbClr val="000000">
                    <a:lumMod val="95000"/>
                    <a:lumOff val="5000"/>
                  </a:srgbClr>
                </a:solidFill>
                <a:latin typeface="ＭＳ Ｐゴシック"/>
                <a:ea typeface="ＭＳ Ｐゴシック"/>
              </a:rPr>
              <a:t>.</a:t>
            </a:r>
            <a:endParaRPr lang="en-US" altLang="ja-JP" sz="1800" dirty="0" smtClean="0">
              <a:solidFill>
                <a:srgbClr val="000000">
                  <a:lumMod val="95000"/>
                  <a:lumOff val="5000"/>
                </a:srgbClr>
              </a:solidFill>
              <a:latin typeface="ＭＳ Ｐゴシック"/>
              <a:ea typeface="ＭＳ Ｐゴシック"/>
            </a:endParaRPr>
          </a:p>
          <a:p>
            <a:pPr algn="l">
              <a:lnSpc>
                <a:spcPct val="110000"/>
              </a:lnSpc>
              <a:buFontTx/>
              <a:buNone/>
              <a:defRPr/>
            </a:pPr>
            <a:r>
              <a:rPr lang="en-US" altLang="ja-JP"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総通信データ量 </a:t>
            </a:r>
            <a:r>
              <a:rPr lang="en-US" altLang="ja-JP" sz="1800" dirty="0" smtClean="0">
                <a:solidFill>
                  <a:srgbClr val="000000">
                    <a:lumMod val="95000"/>
                    <a:lumOff val="5000"/>
                  </a:srgbClr>
                </a:solidFill>
                <a:latin typeface="ＭＳ Ｐゴシック"/>
                <a:ea typeface="ＭＳ Ｐゴシック"/>
              </a:rPr>
              <a:t>2GByte</a:t>
            </a:r>
            <a:r>
              <a:rPr lang="ja-JP" altLang="en-US" sz="1800" dirty="0" smtClean="0">
                <a:solidFill>
                  <a:srgbClr val="000000">
                    <a:lumMod val="95000"/>
                    <a:lumOff val="5000"/>
                  </a:srgbClr>
                </a:solidFill>
                <a:latin typeface="ＭＳ Ｐゴシック"/>
                <a:ea typeface="ＭＳ Ｐゴシック"/>
              </a:rPr>
              <a:t>以上</a:t>
            </a:r>
            <a:r>
              <a:rPr lang="en-US" altLang="ja-JP" sz="1800" dirty="0" smtClean="0">
                <a:solidFill>
                  <a:srgbClr val="000000">
                    <a:lumMod val="95000"/>
                    <a:lumOff val="5000"/>
                  </a:srgbClr>
                </a:solidFill>
                <a:latin typeface="ＭＳ Ｐゴシック"/>
                <a:ea typeface="ＭＳ Ｐゴシック"/>
              </a:rPr>
              <a:t>, </a:t>
            </a:r>
            <a:endParaRPr lang="en-US" altLang="ja-JP" sz="1800" dirty="0">
              <a:solidFill>
                <a:srgbClr val="000000">
                  <a:lumMod val="95000"/>
                  <a:lumOff val="5000"/>
                </a:srgbClr>
              </a:solidFill>
              <a:latin typeface="ＭＳ Ｐゴシック"/>
              <a:ea typeface="ＭＳ Ｐゴシック"/>
            </a:endParaRPr>
          </a:p>
          <a:p>
            <a:pPr algn="l">
              <a:lnSpc>
                <a:spcPct val="110000"/>
              </a:lnSpc>
              <a:buFontTx/>
              <a:buNone/>
              <a:defRPr/>
            </a:pP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そのうち</a:t>
            </a:r>
            <a:r>
              <a:rPr lang="en-US" altLang="ja-JP" sz="1800" dirty="0" smtClean="0">
                <a:solidFill>
                  <a:srgbClr val="000000">
                    <a:lumMod val="95000"/>
                    <a:lumOff val="5000"/>
                  </a:srgbClr>
                </a:solidFill>
                <a:latin typeface="ＭＳ Ｐゴシック"/>
                <a:ea typeface="ＭＳ Ｐゴシック"/>
              </a:rPr>
              <a:t>17.7MByte</a:t>
            </a:r>
            <a:r>
              <a:rPr lang="ja-JP" altLang="en-US" sz="1800" dirty="0" smtClean="0">
                <a:solidFill>
                  <a:srgbClr val="000000">
                    <a:lumMod val="95000"/>
                    <a:lumOff val="5000"/>
                  </a:srgbClr>
                </a:solidFill>
                <a:latin typeface="ＭＳ Ｐゴシック"/>
                <a:ea typeface="ＭＳ Ｐゴシック"/>
              </a:rPr>
              <a:t>以上を地上へ</a:t>
            </a:r>
            <a:r>
              <a:rPr lang="en-US" altLang="ja-JP" sz="1800" dirty="0" smtClean="0">
                <a:solidFill>
                  <a:srgbClr val="000000">
                    <a:lumMod val="95000"/>
                    <a:lumOff val="5000"/>
                  </a:srgbClr>
                </a:solidFill>
                <a:latin typeface="ＭＳ Ｐゴシック"/>
                <a:ea typeface="ＭＳ Ｐゴシック"/>
              </a:rPr>
              <a:t>DL. </a:t>
            </a:r>
            <a:endParaRPr lang="en-US" altLang="ja-JP" sz="1800" dirty="0">
              <a:solidFill>
                <a:srgbClr val="000000">
                  <a:lumMod val="95000"/>
                  <a:lumOff val="5000"/>
                </a:srgbClr>
              </a:solidFill>
              <a:latin typeface="ＭＳ Ｐゴシック"/>
              <a:ea typeface="ＭＳ Ｐゴシック"/>
            </a:endParaRPr>
          </a:p>
        </p:txBody>
      </p:sp>
      <p:pic>
        <p:nvPicPr>
          <p:cNvPr id="16" name="Picture 11" descr="IMG_0241"/>
          <p:cNvPicPr>
            <a:picLocks noChangeAspect="1" noChangeArrowheads="1"/>
          </p:cNvPicPr>
          <p:nvPr/>
        </p:nvPicPr>
        <p:blipFill>
          <a:blip r:embed="rId3" cstate="print"/>
          <a:srcRect/>
          <a:stretch>
            <a:fillRect/>
          </a:stretch>
        </p:blipFill>
        <p:spPr bwMode="auto">
          <a:xfrm>
            <a:off x="6952694" y="5563402"/>
            <a:ext cx="971909" cy="728445"/>
          </a:xfrm>
          <a:prstGeom prst="rect">
            <a:avLst/>
          </a:prstGeom>
          <a:noFill/>
          <a:ln w="9525">
            <a:noFill/>
            <a:miter lim="800000"/>
            <a:headEnd/>
            <a:tailEnd/>
          </a:ln>
        </p:spPr>
      </p:pic>
      <p:pic>
        <p:nvPicPr>
          <p:cNvPr id="17" name="Picture 13" descr="IMG_0237"/>
          <p:cNvPicPr>
            <a:picLocks noChangeAspect="1" noChangeArrowheads="1"/>
          </p:cNvPicPr>
          <p:nvPr/>
        </p:nvPicPr>
        <p:blipFill>
          <a:blip r:embed="rId4" cstate="print"/>
          <a:srcRect/>
          <a:stretch>
            <a:fillRect/>
          </a:stretch>
        </p:blipFill>
        <p:spPr bwMode="auto">
          <a:xfrm>
            <a:off x="6895015" y="4427620"/>
            <a:ext cx="939262" cy="704917"/>
          </a:xfrm>
          <a:prstGeom prst="rect">
            <a:avLst/>
          </a:prstGeom>
          <a:noFill/>
          <a:ln w="9525">
            <a:noFill/>
            <a:miter lim="800000"/>
            <a:headEnd/>
            <a:tailEnd/>
          </a:ln>
        </p:spPr>
      </p:pic>
      <p:sp>
        <p:nvSpPr>
          <p:cNvPr id="18" name="Text Box 18"/>
          <p:cNvSpPr txBox="1">
            <a:spLocks noChangeArrowheads="1"/>
          </p:cNvSpPr>
          <p:nvPr/>
        </p:nvSpPr>
        <p:spPr bwMode="auto">
          <a:xfrm>
            <a:off x="6943176" y="6260984"/>
            <a:ext cx="946093" cy="246221"/>
          </a:xfrm>
          <a:prstGeom prst="rect">
            <a:avLst/>
          </a:prstGeom>
          <a:noFill/>
          <a:ln w="50800" algn="ctr">
            <a:noFill/>
            <a:miter lim="800000"/>
            <a:headEnd/>
            <a:tailEnd/>
          </a:ln>
        </p:spPr>
        <p:txBody>
          <a:bodyPr wrap="none">
            <a:spAutoFit/>
          </a:bodyPr>
          <a:lstStyle/>
          <a:p>
            <a:pPr>
              <a:buFontTx/>
              <a:buNone/>
            </a:pPr>
            <a:r>
              <a:rPr lang="ja-JP" altLang="en-US" sz="1000" dirty="0">
                <a:solidFill>
                  <a:srgbClr val="000000"/>
                </a:solidFill>
                <a:latin typeface="Arial" charset="0"/>
              </a:rPr>
              <a:t>デジタルボード</a:t>
            </a:r>
          </a:p>
        </p:txBody>
      </p:sp>
      <p:sp>
        <p:nvSpPr>
          <p:cNvPr id="19" name="Text Box 19"/>
          <p:cNvSpPr txBox="1">
            <a:spLocks noChangeArrowheads="1"/>
          </p:cNvSpPr>
          <p:nvPr/>
        </p:nvSpPr>
        <p:spPr bwMode="auto">
          <a:xfrm>
            <a:off x="6968720" y="4071091"/>
            <a:ext cx="809837" cy="400110"/>
          </a:xfrm>
          <a:prstGeom prst="rect">
            <a:avLst/>
          </a:prstGeom>
          <a:noFill/>
          <a:ln w="50800" algn="ctr">
            <a:noFill/>
            <a:miter lim="800000"/>
            <a:headEnd/>
            <a:tailEnd/>
          </a:ln>
        </p:spPr>
        <p:txBody>
          <a:bodyPr wrap="none">
            <a:spAutoFit/>
          </a:bodyPr>
          <a:lstStyle/>
          <a:p>
            <a:pPr>
              <a:buFontTx/>
              <a:buNone/>
            </a:pPr>
            <a:r>
              <a:rPr lang="en-US" altLang="ja-JP" sz="1000" dirty="0" smtClean="0">
                <a:solidFill>
                  <a:srgbClr val="000000"/>
                </a:solidFill>
                <a:latin typeface="Arial" charset="0"/>
              </a:rPr>
              <a:t>SpaceWire</a:t>
            </a:r>
          </a:p>
          <a:p>
            <a:pPr>
              <a:buFontTx/>
              <a:buNone/>
            </a:pPr>
            <a:r>
              <a:rPr lang="ja-JP" altLang="en-US" sz="1000" dirty="0" smtClean="0">
                <a:solidFill>
                  <a:srgbClr val="000000"/>
                </a:solidFill>
                <a:latin typeface="Arial" charset="0"/>
              </a:rPr>
              <a:t>検証</a:t>
            </a:r>
            <a:r>
              <a:rPr lang="ja-JP" altLang="en-US" sz="1000" dirty="0">
                <a:solidFill>
                  <a:srgbClr val="000000"/>
                </a:solidFill>
                <a:latin typeface="Arial" charset="0"/>
              </a:rPr>
              <a:t>基板</a:t>
            </a:r>
          </a:p>
        </p:txBody>
      </p:sp>
      <p:sp>
        <p:nvSpPr>
          <p:cNvPr id="20" name="Text Box 21"/>
          <p:cNvSpPr txBox="1">
            <a:spLocks noChangeArrowheads="1"/>
          </p:cNvSpPr>
          <p:nvPr/>
        </p:nvSpPr>
        <p:spPr bwMode="auto">
          <a:xfrm>
            <a:off x="5155227" y="5428934"/>
            <a:ext cx="1106393" cy="276999"/>
          </a:xfrm>
          <a:prstGeom prst="rect">
            <a:avLst/>
          </a:prstGeom>
          <a:noFill/>
          <a:ln w="50800" algn="ctr">
            <a:noFill/>
            <a:miter lim="800000"/>
            <a:headEnd/>
            <a:tailEnd/>
          </a:ln>
        </p:spPr>
        <p:txBody>
          <a:bodyPr wrap="none">
            <a:spAutoFit/>
          </a:bodyPr>
          <a:lstStyle/>
          <a:p>
            <a:pPr>
              <a:buFontTx/>
              <a:buNone/>
            </a:pPr>
            <a:r>
              <a:rPr lang="en-US" altLang="ja-JP" sz="1200" b="1" dirty="0">
                <a:solidFill>
                  <a:srgbClr val="000000"/>
                </a:solidFill>
                <a:latin typeface="Arial" charset="0"/>
              </a:rPr>
              <a:t>SpaceCube2</a:t>
            </a:r>
          </a:p>
        </p:txBody>
      </p:sp>
      <p:sp>
        <p:nvSpPr>
          <p:cNvPr id="21" name="Line 22"/>
          <p:cNvSpPr>
            <a:spLocks noChangeShapeType="1"/>
          </p:cNvSpPr>
          <p:nvPr/>
        </p:nvSpPr>
        <p:spPr bwMode="auto">
          <a:xfrm flipV="1">
            <a:off x="6266046" y="4794835"/>
            <a:ext cx="628618" cy="181426"/>
          </a:xfrm>
          <a:prstGeom prst="line">
            <a:avLst/>
          </a:prstGeom>
          <a:noFill/>
          <a:ln w="50800">
            <a:solidFill>
              <a:srgbClr val="FF0000"/>
            </a:solidFill>
            <a:round/>
            <a:headEnd type="triangle" w="med" len="med"/>
            <a:tailEnd type="triangle" w="med" len="me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22" name="Line 23"/>
          <p:cNvSpPr>
            <a:spLocks noChangeShapeType="1"/>
          </p:cNvSpPr>
          <p:nvPr/>
        </p:nvSpPr>
        <p:spPr bwMode="auto">
          <a:xfrm>
            <a:off x="6285296" y="5207267"/>
            <a:ext cx="671179" cy="641083"/>
          </a:xfrm>
          <a:prstGeom prst="line">
            <a:avLst/>
          </a:prstGeom>
          <a:noFill/>
          <a:ln w="50800">
            <a:solidFill>
              <a:srgbClr val="FF0000"/>
            </a:solidFill>
            <a:round/>
            <a:headEnd type="triangle" w="med" len="med"/>
            <a:tailEnd type="triangle" w="med" len="me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23" name="Line 24"/>
          <p:cNvSpPr>
            <a:spLocks noChangeShapeType="1"/>
          </p:cNvSpPr>
          <p:nvPr/>
        </p:nvSpPr>
        <p:spPr bwMode="auto">
          <a:xfrm flipH="1" flipV="1">
            <a:off x="7363326" y="5082138"/>
            <a:ext cx="9844" cy="484271"/>
          </a:xfrm>
          <a:prstGeom prst="line">
            <a:avLst/>
          </a:prstGeom>
          <a:noFill/>
          <a:ln w="50800">
            <a:solidFill>
              <a:srgbClr val="FF0000"/>
            </a:solidFill>
            <a:round/>
            <a:headEnd type="triangle" w="med" len="med"/>
            <a:tailEnd type="triangle" w="med" len="me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24" name="Text Box 28"/>
          <p:cNvSpPr txBox="1">
            <a:spLocks noChangeArrowheads="1"/>
          </p:cNvSpPr>
          <p:nvPr/>
        </p:nvSpPr>
        <p:spPr bwMode="auto">
          <a:xfrm>
            <a:off x="6279899" y="4511472"/>
            <a:ext cx="574196" cy="307777"/>
          </a:xfrm>
          <a:prstGeom prst="rect">
            <a:avLst/>
          </a:prstGeom>
          <a:noFill/>
          <a:ln w="50800" algn="ctr">
            <a:noFill/>
            <a:miter lim="800000"/>
            <a:headEnd/>
            <a:tailEnd/>
          </a:ln>
        </p:spPr>
        <p:txBody>
          <a:bodyPr wrap="none">
            <a:spAutoFit/>
          </a:bodyPr>
          <a:lstStyle/>
          <a:p>
            <a:pPr algn="l">
              <a:buFontTx/>
              <a:buNone/>
            </a:pPr>
            <a:r>
              <a:rPr lang="en-US" altLang="ja-JP" sz="1400" dirty="0">
                <a:solidFill>
                  <a:srgbClr val="FF3300"/>
                </a:solidFill>
                <a:latin typeface="Arial" charset="0"/>
              </a:rPr>
              <a:t>SpW</a:t>
            </a:r>
          </a:p>
        </p:txBody>
      </p:sp>
      <p:sp>
        <p:nvSpPr>
          <p:cNvPr id="25" name="Text Box 29"/>
          <p:cNvSpPr txBox="1">
            <a:spLocks noChangeArrowheads="1"/>
          </p:cNvSpPr>
          <p:nvPr/>
        </p:nvSpPr>
        <p:spPr bwMode="auto">
          <a:xfrm>
            <a:off x="6226295" y="5567747"/>
            <a:ext cx="574196" cy="307777"/>
          </a:xfrm>
          <a:prstGeom prst="rect">
            <a:avLst/>
          </a:prstGeom>
          <a:noFill/>
          <a:ln w="50800" algn="ctr">
            <a:noFill/>
            <a:miter lim="800000"/>
            <a:headEnd/>
            <a:tailEnd/>
          </a:ln>
        </p:spPr>
        <p:txBody>
          <a:bodyPr wrap="none">
            <a:spAutoFit/>
          </a:bodyPr>
          <a:lstStyle/>
          <a:p>
            <a:pPr algn="l">
              <a:buFontTx/>
              <a:buNone/>
            </a:pPr>
            <a:r>
              <a:rPr lang="en-US" altLang="ja-JP" sz="1400" dirty="0">
                <a:solidFill>
                  <a:srgbClr val="FF3300"/>
                </a:solidFill>
                <a:latin typeface="Arial" charset="0"/>
              </a:rPr>
              <a:t>SpW</a:t>
            </a:r>
          </a:p>
        </p:txBody>
      </p:sp>
      <p:sp>
        <p:nvSpPr>
          <p:cNvPr id="26" name="Text Box 30"/>
          <p:cNvSpPr txBox="1">
            <a:spLocks noChangeArrowheads="1"/>
          </p:cNvSpPr>
          <p:nvPr/>
        </p:nvSpPr>
        <p:spPr bwMode="auto">
          <a:xfrm>
            <a:off x="7445308" y="5175400"/>
            <a:ext cx="574196" cy="307777"/>
          </a:xfrm>
          <a:prstGeom prst="rect">
            <a:avLst/>
          </a:prstGeom>
          <a:noFill/>
          <a:ln w="50800" algn="ctr">
            <a:noFill/>
            <a:miter lim="800000"/>
            <a:headEnd/>
            <a:tailEnd/>
          </a:ln>
        </p:spPr>
        <p:txBody>
          <a:bodyPr wrap="none">
            <a:spAutoFit/>
          </a:bodyPr>
          <a:lstStyle/>
          <a:p>
            <a:pPr algn="l">
              <a:buFontTx/>
              <a:buNone/>
            </a:pPr>
            <a:r>
              <a:rPr lang="en-US" altLang="ja-JP" sz="1400" dirty="0">
                <a:solidFill>
                  <a:srgbClr val="FF3300"/>
                </a:solidFill>
                <a:latin typeface="Arial" charset="0"/>
              </a:rPr>
              <a:t>SpW</a:t>
            </a:r>
          </a:p>
        </p:txBody>
      </p:sp>
      <p:pic>
        <p:nvPicPr>
          <p:cNvPr id="30" name="Picture 49" descr="IMG_3121"/>
          <p:cNvPicPr>
            <a:picLocks noChangeAspect="1" noChangeArrowheads="1"/>
          </p:cNvPicPr>
          <p:nvPr/>
        </p:nvPicPr>
        <p:blipFill>
          <a:blip r:embed="rId5" cstate="print"/>
          <a:srcRect/>
          <a:stretch>
            <a:fillRect/>
          </a:stretch>
        </p:blipFill>
        <p:spPr bwMode="auto">
          <a:xfrm>
            <a:off x="5256439" y="4446872"/>
            <a:ext cx="1042712" cy="1011720"/>
          </a:xfrm>
          <a:prstGeom prst="rect">
            <a:avLst/>
          </a:prstGeom>
          <a:noFill/>
          <a:ln w="9525">
            <a:noFill/>
            <a:miter lim="800000"/>
            <a:headEnd/>
            <a:tailEnd/>
          </a:ln>
        </p:spPr>
      </p:pic>
      <p:pic>
        <p:nvPicPr>
          <p:cNvPr id="31" name="Picture 49" descr="IMG_3121"/>
          <p:cNvPicPr>
            <a:picLocks noChangeAspect="1" noChangeArrowheads="1"/>
          </p:cNvPicPr>
          <p:nvPr/>
        </p:nvPicPr>
        <p:blipFill>
          <a:blip r:embed="rId5" cstate="print"/>
          <a:srcRect/>
          <a:stretch>
            <a:fillRect/>
          </a:stretch>
        </p:blipFill>
        <p:spPr bwMode="auto">
          <a:xfrm>
            <a:off x="6768352" y="1365266"/>
            <a:ext cx="1121409" cy="1088078"/>
          </a:xfrm>
          <a:prstGeom prst="rect">
            <a:avLst/>
          </a:prstGeom>
          <a:noFill/>
          <a:ln w="9525">
            <a:noFill/>
            <a:miter lim="800000"/>
            <a:headEnd/>
            <a:tailEnd/>
          </a:ln>
        </p:spPr>
      </p:pic>
      <p:pic>
        <p:nvPicPr>
          <p:cNvPr id="33" name="Picture 50" descr="IMG_3127"/>
          <p:cNvPicPr>
            <a:picLocks noChangeAspect="1" noChangeArrowheads="1"/>
          </p:cNvPicPr>
          <p:nvPr/>
        </p:nvPicPr>
        <p:blipFill>
          <a:blip r:embed="rId6" cstate="print"/>
          <a:srcRect/>
          <a:stretch>
            <a:fillRect/>
          </a:stretch>
        </p:blipFill>
        <p:spPr bwMode="auto">
          <a:xfrm>
            <a:off x="7979343" y="4408369"/>
            <a:ext cx="977216" cy="914401"/>
          </a:xfrm>
          <a:prstGeom prst="rect">
            <a:avLst/>
          </a:prstGeom>
          <a:noFill/>
          <a:ln w="9525">
            <a:noFill/>
            <a:miter lim="800000"/>
            <a:headEnd/>
            <a:tailEnd/>
          </a:ln>
        </p:spPr>
      </p:pic>
      <p:sp>
        <p:nvSpPr>
          <p:cNvPr id="34" name="Text Box 21"/>
          <p:cNvSpPr txBox="1">
            <a:spLocks noChangeArrowheads="1"/>
          </p:cNvSpPr>
          <p:nvPr/>
        </p:nvSpPr>
        <p:spPr bwMode="auto">
          <a:xfrm>
            <a:off x="8128162" y="5274929"/>
            <a:ext cx="772969" cy="276999"/>
          </a:xfrm>
          <a:prstGeom prst="rect">
            <a:avLst/>
          </a:prstGeom>
          <a:noFill/>
          <a:ln w="50800" algn="ctr">
            <a:noFill/>
            <a:miter lim="800000"/>
            <a:headEnd/>
            <a:tailEnd/>
          </a:ln>
        </p:spPr>
        <p:txBody>
          <a:bodyPr wrap="none">
            <a:spAutoFit/>
          </a:bodyPr>
          <a:lstStyle/>
          <a:p>
            <a:pPr>
              <a:buFontTx/>
              <a:buNone/>
            </a:pPr>
            <a:r>
              <a:rPr lang="en-US" altLang="ja-JP" sz="1200" b="1" dirty="0" smtClean="0">
                <a:solidFill>
                  <a:srgbClr val="000000"/>
                </a:solidFill>
                <a:latin typeface="Arial" charset="0"/>
              </a:rPr>
              <a:t>SWIM</a:t>
            </a:r>
            <a:r>
              <a:rPr lang="en-US" altLang="ja-JP" sz="1200" b="1" dirty="0" smtClean="0">
                <a:solidFill>
                  <a:srgbClr val="000000"/>
                </a:solidFill>
                <a:latin typeface="Symbol" pitchFamily="18" charset="2"/>
              </a:rPr>
              <a:t>mn</a:t>
            </a:r>
            <a:endParaRPr lang="en-US" altLang="ja-JP" sz="1200" b="1" dirty="0">
              <a:solidFill>
                <a:srgbClr val="000000"/>
              </a:solidFill>
              <a:latin typeface="Symbol" pitchFamily="18" charset="2"/>
            </a:endParaRPr>
          </a:p>
        </p:txBody>
      </p:sp>
      <p:pic>
        <p:nvPicPr>
          <p:cNvPr id="36" name="コンテンツ プレースホルダ 6" descr="HR5000.jpg"/>
          <p:cNvPicPr>
            <a:picLocks noChangeAspect="1"/>
          </p:cNvPicPr>
          <p:nvPr/>
        </p:nvPicPr>
        <p:blipFill>
          <a:blip r:embed="rId7" cstate="print"/>
          <a:srcRect/>
          <a:stretch>
            <a:fillRect/>
          </a:stretch>
        </p:blipFill>
        <p:spPr>
          <a:xfrm>
            <a:off x="6256345" y="2574947"/>
            <a:ext cx="716086" cy="698581"/>
          </a:xfrm>
          <a:prstGeom prst="rect">
            <a:avLst/>
          </a:prstGeom>
        </p:spPr>
      </p:pic>
      <p:pic>
        <p:nvPicPr>
          <p:cNvPr id="42" name="Picture 2"/>
          <p:cNvPicPr>
            <a:picLocks noChangeAspect="1" noChangeArrowheads="1"/>
          </p:cNvPicPr>
          <p:nvPr/>
        </p:nvPicPr>
        <p:blipFill>
          <a:blip r:embed="rId8" cstate="print"/>
          <a:srcRect/>
          <a:stretch>
            <a:fillRect/>
          </a:stretch>
        </p:blipFill>
        <p:spPr bwMode="auto">
          <a:xfrm>
            <a:off x="7827876" y="2546072"/>
            <a:ext cx="767833" cy="776460"/>
          </a:xfrm>
          <a:prstGeom prst="rect">
            <a:avLst/>
          </a:prstGeom>
          <a:noFill/>
          <a:ln w="9525">
            <a:noFill/>
            <a:miter lim="800000"/>
            <a:headEnd/>
            <a:tailEnd/>
          </a:ln>
        </p:spPr>
      </p:pic>
      <p:pic>
        <p:nvPicPr>
          <p:cNvPr id="43" name="Picture 3"/>
          <p:cNvPicPr>
            <a:picLocks noChangeAspect="1" noChangeArrowheads="1"/>
          </p:cNvPicPr>
          <p:nvPr/>
        </p:nvPicPr>
        <p:blipFill>
          <a:blip r:embed="rId9" cstate="print"/>
          <a:srcRect/>
          <a:stretch>
            <a:fillRect/>
          </a:stretch>
        </p:blipFill>
        <p:spPr bwMode="auto">
          <a:xfrm>
            <a:off x="7019356" y="2574945"/>
            <a:ext cx="750620" cy="714876"/>
          </a:xfrm>
          <a:prstGeom prst="rect">
            <a:avLst/>
          </a:prstGeom>
          <a:noFill/>
          <a:ln w="9525">
            <a:noFill/>
            <a:miter lim="800000"/>
            <a:headEnd/>
            <a:tailEnd/>
          </a:ln>
        </p:spPr>
      </p:pic>
      <p:sp>
        <p:nvSpPr>
          <p:cNvPr id="44" name="テキスト ボックス 11"/>
          <p:cNvSpPr txBox="1">
            <a:spLocks noChangeArrowheads="1"/>
          </p:cNvSpPr>
          <p:nvPr/>
        </p:nvSpPr>
        <p:spPr bwMode="auto">
          <a:xfrm>
            <a:off x="6329262" y="3267915"/>
            <a:ext cx="652743" cy="400110"/>
          </a:xfrm>
          <a:prstGeom prst="rect">
            <a:avLst/>
          </a:prstGeom>
          <a:noFill/>
          <a:ln w="9525">
            <a:noFill/>
            <a:miter lim="800000"/>
            <a:headEnd/>
            <a:tailEnd/>
          </a:ln>
        </p:spPr>
        <p:txBody>
          <a:bodyPr wrap="none">
            <a:spAutoFit/>
          </a:bodyPr>
          <a:lstStyle/>
          <a:p>
            <a:pPr algn="l">
              <a:buFontTx/>
              <a:buNone/>
            </a:pPr>
            <a:r>
              <a:rPr lang="en-US" altLang="ja-JP" sz="1000" b="1" dirty="0">
                <a:solidFill>
                  <a:srgbClr val="000000"/>
                </a:solidFill>
                <a:latin typeface="Arial" charset="0"/>
                <a:ea typeface="ＭＳ Ｐゴシック" pitchFamily="50" charset="-128"/>
              </a:rPr>
              <a:t>HR5000</a:t>
            </a:r>
          </a:p>
          <a:p>
            <a:pPr algn="l">
              <a:buFontTx/>
              <a:buNone/>
            </a:pPr>
            <a:r>
              <a:rPr lang="en-US" altLang="ja-JP" sz="1000" b="1" dirty="0">
                <a:solidFill>
                  <a:srgbClr val="000000"/>
                </a:solidFill>
                <a:latin typeface="Arial" charset="0"/>
                <a:ea typeface="ＭＳ Ｐゴシック" pitchFamily="50" charset="-128"/>
              </a:rPr>
              <a:t>33MHz</a:t>
            </a:r>
            <a:endParaRPr lang="ja-JP" altLang="en-US" sz="1000" b="1" dirty="0">
              <a:solidFill>
                <a:srgbClr val="000000"/>
              </a:solidFill>
              <a:latin typeface="Arial" charset="0"/>
              <a:ea typeface="ＭＳ Ｐゴシック" pitchFamily="50" charset="-128"/>
            </a:endParaRPr>
          </a:p>
        </p:txBody>
      </p:sp>
      <p:sp>
        <p:nvSpPr>
          <p:cNvPr id="45" name="テキスト ボックス 12"/>
          <p:cNvSpPr txBox="1">
            <a:spLocks noChangeArrowheads="1"/>
          </p:cNvSpPr>
          <p:nvPr/>
        </p:nvSpPr>
        <p:spPr bwMode="auto">
          <a:xfrm>
            <a:off x="7087937" y="3258290"/>
            <a:ext cx="562975" cy="400110"/>
          </a:xfrm>
          <a:prstGeom prst="rect">
            <a:avLst/>
          </a:prstGeom>
          <a:noFill/>
          <a:ln w="9525">
            <a:noFill/>
            <a:miter lim="800000"/>
            <a:headEnd/>
            <a:tailEnd/>
          </a:ln>
        </p:spPr>
        <p:txBody>
          <a:bodyPr wrap="none">
            <a:spAutoFit/>
          </a:bodyPr>
          <a:lstStyle/>
          <a:p>
            <a:pPr algn="l">
              <a:buFontTx/>
              <a:buNone/>
            </a:pPr>
            <a:r>
              <a:rPr lang="en-US" altLang="ja-JP" sz="1000" b="1" dirty="0">
                <a:solidFill>
                  <a:srgbClr val="000000"/>
                </a:solidFill>
                <a:latin typeface="Arial" charset="0"/>
                <a:ea typeface="ＭＳ Ｐゴシック" pitchFamily="50" charset="-128"/>
              </a:rPr>
              <a:t>Burst </a:t>
            </a:r>
            <a:endParaRPr lang="en-US" altLang="ja-JP" sz="1000" b="1" dirty="0" smtClean="0">
              <a:solidFill>
                <a:srgbClr val="000000"/>
              </a:solidFill>
              <a:latin typeface="Arial" charset="0"/>
              <a:ea typeface="ＭＳ Ｐゴシック" pitchFamily="50" charset="-128"/>
            </a:endParaRPr>
          </a:p>
          <a:p>
            <a:pPr algn="l">
              <a:buFontTx/>
              <a:buNone/>
            </a:pPr>
            <a:r>
              <a:rPr lang="en-US" altLang="ja-JP" sz="1000" b="1" dirty="0" smtClean="0">
                <a:solidFill>
                  <a:srgbClr val="000000"/>
                </a:solidFill>
                <a:latin typeface="Arial" charset="0"/>
                <a:ea typeface="ＭＳ Ｐゴシック" pitchFamily="50" charset="-128"/>
              </a:rPr>
              <a:t>SRAM</a:t>
            </a:r>
            <a:endParaRPr lang="ja-JP" altLang="en-US" sz="1000" b="1" dirty="0">
              <a:solidFill>
                <a:srgbClr val="000000"/>
              </a:solidFill>
              <a:latin typeface="Arial" charset="0"/>
              <a:ea typeface="ＭＳ Ｐゴシック" pitchFamily="50" charset="-128"/>
            </a:endParaRPr>
          </a:p>
        </p:txBody>
      </p:sp>
      <p:sp>
        <p:nvSpPr>
          <p:cNvPr id="46" name="テキスト ボックス 13"/>
          <p:cNvSpPr txBox="1">
            <a:spLocks noChangeArrowheads="1"/>
          </p:cNvSpPr>
          <p:nvPr/>
        </p:nvSpPr>
        <p:spPr bwMode="auto">
          <a:xfrm>
            <a:off x="7684054" y="3268116"/>
            <a:ext cx="1164101" cy="400110"/>
          </a:xfrm>
          <a:prstGeom prst="rect">
            <a:avLst/>
          </a:prstGeom>
          <a:noFill/>
          <a:ln w="9525">
            <a:noFill/>
            <a:miter lim="800000"/>
            <a:headEnd/>
            <a:tailEnd/>
          </a:ln>
        </p:spPr>
        <p:txBody>
          <a:bodyPr wrap="none">
            <a:spAutoFit/>
          </a:bodyPr>
          <a:lstStyle/>
          <a:p>
            <a:pPr algn="l">
              <a:buFontTx/>
              <a:buNone/>
            </a:pPr>
            <a:r>
              <a:rPr lang="en-US" altLang="ja-JP" sz="1000" b="1" dirty="0" err="1">
                <a:solidFill>
                  <a:srgbClr val="000000"/>
                </a:solidFill>
                <a:latin typeface="Arial" charset="0"/>
                <a:ea typeface="ＭＳ Ｐゴシック" pitchFamily="50" charset="-128"/>
              </a:rPr>
              <a:t>Actel</a:t>
            </a:r>
            <a:r>
              <a:rPr lang="en-US" altLang="ja-JP" sz="1000" b="1" dirty="0">
                <a:solidFill>
                  <a:srgbClr val="000000"/>
                </a:solidFill>
                <a:latin typeface="Arial" charset="0"/>
                <a:ea typeface="ＭＳ Ｐゴシック" pitchFamily="50" charset="-128"/>
              </a:rPr>
              <a:t> RTAX2000</a:t>
            </a:r>
          </a:p>
          <a:p>
            <a:pPr algn="l">
              <a:buFontTx/>
              <a:buNone/>
            </a:pPr>
            <a:r>
              <a:rPr lang="ja-JP" altLang="en-US" sz="1000" b="1" dirty="0">
                <a:solidFill>
                  <a:srgbClr val="000000"/>
                </a:solidFill>
                <a:latin typeface="Arial" charset="0"/>
                <a:ea typeface="ＭＳ Ｐゴシック" pitchFamily="50" charset="-128"/>
              </a:rPr>
              <a:t>（</a:t>
            </a:r>
            <a:r>
              <a:rPr lang="en-US" altLang="ja-JP" sz="1000" b="1" dirty="0">
                <a:solidFill>
                  <a:srgbClr val="000000"/>
                </a:solidFill>
                <a:latin typeface="Arial" charset="0"/>
                <a:ea typeface="ＭＳ Ｐゴシック" pitchFamily="50" charset="-128"/>
              </a:rPr>
              <a:t>SpaceWire I/F</a:t>
            </a:r>
            <a:r>
              <a:rPr lang="ja-JP" altLang="en-US" sz="1000" b="1" dirty="0">
                <a:solidFill>
                  <a:srgbClr val="000000"/>
                </a:solidFill>
                <a:latin typeface="Arial" charset="0"/>
                <a:ea typeface="ＭＳ Ｐゴシック" pitchFamily="50" charset="-128"/>
              </a:rPr>
              <a:t>）</a:t>
            </a:r>
          </a:p>
        </p:txBody>
      </p:sp>
      <p:cxnSp>
        <p:nvCxnSpPr>
          <p:cNvPr id="47" name="直線コネクタ 15"/>
          <p:cNvCxnSpPr>
            <a:cxnSpLocks noChangeShapeType="1"/>
          </p:cNvCxnSpPr>
          <p:nvPr/>
        </p:nvCxnSpPr>
        <p:spPr bwMode="auto">
          <a:xfrm rot="10800000" flipV="1">
            <a:off x="6293217" y="1981199"/>
            <a:ext cx="1013019" cy="546841"/>
          </a:xfrm>
          <a:prstGeom prst="line">
            <a:avLst/>
          </a:prstGeom>
          <a:noFill/>
          <a:ln w="38100" algn="ctr">
            <a:solidFill>
              <a:srgbClr val="FFC000"/>
            </a:solidFill>
            <a:round/>
            <a:headEnd/>
            <a:tailEnd/>
          </a:ln>
        </p:spPr>
      </p:cxnSp>
      <p:cxnSp>
        <p:nvCxnSpPr>
          <p:cNvPr id="48" name="直線コネクタ 16"/>
          <p:cNvCxnSpPr>
            <a:cxnSpLocks noChangeShapeType="1"/>
          </p:cNvCxnSpPr>
          <p:nvPr/>
        </p:nvCxnSpPr>
        <p:spPr bwMode="auto">
          <a:xfrm>
            <a:off x="7548282" y="1891553"/>
            <a:ext cx="1050490" cy="652789"/>
          </a:xfrm>
          <a:prstGeom prst="line">
            <a:avLst/>
          </a:prstGeom>
          <a:noFill/>
          <a:ln w="38100" algn="ctr">
            <a:solidFill>
              <a:srgbClr val="FFC000"/>
            </a:solidFill>
            <a:round/>
            <a:headEnd/>
            <a:tailEnd/>
          </a:ln>
        </p:spPr>
      </p:cxnSp>
      <p:sp>
        <p:nvSpPr>
          <p:cNvPr id="56" name="Text Box 21"/>
          <p:cNvSpPr txBox="1">
            <a:spLocks noChangeArrowheads="1"/>
          </p:cNvSpPr>
          <p:nvPr/>
        </p:nvSpPr>
        <p:spPr bwMode="auto">
          <a:xfrm>
            <a:off x="6833400" y="1125879"/>
            <a:ext cx="1034259" cy="261610"/>
          </a:xfrm>
          <a:prstGeom prst="rect">
            <a:avLst/>
          </a:prstGeom>
          <a:noFill/>
          <a:ln w="50800" algn="ctr">
            <a:noFill/>
            <a:miter lim="800000"/>
            <a:headEnd/>
            <a:tailEnd/>
          </a:ln>
        </p:spPr>
        <p:txBody>
          <a:bodyPr wrap="none">
            <a:spAutoFit/>
          </a:bodyPr>
          <a:lstStyle/>
          <a:p>
            <a:pPr>
              <a:buFontTx/>
              <a:buNone/>
            </a:pPr>
            <a:r>
              <a:rPr lang="en-US" altLang="ja-JP" sz="1100" b="1" dirty="0">
                <a:solidFill>
                  <a:srgbClr val="000000"/>
                </a:solidFill>
                <a:latin typeface="Arial" charset="0"/>
              </a:rPr>
              <a:t>SpaceCube2</a:t>
            </a:r>
          </a:p>
        </p:txBody>
      </p:sp>
      <p:sp>
        <p:nvSpPr>
          <p:cNvPr id="59" name="テキスト ボックス 58"/>
          <p:cNvSpPr txBox="1"/>
          <p:nvPr/>
        </p:nvSpPr>
        <p:spPr>
          <a:xfrm>
            <a:off x="458353" y="5117915"/>
            <a:ext cx="4902541" cy="1477328"/>
          </a:xfrm>
          <a:prstGeom prst="rect">
            <a:avLst/>
          </a:prstGeom>
          <a:noFill/>
        </p:spPr>
        <p:txBody>
          <a:bodyPr wrap="square">
            <a:spAutoFit/>
          </a:bodyPr>
          <a:lstStyle/>
          <a:p>
            <a:pPr algn="l">
              <a:buFontTx/>
              <a:buNone/>
              <a:defRPr/>
            </a:pPr>
            <a:r>
              <a:rPr lang="en-US" altLang="ja-JP" sz="1800" dirty="0" smtClean="0">
                <a:solidFill>
                  <a:srgbClr val="000000">
                    <a:lumMod val="95000"/>
                    <a:lumOff val="5000"/>
                  </a:srgbClr>
                </a:solidFill>
                <a:latin typeface="ＭＳ Ｐゴシック"/>
                <a:ea typeface="ＭＳ Ｐゴシック" pitchFamily="50" charset="-128"/>
              </a:rPr>
              <a:t>SpC2/SpW </a:t>
            </a:r>
            <a:r>
              <a:rPr lang="ja-JP" altLang="en-US" sz="1800" dirty="0" smtClean="0">
                <a:solidFill>
                  <a:srgbClr val="000000">
                    <a:lumMod val="95000"/>
                    <a:lumOff val="5000"/>
                  </a:srgbClr>
                </a:solidFill>
                <a:latin typeface="ＭＳ Ｐゴシック"/>
                <a:ea typeface="ＭＳ Ｐゴシック" pitchFamily="50" charset="-128"/>
              </a:rPr>
              <a:t>信号処理システムの宇宙実証</a:t>
            </a:r>
            <a:r>
              <a:rPr lang="en-US" altLang="ja-JP" sz="1800" dirty="0" smtClean="0">
                <a:solidFill>
                  <a:srgbClr val="000000">
                    <a:lumMod val="95000"/>
                    <a:lumOff val="5000"/>
                  </a:srgbClr>
                </a:solidFill>
                <a:latin typeface="ＭＳ Ｐゴシック"/>
                <a:ea typeface="ＭＳ Ｐゴシック"/>
              </a:rPr>
              <a:t>.</a:t>
            </a:r>
          </a:p>
          <a:p>
            <a:pPr algn="l">
              <a:buFontTx/>
              <a:buNone/>
              <a:defRPr/>
            </a:pPr>
            <a:r>
              <a:rPr lang="en-US" altLang="ja-JP" sz="1800" dirty="0" smtClean="0">
                <a:solidFill>
                  <a:srgbClr val="000000">
                    <a:lumMod val="95000"/>
                    <a:lumOff val="5000"/>
                  </a:srgbClr>
                </a:solidFill>
                <a:latin typeface="ＭＳ Ｐゴシック"/>
                <a:ea typeface="ＭＳ Ｐゴシック"/>
              </a:rPr>
              <a:t>   </a:t>
            </a:r>
            <a:r>
              <a:rPr lang="ja-JP" altLang="en-US" sz="1800" dirty="0">
                <a:solidFill>
                  <a:srgbClr val="000000">
                    <a:lumMod val="95000"/>
                    <a:lumOff val="5000"/>
                  </a:srgbClr>
                </a:solidFill>
                <a:latin typeface="ＭＳ Ｐゴシック"/>
                <a:ea typeface="ＭＳ Ｐゴシック"/>
              </a:rPr>
              <a:t>・次世代データ処理系の</a:t>
            </a:r>
            <a:r>
              <a:rPr lang="ja-JP" altLang="en-US" sz="1800" dirty="0" smtClean="0">
                <a:solidFill>
                  <a:srgbClr val="000000">
                    <a:lumMod val="95000"/>
                    <a:lumOff val="5000"/>
                  </a:srgbClr>
                </a:solidFill>
                <a:latin typeface="ＭＳ Ｐゴシック"/>
                <a:ea typeface="ＭＳ Ｐゴシック"/>
              </a:rPr>
              <a:t>コンセプト</a:t>
            </a:r>
            <a:r>
              <a:rPr lang="en-US" altLang="ja-JP" sz="1800" dirty="0">
                <a:solidFill>
                  <a:srgbClr val="000000">
                    <a:lumMod val="95000"/>
                    <a:lumOff val="5000"/>
                  </a:srgbClr>
                </a:solidFill>
                <a:latin typeface="ＭＳ Ｐゴシック"/>
                <a:ea typeface="ＭＳ Ｐゴシック"/>
              </a:rPr>
              <a:t>.</a:t>
            </a:r>
            <a:endParaRPr lang="en-US" altLang="ja-JP" sz="1800" dirty="0" smtClean="0">
              <a:solidFill>
                <a:srgbClr val="000000">
                  <a:lumMod val="95000"/>
                  <a:lumOff val="5000"/>
                </a:srgbClr>
              </a:solidFill>
              <a:latin typeface="ＭＳ Ｐゴシック"/>
              <a:ea typeface="ＭＳ Ｐゴシック"/>
            </a:endParaRPr>
          </a:p>
          <a:p>
            <a:pPr algn="l">
              <a:buFontTx/>
              <a:buNone/>
              <a:defRPr/>
            </a:pPr>
            <a:r>
              <a:rPr lang="ja-JP" altLang="en-US" sz="1800" dirty="0" smtClean="0">
                <a:solidFill>
                  <a:srgbClr val="000000">
                    <a:lumMod val="95000"/>
                    <a:lumOff val="5000"/>
                  </a:srgbClr>
                </a:solidFill>
                <a:latin typeface="ＭＳ Ｐゴシック"/>
                <a:ea typeface="ＭＳ Ｐゴシック"/>
              </a:rPr>
              <a:t>　　</a:t>
            </a:r>
            <a:r>
              <a:rPr lang="ja-JP" altLang="en-US" sz="1400" dirty="0" smtClean="0">
                <a:solidFill>
                  <a:srgbClr val="000000">
                    <a:lumMod val="95000"/>
                    <a:lumOff val="5000"/>
                  </a:srgbClr>
                </a:solidFill>
                <a:latin typeface="ＭＳ Ｐゴシック"/>
                <a:ea typeface="ＭＳ Ｐゴシック"/>
              </a:rPr>
              <a:t>（</a:t>
            </a:r>
            <a:r>
              <a:rPr lang="en-US" altLang="ja-JP" sz="1400" dirty="0" smtClean="0">
                <a:solidFill>
                  <a:srgbClr val="000000">
                    <a:lumMod val="95000"/>
                    <a:lumOff val="5000"/>
                  </a:srgbClr>
                </a:solidFill>
                <a:latin typeface="ＭＳ Ｐゴシック"/>
                <a:ea typeface="ＭＳ Ｐゴシック"/>
              </a:rPr>
              <a:t>MMO,</a:t>
            </a:r>
            <a:r>
              <a:rPr lang="ja-JP" altLang="en-US" sz="1400" dirty="0">
                <a:solidFill>
                  <a:srgbClr val="000000">
                    <a:lumMod val="95000"/>
                    <a:lumOff val="5000"/>
                  </a:srgbClr>
                </a:solidFill>
                <a:latin typeface="ＭＳ Ｐゴシック"/>
                <a:ea typeface="ＭＳ Ｐゴシック"/>
              </a:rPr>
              <a:t> </a:t>
            </a:r>
            <a:r>
              <a:rPr lang="en-US" altLang="ja-JP" sz="1400" dirty="0" smtClean="0">
                <a:solidFill>
                  <a:srgbClr val="000000">
                    <a:lumMod val="95000"/>
                    <a:lumOff val="5000"/>
                  </a:srgbClr>
                </a:solidFill>
                <a:latin typeface="ＭＳ Ｐゴシック"/>
                <a:ea typeface="ＭＳ Ｐゴシック"/>
              </a:rPr>
              <a:t>ASTRO-H, </a:t>
            </a:r>
            <a:r>
              <a:rPr lang="ja-JP" altLang="en-US" sz="1400" dirty="0" smtClean="0">
                <a:solidFill>
                  <a:srgbClr val="000000">
                    <a:lumMod val="95000"/>
                    <a:lumOff val="5000"/>
                  </a:srgbClr>
                </a:solidFill>
                <a:latin typeface="ＭＳ Ｐゴシック"/>
                <a:ea typeface="ＭＳ Ｐゴシック"/>
              </a:rPr>
              <a:t>小型科学衛星標準バスなどで採用）</a:t>
            </a:r>
            <a:endParaRPr lang="en-US" altLang="ja-JP" sz="1400" dirty="0" smtClean="0">
              <a:solidFill>
                <a:srgbClr val="000000">
                  <a:lumMod val="95000"/>
                  <a:lumOff val="5000"/>
                </a:srgbClr>
              </a:solidFill>
              <a:latin typeface="ＭＳ Ｐゴシック"/>
              <a:ea typeface="ＭＳ Ｐゴシック"/>
            </a:endParaRPr>
          </a:p>
          <a:p>
            <a:pPr marL="0" lvl="1" algn="l">
              <a:buFontTx/>
              <a:buNone/>
              <a:defRPr/>
            </a:pPr>
            <a:r>
              <a:rPr lang="ja-JP" altLang="en-US" sz="1800" dirty="0" smtClean="0">
                <a:solidFill>
                  <a:srgbClr val="000000">
                    <a:lumMod val="95000"/>
                    <a:lumOff val="5000"/>
                  </a:srgbClr>
                </a:solidFill>
                <a:latin typeface="ＭＳ Ｐゴシック"/>
                <a:ea typeface="ＭＳ Ｐゴシック"/>
              </a:rPr>
              <a:t>　・</a:t>
            </a:r>
            <a:r>
              <a:rPr lang="en-US" altLang="ja-JP" sz="1800" dirty="0">
                <a:solidFill>
                  <a:srgbClr val="000000">
                    <a:lumMod val="95000"/>
                    <a:lumOff val="5000"/>
                  </a:srgbClr>
                </a:solidFill>
                <a:latin typeface="ＭＳ Ｐゴシック"/>
                <a:ea typeface="ＭＳ Ｐゴシック"/>
              </a:rPr>
              <a:t>JAXA</a:t>
            </a:r>
            <a:r>
              <a:rPr lang="ja-JP" altLang="en-US" sz="1800" dirty="0">
                <a:solidFill>
                  <a:srgbClr val="000000">
                    <a:lumMod val="95000"/>
                    <a:lumOff val="5000"/>
                  </a:srgbClr>
                </a:solidFill>
                <a:latin typeface="ＭＳ Ｐゴシック"/>
                <a:ea typeface="ＭＳ Ｐゴシック"/>
              </a:rPr>
              <a:t>開発</a:t>
            </a:r>
            <a:r>
              <a:rPr lang="en-US" altLang="ja-JP" sz="1800" dirty="0">
                <a:solidFill>
                  <a:srgbClr val="000000">
                    <a:lumMod val="95000"/>
                    <a:lumOff val="5000"/>
                  </a:srgbClr>
                </a:solidFill>
                <a:latin typeface="ＭＳ Ｐゴシック"/>
                <a:ea typeface="ＭＳ Ｐゴシック"/>
              </a:rPr>
              <a:t>MIPS CPU</a:t>
            </a:r>
            <a:r>
              <a:rPr lang="ja-JP" altLang="en-US" sz="1800" dirty="0" smtClean="0">
                <a:solidFill>
                  <a:srgbClr val="000000">
                    <a:lumMod val="95000"/>
                    <a:lumOff val="5000"/>
                  </a:srgbClr>
                </a:solidFill>
                <a:latin typeface="ＭＳ Ｐゴシック"/>
                <a:ea typeface="ＭＳ Ｐゴシック"/>
              </a:rPr>
              <a:t>など</a:t>
            </a:r>
            <a:r>
              <a:rPr lang="ja-JP" altLang="en-US" sz="1800" dirty="0">
                <a:solidFill>
                  <a:srgbClr val="000000">
                    <a:lumMod val="95000"/>
                    <a:lumOff val="5000"/>
                  </a:srgbClr>
                </a:solidFill>
                <a:latin typeface="ＭＳ Ｐゴシック"/>
                <a:ea typeface="ＭＳ Ｐゴシック"/>
              </a:rPr>
              <a:t>の</a:t>
            </a:r>
            <a:r>
              <a:rPr lang="ja-JP" altLang="en-US" sz="1800" dirty="0" smtClean="0">
                <a:solidFill>
                  <a:srgbClr val="000000">
                    <a:lumMod val="95000"/>
                    <a:lumOff val="5000"/>
                  </a:srgbClr>
                </a:solidFill>
                <a:latin typeface="ＭＳ Ｐゴシック"/>
                <a:ea typeface="ＭＳ Ｐゴシック"/>
              </a:rPr>
              <a:t>宇宙部品</a:t>
            </a:r>
            <a:r>
              <a:rPr lang="en-US" altLang="ja-JP" sz="1800" dirty="0" smtClean="0">
                <a:solidFill>
                  <a:srgbClr val="000000">
                    <a:lumMod val="95000"/>
                    <a:lumOff val="5000"/>
                  </a:srgbClr>
                </a:solidFill>
                <a:latin typeface="ＭＳ Ｐゴシック"/>
                <a:ea typeface="ＭＳ Ｐゴシック"/>
              </a:rPr>
              <a:t>.</a:t>
            </a:r>
            <a:endParaRPr lang="ja-JP" altLang="en-US" sz="1800" dirty="0">
              <a:solidFill>
                <a:srgbClr val="000000">
                  <a:lumMod val="95000"/>
                  <a:lumOff val="5000"/>
                </a:srgbClr>
              </a:solidFill>
              <a:latin typeface="ＭＳ Ｐゴシック"/>
              <a:ea typeface="ＭＳ Ｐゴシック"/>
            </a:endParaRPr>
          </a:p>
          <a:p>
            <a:pPr marL="0" lvl="1" algn="l">
              <a:buFontTx/>
              <a:buNone/>
              <a:defRPr/>
            </a:pPr>
            <a:r>
              <a:rPr lang="ja-JP" altLang="en-US" sz="1800" dirty="0" smtClean="0">
                <a:solidFill>
                  <a:srgbClr val="000000">
                    <a:lumMod val="95000"/>
                    <a:lumOff val="5000"/>
                  </a:srgbClr>
                </a:solidFill>
                <a:latin typeface="ＭＳ Ｐゴシック"/>
                <a:ea typeface="ＭＳ Ｐゴシック"/>
              </a:rPr>
              <a:t>  ・</a:t>
            </a:r>
            <a:r>
              <a:rPr lang="ja-JP" altLang="en-US" sz="1800" dirty="0">
                <a:solidFill>
                  <a:srgbClr val="000000">
                    <a:lumMod val="95000"/>
                    <a:lumOff val="5000"/>
                  </a:srgbClr>
                </a:solidFill>
                <a:latin typeface="ＭＳ Ｐゴシック"/>
                <a:ea typeface="ＭＳ Ｐゴシック"/>
              </a:rPr>
              <a:t>リアルタイム</a:t>
            </a:r>
            <a:r>
              <a:rPr lang="en-US" altLang="ja-JP" sz="1800" dirty="0" smtClean="0">
                <a:solidFill>
                  <a:srgbClr val="000000">
                    <a:lumMod val="95000"/>
                    <a:lumOff val="5000"/>
                  </a:srgbClr>
                </a:solidFill>
                <a:latin typeface="ＭＳ Ｐゴシック"/>
                <a:ea typeface="ＭＳ Ｐゴシック"/>
              </a:rPr>
              <a:t>OS, </a:t>
            </a:r>
            <a:r>
              <a:rPr lang="ja-JP" altLang="en-US" sz="1800" dirty="0" smtClean="0">
                <a:solidFill>
                  <a:srgbClr val="000000">
                    <a:lumMod val="95000"/>
                    <a:lumOff val="5000"/>
                  </a:srgbClr>
                </a:solidFill>
                <a:latin typeface="ＭＳ Ｐゴシック"/>
                <a:ea typeface="ＭＳ Ｐゴシック"/>
              </a:rPr>
              <a:t>ミドルウェア</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アプリケーション</a:t>
            </a:r>
            <a:r>
              <a:rPr lang="en-US" altLang="ja-JP" sz="1800" dirty="0" smtClean="0">
                <a:solidFill>
                  <a:srgbClr val="000000">
                    <a:lumMod val="95000"/>
                    <a:lumOff val="5000"/>
                  </a:srgbClr>
                </a:solidFill>
                <a:latin typeface="ＭＳ Ｐゴシック"/>
                <a:ea typeface="ＭＳ Ｐゴシック"/>
              </a:rPr>
              <a:t>.</a:t>
            </a:r>
            <a:endParaRPr lang="en-US" altLang="ja-JP" sz="1800" dirty="0">
              <a:solidFill>
                <a:srgbClr val="000000">
                  <a:lumMod val="95000"/>
                  <a:lumOff val="5000"/>
                </a:srgbClr>
              </a:solidFill>
              <a:latin typeface="ＭＳ Ｐゴシック"/>
              <a:ea typeface="ＭＳ Ｐゴシック"/>
            </a:endParaRPr>
          </a:p>
        </p:txBody>
      </p:sp>
      <p:sp>
        <p:nvSpPr>
          <p:cNvPr id="4" name="スライド番号プレースホルダー 3"/>
          <p:cNvSpPr>
            <a:spLocks noGrp="1"/>
          </p:cNvSpPr>
          <p:nvPr>
            <p:ph type="sldNum" sz="quarter" idx="12"/>
          </p:nvPr>
        </p:nvSpPr>
        <p:spPr/>
        <p:txBody>
          <a:bodyPr/>
          <a:lstStyle/>
          <a:p>
            <a:pPr>
              <a:defRPr/>
            </a:pPr>
            <a:fld id="{BEBFE9BD-2CA6-4498-A896-E7BFA07EAEC7}" type="slidenum">
              <a:rPr lang="en-US" altLang="ja-JP" smtClean="0">
                <a:solidFill>
                  <a:srgbClr val="000000"/>
                </a:solidFill>
              </a:rPr>
              <a:pPr>
                <a:defRPr/>
              </a:pPr>
              <a:t>40</a:t>
            </a:fld>
            <a:endParaRPr lang="en-US" altLang="ja-JP">
              <a:solidFill>
                <a:srgbClr val="000000"/>
              </a:solidFill>
            </a:endParaRPr>
          </a:p>
        </p:txBody>
      </p:sp>
    </p:spTree>
    <p:extLst>
      <p:ext uri="{BB962C8B-B14F-4D97-AF65-F5344CB8AC3E}">
        <p14:creationId xmlns:p14="http://schemas.microsoft.com/office/powerpoint/2010/main" val="1365595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681790" y="5311535"/>
            <a:ext cx="3562951" cy="1195140"/>
          </a:xfrm>
          <a:prstGeom prst="roundRect">
            <a:avLst/>
          </a:prstGeom>
          <a:solidFill>
            <a:srgbClr val="FFCCCC">
              <a:alpha val="10000"/>
            </a:srgbClr>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endParaRPr lang="ja-JP" altLang="en-US" sz="1800">
              <a:solidFill>
                <a:srgbClr val="FFFFFF"/>
              </a:solidFill>
            </a:endParaRPr>
          </a:p>
        </p:txBody>
      </p:sp>
      <p:sp>
        <p:nvSpPr>
          <p:cNvPr id="14" name="角丸四角形 13"/>
          <p:cNvSpPr/>
          <p:nvPr/>
        </p:nvSpPr>
        <p:spPr>
          <a:xfrm>
            <a:off x="577520" y="2877947"/>
            <a:ext cx="4494998" cy="924025"/>
          </a:xfrm>
          <a:prstGeom prst="roundRect">
            <a:avLst/>
          </a:prstGeom>
          <a:solidFill>
            <a:srgbClr val="FFCCCC">
              <a:alpha val="10000"/>
            </a:srgbClr>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endParaRPr lang="ja-JP" altLang="en-US" sz="1800">
              <a:solidFill>
                <a:srgbClr val="FFFFFF"/>
              </a:solidFill>
            </a:endParaRPr>
          </a:p>
        </p:txBody>
      </p:sp>
      <p:sp>
        <p:nvSpPr>
          <p:cNvPr id="3074" name="Line 3"/>
          <p:cNvSpPr>
            <a:spLocks noChangeShapeType="1"/>
          </p:cNvSpPr>
          <p:nvPr/>
        </p:nvSpPr>
        <p:spPr bwMode="auto">
          <a:xfrm>
            <a:off x="366713" y="692150"/>
            <a:ext cx="8382000" cy="0"/>
          </a:xfrm>
          <a:prstGeom prst="line">
            <a:avLst/>
          </a:prstGeom>
          <a:noFill/>
          <a:ln w="57150">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3075" name="Line 4"/>
          <p:cNvSpPr>
            <a:spLocks noChangeShapeType="1"/>
          </p:cNvSpPr>
          <p:nvPr/>
        </p:nvSpPr>
        <p:spPr bwMode="auto">
          <a:xfrm>
            <a:off x="366713" y="768350"/>
            <a:ext cx="8382000" cy="0"/>
          </a:xfrm>
          <a:prstGeom prst="line">
            <a:avLst/>
          </a:prstGeom>
          <a:noFill/>
          <a:ln w="9525">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3076" name="スライド番号プレースホルダ 3"/>
          <p:cNvSpPr txBox="1">
            <a:spLocks/>
          </p:cNvSpPr>
          <p:nvPr/>
        </p:nvSpPr>
        <p:spPr bwMode="auto">
          <a:xfrm>
            <a:off x="8532813" y="6453188"/>
            <a:ext cx="611187" cy="404812"/>
          </a:xfrm>
          <a:prstGeom prst="rect">
            <a:avLst/>
          </a:prstGeom>
          <a:noFill/>
          <a:ln w="9525">
            <a:noFill/>
            <a:miter lim="800000"/>
            <a:headEnd/>
            <a:tailEnd/>
          </a:ln>
        </p:spPr>
        <p:txBody>
          <a:bodyPr anchor="ctr"/>
          <a:lstStyle/>
          <a:p>
            <a:pPr algn="r">
              <a:buFontTx/>
              <a:buNone/>
            </a:pPr>
            <a:fld id="{4D39F9CC-1F7A-4C61-9585-054CA2BB6C5A}" type="slidenum">
              <a:rPr lang="en-US" altLang="ja-JP" sz="1800">
                <a:solidFill>
                  <a:srgbClr val="000000"/>
                </a:solidFill>
                <a:latin typeface="Arial" charset="0"/>
                <a:ea typeface="ＭＳ Ｐゴシック" pitchFamily="50" charset="-128"/>
              </a:rPr>
              <a:pPr algn="r">
                <a:buFontTx/>
                <a:buNone/>
              </a:pPr>
              <a:t>41</a:t>
            </a:fld>
            <a:endParaRPr lang="en-US" altLang="ja-JP" sz="1800">
              <a:solidFill>
                <a:srgbClr val="000000"/>
              </a:solidFill>
              <a:latin typeface="Arial" charset="0"/>
              <a:ea typeface="ＭＳ Ｐゴシック" pitchFamily="50" charset="-128"/>
            </a:endParaRPr>
          </a:p>
        </p:txBody>
      </p:sp>
      <p:sp>
        <p:nvSpPr>
          <p:cNvPr id="38" name="Rectangle 2"/>
          <p:cNvSpPr>
            <a:spLocks noChangeArrowheads="1"/>
          </p:cNvSpPr>
          <p:nvPr/>
        </p:nvSpPr>
        <p:spPr bwMode="auto">
          <a:xfrm>
            <a:off x="468313" y="188913"/>
            <a:ext cx="8229600" cy="495300"/>
          </a:xfrm>
          <a:prstGeom prst="rect">
            <a:avLst/>
          </a:prstGeom>
          <a:noFill/>
          <a:ln w="9525">
            <a:noFill/>
            <a:miter lim="800000"/>
            <a:headEnd/>
            <a:tailEnd/>
          </a:ln>
          <a:effectLst/>
        </p:spPr>
        <p:txBody>
          <a:bodyPr anchor="ctr"/>
          <a:lstStyle/>
          <a:p>
            <a:pPr>
              <a:buFontTx/>
              <a:buNone/>
              <a:defRPr/>
            </a:pPr>
            <a:r>
              <a:rPr lang="ja-JP" altLang="en-US" dirty="0">
                <a:solidFill>
                  <a:srgbClr val="000000"/>
                </a:solidFill>
                <a:latin typeface="ＭＳ Ｐゴシック"/>
                <a:ea typeface="ＭＳ Ｐゴシック" pitchFamily="50" charset="-128"/>
              </a:rPr>
              <a:t>総合成果</a:t>
            </a:r>
            <a:r>
              <a:rPr lang="en-US" altLang="ja-JP" dirty="0" smtClean="0">
                <a:solidFill>
                  <a:srgbClr val="000000"/>
                </a:solidFill>
                <a:latin typeface="ＭＳ Ｐゴシック"/>
                <a:ea typeface="ＭＳ Ｐゴシック" pitchFamily="50" charset="-128"/>
              </a:rPr>
              <a:t>(2): </a:t>
            </a:r>
            <a:r>
              <a:rPr lang="ja-JP" altLang="en-US" dirty="0" smtClean="0">
                <a:solidFill>
                  <a:srgbClr val="000000"/>
                </a:solidFill>
                <a:latin typeface="ＭＳ Ｐゴシック"/>
                <a:ea typeface="ＭＳ Ｐゴシック" pitchFamily="50" charset="-128"/>
              </a:rPr>
              <a:t>重力波検出器の</a:t>
            </a:r>
            <a:r>
              <a:rPr lang="ja-JP" altLang="en-US" dirty="0">
                <a:solidFill>
                  <a:srgbClr val="000000"/>
                </a:solidFill>
                <a:latin typeface="ＭＳ Ｐゴシック"/>
                <a:ea typeface="ＭＳ Ｐゴシック" pitchFamily="50" charset="-128"/>
              </a:rPr>
              <a:t>動作</a:t>
            </a:r>
            <a:r>
              <a:rPr lang="ja-JP" altLang="en-US" dirty="0" smtClean="0">
                <a:solidFill>
                  <a:srgbClr val="000000"/>
                </a:solidFill>
                <a:latin typeface="ＭＳ Ｐゴシック"/>
                <a:ea typeface="ＭＳ Ｐゴシック" pitchFamily="50" charset="-128"/>
              </a:rPr>
              <a:t>実証と観測運用</a:t>
            </a:r>
            <a:endParaRPr lang="ja-JP" altLang="en-US" dirty="0">
              <a:solidFill>
                <a:srgbClr val="000000"/>
              </a:solidFill>
              <a:latin typeface="ＭＳ Ｐゴシック"/>
              <a:ea typeface="ＭＳ Ｐゴシック" pitchFamily="50" charset="-128"/>
            </a:endParaRPr>
          </a:p>
        </p:txBody>
      </p:sp>
      <p:sp>
        <p:nvSpPr>
          <p:cNvPr id="39" name="テキスト ボックス 38"/>
          <p:cNvSpPr txBox="1"/>
          <p:nvPr/>
        </p:nvSpPr>
        <p:spPr>
          <a:xfrm>
            <a:off x="374650" y="877888"/>
            <a:ext cx="7434263" cy="669414"/>
          </a:xfrm>
          <a:prstGeom prst="rect">
            <a:avLst/>
          </a:prstGeom>
          <a:noFill/>
        </p:spPr>
        <p:txBody>
          <a:bodyPr>
            <a:spAutoFit/>
          </a:bodyPr>
          <a:lstStyle/>
          <a:p>
            <a:pPr algn="l">
              <a:buFontTx/>
              <a:buNone/>
              <a:defRPr/>
            </a:pPr>
            <a:r>
              <a:rPr lang="en-US" altLang="ja-JP" sz="2000" dirty="0" smtClean="0">
                <a:solidFill>
                  <a:srgbClr val="FF0000"/>
                </a:solidFill>
                <a:latin typeface="ＭＳ Ｐゴシック"/>
                <a:ea typeface="ＭＳ Ｐゴシック"/>
              </a:rPr>
              <a:t>SWIM</a:t>
            </a:r>
            <a:r>
              <a:rPr lang="en-US" altLang="ja-JP" sz="2000" dirty="0" smtClean="0">
                <a:solidFill>
                  <a:srgbClr val="FF0000"/>
                </a:solidFill>
                <a:latin typeface="Symbol" pitchFamily="18" charset="2"/>
                <a:ea typeface="ＭＳ Ｐゴシック"/>
              </a:rPr>
              <a:t>mn</a:t>
            </a:r>
            <a:r>
              <a:rPr lang="ja-JP" altLang="en-US" sz="2000" dirty="0" smtClean="0">
                <a:solidFill>
                  <a:srgbClr val="FF0000"/>
                </a:solidFill>
                <a:latin typeface="ＭＳ Ｐゴシック"/>
                <a:ea typeface="ＭＳ Ｐゴシック"/>
              </a:rPr>
              <a:t>の運用による成果</a:t>
            </a:r>
            <a:endParaRPr lang="en-US" altLang="ja-JP" sz="1800" dirty="0">
              <a:solidFill>
                <a:srgbClr val="FF0000"/>
              </a:solidFill>
              <a:latin typeface="ＭＳ Ｐゴシック"/>
              <a:ea typeface="ＭＳ Ｐゴシック"/>
            </a:endParaRPr>
          </a:p>
          <a:p>
            <a:pPr indent="152400" algn="l" eaLnBrk="0" hangingPunct="0">
              <a:lnSpc>
                <a:spcPts val="2100"/>
              </a:lnSpc>
              <a:buFontTx/>
              <a:buNone/>
              <a:defRPr/>
            </a:pPr>
            <a:r>
              <a:rPr lang="ja-JP" altLang="en-US" sz="2000" dirty="0">
                <a:solidFill>
                  <a:srgbClr val="000000">
                    <a:lumMod val="95000"/>
                    <a:lumOff val="5000"/>
                  </a:srgbClr>
                </a:solidFill>
                <a:latin typeface="ＭＳ Ｐゴシック"/>
                <a:ea typeface="ＭＳ Ｐゴシック"/>
              </a:rPr>
              <a:t>　</a:t>
            </a:r>
            <a:endParaRPr lang="en-US" altLang="ja-JP" sz="2000" kern="0" dirty="0">
              <a:solidFill>
                <a:srgbClr val="000000">
                  <a:lumMod val="95000"/>
                  <a:lumOff val="5000"/>
                </a:srgbClr>
              </a:solidFill>
              <a:latin typeface="ＭＳ Ｐゴシック"/>
              <a:ea typeface="ＭＳ Ｐゴシック"/>
              <a:sym typeface="Wingdings" pitchFamily="2" charset="2"/>
            </a:endParaRPr>
          </a:p>
        </p:txBody>
      </p:sp>
      <p:sp>
        <p:nvSpPr>
          <p:cNvPr id="8" name="テキスト ボックス 7"/>
          <p:cNvSpPr txBox="1"/>
          <p:nvPr/>
        </p:nvSpPr>
        <p:spPr>
          <a:xfrm>
            <a:off x="355402" y="1282163"/>
            <a:ext cx="4697861" cy="1615827"/>
          </a:xfrm>
          <a:prstGeom prst="rect">
            <a:avLst/>
          </a:prstGeom>
          <a:noFill/>
        </p:spPr>
        <p:txBody>
          <a:bodyPr wrap="square">
            <a:spAutoFit/>
          </a:bodyPr>
          <a:lstStyle/>
          <a:p>
            <a:pPr algn="l">
              <a:lnSpc>
                <a:spcPct val="110000"/>
              </a:lnSpc>
              <a:buFontTx/>
              <a:buNone/>
              <a:defRPr/>
            </a:pPr>
            <a:r>
              <a:rPr lang="ja-JP" altLang="en-US" sz="1800" dirty="0">
                <a:solidFill>
                  <a:srgbClr val="000000">
                    <a:lumMod val="95000"/>
                    <a:lumOff val="5000"/>
                  </a:srgbClr>
                </a:solidFill>
                <a:latin typeface="ＭＳ Ｐゴシック"/>
                <a:ea typeface="ＭＳ Ｐゴシック"/>
              </a:rPr>
              <a:t>・</a:t>
            </a:r>
            <a:r>
              <a:rPr lang="ja-JP" altLang="en-US" sz="1800" u="sng" dirty="0" smtClean="0">
                <a:solidFill>
                  <a:srgbClr val="000000">
                    <a:lumMod val="95000"/>
                    <a:lumOff val="5000"/>
                  </a:srgbClr>
                </a:solidFill>
                <a:latin typeface="ＭＳ Ｐゴシック"/>
                <a:ea typeface="ＭＳ Ｐゴシック"/>
              </a:rPr>
              <a:t>重力波検出器の</a:t>
            </a:r>
            <a:r>
              <a:rPr lang="ja-JP" altLang="en-US" sz="1800" u="sng" dirty="0">
                <a:solidFill>
                  <a:srgbClr val="000000">
                    <a:lumMod val="95000"/>
                    <a:lumOff val="5000"/>
                  </a:srgbClr>
                </a:solidFill>
                <a:latin typeface="ＭＳ Ｐゴシック"/>
                <a:ea typeface="ＭＳ Ｐゴシック"/>
              </a:rPr>
              <a:t>安定</a:t>
            </a:r>
            <a:r>
              <a:rPr lang="ja-JP" altLang="en-US" sz="1800" u="sng" dirty="0" smtClean="0">
                <a:solidFill>
                  <a:srgbClr val="000000">
                    <a:lumMod val="95000"/>
                    <a:lumOff val="5000"/>
                  </a:srgbClr>
                </a:solidFill>
                <a:latin typeface="ＭＳ Ｐゴシック"/>
                <a:ea typeface="ＭＳ Ｐゴシック"/>
              </a:rPr>
              <a:t>動作</a:t>
            </a:r>
            <a:endParaRPr lang="en-US" altLang="ja-JP" sz="1800" u="sng" dirty="0" smtClean="0">
              <a:solidFill>
                <a:srgbClr val="000000">
                  <a:lumMod val="95000"/>
                  <a:lumOff val="5000"/>
                </a:srgbClr>
              </a:solidFill>
              <a:latin typeface="ＭＳ Ｐゴシック"/>
              <a:ea typeface="ＭＳ Ｐゴシック"/>
            </a:endParaRPr>
          </a:p>
          <a:p>
            <a:pPr algn="l">
              <a:lnSpc>
                <a:spcPct val="110000"/>
              </a:lnSpc>
              <a:buFontTx/>
              <a:buNone/>
              <a:defRPr/>
            </a:pPr>
            <a:r>
              <a:rPr lang="en-US" altLang="ja-JP"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延べ</a:t>
            </a:r>
            <a:r>
              <a:rPr lang="en-US" altLang="ja-JP" sz="1800" dirty="0" smtClean="0">
                <a:solidFill>
                  <a:srgbClr val="000000">
                    <a:lumMod val="95000"/>
                    <a:lumOff val="5000"/>
                  </a:srgbClr>
                </a:solidFill>
                <a:latin typeface="ＭＳ Ｐゴシック"/>
                <a:ea typeface="ＭＳ Ｐゴシック"/>
              </a:rPr>
              <a:t>15</a:t>
            </a:r>
            <a:r>
              <a:rPr lang="ja-JP" altLang="en-US" sz="1800" dirty="0" smtClean="0">
                <a:solidFill>
                  <a:srgbClr val="000000">
                    <a:lumMod val="95000"/>
                    <a:lumOff val="5000"/>
                  </a:srgbClr>
                </a:solidFill>
                <a:latin typeface="ＭＳ Ｐゴシック"/>
                <a:ea typeface="ＭＳ Ｐゴシック"/>
              </a:rPr>
              <a:t>時間以上の制御動作</a:t>
            </a:r>
            <a:r>
              <a:rPr lang="en-US" altLang="ja-JP" sz="1800" dirty="0" smtClean="0">
                <a:solidFill>
                  <a:srgbClr val="000000">
                    <a:lumMod val="95000"/>
                    <a:lumOff val="5000"/>
                  </a:srgbClr>
                </a:solidFill>
                <a:latin typeface="ＭＳ Ｐゴシック"/>
                <a:ea typeface="ＭＳ Ｐゴシック"/>
              </a:rPr>
              <a:t>.</a:t>
            </a:r>
          </a:p>
          <a:p>
            <a:pPr algn="l">
              <a:lnSpc>
                <a:spcPct val="110000"/>
              </a:lnSpc>
              <a:buFontTx/>
              <a:buNone/>
              <a:defRPr/>
            </a:pPr>
            <a:r>
              <a:rPr lang="en-US" altLang="ja-JP"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装置特性</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制御特性</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pitchFamily="50" charset="-128"/>
              </a:rPr>
              <a:t>雑音</a:t>
            </a:r>
            <a:r>
              <a:rPr lang="ja-JP" altLang="en-US" sz="1800" dirty="0">
                <a:solidFill>
                  <a:srgbClr val="000000">
                    <a:lumMod val="95000"/>
                    <a:lumOff val="5000"/>
                  </a:srgbClr>
                </a:solidFill>
                <a:latin typeface="ＭＳ Ｐゴシック"/>
                <a:ea typeface="ＭＳ Ｐゴシック" pitchFamily="50" charset="-128"/>
              </a:rPr>
              <a:t>特性</a:t>
            </a:r>
            <a:r>
              <a:rPr lang="en-US" altLang="ja-JP" sz="1800" dirty="0" smtClean="0">
                <a:solidFill>
                  <a:srgbClr val="000000">
                    <a:lumMod val="95000"/>
                    <a:lumOff val="5000"/>
                  </a:srgbClr>
                </a:solidFill>
                <a:latin typeface="ＭＳ Ｐゴシック"/>
                <a:ea typeface="ＭＳ Ｐゴシック" pitchFamily="50" charset="-128"/>
              </a:rPr>
              <a:t>, </a:t>
            </a:r>
            <a:r>
              <a:rPr lang="ja-JP" altLang="en-US" sz="1800" dirty="0" smtClean="0">
                <a:solidFill>
                  <a:srgbClr val="000000">
                    <a:lumMod val="95000"/>
                    <a:lumOff val="5000"/>
                  </a:srgbClr>
                </a:solidFill>
                <a:latin typeface="ＭＳ Ｐゴシック"/>
                <a:ea typeface="ＭＳ Ｐゴシック"/>
              </a:rPr>
              <a:t>校正値</a:t>
            </a:r>
            <a:r>
              <a:rPr lang="en-US" altLang="ja-JP" sz="1800" dirty="0" smtClean="0">
                <a:solidFill>
                  <a:srgbClr val="000000">
                    <a:lumMod val="95000"/>
                    <a:lumOff val="5000"/>
                  </a:srgbClr>
                </a:solidFill>
                <a:latin typeface="ＭＳ Ｐゴシック"/>
                <a:ea typeface="ＭＳ Ｐゴシック"/>
              </a:rPr>
              <a:t>.</a:t>
            </a:r>
          </a:p>
          <a:p>
            <a:pPr algn="l">
              <a:lnSpc>
                <a:spcPct val="110000"/>
              </a:lnSpc>
              <a:buFontTx/>
              <a:buNone/>
              <a:defRPr/>
            </a:pPr>
            <a:r>
              <a:rPr lang="en-US" altLang="ja-JP"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衛星環境評価</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振動・スピン</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温度変動</a:t>
            </a:r>
            <a:r>
              <a:rPr lang="en-US" altLang="ja-JP" sz="1800" dirty="0" smtClean="0">
                <a:solidFill>
                  <a:srgbClr val="000000">
                    <a:lumMod val="95000"/>
                    <a:lumOff val="5000"/>
                  </a:srgbClr>
                </a:solidFill>
                <a:latin typeface="ＭＳ Ｐゴシック"/>
                <a:ea typeface="ＭＳ Ｐゴシック"/>
              </a:rPr>
              <a:t>.</a:t>
            </a:r>
            <a:endParaRPr lang="en-US" altLang="ja-JP" sz="1800" dirty="0">
              <a:solidFill>
                <a:srgbClr val="000000">
                  <a:lumMod val="95000"/>
                  <a:lumOff val="5000"/>
                </a:srgbClr>
              </a:solidFill>
              <a:latin typeface="ＭＳ Ｐゴシック"/>
              <a:ea typeface="ＭＳ Ｐゴシック"/>
            </a:endParaRPr>
          </a:p>
          <a:p>
            <a:pPr indent="152400" algn="l" eaLnBrk="0" hangingPunct="0">
              <a:lnSpc>
                <a:spcPct val="110000"/>
              </a:lnSpc>
              <a:buFontTx/>
              <a:buNone/>
              <a:defRPr/>
            </a:pPr>
            <a:r>
              <a:rPr lang="ja-JP" altLang="en-US" sz="1800" dirty="0" smtClean="0">
                <a:solidFill>
                  <a:srgbClr val="000000">
                    <a:lumMod val="95000"/>
                    <a:lumOff val="5000"/>
                  </a:srgbClr>
                </a:solidFill>
                <a:latin typeface="ＭＳ Ｐゴシック"/>
                <a:ea typeface="ＭＳ Ｐゴシック"/>
              </a:rPr>
              <a:t> </a:t>
            </a:r>
            <a:r>
              <a:rPr lang="ja-JP" altLang="en-US"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sym typeface="Wingdings" pitchFamily="2" charset="2"/>
              </a:rPr>
              <a:t> </a:t>
            </a:r>
            <a:r>
              <a:rPr lang="ja-JP" altLang="en-US" sz="1800" dirty="0" smtClean="0">
                <a:solidFill>
                  <a:srgbClr val="FF9933"/>
                </a:solidFill>
                <a:latin typeface="ＭＳ Ｐゴシック"/>
                <a:ea typeface="ＭＳ Ｐゴシック"/>
              </a:rPr>
              <a:t>世界で初めての重力波検出器</a:t>
            </a:r>
            <a:r>
              <a:rPr lang="en-US" altLang="ja-JP" sz="1800" dirty="0" smtClean="0">
                <a:solidFill>
                  <a:srgbClr val="000000">
                    <a:lumMod val="95000"/>
                    <a:lumOff val="5000"/>
                  </a:srgbClr>
                </a:solidFill>
                <a:latin typeface="ＭＳ Ｐゴシック"/>
                <a:ea typeface="ＭＳ Ｐゴシック"/>
              </a:rPr>
              <a:t>.</a:t>
            </a:r>
            <a:endParaRPr lang="en-US" altLang="ja-JP" sz="1800" kern="0" dirty="0">
              <a:solidFill>
                <a:srgbClr val="000000">
                  <a:lumMod val="95000"/>
                  <a:lumOff val="5000"/>
                </a:srgbClr>
              </a:solidFill>
              <a:latin typeface="ＭＳ Ｐゴシック"/>
              <a:ea typeface="ＭＳ Ｐゴシック"/>
              <a:sym typeface="Wingdings" pitchFamily="2" charset="2"/>
            </a:endParaRPr>
          </a:p>
        </p:txBody>
      </p:sp>
      <p:sp>
        <p:nvSpPr>
          <p:cNvPr id="9" name="テキスト ボックス 8"/>
          <p:cNvSpPr txBox="1"/>
          <p:nvPr/>
        </p:nvSpPr>
        <p:spPr>
          <a:xfrm>
            <a:off x="324922" y="3946722"/>
            <a:ext cx="4689840" cy="1311128"/>
          </a:xfrm>
          <a:prstGeom prst="rect">
            <a:avLst/>
          </a:prstGeom>
          <a:noFill/>
        </p:spPr>
        <p:txBody>
          <a:bodyPr wrap="square">
            <a:spAutoFit/>
          </a:bodyPr>
          <a:lstStyle/>
          <a:p>
            <a:pPr algn="l">
              <a:lnSpc>
                <a:spcPct val="110000"/>
              </a:lnSpc>
              <a:buFontTx/>
              <a:buNone/>
              <a:defRPr/>
            </a:pPr>
            <a:r>
              <a:rPr lang="ja-JP" altLang="en-US" sz="1800" dirty="0" smtClean="0">
                <a:solidFill>
                  <a:srgbClr val="000000">
                    <a:lumMod val="95000"/>
                    <a:lumOff val="5000"/>
                  </a:srgbClr>
                </a:solidFill>
                <a:latin typeface="ＭＳ Ｐゴシック"/>
                <a:ea typeface="ＭＳ Ｐゴシック"/>
              </a:rPr>
              <a:t>・</a:t>
            </a:r>
            <a:r>
              <a:rPr lang="ja-JP" altLang="en-US" sz="1800" u="sng" dirty="0" smtClean="0">
                <a:solidFill>
                  <a:srgbClr val="000000">
                    <a:lumMod val="95000"/>
                    <a:lumOff val="5000"/>
                  </a:srgbClr>
                </a:solidFill>
                <a:latin typeface="ＭＳ Ｐゴシック"/>
                <a:ea typeface="ＭＳ Ｐゴシック"/>
              </a:rPr>
              <a:t>重力波検出器による観測運転</a:t>
            </a:r>
            <a:endParaRPr lang="en-US" altLang="ja-JP" sz="1800" u="sng" dirty="0" smtClean="0">
              <a:solidFill>
                <a:srgbClr val="000000">
                  <a:lumMod val="95000"/>
                  <a:lumOff val="5000"/>
                </a:srgbClr>
              </a:solidFill>
              <a:latin typeface="ＭＳ Ｐゴシック"/>
              <a:ea typeface="ＭＳ Ｐゴシック"/>
            </a:endParaRPr>
          </a:p>
          <a:p>
            <a:pPr algn="l">
              <a:lnSpc>
                <a:spcPct val="110000"/>
              </a:lnSpc>
              <a:buFontTx/>
              <a:buNone/>
              <a:defRPr/>
            </a:pPr>
            <a:r>
              <a:rPr lang="en-US" altLang="ja-JP"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延べ 地球</a:t>
            </a:r>
            <a:r>
              <a:rPr lang="en-US" altLang="ja-JP" sz="1800" dirty="0">
                <a:solidFill>
                  <a:srgbClr val="000000">
                    <a:lumMod val="95000"/>
                    <a:lumOff val="5000"/>
                  </a:srgbClr>
                </a:solidFill>
                <a:latin typeface="ＭＳ Ｐゴシック"/>
                <a:ea typeface="ＭＳ Ｐゴシック"/>
              </a:rPr>
              <a:t>3</a:t>
            </a:r>
            <a:r>
              <a:rPr lang="ja-JP" altLang="en-US" sz="1800" dirty="0" smtClean="0">
                <a:solidFill>
                  <a:srgbClr val="000000">
                    <a:lumMod val="95000"/>
                    <a:lumOff val="5000"/>
                  </a:srgbClr>
                </a:solidFill>
                <a:latin typeface="ＭＳ Ｐゴシック"/>
                <a:ea typeface="ＭＳ Ｐゴシック"/>
              </a:rPr>
              <a:t>周回分以上の長時間観測</a:t>
            </a:r>
            <a:r>
              <a:rPr lang="en-US" altLang="ja-JP" sz="1800" dirty="0" smtClean="0">
                <a:solidFill>
                  <a:srgbClr val="000000">
                    <a:lumMod val="95000"/>
                    <a:lumOff val="5000"/>
                  </a:srgbClr>
                </a:solidFill>
                <a:latin typeface="ＭＳ Ｐゴシック"/>
                <a:ea typeface="ＭＳ Ｐゴシック"/>
              </a:rPr>
              <a:t>.</a:t>
            </a:r>
          </a:p>
          <a:p>
            <a:pPr algn="l">
              <a:lnSpc>
                <a:spcPct val="110000"/>
              </a:lnSpc>
              <a:buFontTx/>
              <a:buNone/>
              <a:defRPr/>
            </a:pPr>
            <a:r>
              <a:rPr lang="en-US" altLang="ja-JP"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地上観測装置との同時観測</a:t>
            </a:r>
            <a:r>
              <a:rPr lang="en-US" altLang="ja-JP" sz="1800" dirty="0" smtClean="0">
                <a:solidFill>
                  <a:srgbClr val="000000">
                    <a:lumMod val="95000"/>
                    <a:lumOff val="5000"/>
                  </a:srgbClr>
                </a:solidFill>
                <a:latin typeface="ＭＳ Ｐゴシック"/>
                <a:ea typeface="ＭＳ Ｐゴシック"/>
              </a:rPr>
              <a:t>.</a:t>
            </a:r>
            <a:endParaRPr lang="en-US" altLang="ja-JP" sz="1800" dirty="0">
              <a:solidFill>
                <a:srgbClr val="000000">
                  <a:lumMod val="95000"/>
                  <a:lumOff val="5000"/>
                </a:srgbClr>
              </a:solidFill>
              <a:latin typeface="ＭＳ Ｐゴシック"/>
              <a:ea typeface="ＭＳ Ｐゴシック"/>
            </a:endParaRPr>
          </a:p>
          <a:p>
            <a:pPr indent="152400" algn="l" eaLnBrk="0" hangingPunct="0">
              <a:lnSpc>
                <a:spcPct val="110000"/>
              </a:lnSpc>
              <a:buFontTx/>
              <a:buNone/>
              <a:defRPr/>
            </a:pPr>
            <a:r>
              <a:rPr lang="ja-JP" altLang="en-US" sz="1800" dirty="0" smtClean="0">
                <a:solidFill>
                  <a:srgbClr val="000000">
                    <a:lumMod val="95000"/>
                    <a:lumOff val="5000"/>
                  </a:srgbClr>
                </a:solidFill>
                <a:latin typeface="ＭＳ Ｐゴシック"/>
                <a:ea typeface="ＭＳ Ｐゴシック"/>
              </a:rPr>
              <a:t> </a:t>
            </a:r>
            <a:r>
              <a:rPr lang="ja-JP" altLang="en-US"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sym typeface="Wingdings" pitchFamily="2" charset="2"/>
              </a:rPr>
              <a:t></a:t>
            </a:r>
            <a:r>
              <a:rPr lang="ja-JP" altLang="en-US" sz="1800" dirty="0" smtClean="0">
                <a:solidFill>
                  <a:srgbClr val="FF9933"/>
                </a:solidFill>
                <a:latin typeface="ＭＳ Ｐゴシック"/>
                <a:ea typeface="ＭＳ Ｐゴシック"/>
                <a:sym typeface="Wingdings" pitchFamily="2" charset="2"/>
              </a:rPr>
              <a:t>衛星による</a:t>
            </a:r>
            <a:r>
              <a:rPr lang="ja-JP" altLang="en-US" sz="1800" dirty="0">
                <a:solidFill>
                  <a:srgbClr val="FF9933"/>
                </a:solidFill>
                <a:latin typeface="ＭＳ Ｐゴシック"/>
                <a:ea typeface="ＭＳ Ｐゴシック" pitchFamily="50" charset="-128"/>
                <a:sym typeface="Wingdings" pitchFamily="2" charset="2"/>
              </a:rPr>
              <a:t>初めての</a:t>
            </a:r>
            <a:r>
              <a:rPr lang="ja-JP" altLang="en-US" sz="1800" dirty="0" smtClean="0">
                <a:solidFill>
                  <a:srgbClr val="FF9933"/>
                </a:solidFill>
                <a:latin typeface="ＭＳ Ｐゴシック"/>
                <a:ea typeface="ＭＳ Ｐゴシック"/>
              </a:rPr>
              <a:t>観測データ</a:t>
            </a:r>
            <a:r>
              <a:rPr lang="en-US" altLang="ja-JP" sz="1800" dirty="0" smtClean="0">
                <a:solidFill>
                  <a:srgbClr val="000000">
                    <a:lumMod val="95000"/>
                    <a:lumOff val="5000"/>
                  </a:srgbClr>
                </a:solidFill>
                <a:latin typeface="ＭＳ Ｐゴシック"/>
                <a:ea typeface="ＭＳ Ｐゴシック"/>
              </a:rPr>
              <a:t>.</a:t>
            </a:r>
            <a:endParaRPr lang="en-US" altLang="ja-JP" sz="1800" kern="0" dirty="0">
              <a:solidFill>
                <a:srgbClr val="000000">
                  <a:lumMod val="95000"/>
                  <a:lumOff val="5000"/>
                </a:srgbClr>
              </a:solidFill>
              <a:latin typeface="ＭＳ Ｐゴシック"/>
              <a:ea typeface="ＭＳ Ｐゴシック"/>
              <a:sym typeface="Wingdings" pitchFamily="2" charset="2"/>
            </a:endParaRPr>
          </a:p>
        </p:txBody>
      </p:sp>
      <p:sp>
        <p:nvSpPr>
          <p:cNvPr id="10" name="テキスト ボックス 9"/>
          <p:cNvSpPr txBox="1"/>
          <p:nvPr/>
        </p:nvSpPr>
        <p:spPr>
          <a:xfrm>
            <a:off x="690681" y="5294280"/>
            <a:ext cx="3862068" cy="1200329"/>
          </a:xfrm>
          <a:prstGeom prst="rect">
            <a:avLst/>
          </a:prstGeom>
          <a:noFill/>
        </p:spPr>
        <p:txBody>
          <a:bodyPr wrap="square">
            <a:spAutoFit/>
          </a:bodyPr>
          <a:lstStyle/>
          <a:p>
            <a:pPr algn="l">
              <a:buFontTx/>
              <a:buNone/>
              <a:defRPr/>
            </a:pPr>
            <a:r>
              <a:rPr lang="ja-JP" altLang="en-US" sz="1800" dirty="0" smtClean="0">
                <a:solidFill>
                  <a:srgbClr val="000000">
                    <a:lumMod val="95000"/>
                    <a:lumOff val="5000"/>
                  </a:srgbClr>
                </a:solidFill>
                <a:latin typeface="ＭＳ Ｐゴシック"/>
                <a:ea typeface="ＭＳ Ｐゴシック"/>
              </a:rPr>
              <a:t>将来計画に必要な基礎データ</a:t>
            </a:r>
            <a:r>
              <a:rPr lang="en-US" altLang="ja-JP" sz="1800" dirty="0" smtClean="0">
                <a:solidFill>
                  <a:srgbClr val="000000">
                    <a:lumMod val="95000"/>
                    <a:lumOff val="5000"/>
                  </a:srgbClr>
                </a:solidFill>
                <a:latin typeface="ＭＳ Ｐゴシック"/>
                <a:ea typeface="ＭＳ Ｐゴシック"/>
              </a:rPr>
              <a:t>.</a:t>
            </a:r>
          </a:p>
          <a:p>
            <a:pPr algn="l">
              <a:buFontTx/>
              <a:buNone/>
              <a:defRPr/>
            </a:pPr>
            <a:r>
              <a:rPr lang="ja-JP" altLang="en-US" sz="1800" dirty="0" smtClean="0">
                <a:solidFill>
                  <a:srgbClr val="000000">
                    <a:lumMod val="95000"/>
                    <a:lumOff val="5000"/>
                  </a:srgbClr>
                </a:solidFill>
                <a:latin typeface="ＭＳ Ｐゴシック"/>
                <a:ea typeface="ＭＳ Ｐゴシック"/>
              </a:rPr>
              <a:t>データ解析手法の確立に貢献</a:t>
            </a:r>
            <a:r>
              <a:rPr lang="en-US" altLang="ja-JP" sz="1800" dirty="0" smtClean="0">
                <a:solidFill>
                  <a:srgbClr val="000000">
                    <a:lumMod val="95000"/>
                    <a:lumOff val="5000"/>
                  </a:srgbClr>
                </a:solidFill>
                <a:latin typeface="ＭＳ Ｐゴシック"/>
                <a:ea typeface="ＭＳ Ｐゴシック"/>
              </a:rPr>
              <a:t>.</a:t>
            </a:r>
            <a:r>
              <a:rPr lang="ja-JP" altLang="en-US" sz="1800" dirty="0" smtClean="0">
                <a:solidFill>
                  <a:srgbClr val="000000">
                    <a:lumMod val="95000"/>
                    <a:lumOff val="5000"/>
                  </a:srgbClr>
                </a:solidFill>
                <a:latin typeface="ＭＳ Ｐゴシック"/>
                <a:ea typeface="ＭＳ Ｐゴシック"/>
              </a:rPr>
              <a:t> </a:t>
            </a:r>
            <a:endParaRPr lang="en-US" altLang="ja-JP" sz="1800" dirty="0" smtClean="0">
              <a:solidFill>
                <a:srgbClr val="000000">
                  <a:lumMod val="95000"/>
                  <a:lumOff val="5000"/>
                </a:srgbClr>
              </a:solidFill>
              <a:latin typeface="ＭＳ Ｐゴシック"/>
              <a:ea typeface="ＭＳ Ｐゴシック"/>
            </a:endParaRPr>
          </a:p>
          <a:p>
            <a:pPr algn="l">
              <a:buFontTx/>
              <a:buNone/>
              <a:defRPr/>
            </a:pPr>
            <a:r>
              <a:rPr lang="en-US" altLang="ja-JP"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・衛星の軌道・姿勢運動の効果</a:t>
            </a:r>
            <a:r>
              <a:rPr lang="en-US" altLang="ja-JP" sz="1800" dirty="0" smtClean="0">
                <a:solidFill>
                  <a:srgbClr val="000000">
                    <a:lumMod val="95000"/>
                    <a:lumOff val="5000"/>
                  </a:srgbClr>
                </a:solidFill>
                <a:latin typeface="ＭＳ Ｐゴシック"/>
                <a:ea typeface="ＭＳ Ｐゴシック"/>
              </a:rPr>
              <a:t>.</a:t>
            </a:r>
          </a:p>
          <a:p>
            <a:pPr algn="l">
              <a:buFontTx/>
              <a:buNone/>
              <a:defRPr/>
            </a:pPr>
            <a:r>
              <a:rPr lang="ja-JP" altLang="en-US" sz="1800" dirty="0">
                <a:solidFill>
                  <a:srgbClr val="000000">
                    <a:lumMod val="95000"/>
                    <a:lumOff val="5000"/>
                  </a:srgbClr>
                </a:solidFill>
                <a:latin typeface="ＭＳ Ｐゴシック"/>
                <a:ea typeface="ＭＳ Ｐゴシック"/>
              </a:rPr>
              <a:t>　</a:t>
            </a:r>
            <a:r>
              <a:rPr lang="en-US" altLang="ja-JP"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・地上観測装置との相関解析</a:t>
            </a:r>
            <a:r>
              <a:rPr lang="en-US" altLang="ja-JP" sz="1800" dirty="0" smtClean="0">
                <a:solidFill>
                  <a:srgbClr val="000000">
                    <a:lumMod val="95000"/>
                    <a:lumOff val="5000"/>
                  </a:srgbClr>
                </a:solidFill>
                <a:latin typeface="ＭＳ Ｐゴシック"/>
                <a:ea typeface="ＭＳ Ｐゴシック"/>
              </a:rPr>
              <a:t>.</a:t>
            </a:r>
            <a:endParaRPr lang="en-US" altLang="ja-JP" sz="1800" dirty="0">
              <a:solidFill>
                <a:srgbClr val="000000">
                  <a:lumMod val="95000"/>
                  <a:lumOff val="5000"/>
                </a:srgbClr>
              </a:solidFill>
              <a:latin typeface="ＭＳ Ｐゴシック"/>
              <a:ea typeface="ＭＳ Ｐゴシック"/>
            </a:endParaRPr>
          </a:p>
        </p:txBody>
      </p:sp>
      <p:pic>
        <p:nvPicPr>
          <p:cNvPr id="11" name="Picture 38"/>
          <p:cNvPicPr>
            <a:picLocks noChangeAspect="1" noChangeArrowheads="1"/>
          </p:cNvPicPr>
          <p:nvPr/>
        </p:nvPicPr>
        <p:blipFill>
          <a:blip r:embed="rId3" cstate="print"/>
          <a:srcRect/>
          <a:stretch>
            <a:fillRect/>
          </a:stretch>
        </p:blipFill>
        <p:spPr bwMode="auto">
          <a:xfrm>
            <a:off x="4369870" y="4310634"/>
            <a:ext cx="4745254" cy="2223241"/>
          </a:xfrm>
          <a:prstGeom prst="rect">
            <a:avLst/>
          </a:prstGeom>
          <a:noFill/>
          <a:ln w="9525">
            <a:noFill/>
            <a:miter lim="800000"/>
            <a:headEnd/>
            <a:tailEnd/>
          </a:ln>
        </p:spPr>
      </p:pic>
      <p:pic>
        <p:nvPicPr>
          <p:cNvPr id="12" name="図 11"/>
          <p:cNvPicPr>
            <a:picLocks noChangeAspect="1"/>
          </p:cNvPicPr>
          <p:nvPr/>
        </p:nvPicPr>
        <p:blipFill>
          <a:blip r:embed="rId4" cstate="print"/>
          <a:srcRect/>
          <a:stretch>
            <a:fillRect/>
          </a:stretch>
        </p:blipFill>
        <p:spPr bwMode="auto">
          <a:xfrm>
            <a:off x="5190564" y="1434358"/>
            <a:ext cx="3751147" cy="2388160"/>
          </a:xfrm>
          <a:prstGeom prst="rect">
            <a:avLst/>
          </a:prstGeom>
          <a:noFill/>
          <a:ln w="9525">
            <a:noFill/>
            <a:miter lim="800000"/>
            <a:headEnd/>
            <a:tailEnd/>
          </a:ln>
        </p:spPr>
      </p:pic>
      <p:sp>
        <p:nvSpPr>
          <p:cNvPr id="13" name="テキスト ボックス 12"/>
          <p:cNvSpPr txBox="1"/>
          <p:nvPr/>
        </p:nvSpPr>
        <p:spPr>
          <a:xfrm>
            <a:off x="592829" y="2876735"/>
            <a:ext cx="4643318" cy="954107"/>
          </a:xfrm>
          <a:prstGeom prst="rect">
            <a:avLst/>
          </a:prstGeom>
          <a:noFill/>
        </p:spPr>
        <p:txBody>
          <a:bodyPr wrap="square">
            <a:spAutoFit/>
          </a:bodyPr>
          <a:lstStyle/>
          <a:p>
            <a:pPr algn="l">
              <a:buFontTx/>
              <a:buNone/>
              <a:defRPr/>
            </a:pPr>
            <a:r>
              <a:rPr lang="ja-JP" altLang="en-US" sz="1800" dirty="0" smtClean="0">
                <a:solidFill>
                  <a:srgbClr val="000000">
                    <a:lumMod val="95000"/>
                    <a:lumOff val="5000"/>
                  </a:srgbClr>
                </a:solidFill>
                <a:latin typeface="ＭＳ Ｐゴシック"/>
                <a:ea typeface="ＭＳ Ｐゴシック"/>
              </a:rPr>
              <a:t>重力波検出器の根幹技術の実証</a:t>
            </a:r>
            <a:r>
              <a:rPr lang="en-US" altLang="ja-JP" sz="1800" dirty="0" smtClean="0">
                <a:solidFill>
                  <a:srgbClr val="000000">
                    <a:lumMod val="95000"/>
                    <a:lumOff val="5000"/>
                  </a:srgbClr>
                </a:solidFill>
                <a:latin typeface="ＭＳ Ｐゴシック"/>
                <a:ea typeface="ＭＳ Ｐゴシック"/>
              </a:rPr>
              <a:t>.</a:t>
            </a:r>
          </a:p>
          <a:p>
            <a:pPr algn="l">
              <a:buFontTx/>
              <a:buNone/>
              <a:defRPr/>
            </a:pPr>
            <a:r>
              <a:rPr lang="en-US" altLang="ja-JP"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・微小重力下での非接触制御</a:t>
            </a:r>
            <a:r>
              <a:rPr lang="en-US" altLang="ja-JP" sz="1800" dirty="0" smtClean="0">
                <a:solidFill>
                  <a:srgbClr val="000000">
                    <a:lumMod val="95000"/>
                    <a:lumOff val="5000"/>
                  </a:srgbClr>
                </a:solidFill>
                <a:latin typeface="ＭＳ Ｐゴシック"/>
                <a:ea typeface="ＭＳ Ｐゴシック"/>
              </a:rPr>
              <a:t>.</a:t>
            </a:r>
          </a:p>
          <a:p>
            <a:pPr algn="l">
              <a:buFontTx/>
              <a:buNone/>
              <a:defRPr/>
            </a:pPr>
            <a:r>
              <a:rPr lang="en-US" altLang="ja-JP" sz="1800" dirty="0">
                <a:solidFill>
                  <a:srgbClr val="000000">
                    <a:lumMod val="95000"/>
                    <a:lumOff val="5000"/>
                  </a:srgbClr>
                </a:solidFill>
                <a:latin typeface="ＭＳ Ｐゴシック"/>
                <a:ea typeface="ＭＳ Ｐゴシック"/>
              </a:rPr>
              <a:t> </a:t>
            </a:r>
            <a:r>
              <a:rPr lang="en-US" altLang="ja-JP" sz="1800" dirty="0" smtClean="0">
                <a:solidFill>
                  <a:srgbClr val="000000">
                    <a:lumMod val="95000"/>
                    <a:lumOff val="5000"/>
                  </a:srgbClr>
                </a:solidFill>
                <a:latin typeface="ＭＳ Ｐゴシック"/>
                <a:ea typeface="ＭＳ Ｐゴシック"/>
              </a:rPr>
              <a:t>  </a:t>
            </a:r>
            <a:r>
              <a:rPr lang="ja-JP" altLang="en-US" sz="1800" dirty="0" smtClean="0">
                <a:solidFill>
                  <a:srgbClr val="000000">
                    <a:lumMod val="95000"/>
                    <a:lumOff val="5000"/>
                  </a:srgbClr>
                </a:solidFill>
                <a:latin typeface="ＭＳ Ｐゴシック"/>
                <a:ea typeface="ＭＳ Ｐゴシック"/>
              </a:rPr>
              <a:t>・宇宙環境での低雑音計測 </a:t>
            </a:r>
            <a:r>
              <a:rPr lang="en-US" altLang="ja-JP" sz="1800" dirty="0" smtClean="0">
                <a:solidFill>
                  <a:srgbClr val="000000">
                    <a:lumMod val="95000"/>
                    <a:lumOff val="5000"/>
                  </a:srgbClr>
                </a:solidFill>
                <a:latin typeface="ＭＳ Ｐゴシック"/>
                <a:ea typeface="ＭＳ Ｐゴシック"/>
              </a:rPr>
              <a:t>(</a:t>
            </a:r>
            <a:r>
              <a:rPr lang="en-US" altLang="ja-JP" sz="1800" dirty="0" err="1" smtClean="0">
                <a:solidFill>
                  <a:srgbClr val="000000">
                    <a:lumMod val="95000"/>
                    <a:lumOff val="5000"/>
                  </a:srgbClr>
                </a:solidFill>
                <a:latin typeface="ＭＳ Ｐゴシック"/>
                <a:ea typeface="ＭＳ Ｐゴシック"/>
              </a:rPr>
              <a:t>μrad</a:t>
            </a:r>
            <a:r>
              <a:rPr lang="ja-JP" altLang="en-US" sz="1800" dirty="0" smtClean="0">
                <a:solidFill>
                  <a:srgbClr val="000000">
                    <a:lumMod val="95000"/>
                    <a:lumOff val="5000"/>
                  </a:srgbClr>
                </a:solidFill>
                <a:latin typeface="ＭＳ Ｐゴシック"/>
                <a:ea typeface="ＭＳ Ｐゴシック"/>
              </a:rPr>
              <a:t>の精度</a:t>
            </a:r>
            <a:r>
              <a:rPr lang="en-US" altLang="ja-JP" sz="1800" dirty="0" smtClean="0">
                <a:solidFill>
                  <a:srgbClr val="000000">
                    <a:lumMod val="95000"/>
                    <a:lumOff val="5000"/>
                  </a:srgbClr>
                </a:solidFill>
                <a:latin typeface="ＭＳ Ｐゴシック"/>
                <a:ea typeface="ＭＳ Ｐゴシック"/>
              </a:rPr>
              <a:t>).</a:t>
            </a:r>
            <a:endParaRPr lang="en-US" altLang="ja-JP" sz="1800" dirty="0">
              <a:solidFill>
                <a:srgbClr val="000000">
                  <a:lumMod val="95000"/>
                  <a:lumOff val="5000"/>
                </a:srgbClr>
              </a:solidFill>
              <a:latin typeface="ＭＳ Ｐゴシック"/>
              <a:ea typeface="ＭＳ Ｐゴシック"/>
            </a:endParaRPr>
          </a:p>
        </p:txBody>
      </p:sp>
      <p:sp>
        <p:nvSpPr>
          <p:cNvPr id="4" name="スライド番号プレースホルダー 3"/>
          <p:cNvSpPr>
            <a:spLocks noGrp="1"/>
          </p:cNvSpPr>
          <p:nvPr>
            <p:ph type="sldNum" sz="quarter" idx="12"/>
          </p:nvPr>
        </p:nvSpPr>
        <p:spPr/>
        <p:txBody>
          <a:bodyPr/>
          <a:lstStyle/>
          <a:p>
            <a:pPr>
              <a:defRPr/>
            </a:pPr>
            <a:fld id="{BEBFE9BD-2CA6-4498-A896-E7BFA07EAEC7}" type="slidenum">
              <a:rPr lang="en-US" altLang="ja-JP" smtClean="0">
                <a:solidFill>
                  <a:srgbClr val="000000"/>
                </a:solidFill>
              </a:rPr>
              <a:pPr>
                <a:defRPr/>
              </a:pPr>
              <a:t>41</a:t>
            </a:fld>
            <a:endParaRPr lang="en-US" altLang="ja-JP">
              <a:solidFill>
                <a:srgbClr val="000000"/>
              </a:solidFill>
            </a:endParaRPr>
          </a:p>
        </p:txBody>
      </p:sp>
    </p:spTree>
    <p:extLst>
      <p:ext uri="{BB962C8B-B14F-4D97-AF65-F5344CB8AC3E}">
        <p14:creationId xmlns:p14="http://schemas.microsoft.com/office/powerpoint/2010/main" val="7747418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093694" y="195263"/>
            <a:ext cx="6840071" cy="495300"/>
          </a:xfrm>
          <a:prstGeom prst="rect">
            <a:avLst/>
          </a:prstGeom>
          <a:noFill/>
          <a:ln w="9525">
            <a:noFill/>
            <a:miter lim="800000"/>
            <a:headEnd/>
            <a:tailEnd/>
          </a:ln>
          <a:effectLst/>
        </p:spPr>
        <p:txBody>
          <a:bodyPr anchor="ctr"/>
          <a:lstStyle/>
          <a:p>
            <a:pPr algn="l">
              <a:buFontTx/>
              <a:buNone/>
              <a:defRPr/>
            </a:pPr>
            <a:r>
              <a:rPr lang="ja-JP" altLang="en-US" dirty="0">
                <a:solidFill>
                  <a:srgbClr val="000000"/>
                </a:solidFill>
                <a:latin typeface="ＭＳ Ｐゴシック"/>
                <a:ea typeface="ＭＳ Ｐゴシック"/>
              </a:rPr>
              <a:t>　　　　</a:t>
            </a:r>
            <a:r>
              <a:rPr lang="ja-JP" altLang="en-US" dirty="0" smtClean="0">
                <a:solidFill>
                  <a:srgbClr val="000000"/>
                </a:solidFill>
                <a:latin typeface="ＭＳ Ｐゴシック"/>
                <a:ea typeface="ＭＳ Ｐゴシック"/>
              </a:rPr>
              <a:t>参考資料</a:t>
            </a:r>
            <a:r>
              <a:rPr lang="en-US" altLang="ja-JP" dirty="0" smtClean="0">
                <a:solidFill>
                  <a:srgbClr val="000000"/>
                </a:solidFill>
                <a:latin typeface="ＭＳ Ｐゴシック"/>
                <a:ea typeface="ＭＳ Ｐゴシック"/>
              </a:rPr>
              <a:t>: </a:t>
            </a:r>
            <a:r>
              <a:rPr lang="ja-JP" altLang="en-US" dirty="0" smtClean="0">
                <a:solidFill>
                  <a:srgbClr val="000000"/>
                </a:solidFill>
                <a:latin typeface="ＭＳ Ｐゴシック"/>
                <a:ea typeface="ＭＳ Ｐゴシック"/>
              </a:rPr>
              <a:t>宇宙重力波観測プロジェクト</a:t>
            </a:r>
            <a:endParaRPr lang="ja-JP" altLang="en-US" dirty="0">
              <a:solidFill>
                <a:srgbClr val="000000"/>
              </a:solidFill>
              <a:latin typeface="ＭＳ Ｐゴシック"/>
              <a:ea typeface="ＭＳ Ｐゴシック"/>
            </a:endParaRPr>
          </a:p>
        </p:txBody>
      </p:sp>
      <p:sp>
        <p:nvSpPr>
          <p:cNvPr id="6147" name="Line 3"/>
          <p:cNvSpPr>
            <a:spLocks noChangeShapeType="1"/>
          </p:cNvSpPr>
          <p:nvPr/>
        </p:nvSpPr>
        <p:spPr bwMode="auto">
          <a:xfrm>
            <a:off x="366713" y="692150"/>
            <a:ext cx="8382000" cy="0"/>
          </a:xfrm>
          <a:prstGeom prst="line">
            <a:avLst/>
          </a:prstGeom>
          <a:noFill/>
          <a:ln w="57150">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6148" name="Line 4"/>
          <p:cNvSpPr>
            <a:spLocks noChangeShapeType="1"/>
          </p:cNvSpPr>
          <p:nvPr/>
        </p:nvSpPr>
        <p:spPr bwMode="auto">
          <a:xfrm>
            <a:off x="366713" y="768350"/>
            <a:ext cx="8382000" cy="0"/>
          </a:xfrm>
          <a:prstGeom prst="line">
            <a:avLst/>
          </a:prstGeom>
          <a:noFill/>
          <a:ln w="9525">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6149" name="スライド番号プレースホルダ 3"/>
          <p:cNvSpPr txBox="1">
            <a:spLocks/>
          </p:cNvSpPr>
          <p:nvPr/>
        </p:nvSpPr>
        <p:spPr bwMode="auto">
          <a:xfrm>
            <a:off x="8532813" y="6453188"/>
            <a:ext cx="611187" cy="404812"/>
          </a:xfrm>
          <a:prstGeom prst="rect">
            <a:avLst/>
          </a:prstGeom>
          <a:noFill/>
          <a:ln w="9525">
            <a:noFill/>
            <a:miter lim="800000"/>
            <a:headEnd/>
            <a:tailEnd/>
          </a:ln>
        </p:spPr>
        <p:txBody>
          <a:bodyPr anchor="ctr"/>
          <a:lstStyle/>
          <a:p>
            <a:pPr algn="r">
              <a:buFontTx/>
              <a:buNone/>
            </a:pPr>
            <a:fld id="{68A49BC7-E70B-4484-BC4A-0F9CB3B809EF}" type="slidenum">
              <a:rPr lang="en-US" altLang="ja-JP" sz="1800">
                <a:solidFill>
                  <a:srgbClr val="000000"/>
                </a:solidFill>
                <a:latin typeface="Arial" charset="0"/>
                <a:ea typeface="ＭＳ Ｐゴシック" pitchFamily="50" charset="-128"/>
              </a:rPr>
              <a:pPr algn="r">
                <a:buFontTx/>
                <a:buNone/>
              </a:pPr>
              <a:t>42</a:t>
            </a:fld>
            <a:endParaRPr lang="en-US" altLang="ja-JP" sz="1800">
              <a:solidFill>
                <a:srgbClr val="000000"/>
              </a:solidFill>
              <a:latin typeface="Arial" charset="0"/>
              <a:ea typeface="ＭＳ Ｐゴシック" pitchFamily="50" charset="-128"/>
            </a:endParaRPr>
          </a:p>
        </p:txBody>
      </p:sp>
      <p:sp>
        <p:nvSpPr>
          <p:cNvPr id="7" name="正方形/長方形 6"/>
          <p:cNvSpPr/>
          <p:nvPr/>
        </p:nvSpPr>
        <p:spPr>
          <a:xfrm>
            <a:off x="476250" y="819150"/>
            <a:ext cx="8147050" cy="400050"/>
          </a:xfrm>
          <a:prstGeom prst="rect">
            <a:avLst/>
          </a:prstGeom>
        </p:spPr>
        <p:txBody>
          <a:bodyPr>
            <a:spAutoFit/>
          </a:bodyPr>
          <a:lstStyle/>
          <a:p>
            <a:pPr algn="l">
              <a:buFontTx/>
              <a:buNone/>
              <a:defRPr/>
            </a:pPr>
            <a:r>
              <a:rPr lang="ja-JP" altLang="en-US" sz="2000" b="1" dirty="0" smtClean="0">
                <a:solidFill>
                  <a:srgbClr val="FF0000"/>
                </a:solidFill>
                <a:latin typeface="ＭＳ Ｐゴシック"/>
                <a:ea typeface="ＭＳ Ｐゴシック"/>
              </a:rPr>
              <a:t>宇宙重力波望遠鏡</a:t>
            </a:r>
            <a:r>
              <a:rPr lang="en-US" altLang="ja-JP" sz="2000" b="1" dirty="0" smtClean="0">
                <a:solidFill>
                  <a:srgbClr val="FF0000"/>
                </a:solidFill>
                <a:latin typeface="ＭＳ Ｐゴシック"/>
                <a:ea typeface="ＭＳ Ｐゴシック"/>
              </a:rPr>
              <a:t>: DECIGO</a:t>
            </a:r>
            <a:r>
              <a:rPr lang="ja-JP" altLang="en-US" sz="2000" b="1" dirty="0" smtClean="0">
                <a:solidFill>
                  <a:srgbClr val="FF0000"/>
                </a:solidFill>
                <a:latin typeface="ＭＳ Ｐゴシック"/>
                <a:ea typeface="ＭＳ Ｐゴシック"/>
              </a:rPr>
              <a:t>計画 </a:t>
            </a:r>
            <a:r>
              <a:rPr lang="en-US" altLang="ja-JP" sz="2000" b="1" dirty="0" smtClean="0">
                <a:solidFill>
                  <a:srgbClr val="FF0000"/>
                </a:solidFill>
                <a:latin typeface="ＭＳ Ｐゴシック"/>
                <a:ea typeface="ＭＳ Ｐゴシック"/>
                <a:sym typeface="Wingdings" pitchFamily="2" charset="2"/>
              </a:rPr>
              <a:t> </a:t>
            </a:r>
            <a:r>
              <a:rPr lang="ja-JP" altLang="en-US" sz="2000" b="1" dirty="0" smtClean="0">
                <a:solidFill>
                  <a:srgbClr val="FF0000"/>
                </a:solidFill>
                <a:latin typeface="ＭＳ Ｐゴシック"/>
                <a:ea typeface="ＭＳ Ｐゴシック"/>
                <a:sym typeface="Wingdings" pitchFamily="2" charset="2"/>
              </a:rPr>
              <a:t>宇宙誕生直後の様子の直接観測</a:t>
            </a:r>
            <a:endParaRPr lang="ja-JP" altLang="en-US" sz="2000" b="1" dirty="0">
              <a:solidFill>
                <a:srgbClr val="FF0000"/>
              </a:solidFill>
              <a:latin typeface="ＭＳ Ｐゴシック"/>
              <a:ea typeface="ＭＳ Ｐゴシック"/>
            </a:endParaRPr>
          </a:p>
        </p:txBody>
      </p:sp>
      <p:graphicFrame>
        <p:nvGraphicFramePr>
          <p:cNvPr id="45058" name="Object 2"/>
          <p:cNvGraphicFramePr>
            <a:graphicFrameLocks noChangeAspect="1"/>
          </p:cNvGraphicFramePr>
          <p:nvPr/>
        </p:nvGraphicFramePr>
        <p:xfrm>
          <a:off x="590291" y="1320614"/>
          <a:ext cx="7671806" cy="4533340"/>
        </p:xfrm>
        <a:graphic>
          <a:graphicData uri="http://schemas.openxmlformats.org/presentationml/2006/ole">
            <mc:AlternateContent xmlns:mc="http://schemas.openxmlformats.org/markup-compatibility/2006">
              <mc:Choice xmlns:v="urn:schemas-microsoft-com:vml" Requires="v">
                <p:oleObj spid="_x0000_s1683538" name="Acrobat Document" r:id="rId4" imgW="6286500" imgH="3714750" progId="AcroExch.Document.7">
                  <p:embed/>
                </p:oleObj>
              </mc:Choice>
              <mc:Fallback>
                <p:oleObj name="Acrobat Document" r:id="rId4" imgW="6286500" imgH="371475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291" y="1320614"/>
                        <a:ext cx="7671806" cy="453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テキスト ボックス 8"/>
          <p:cNvSpPr txBox="1"/>
          <p:nvPr/>
        </p:nvSpPr>
        <p:spPr>
          <a:xfrm>
            <a:off x="1024168" y="5963781"/>
            <a:ext cx="7079925" cy="397032"/>
          </a:xfrm>
          <a:prstGeom prst="rect">
            <a:avLst/>
          </a:prstGeom>
          <a:noFill/>
        </p:spPr>
        <p:txBody>
          <a:bodyPr wrap="square">
            <a:spAutoFit/>
          </a:bodyPr>
          <a:lstStyle/>
          <a:p>
            <a:pPr algn="l">
              <a:lnSpc>
                <a:spcPct val="110000"/>
              </a:lnSpc>
              <a:buFontTx/>
              <a:buNone/>
              <a:defRPr/>
            </a:pPr>
            <a:r>
              <a:rPr lang="en-US" altLang="ja-JP" sz="1800" dirty="0" smtClean="0">
                <a:solidFill>
                  <a:srgbClr val="000000">
                    <a:lumMod val="95000"/>
                    <a:lumOff val="5000"/>
                  </a:srgbClr>
                </a:solidFill>
                <a:latin typeface="ＭＳ Ｐゴシック"/>
                <a:ea typeface="ＭＳ Ｐゴシック"/>
              </a:rPr>
              <a:t>SDS-1/SWIM: </a:t>
            </a:r>
            <a:r>
              <a:rPr lang="en-US" altLang="ja-JP" sz="1800" kern="0" dirty="0" smtClean="0">
                <a:solidFill>
                  <a:srgbClr val="000000">
                    <a:lumMod val="95000"/>
                    <a:lumOff val="5000"/>
                  </a:srgbClr>
                </a:solidFill>
                <a:latin typeface="ＭＳ Ｐゴシック"/>
                <a:ea typeface="ＭＳ Ｐゴシック"/>
                <a:sym typeface="Wingdings" pitchFamily="2" charset="2"/>
              </a:rPr>
              <a:t>DECIGO</a:t>
            </a:r>
            <a:r>
              <a:rPr lang="ja-JP" altLang="en-US" sz="1800" kern="0" dirty="0" smtClean="0">
                <a:solidFill>
                  <a:srgbClr val="000000">
                    <a:lumMod val="95000"/>
                    <a:lumOff val="5000"/>
                  </a:srgbClr>
                </a:solidFill>
                <a:latin typeface="ＭＳ Ｐゴシック"/>
                <a:ea typeface="ＭＳ Ｐゴシック"/>
                <a:sym typeface="Wingdings" pitchFamily="2" charset="2"/>
              </a:rPr>
              <a:t>計画にむけての最初の宇宙重力波検出器</a:t>
            </a:r>
            <a:r>
              <a:rPr lang="en-US" altLang="ja-JP" sz="1800" kern="0" dirty="0" smtClean="0">
                <a:solidFill>
                  <a:srgbClr val="000000">
                    <a:lumMod val="95000"/>
                    <a:lumOff val="5000"/>
                  </a:srgbClr>
                </a:solidFill>
                <a:latin typeface="ＭＳ Ｐゴシック"/>
                <a:ea typeface="ＭＳ Ｐゴシック"/>
                <a:sym typeface="Wingdings" pitchFamily="2" charset="2"/>
              </a:rPr>
              <a:t>.</a:t>
            </a:r>
            <a:endParaRPr lang="en-US" altLang="ja-JP" sz="1800" u="sng" dirty="0" smtClean="0">
              <a:solidFill>
                <a:srgbClr val="000000">
                  <a:lumMod val="95000"/>
                  <a:lumOff val="5000"/>
                </a:srgbClr>
              </a:solidFill>
              <a:latin typeface="ＭＳ Ｐゴシック"/>
              <a:ea typeface="ＭＳ Ｐゴシック"/>
            </a:endParaRPr>
          </a:p>
        </p:txBody>
      </p:sp>
      <p:sp>
        <p:nvSpPr>
          <p:cNvPr id="5" name="スライド番号プレースホルダー 4"/>
          <p:cNvSpPr>
            <a:spLocks noGrp="1"/>
          </p:cNvSpPr>
          <p:nvPr>
            <p:ph type="sldNum" sz="quarter" idx="12"/>
          </p:nvPr>
        </p:nvSpPr>
        <p:spPr/>
        <p:txBody>
          <a:bodyPr/>
          <a:lstStyle/>
          <a:p>
            <a:pPr>
              <a:defRPr/>
            </a:pPr>
            <a:fld id="{BEBFE9BD-2CA6-4498-A896-E7BFA07EAEC7}" type="slidenum">
              <a:rPr lang="en-US" altLang="ja-JP" smtClean="0">
                <a:solidFill>
                  <a:srgbClr val="000000"/>
                </a:solidFill>
              </a:rPr>
              <a:pPr>
                <a:defRPr/>
              </a:pPr>
              <a:t>42</a:t>
            </a:fld>
            <a:endParaRPr lang="en-US" altLang="ja-JP">
              <a:solidFill>
                <a:srgbClr val="000000"/>
              </a:solidFill>
            </a:endParaRPr>
          </a:p>
        </p:txBody>
      </p:sp>
    </p:spTree>
    <p:extLst>
      <p:ext uri="{BB962C8B-B14F-4D97-AF65-F5344CB8AC3E}">
        <p14:creationId xmlns:p14="http://schemas.microsoft.com/office/powerpoint/2010/main" val="10557911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712913" y="195263"/>
            <a:ext cx="5692775" cy="495300"/>
          </a:xfrm>
          <a:prstGeom prst="rect">
            <a:avLst/>
          </a:prstGeom>
          <a:noFill/>
          <a:ln w="9525">
            <a:noFill/>
            <a:miter lim="800000"/>
            <a:headEnd/>
            <a:tailEnd/>
          </a:ln>
          <a:effectLst/>
        </p:spPr>
        <p:txBody>
          <a:bodyPr anchor="ctr"/>
          <a:lstStyle/>
          <a:p>
            <a:pPr>
              <a:buFontTx/>
              <a:buNone/>
              <a:defRPr/>
            </a:pPr>
            <a:r>
              <a:rPr lang="ja-JP" altLang="en-US">
                <a:solidFill>
                  <a:srgbClr val="000000"/>
                </a:solidFill>
                <a:latin typeface="ＭＳ Ｐゴシック"/>
                <a:ea typeface="ＭＳ Ｐゴシック"/>
              </a:rPr>
              <a:t>　　　　当初計画の達成状況</a:t>
            </a:r>
          </a:p>
        </p:txBody>
      </p:sp>
      <p:sp>
        <p:nvSpPr>
          <p:cNvPr id="6147" name="Line 3"/>
          <p:cNvSpPr>
            <a:spLocks noChangeShapeType="1"/>
          </p:cNvSpPr>
          <p:nvPr/>
        </p:nvSpPr>
        <p:spPr bwMode="auto">
          <a:xfrm>
            <a:off x="366713" y="692150"/>
            <a:ext cx="8382000" cy="0"/>
          </a:xfrm>
          <a:prstGeom prst="line">
            <a:avLst/>
          </a:prstGeom>
          <a:noFill/>
          <a:ln w="57150">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6148" name="Line 4"/>
          <p:cNvSpPr>
            <a:spLocks noChangeShapeType="1"/>
          </p:cNvSpPr>
          <p:nvPr/>
        </p:nvSpPr>
        <p:spPr bwMode="auto">
          <a:xfrm>
            <a:off x="366713" y="768350"/>
            <a:ext cx="8382000" cy="0"/>
          </a:xfrm>
          <a:prstGeom prst="line">
            <a:avLst/>
          </a:prstGeom>
          <a:noFill/>
          <a:ln w="9525">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6149" name="スライド番号プレースホルダ 3"/>
          <p:cNvSpPr txBox="1">
            <a:spLocks/>
          </p:cNvSpPr>
          <p:nvPr/>
        </p:nvSpPr>
        <p:spPr bwMode="auto">
          <a:xfrm>
            <a:off x="8532813" y="6453188"/>
            <a:ext cx="611187" cy="404812"/>
          </a:xfrm>
          <a:prstGeom prst="rect">
            <a:avLst/>
          </a:prstGeom>
          <a:noFill/>
          <a:ln w="9525">
            <a:noFill/>
            <a:miter lim="800000"/>
            <a:headEnd/>
            <a:tailEnd/>
          </a:ln>
        </p:spPr>
        <p:txBody>
          <a:bodyPr anchor="ctr"/>
          <a:lstStyle/>
          <a:p>
            <a:pPr algn="r">
              <a:buFontTx/>
              <a:buNone/>
            </a:pPr>
            <a:fld id="{68A49BC7-E70B-4484-BC4A-0F9CB3B809EF}" type="slidenum">
              <a:rPr lang="en-US" altLang="ja-JP" sz="1800">
                <a:solidFill>
                  <a:srgbClr val="000000"/>
                </a:solidFill>
                <a:latin typeface="Arial" charset="0"/>
                <a:ea typeface="ＭＳ Ｐゴシック" pitchFamily="50" charset="-128"/>
              </a:rPr>
              <a:pPr algn="r">
                <a:buFontTx/>
                <a:buNone/>
              </a:pPr>
              <a:t>43</a:t>
            </a:fld>
            <a:endParaRPr lang="en-US" altLang="ja-JP" sz="1800">
              <a:solidFill>
                <a:srgbClr val="000000"/>
              </a:solidFill>
              <a:latin typeface="Arial" charset="0"/>
              <a:ea typeface="ＭＳ Ｐゴシック" pitchFamily="50" charset="-128"/>
            </a:endParaRPr>
          </a:p>
        </p:txBody>
      </p:sp>
      <p:graphicFrame>
        <p:nvGraphicFramePr>
          <p:cNvPr id="8" name="Group 444"/>
          <p:cNvGraphicFramePr>
            <a:graphicFrameLocks noGrp="1"/>
          </p:cNvGraphicFramePr>
          <p:nvPr/>
        </p:nvGraphicFramePr>
        <p:xfrm>
          <a:off x="225425" y="1325563"/>
          <a:ext cx="8561960" cy="5257002"/>
        </p:xfrm>
        <a:graphic>
          <a:graphicData uri="http://schemas.openxmlformats.org/drawingml/2006/table">
            <a:tbl>
              <a:tblPr/>
              <a:tblGrid>
                <a:gridCol w="617047"/>
                <a:gridCol w="757730"/>
                <a:gridCol w="357088"/>
                <a:gridCol w="1589947"/>
                <a:gridCol w="347472"/>
                <a:gridCol w="2140333"/>
                <a:gridCol w="397961"/>
                <a:gridCol w="1961191"/>
                <a:gridCol w="393191"/>
              </a:tblGrid>
              <a:tr h="4576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000" b="0" i="0" u="none" strike="noStrike" cap="none" normalizeH="0" baseline="0" dirty="0" smtClean="0">
                        <a:ln>
                          <a:noFill/>
                        </a:ln>
                        <a:solidFill>
                          <a:schemeClr val="tx1"/>
                        </a:solidFill>
                        <a:effectLst/>
                        <a:latin typeface="+mn-ea"/>
                        <a:ea typeface="+mn-ea"/>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衛星バス</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マルチモード統合トランスポンダ</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スペースワイヤ実証モジュール</a:t>
                      </a:r>
                    </a:p>
                  </a:txBody>
                  <a:tcPr marL="36000" marR="36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先端マイクロプロセッサ</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軌道上実験装置</a:t>
                      </a:r>
                    </a:p>
                  </a:txBody>
                  <a:tcPr marL="36000" marR="36000"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hMerge="1">
                  <a:txBody>
                    <a:bodyPr/>
                    <a:lstStyle/>
                    <a:p>
                      <a:endParaRPr kumimoji="1" lang="ja-JP" altLang="en-US"/>
                    </a:p>
                  </a:txBody>
                  <a:tcPr/>
                </a:tc>
              </a:tr>
              <a:tr h="360172">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n-ea"/>
                          <a:ea typeface="+mn-ea"/>
                        </a:rPr>
                        <a:t>ミニマム</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n-ea"/>
                          <a:ea typeface="+mn-ea"/>
                        </a:rPr>
                        <a:t>サクセス</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・軌道上での動作が確認されること</a:t>
                      </a:r>
                      <a:r>
                        <a:rPr kumimoji="1" lang="en-US" altLang="en-US" sz="1000" b="0" i="0" u="none" strike="noStrike" cap="none" normalizeH="0" baseline="0" smtClean="0">
                          <a:ln>
                            <a:noFill/>
                          </a:ln>
                          <a:solidFill>
                            <a:schemeClr val="tx1"/>
                          </a:solidFill>
                          <a:effectLst/>
                          <a:latin typeface="+mn-ea"/>
                          <a:ea typeface="+mn-ea"/>
                        </a:rPr>
                        <a:t>．</a:t>
                      </a:r>
                      <a:endParaRPr kumimoji="1" lang="ja-JP" altLang="en-US" sz="1000" b="0" i="0" u="none" strike="noStrike" cap="none" normalizeH="0" baseline="0" smtClean="0">
                        <a:ln>
                          <a:noFill/>
                        </a:ln>
                        <a:solidFill>
                          <a:schemeClr val="tx1"/>
                        </a:solidFill>
                        <a:effectLst/>
                        <a:latin typeface="+mn-ea"/>
                        <a:ea typeface="+mn-ea"/>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n-ea"/>
                          <a:ea typeface="+mn-ea"/>
                        </a:rPr>
                        <a:t>・マルチモード統合トランスポンダの送受信機能／性能，レンジング信号中継機能／性能確認ができること。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lumMod val="95000"/>
                              <a:lumOff val="5000"/>
                            </a:schemeClr>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n-ea"/>
                          <a:ea typeface="+mn-ea"/>
                        </a:rPr>
                        <a:t>・</a:t>
                      </a:r>
                      <a:r>
                        <a:rPr kumimoji="1" lang="en-US" altLang="ja-JP" sz="1000" b="0" i="0" u="none" strike="noStrike" cap="none" normalizeH="0" baseline="0" dirty="0" smtClean="0">
                          <a:ln>
                            <a:noFill/>
                          </a:ln>
                          <a:solidFill>
                            <a:schemeClr val="tx1"/>
                          </a:solidFill>
                          <a:effectLst/>
                          <a:latin typeface="+mn-ea"/>
                          <a:ea typeface="+mn-ea"/>
                        </a:rPr>
                        <a:t>JAXA</a:t>
                      </a:r>
                      <a:r>
                        <a:rPr kumimoji="1" lang="ja-JP" altLang="en-US" sz="1000" b="0" i="0" u="none" strike="noStrike" cap="none" normalizeH="0" baseline="0" dirty="0" smtClean="0">
                          <a:ln>
                            <a:noFill/>
                          </a:ln>
                          <a:solidFill>
                            <a:schemeClr val="tx1"/>
                          </a:solidFill>
                          <a:effectLst/>
                          <a:latin typeface="+mn-ea"/>
                          <a:ea typeface="+mn-ea"/>
                        </a:rPr>
                        <a:t>開発</a:t>
                      </a:r>
                      <a:r>
                        <a:rPr kumimoji="1" lang="en-US" altLang="ja-JP" sz="1000" b="0" i="0" u="none" strike="noStrike" cap="none" normalizeH="0" baseline="0" dirty="0" smtClean="0">
                          <a:ln>
                            <a:noFill/>
                          </a:ln>
                          <a:solidFill>
                            <a:schemeClr val="tx1"/>
                          </a:solidFill>
                          <a:effectLst/>
                          <a:latin typeface="+mn-ea"/>
                          <a:ea typeface="+mn-ea"/>
                        </a:rPr>
                        <a:t>CPU</a:t>
                      </a:r>
                      <a:r>
                        <a:rPr kumimoji="1" lang="ja-JP" altLang="en-US" sz="1000" b="0" i="0" u="none" strike="noStrike" cap="none" normalizeH="0" baseline="0" dirty="0" smtClean="0">
                          <a:ln>
                            <a:noFill/>
                          </a:ln>
                          <a:solidFill>
                            <a:schemeClr val="tx1"/>
                          </a:solidFill>
                          <a:effectLst/>
                          <a:latin typeface="+mn-ea"/>
                          <a:ea typeface="+mn-ea"/>
                        </a:rPr>
                        <a:t>を搭載したデータ処理モジュールの動作が確認出来ること．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・搭載されている</a:t>
                      </a:r>
                      <a:r>
                        <a:rPr kumimoji="1" lang="en-US" altLang="ja-JP" sz="1000" b="0" i="0" u="none" strike="noStrike" cap="none" normalizeH="0" baseline="0" smtClean="0">
                          <a:ln>
                            <a:noFill/>
                          </a:ln>
                          <a:solidFill>
                            <a:schemeClr val="tx1"/>
                          </a:solidFill>
                          <a:effectLst/>
                          <a:latin typeface="+mn-ea"/>
                          <a:ea typeface="+mn-ea"/>
                        </a:rPr>
                        <a:t>JAXA</a:t>
                      </a:r>
                      <a:r>
                        <a:rPr kumimoji="1" lang="ja-JP" altLang="en-US" sz="1000" b="0" i="0" u="none" strike="noStrike" cap="none" normalizeH="0" baseline="0" smtClean="0">
                          <a:ln>
                            <a:noFill/>
                          </a:ln>
                          <a:solidFill>
                            <a:schemeClr val="tx1"/>
                          </a:solidFill>
                          <a:effectLst/>
                          <a:latin typeface="+mn-ea"/>
                          <a:ea typeface="+mn-ea"/>
                        </a:rPr>
                        <a:t>開発部品である</a:t>
                      </a:r>
                      <a:r>
                        <a:rPr kumimoji="1" lang="en-US" altLang="ja-JP" sz="1000" b="0" i="0" u="none" strike="noStrike" cap="none" normalizeH="0" baseline="0" smtClean="0">
                          <a:ln>
                            <a:noFill/>
                          </a:ln>
                          <a:solidFill>
                            <a:schemeClr val="tx1"/>
                          </a:solidFill>
                          <a:effectLst/>
                          <a:latin typeface="+mn-ea"/>
                          <a:ea typeface="+mn-ea"/>
                        </a:rPr>
                        <a:t>MPU</a:t>
                      </a:r>
                      <a:r>
                        <a:rPr kumimoji="1" lang="ja-JP" altLang="en-US" sz="1000" b="0" i="0" u="none" strike="noStrike" cap="none" normalizeH="0" baseline="0" smtClean="0">
                          <a:ln>
                            <a:noFill/>
                          </a:ln>
                          <a:solidFill>
                            <a:schemeClr val="tx1"/>
                          </a:solidFill>
                          <a:effectLst/>
                          <a:latin typeface="+mn-ea"/>
                          <a:ea typeface="+mn-ea"/>
                        </a:rPr>
                        <a:t>，バースト</a:t>
                      </a:r>
                      <a:r>
                        <a:rPr kumimoji="1" lang="en-US" altLang="ja-JP" sz="1000" b="0" i="0" u="none" strike="noStrike" cap="none" normalizeH="0" baseline="0" smtClean="0">
                          <a:ln>
                            <a:noFill/>
                          </a:ln>
                          <a:solidFill>
                            <a:schemeClr val="tx1"/>
                          </a:solidFill>
                          <a:effectLst/>
                          <a:latin typeface="+mn-ea"/>
                          <a:ea typeface="+mn-ea"/>
                        </a:rPr>
                        <a:t>SRAM</a:t>
                      </a:r>
                      <a:r>
                        <a:rPr kumimoji="1" lang="ja-JP" altLang="en-US" sz="1000" b="0" i="0" u="none" strike="noStrike" cap="none" normalizeH="0" baseline="0" smtClean="0">
                          <a:ln>
                            <a:noFill/>
                          </a:ln>
                          <a:solidFill>
                            <a:schemeClr val="tx1"/>
                          </a:solidFill>
                          <a:effectLst/>
                          <a:latin typeface="+mn-ea"/>
                          <a:ea typeface="+mn-ea"/>
                        </a:rPr>
                        <a:t>，</a:t>
                      </a:r>
                      <a:r>
                        <a:rPr kumimoji="1" lang="en-US" altLang="en-US" sz="1000" b="0" i="0" u="none" strike="noStrike" cap="none" normalizeH="0" baseline="0" smtClean="0">
                          <a:ln>
                            <a:noFill/>
                          </a:ln>
                          <a:solidFill>
                            <a:schemeClr val="tx1"/>
                          </a:solidFill>
                          <a:effectLst/>
                          <a:latin typeface="+mn-ea"/>
                          <a:ea typeface="+mn-ea"/>
                        </a:rPr>
                        <a:t>DC/DCコンバータの軌道上での動作が確認出来ること．</a:t>
                      </a:r>
                      <a:endParaRPr kumimoji="1" lang="ja-JP" altLang="en-US" sz="1000" b="0" i="0" u="none" strike="noStrike" cap="none" normalizeH="0" baseline="0" smtClean="0">
                        <a:ln>
                          <a:noFill/>
                        </a:ln>
                        <a:solidFill>
                          <a:schemeClr val="tx1"/>
                        </a:solidFill>
                        <a:effectLst/>
                        <a:latin typeface="+mn-ea"/>
                        <a:ea typeface="+mn-ea"/>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90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・新規格のスペースワイヤ通信機能動作が確認出来ること．</a:t>
                      </a:r>
                      <a:endParaRPr kumimoji="1" lang="ja-JP" altLang="en-US" sz="1000" b="0" i="0" u="none" strike="noStrike" cap="none" normalizeH="0" baseline="0" dirty="0" smtClean="0">
                        <a:ln>
                          <a:noFill/>
                        </a:ln>
                        <a:solidFill>
                          <a:schemeClr val="tx1"/>
                        </a:solidFill>
                        <a:effectLst/>
                        <a:latin typeface="+mn-ea"/>
                        <a:ea typeface="+mn-ea"/>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vMerge="1">
                  <a:txBody>
                    <a:bodyPr/>
                    <a:lstStyle/>
                    <a:p>
                      <a:endParaRPr kumimoji="1" lang="ja-JP" altLang="en-US"/>
                    </a:p>
                  </a:txBody>
                  <a:tcPr/>
                </a:tc>
              </a:tr>
              <a:tr h="502684">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n-ea"/>
                          <a:ea typeface="+mn-ea"/>
                        </a:rPr>
                        <a:t>フル</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n-ea"/>
                          <a:ea typeface="+mn-ea"/>
                        </a:rPr>
                        <a:t>サクセス</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・それぞれのミッション機器の実証データが得られること．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・アップリンク信号の種類に応じた動作モードの自動切替機能が確認できること．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lumMod val="95000"/>
                              <a:lumOff val="5000"/>
                            </a:schemeClr>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n-ea"/>
                          <a:ea typeface="+mn-ea"/>
                        </a:rPr>
                        <a:t>・最新の規格に基づくスペースワイヤ通信のプロトコルの実証が出来ること．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a:t>
                      </a:r>
                      <a:r>
                        <a:rPr kumimoji="1" lang="en-US" altLang="ja-JP" sz="1000" b="0" i="0" u="none" strike="noStrike" cap="none" normalizeH="0" baseline="0" smtClean="0">
                          <a:ln>
                            <a:noFill/>
                          </a:ln>
                          <a:solidFill>
                            <a:schemeClr val="tx1"/>
                          </a:solidFill>
                          <a:effectLst/>
                          <a:latin typeface="+mn-ea"/>
                          <a:ea typeface="+mn-ea"/>
                        </a:rPr>
                        <a:t>MPU</a:t>
                      </a:r>
                      <a:r>
                        <a:rPr kumimoji="1" lang="ja-JP" altLang="en-US" sz="1000" b="0" i="0" u="none" strike="noStrike" cap="none" normalizeH="0" baseline="0" smtClean="0">
                          <a:ln>
                            <a:noFill/>
                          </a:ln>
                          <a:solidFill>
                            <a:schemeClr val="tx1"/>
                          </a:solidFill>
                          <a:effectLst/>
                          <a:latin typeface="+mn-ea"/>
                          <a:ea typeface="+mn-ea"/>
                        </a:rPr>
                        <a:t>（キャッシュメモリ，ロジック回路部）及びバースト</a:t>
                      </a:r>
                      <a:r>
                        <a:rPr kumimoji="1" lang="en-US" altLang="ja-JP" sz="1000" b="0" i="0" u="none" strike="noStrike" cap="none" normalizeH="0" baseline="0" smtClean="0">
                          <a:ln>
                            <a:noFill/>
                          </a:ln>
                          <a:solidFill>
                            <a:schemeClr val="tx1"/>
                          </a:solidFill>
                          <a:effectLst/>
                          <a:latin typeface="+mn-ea"/>
                          <a:ea typeface="+mn-ea"/>
                        </a:rPr>
                        <a:t>SRAM</a:t>
                      </a:r>
                      <a:r>
                        <a:rPr kumimoji="1" lang="ja-JP" altLang="en-US" sz="1000" b="0" i="0" u="none" strike="noStrike" cap="none" normalizeH="0" baseline="0" smtClean="0">
                          <a:ln>
                            <a:noFill/>
                          </a:ln>
                          <a:solidFill>
                            <a:schemeClr val="tx1"/>
                          </a:solidFill>
                          <a:effectLst/>
                          <a:latin typeface="+mn-ea"/>
                          <a:ea typeface="+mn-ea"/>
                        </a:rPr>
                        <a:t>の耐放射線性（</a:t>
                      </a:r>
                      <a:r>
                        <a:rPr kumimoji="1" lang="en-US" altLang="ja-JP" sz="1000" b="0" i="0" u="none" strike="noStrike" cap="none" normalizeH="0" baseline="0" smtClean="0">
                          <a:ln>
                            <a:noFill/>
                          </a:ln>
                          <a:solidFill>
                            <a:schemeClr val="tx1"/>
                          </a:solidFill>
                          <a:effectLst/>
                          <a:latin typeface="+mn-ea"/>
                          <a:ea typeface="+mn-ea"/>
                        </a:rPr>
                        <a:t>SEE</a:t>
                      </a:r>
                      <a:r>
                        <a:rPr kumimoji="1" lang="ja-JP" altLang="en-US" sz="1000" b="0" i="0" u="none" strike="noStrike" cap="none" normalizeH="0" baseline="0" smtClean="0">
                          <a:ln>
                            <a:noFill/>
                          </a:ln>
                          <a:solidFill>
                            <a:schemeClr val="tx1"/>
                          </a:solidFill>
                          <a:effectLst/>
                          <a:latin typeface="+mn-ea"/>
                          <a:ea typeface="+mn-ea"/>
                        </a:rPr>
                        <a:t>耐性）が評価できること．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r>
              <a:tr h="57943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・コヒーレント／インコヒーレントモードの切替機能が確認できること</a:t>
                      </a:r>
                      <a:r>
                        <a:rPr kumimoji="1" lang="en-US" altLang="ja-JP" sz="1000" b="0" i="0" u="none" strike="noStrike" cap="none" normalizeH="0" baseline="0" smtClean="0">
                          <a:ln>
                            <a:noFill/>
                          </a:ln>
                          <a:solidFill>
                            <a:schemeClr val="tx1"/>
                          </a:solidFill>
                          <a:effectLst/>
                          <a:latin typeface="+mn-ea"/>
                          <a:ea typeface="+mn-ea"/>
                        </a:rPr>
                        <a:t>.</a:t>
                      </a:r>
                      <a:endParaRPr kumimoji="1" lang="ja-JP" altLang="en-US" sz="1000" b="0" i="0" u="none" strike="noStrike" cap="none" normalizeH="0" baseline="0" smtClean="0">
                        <a:ln>
                          <a:noFill/>
                        </a:ln>
                        <a:solidFill>
                          <a:schemeClr val="tx1"/>
                        </a:solidFill>
                        <a:effectLst/>
                        <a:latin typeface="+mn-ea"/>
                        <a:ea typeface="+mn-ea"/>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lumMod val="95000"/>
                              <a:lumOff val="5000"/>
                            </a:schemeClr>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n-ea"/>
                          <a:ea typeface="+mn-ea"/>
                        </a:rPr>
                        <a:t>・宇宙における</a:t>
                      </a:r>
                      <a:r>
                        <a:rPr kumimoji="1" lang="en-US" altLang="ja-JP" sz="1000" b="0" i="0" u="none" strike="noStrike" cap="none" normalizeH="0" baseline="0" dirty="0" smtClean="0">
                          <a:ln>
                            <a:noFill/>
                          </a:ln>
                          <a:solidFill>
                            <a:schemeClr val="tx1"/>
                          </a:solidFill>
                          <a:effectLst/>
                          <a:latin typeface="+mn-ea"/>
                          <a:ea typeface="+mn-ea"/>
                        </a:rPr>
                        <a:t>TRON</a:t>
                      </a:r>
                      <a:r>
                        <a:rPr kumimoji="1" lang="ja-JP" altLang="en-US" sz="1000" b="0" i="0" u="none" strike="noStrike" cap="none" normalizeH="0" baseline="0" dirty="0" smtClean="0">
                          <a:ln>
                            <a:noFill/>
                          </a:ln>
                          <a:solidFill>
                            <a:schemeClr val="tx1"/>
                          </a:solidFill>
                          <a:effectLst/>
                          <a:latin typeface="+mn-ea"/>
                          <a:ea typeface="+mn-ea"/>
                        </a:rPr>
                        <a:t>ベースのリアルタイム</a:t>
                      </a:r>
                      <a:r>
                        <a:rPr kumimoji="1" lang="en-US" altLang="ja-JP" sz="1000" b="0" i="0" u="none" strike="noStrike" cap="none" normalizeH="0" baseline="0" dirty="0" smtClean="0">
                          <a:ln>
                            <a:noFill/>
                          </a:ln>
                          <a:solidFill>
                            <a:schemeClr val="tx1"/>
                          </a:solidFill>
                          <a:effectLst/>
                          <a:latin typeface="+mn-ea"/>
                          <a:ea typeface="+mn-ea"/>
                        </a:rPr>
                        <a:t>OS</a:t>
                      </a:r>
                      <a:r>
                        <a:rPr kumimoji="1" lang="ja-JP" altLang="en-US" sz="1000" b="0" i="0" u="none" strike="noStrike" cap="none" normalizeH="0" baseline="0" dirty="0" smtClean="0">
                          <a:ln>
                            <a:noFill/>
                          </a:ln>
                          <a:solidFill>
                            <a:schemeClr val="tx1"/>
                          </a:solidFill>
                          <a:effectLst/>
                          <a:latin typeface="+mn-ea"/>
                          <a:ea typeface="+mn-ea"/>
                        </a:rPr>
                        <a:t>の動作実証が出来ること．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a:t>
                      </a:r>
                      <a:r>
                        <a:rPr kumimoji="1" lang="en-US" altLang="ja-JP" sz="1000" b="0" i="0" u="none" strike="noStrike" cap="none" normalizeH="0" baseline="0" smtClean="0">
                          <a:ln>
                            <a:noFill/>
                          </a:ln>
                          <a:solidFill>
                            <a:schemeClr val="tx1"/>
                          </a:solidFill>
                          <a:effectLst/>
                          <a:latin typeface="+mn-ea"/>
                          <a:ea typeface="+mn-ea"/>
                        </a:rPr>
                        <a:t>DC/DC</a:t>
                      </a:r>
                      <a:r>
                        <a:rPr kumimoji="1" lang="ja-JP" altLang="en-US" sz="1000" b="0" i="0" u="none" strike="noStrike" cap="none" normalizeH="0" baseline="0" smtClean="0">
                          <a:ln>
                            <a:noFill/>
                          </a:ln>
                          <a:solidFill>
                            <a:schemeClr val="tx1"/>
                          </a:solidFill>
                          <a:effectLst/>
                          <a:latin typeface="+mn-ea"/>
                          <a:ea typeface="+mn-ea"/>
                        </a:rPr>
                        <a:t>コンバータ出力の電圧・電流データが評価できること．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r>
              <a:tr h="40903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・新</a:t>
                      </a:r>
                      <a:r>
                        <a:rPr kumimoji="1" lang="en-US" altLang="ja-JP" sz="1000" b="0" i="0" u="none" strike="noStrike" cap="none" normalizeH="0" baseline="0" smtClean="0">
                          <a:ln>
                            <a:noFill/>
                          </a:ln>
                          <a:solidFill>
                            <a:schemeClr val="tx1"/>
                          </a:solidFill>
                          <a:effectLst/>
                          <a:latin typeface="+mn-ea"/>
                          <a:ea typeface="+mn-ea"/>
                        </a:rPr>
                        <a:t>GN</a:t>
                      </a:r>
                      <a:r>
                        <a:rPr kumimoji="1" lang="ja-JP" altLang="en-US" sz="1000" b="0" i="0" u="none" strike="noStrike" cap="none" normalizeH="0" baseline="0" smtClean="0">
                          <a:ln>
                            <a:noFill/>
                          </a:ln>
                          <a:solidFill>
                            <a:schemeClr val="tx1"/>
                          </a:solidFill>
                          <a:effectLst/>
                          <a:latin typeface="+mn-ea"/>
                          <a:ea typeface="+mn-ea"/>
                        </a:rPr>
                        <a:t>，</a:t>
                      </a:r>
                      <a:r>
                        <a:rPr kumimoji="1" lang="en-US" altLang="ja-JP" sz="1000" b="0" i="0" u="none" strike="noStrike" cap="none" normalizeH="0" baseline="0" smtClean="0">
                          <a:ln>
                            <a:noFill/>
                          </a:ln>
                          <a:solidFill>
                            <a:schemeClr val="tx1"/>
                          </a:solidFill>
                          <a:effectLst/>
                          <a:latin typeface="+mn-ea"/>
                          <a:ea typeface="+mn-ea"/>
                        </a:rPr>
                        <a:t>DRTS </a:t>
                      </a:r>
                      <a:r>
                        <a:rPr kumimoji="1" lang="ja-JP" altLang="en-US" sz="1000" b="0" i="0" u="none" strike="noStrike" cap="none" normalizeH="0" baseline="0" smtClean="0">
                          <a:ln>
                            <a:noFill/>
                          </a:ln>
                          <a:solidFill>
                            <a:schemeClr val="tx1"/>
                          </a:solidFill>
                          <a:effectLst/>
                          <a:latin typeface="+mn-ea"/>
                          <a:ea typeface="+mn-ea"/>
                        </a:rPr>
                        <a:t>との</a:t>
                      </a:r>
                      <a:r>
                        <a:rPr kumimoji="1" lang="en-US" altLang="ja-JP" sz="1000" b="0" i="0" u="none" strike="noStrike" cap="none" normalizeH="0" baseline="0" smtClean="0">
                          <a:ln>
                            <a:noFill/>
                          </a:ln>
                          <a:solidFill>
                            <a:schemeClr val="tx1"/>
                          </a:solidFill>
                          <a:effectLst/>
                          <a:latin typeface="+mn-ea"/>
                          <a:ea typeface="+mn-ea"/>
                        </a:rPr>
                        <a:t>RF </a:t>
                      </a:r>
                      <a:r>
                        <a:rPr kumimoji="1" lang="ja-JP" altLang="en-US" sz="1000" b="0" i="0" u="none" strike="noStrike" cap="none" normalizeH="0" baseline="0" smtClean="0">
                          <a:ln>
                            <a:noFill/>
                          </a:ln>
                          <a:solidFill>
                            <a:schemeClr val="tx1"/>
                          </a:solidFill>
                          <a:effectLst/>
                          <a:latin typeface="+mn-ea"/>
                          <a:ea typeface="+mn-ea"/>
                        </a:rPr>
                        <a:t>適合性評価ができること。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lumMod val="95000"/>
                              <a:lumOff val="5000"/>
                            </a:schemeClr>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n-ea"/>
                          <a:ea typeface="+mn-ea"/>
                        </a:rPr>
                        <a:t>・上記</a:t>
                      </a:r>
                      <a:r>
                        <a:rPr kumimoji="1" lang="en-US" altLang="ja-JP" sz="1000" b="0" i="0" u="none" strike="noStrike" cap="none" normalizeH="0" baseline="0" dirty="0" smtClean="0">
                          <a:ln>
                            <a:noFill/>
                          </a:ln>
                          <a:solidFill>
                            <a:schemeClr val="tx1"/>
                          </a:solidFill>
                          <a:effectLst/>
                          <a:latin typeface="+mn-ea"/>
                          <a:ea typeface="+mn-ea"/>
                        </a:rPr>
                        <a:t>OS</a:t>
                      </a:r>
                      <a:r>
                        <a:rPr kumimoji="1" lang="ja-JP" altLang="en-US" sz="1000" b="0" i="0" u="none" strike="noStrike" cap="none" normalizeH="0" baseline="0" dirty="0" smtClean="0">
                          <a:ln>
                            <a:noFill/>
                          </a:ln>
                          <a:solidFill>
                            <a:schemeClr val="tx1"/>
                          </a:solidFill>
                          <a:effectLst/>
                          <a:latin typeface="+mn-ea"/>
                          <a:ea typeface="+mn-ea"/>
                        </a:rPr>
                        <a:t>で動作する標準ミドルウェア，アプリケーションの実証が出来ること．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・動作中の</a:t>
                      </a:r>
                      <a:r>
                        <a:rPr kumimoji="1" lang="en-US" altLang="ja-JP" sz="1000" b="0" i="0" u="none" strike="noStrike" cap="none" normalizeH="0" baseline="0" smtClean="0">
                          <a:ln>
                            <a:noFill/>
                          </a:ln>
                          <a:solidFill>
                            <a:schemeClr val="tx1"/>
                          </a:solidFill>
                          <a:effectLst/>
                          <a:latin typeface="+mn-ea"/>
                          <a:ea typeface="+mn-ea"/>
                        </a:rPr>
                        <a:t>JAXA</a:t>
                      </a:r>
                      <a:r>
                        <a:rPr kumimoji="1" lang="ja-JP" altLang="en-US" sz="1000" b="0" i="0" u="none" strike="noStrike" cap="none" normalizeH="0" baseline="0" smtClean="0">
                          <a:ln>
                            <a:noFill/>
                          </a:ln>
                          <a:solidFill>
                            <a:schemeClr val="tx1"/>
                          </a:solidFill>
                          <a:effectLst/>
                          <a:latin typeface="+mn-ea"/>
                          <a:ea typeface="+mn-ea"/>
                        </a:rPr>
                        <a:t>開発部品の温度データを確認出来ること．また，その温度データから，当該開発部品を高負荷状態で使用する際に問題となる排熱の問題について，講じた熱対策設計の有効性を評価出来ること．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151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a:t>
                      </a:r>
                      <a:r>
                        <a:rPr kumimoji="1" lang="en-US" altLang="ja-JP" sz="1000" b="0" i="0" u="none" strike="noStrike" cap="none" normalizeH="0" baseline="0" smtClean="0">
                          <a:ln>
                            <a:noFill/>
                          </a:ln>
                          <a:solidFill>
                            <a:schemeClr val="tx1"/>
                          </a:solidFill>
                          <a:effectLst/>
                          <a:latin typeface="+mn-ea"/>
                          <a:ea typeface="+mn-ea"/>
                        </a:rPr>
                        <a:t>QPSK</a:t>
                      </a:r>
                      <a:r>
                        <a:rPr kumimoji="1" lang="ja-JP" altLang="en-US" sz="1000" b="0" i="0" u="none" strike="noStrike" cap="none" normalizeH="0" baseline="0" smtClean="0">
                          <a:ln>
                            <a:noFill/>
                          </a:ln>
                          <a:solidFill>
                            <a:schemeClr val="tx1"/>
                          </a:solidFill>
                          <a:effectLst/>
                          <a:latin typeface="+mn-ea"/>
                          <a:ea typeface="+mn-ea"/>
                        </a:rPr>
                        <a:t>，</a:t>
                      </a:r>
                      <a:r>
                        <a:rPr kumimoji="1" lang="en-US" altLang="ja-JP" sz="1000" b="0" i="0" u="none" strike="noStrike" cap="none" normalizeH="0" baseline="0" smtClean="0">
                          <a:ln>
                            <a:noFill/>
                          </a:ln>
                          <a:solidFill>
                            <a:schemeClr val="tx1"/>
                          </a:solidFill>
                          <a:effectLst/>
                          <a:latin typeface="+mn-ea"/>
                          <a:ea typeface="+mn-ea"/>
                        </a:rPr>
                        <a:t>CDMA </a:t>
                      </a:r>
                      <a:r>
                        <a:rPr kumimoji="1" lang="ja-JP" altLang="en-US" sz="1000" b="0" i="0" u="none" strike="noStrike" cap="none" normalizeH="0" baseline="0" smtClean="0">
                          <a:ln>
                            <a:noFill/>
                          </a:ln>
                          <a:solidFill>
                            <a:schemeClr val="tx1"/>
                          </a:solidFill>
                          <a:effectLst/>
                          <a:latin typeface="+mn-ea"/>
                          <a:ea typeface="+mn-ea"/>
                        </a:rPr>
                        <a:t>運用を行うことによる運用性評価ができること。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lumMod val="95000"/>
                              <a:lumOff val="5000"/>
                            </a:schemeClr>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n-ea"/>
                          <a:ea typeface="+mn-ea"/>
                        </a:rPr>
                        <a:t>・スペースワイヤ通信の機能を用いて超高感度加速度センサの制御ならびにデータ取得機能が確認できること．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vert="eaVert" anchor="ctr"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vMerge="1">
                  <a:txBody>
                    <a:bodyPr/>
                    <a:lstStyle/>
                    <a:p>
                      <a:endParaRPr kumimoji="1" lang="ja-JP" altLang="en-US"/>
                    </a:p>
                  </a:txBody>
                  <a:tcPr/>
                </a:tc>
              </a:tr>
              <a:tr h="412750">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エクストラ</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サクセス</a:t>
                      </a: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・運用期間（</a:t>
                      </a:r>
                      <a:r>
                        <a:rPr kumimoji="1" lang="en-US" altLang="ja-JP" sz="1000" b="0" i="0" u="none" strike="noStrike" cap="none" normalizeH="0" baseline="0" smtClean="0">
                          <a:ln>
                            <a:noFill/>
                          </a:ln>
                          <a:solidFill>
                            <a:schemeClr val="tx1"/>
                          </a:solidFill>
                          <a:effectLst/>
                          <a:latin typeface="+mn-ea"/>
                          <a:ea typeface="+mn-ea"/>
                        </a:rPr>
                        <a:t>6</a:t>
                      </a:r>
                      <a:r>
                        <a:rPr kumimoji="1" lang="ja-JP" altLang="en-US" sz="1000" b="0" i="0" u="none" strike="noStrike" cap="none" normalizeH="0" baseline="0" smtClean="0">
                          <a:ln>
                            <a:noFill/>
                          </a:ln>
                          <a:solidFill>
                            <a:schemeClr val="tx1"/>
                          </a:solidFill>
                          <a:effectLst/>
                          <a:latin typeface="+mn-ea"/>
                          <a:ea typeface="+mn-ea"/>
                        </a:rPr>
                        <a:t>ヶ月）を上回る有効なデータが取得できること．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a:t>
                      </a:r>
                      <a:r>
                        <a:rPr kumimoji="1" lang="en-US" altLang="ja-JP" sz="1000" b="0" i="0" u="none" strike="noStrike" cap="none" normalizeH="0" baseline="0" smtClean="0">
                          <a:ln>
                            <a:noFill/>
                          </a:ln>
                          <a:solidFill>
                            <a:schemeClr val="tx1"/>
                          </a:solidFill>
                          <a:effectLst/>
                          <a:latin typeface="+mn-ea"/>
                          <a:ea typeface="+mn-ea"/>
                        </a:rPr>
                        <a:t>KSAT</a:t>
                      </a:r>
                      <a:r>
                        <a:rPr kumimoji="1" lang="ja-JP" altLang="en-US" sz="1000" b="0" i="0" u="none" strike="noStrike" cap="none" normalizeH="0" baseline="0" smtClean="0">
                          <a:ln>
                            <a:noFill/>
                          </a:ln>
                          <a:solidFill>
                            <a:schemeClr val="tx1"/>
                          </a:solidFill>
                          <a:effectLst/>
                          <a:latin typeface="+mn-ea"/>
                          <a:ea typeface="+mn-ea"/>
                        </a:rPr>
                        <a:t>局において</a:t>
                      </a:r>
                      <a:r>
                        <a:rPr kumimoji="1" lang="en-US" altLang="ja-JP" sz="1000" b="0" i="0" u="none" strike="noStrike" cap="none" normalizeH="0" baseline="0" smtClean="0">
                          <a:ln>
                            <a:noFill/>
                          </a:ln>
                          <a:solidFill>
                            <a:schemeClr val="tx1"/>
                          </a:solidFill>
                          <a:effectLst/>
                          <a:latin typeface="+mn-ea"/>
                          <a:ea typeface="+mn-ea"/>
                        </a:rPr>
                        <a:t>QPSK</a:t>
                      </a:r>
                      <a:r>
                        <a:rPr kumimoji="1" lang="ja-JP" altLang="en-US" sz="1000" b="0" i="0" u="none" strike="noStrike" cap="none" normalizeH="0" baseline="0" smtClean="0">
                          <a:ln>
                            <a:noFill/>
                          </a:ln>
                          <a:solidFill>
                            <a:schemeClr val="tx1"/>
                          </a:solidFill>
                          <a:effectLst/>
                          <a:latin typeface="+mn-ea"/>
                          <a:ea typeface="+mn-ea"/>
                        </a:rPr>
                        <a:t>データを受信できること．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lumMod val="95000"/>
                              <a:lumOff val="5000"/>
                            </a:schemeClr>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pPr>
                      <a:r>
                        <a:rPr kumimoji="1" lang="ja-JP" altLang="en-US" sz="1000" b="0" i="0" u="none" strike="noStrike" cap="none" normalizeH="0" baseline="0" dirty="0" smtClean="0">
                          <a:ln>
                            <a:noFill/>
                          </a:ln>
                          <a:solidFill>
                            <a:schemeClr val="tx1"/>
                          </a:solidFill>
                          <a:effectLst/>
                          <a:latin typeface="+mn-ea"/>
                          <a:ea typeface="+mn-ea"/>
                        </a:rPr>
                        <a:t>・超高感度加速度センサにより、衛星スピン状態と３軸制御状態における衛星の微小振動環境データを取得すること．</a:t>
                      </a:r>
                      <a:endParaRPr kumimoji="1" lang="en-US" altLang="ja-JP" sz="1000" b="0"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・宇宙環境におけるエラー発生頻度の評価が出来ること．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mn-ea"/>
                          <a:ea typeface="+mn-ea"/>
                        </a:rPr>
                        <a:t>○</a:t>
                      </a:r>
                    </a:p>
                  </a:txBody>
                  <a:tcPr marL="36000" marR="36000" marT="36000" marB="36000" vert="eaVert" anchor="ctr" horzOverflow="overflow">
                    <a:lnL w="12700" cap="flat" cmpd="sng" algn="ctr">
                      <a:solidFill>
                        <a:schemeClr val="tx1"/>
                      </a:solidFill>
                      <a:prstDash val="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8709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smtClean="0">
                          <a:ln>
                            <a:noFill/>
                          </a:ln>
                          <a:solidFill>
                            <a:schemeClr val="tx1"/>
                          </a:solidFill>
                          <a:effectLst/>
                          <a:latin typeface="+mn-ea"/>
                          <a:ea typeface="+mn-ea"/>
                        </a:rPr>
                        <a:t>・</a:t>
                      </a:r>
                      <a:r>
                        <a:rPr kumimoji="1" lang="en-US" altLang="ja-JP" sz="1000" b="0" i="0" u="none" strike="noStrike" cap="none" normalizeH="0" baseline="0" smtClean="0">
                          <a:ln>
                            <a:noFill/>
                          </a:ln>
                          <a:solidFill>
                            <a:schemeClr val="tx1"/>
                          </a:solidFill>
                          <a:effectLst/>
                          <a:latin typeface="+mn-ea"/>
                          <a:ea typeface="+mn-ea"/>
                        </a:rPr>
                        <a:t>CDMA</a:t>
                      </a:r>
                      <a:r>
                        <a:rPr kumimoji="1" lang="ja-JP" altLang="en-US" sz="1000" b="0" i="0" u="none" strike="noStrike" cap="none" normalizeH="0" baseline="0" smtClean="0">
                          <a:ln>
                            <a:noFill/>
                          </a:ln>
                          <a:solidFill>
                            <a:schemeClr val="tx1"/>
                          </a:solidFill>
                          <a:effectLst/>
                          <a:latin typeface="+mn-ea"/>
                          <a:ea typeface="+mn-ea"/>
                        </a:rPr>
                        <a:t>機能において、耐</a:t>
                      </a:r>
                      <a:r>
                        <a:rPr kumimoji="1" lang="en-US" altLang="ja-JP" sz="1000" b="0" i="0" u="none" strike="noStrike" cap="none" normalizeH="0" baseline="0" smtClean="0">
                          <a:ln>
                            <a:noFill/>
                          </a:ln>
                          <a:solidFill>
                            <a:schemeClr val="tx1"/>
                          </a:solidFill>
                          <a:effectLst/>
                          <a:latin typeface="+mn-ea"/>
                          <a:ea typeface="+mn-ea"/>
                        </a:rPr>
                        <a:t>RF</a:t>
                      </a:r>
                      <a:r>
                        <a:rPr kumimoji="1" lang="ja-JP" altLang="en-US" sz="1000" b="0" i="0" u="none" strike="noStrike" cap="none" normalizeH="0" baseline="0" smtClean="0">
                          <a:ln>
                            <a:noFill/>
                          </a:ln>
                          <a:solidFill>
                            <a:schemeClr val="tx1"/>
                          </a:solidFill>
                          <a:effectLst/>
                          <a:latin typeface="+mn-ea"/>
                          <a:ea typeface="+mn-ea"/>
                        </a:rPr>
                        <a:t>干渉性評価が出来ること．</a:t>
                      </a: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lumMod val="95000"/>
                              <a:lumOff val="5000"/>
                            </a:schemeClr>
                          </a:solidFill>
                          <a:effectLst/>
                          <a:latin typeface="+mn-ea"/>
                          <a:ea typeface="+mn-ea"/>
                        </a:rPr>
                        <a:t>○</a:t>
                      </a: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pPr>
                      <a:r>
                        <a:rPr kumimoji="1" lang="ja-JP" altLang="en-US" sz="1000" b="0" i="0" u="none" strike="noStrike" cap="none" normalizeH="0" baseline="0" dirty="0" smtClean="0">
                          <a:ln>
                            <a:noFill/>
                          </a:ln>
                          <a:solidFill>
                            <a:schemeClr val="tx1"/>
                          </a:solidFill>
                          <a:effectLst/>
                          <a:latin typeface="+mn-ea"/>
                          <a:ea typeface="+mn-ea"/>
                        </a:rPr>
                        <a:t>・超高感度加速度センサの特性・性能評価を軌道上で実施できること．</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mn-ea"/>
                          <a:ea typeface="+mn-ea"/>
                        </a:rPr>
                        <a:t>○</a:t>
                      </a:r>
                    </a:p>
                  </a:txBody>
                  <a:tcPr marL="36000" marR="36000" marT="36000" marB="36000" vert="eaVert" anchor="ctr"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a:noFill/>
                    </a:lnTlToBr>
                    <a:lnBlToTr>
                      <a:noFill/>
                    </a:lnBlToTr>
                    <a:noFill/>
                  </a:tcPr>
                </a:tc>
                <a:tc vMerge="1">
                  <a:txBody>
                    <a:bodyPr/>
                    <a:lstStyle/>
                    <a:p>
                      <a:endParaRPr kumimoji="1" lang="ja-JP" altLang="en-US"/>
                    </a:p>
                  </a:txBody>
                  <a:tcPr/>
                </a:tc>
                <a:tc vMerge="1">
                  <a:txBody>
                    <a:bodyPr/>
                    <a:lstStyle/>
                    <a:p>
                      <a:endParaRPr kumimoji="1" lang="ja-JP" altLang="en-US"/>
                    </a:p>
                  </a:txBody>
                  <a:tcPr/>
                </a:tc>
              </a:tr>
              <a:tr h="482600">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000" b="0" i="0" u="none" strike="noStrike" cap="none" normalizeH="0" baseline="0" smtClean="0">
                        <a:ln>
                          <a:noFill/>
                        </a:ln>
                        <a:solidFill>
                          <a:schemeClr val="tx1"/>
                        </a:solidFill>
                        <a:effectLst/>
                        <a:latin typeface="Arial" charset="0"/>
                        <a:ea typeface="ＭＳ Ｐゴシック" pitchFamily="50" charset="-128"/>
                      </a:endParaRPr>
                    </a:p>
                  </a:txBody>
                  <a:tcPr marL="36000" marR="36000"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000" b="0" i="0" u="none" strike="noStrike" cap="none" normalizeH="0" baseline="0" smtClean="0">
                        <a:ln>
                          <a:noFill/>
                        </a:ln>
                        <a:solidFill>
                          <a:schemeClr val="tx1"/>
                        </a:solidFill>
                        <a:effectLst/>
                        <a:latin typeface="Arial" charset="0"/>
                        <a:ea typeface="ＭＳ Ｐゴシック" pitchFamily="50" charset="-128"/>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000" b="0" i="0" u="none" strike="noStrike" cap="none" normalizeH="0" baseline="0" smtClean="0">
                        <a:ln>
                          <a:noFill/>
                        </a:ln>
                        <a:solidFill>
                          <a:schemeClr val="tx1"/>
                        </a:solidFill>
                        <a:effectLst/>
                        <a:latin typeface="Arial" charset="0"/>
                        <a:ea typeface="ＭＳ Ｐゴシック" pitchFamily="50" charset="-128"/>
                      </a:endParaRP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000" b="0" i="0" u="none" strike="noStrike" cap="none" normalizeH="0" baseline="0" smtClean="0">
                        <a:ln>
                          <a:noFill/>
                        </a:ln>
                        <a:solidFill>
                          <a:schemeClr val="tx1"/>
                        </a:solidFill>
                        <a:effectLst/>
                        <a:latin typeface="+mn-ea"/>
                        <a:ea typeface="+mn-ea"/>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600" b="1" i="0" u="none" strike="noStrike" cap="none" normalizeH="0" baseline="0" smtClean="0">
                        <a:ln>
                          <a:noFill/>
                        </a:ln>
                        <a:solidFill>
                          <a:schemeClr val="tx1">
                            <a:lumMod val="95000"/>
                            <a:lumOff val="5000"/>
                          </a:schemeClr>
                        </a:solidFill>
                        <a:effectLst/>
                        <a:latin typeface="+mn-ea"/>
                        <a:ea typeface="+mn-ea"/>
                      </a:endParaRPr>
                    </a:p>
                  </a:txBody>
                  <a:tcPr marL="36000" marR="36000" marT="36000" marB="36000"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pPr>
                      <a:r>
                        <a:rPr kumimoji="1" lang="ja-JP" altLang="en-US" sz="1000" b="0" i="0" u="none" strike="noStrike" cap="none" normalizeH="0" baseline="0" dirty="0" smtClean="0">
                          <a:ln>
                            <a:noFill/>
                          </a:ln>
                          <a:solidFill>
                            <a:schemeClr val="tx1"/>
                          </a:solidFill>
                          <a:effectLst/>
                          <a:latin typeface="+mn-ea"/>
                          <a:ea typeface="+mn-ea"/>
                        </a:rPr>
                        <a:t>・光学機器の軌道上劣化評価データが取得でき、小型科学衛星３号機への提案に向けた実証データを取得できること．</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600" b="1" i="0" u="none" strike="noStrike" cap="none" normalizeH="0" baseline="0" dirty="0" smtClean="0">
                          <a:ln>
                            <a:noFill/>
                          </a:ln>
                          <a:solidFill>
                            <a:schemeClr val="tx1"/>
                          </a:solidFill>
                          <a:effectLst/>
                          <a:latin typeface="+mn-ea"/>
                          <a:ea typeface="+mn-ea"/>
                        </a:rPr>
                        <a:t>○</a:t>
                      </a:r>
                    </a:p>
                  </a:txBody>
                  <a:tcPr marL="36000" marR="36000" marT="36000" marB="36000" vert="eaVert" anchor="ctr" horzOverflow="overflow">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000" b="0" i="0" u="none" strike="noStrike" cap="none" normalizeH="0" baseline="0" smtClean="0">
                        <a:ln>
                          <a:noFill/>
                        </a:ln>
                        <a:solidFill>
                          <a:schemeClr val="tx1"/>
                        </a:solidFill>
                        <a:effectLst/>
                        <a:latin typeface="Arial" charset="0"/>
                        <a:ea typeface="ＭＳ Ｐゴシック" pitchFamily="50" charset="-128"/>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000" b="0" i="0" u="none" strike="noStrike" cap="none" normalizeH="0" baseline="0" dirty="0" smtClean="0">
                        <a:ln>
                          <a:noFill/>
                        </a:ln>
                        <a:solidFill>
                          <a:schemeClr val="tx1"/>
                        </a:solidFill>
                        <a:effectLst/>
                        <a:latin typeface="Arial" charset="0"/>
                        <a:ea typeface="ＭＳ Ｐゴシック" pitchFamily="50" charset="-128"/>
                      </a:endParaRPr>
                    </a:p>
                  </a:txBody>
                  <a:tcPr marL="36000" marR="36000" marT="36000" marB="36000" vert="eaVert" anchor="ctr" horzOverflow="overflow">
                    <a:lnL w="12700" cap="flat" cmpd="sng" algn="ctr">
                      <a:solidFill>
                        <a:schemeClr val="tx1"/>
                      </a:solidFill>
                      <a:prstDash val="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正方形/長方形 6"/>
          <p:cNvSpPr/>
          <p:nvPr/>
        </p:nvSpPr>
        <p:spPr>
          <a:xfrm>
            <a:off x="476250" y="819150"/>
            <a:ext cx="8147050" cy="400050"/>
          </a:xfrm>
          <a:prstGeom prst="rect">
            <a:avLst/>
          </a:prstGeom>
        </p:spPr>
        <p:txBody>
          <a:bodyPr>
            <a:spAutoFit/>
          </a:bodyPr>
          <a:lstStyle/>
          <a:p>
            <a:pPr>
              <a:buFontTx/>
              <a:buNone/>
              <a:defRPr/>
            </a:pPr>
            <a:r>
              <a:rPr lang="en-US" altLang="ja-JP" sz="2000" b="1">
                <a:solidFill>
                  <a:srgbClr val="FF0000"/>
                </a:solidFill>
                <a:latin typeface="ＭＳ Ｐゴシック"/>
                <a:ea typeface="ＭＳ Ｐゴシック"/>
                <a:cs typeface="Times New Roman" pitchFamily="18" charset="0"/>
              </a:rPr>
              <a:t>2010</a:t>
            </a:r>
            <a:r>
              <a:rPr lang="ja-JP" altLang="en-US" sz="2000" b="1">
                <a:solidFill>
                  <a:srgbClr val="FF0000"/>
                </a:solidFill>
                <a:latin typeface="ＭＳ Ｐゴシック"/>
                <a:ea typeface="ＭＳ Ｐゴシック"/>
                <a:cs typeface="Times New Roman" pitchFamily="18" charset="0"/>
              </a:rPr>
              <a:t>年</a:t>
            </a:r>
            <a:r>
              <a:rPr lang="en-US" altLang="ja-JP" sz="2000" b="1">
                <a:solidFill>
                  <a:srgbClr val="FF0000"/>
                </a:solidFill>
                <a:latin typeface="ＭＳ Ｐゴシック"/>
                <a:ea typeface="ＭＳ Ｐゴシック"/>
                <a:cs typeface="Times New Roman" pitchFamily="18" charset="0"/>
              </a:rPr>
              <a:t>3</a:t>
            </a:r>
            <a:r>
              <a:rPr lang="ja-JP" altLang="en-US" sz="2000" b="1">
                <a:solidFill>
                  <a:srgbClr val="FF0000"/>
                </a:solidFill>
                <a:latin typeface="ＭＳ Ｐゴシック"/>
                <a:ea typeface="ＭＳ Ｐゴシック"/>
                <a:cs typeface="Times New Roman" pitchFamily="18" charset="0"/>
              </a:rPr>
              <a:t>月末までの後期利用フェーズで、</a:t>
            </a:r>
            <a:r>
              <a:rPr lang="ja-JP" altLang="en-US" sz="2000" b="1" u="sng">
                <a:solidFill>
                  <a:srgbClr val="FF0000"/>
                </a:solidFill>
                <a:latin typeface="ＭＳ Ｐゴシック"/>
                <a:ea typeface="ＭＳ Ｐゴシック"/>
                <a:cs typeface="Times New Roman" pitchFamily="18" charset="0"/>
              </a:rPr>
              <a:t>全エクストラサクセスを達成</a:t>
            </a:r>
            <a:endParaRPr lang="ja-JP" altLang="en-US" sz="2000" b="1">
              <a:solidFill>
                <a:srgbClr val="FF0000"/>
              </a:solidFill>
              <a:latin typeface="ＭＳ Ｐゴシック"/>
              <a:ea typeface="ＭＳ Ｐゴシック"/>
            </a:endParaRPr>
          </a:p>
        </p:txBody>
      </p:sp>
      <p:sp>
        <p:nvSpPr>
          <p:cNvPr id="5" name="スライド番号プレースホルダー 4"/>
          <p:cNvSpPr>
            <a:spLocks noGrp="1"/>
          </p:cNvSpPr>
          <p:nvPr>
            <p:ph type="sldNum" sz="quarter" idx="12"/>
          </p:nvPr>
        </p:nvSpPr>
        <p:spPr/>
        <p:txBody>
          <a:bodyPr/>
          <a:lstStyle/>
          <a:p>
            <a:pPr>
              <a:defRPr/>
            </a:pPr>
            <a:fld id="{BEBFE9BD-2CA6-4498-A896-E7BFA07EAEC7}" type="slidenum">
              <a:rPr lang="en-US" altLang="ja-JP" smtClean="0">
                <a:solidFill>
                  <a:srgbClr val="000000"/>
                </a:solidFill>
              </a:rPr>
              <a:pPr>
                <a:defRPr/>
              </a:pPr>
              <a:t>43</a:t>
            </a:fld>
            <a:endParaRPr lang="en-US" altLang="ja-JP">
              <a:solidFill>
                <a:srgbClr val="000000"/>
              </a:solidFill>
            </a:endParaRPr>
          </a:p>
        </p:txBody>
      </p:sp>
    </p:spTree>
    <p:extLst>
      <p:ext uri="{BB962C8B-B14F-4D97-AF65-F5344CB8AC3E}">
        <p14:creationId xmlns:p14="http://schemas.microsoft.com/office/powerpoint/2010/main" val="1174438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 descr="Rectangle: Click to edit Master text styles&#10;Second level&#10;Third level&#10;Fourth level&#10;Fifth level"/>
          <p:cNvSpPr txBox="1">
            <a:spLocks noChangeArrowheads="1"/>
          </p:cNvSpPr>
          <p:nvPr/>
        </p:nvSpPr>
        <p:spPr>
          <a:xfrm>
            <a:off x="381000" y="847725"/>
            <a:ext cx="8442325" cy="2024063"/>
          </a:xfrm>
          <a:prstGeom prst="rect">
            <a:avLst/>
          </a:prstGeom>
        </p:spPr>
        <p:txBody>
          <a:bodyPr/>
          <a:lstStyle/>
          <a:p>
            <a:pPr marL="342900" indent="-342900" algn="l" eaLnBrk="0" hangingPunct="0">
              <a:lnSpc>
                <a:spcPts val="2200"/>
              </a:lnSpc>
              <a:spcBef>
                <a:spcPct val="20000"/>
              </a:spcBef>
              <a:buFontTx/>
              <a:buNone/>
              <a:defRPr/>
            </a:pPr>
            <a:r>
              <a:rPr lang="ja-JP" altLang="en-US" sz="1800" kern="0">
                <a:solidFill>
                  <a:srgbClr val="000000"/>
                </a:solidFill>
                <a:latin typeface="ＭＳ ゴシック" pitchFamily="49" charset="-128"/>
                <a:ea typeface="ＭＳ ゴシック" pitchFamily="49" charset="-128"/>
              </a:rPr>
              <a:t>ＭＴＰ実験　：　当初</a:t>
            </a:r>
            <a:r>
              <a:rPr lang="ja-JP" altLang="en-US" sz="1800" u="sng" kern="0">
                <a:solidFill>
                  <a:srgbClr val="000000"/>
                </a:solidFill>
                <a:latin typeface="ＭＳ ゴシック" pitchFamily="49" charset="-128"/>
                <a:ea typeface="ＭＳ ゴシック" pitchFamily="49" charset="-128"/>
              </a:rPr>
              <a:t>計画以上の実験</a:t>
            </a:r>
            <a:r>
              <a:rPr lang="ja-JP" altLang="en-US" sz="1800" kern="0">
                <a:solidFill>
                  <a:srgbClr val="000000"/>
                </a:solidFill>
                <a:latin typeface="ＭＳ ゴシック" pitchFamily="49" charset="-128"/>
                <a:ea typeface="ＭＳ ゴシック" pitchFamily="49" charset="-128"/>
              </a:rPr>
              <a:t>を実施．</a:t>
            </a:r>
            <a:endParaRPr lang="en-US" altLang="ja-JP" sz="1800" kern="0">
              <a:solidFill>
                <a:srgbClr val="000000"/>
              </a:solidFill>
              <a:latin typeface="ＭＳ ゴシック" pitchFamily="49" charset="-128"/>
              <a:ea typeface="ＭＳ ゴシック" pitchFamily="49" charset="-128"/>
            </a:endParaRPr>
          </a:p>
          <a:p>
            <a:pPr marL="342900" indent="-342900" algn="l" eaLnBrk="0" hangingPunct="0">
              <a:lnSpc>
                <a:spcPts val="2200"/>
              </a:lnSpc>
              <a:spcBef>
                <a:spcPct val="20000"/>
              </a:spcBef>
              <a:buFontTx/>
              <a:buNone/>
              <a:defRPr/>
            </a:pPr>
            <a:r>
              <a:rPr lang="ja-JP" altLang="en-US" sz="1800" kern="0">
                <a:solidFill>
                  <a:srgbClr val="000000"/>
                </a:solidFill>
                <a:latin typeface="ＭＳ ゴシック" pitchFamily="49" charset="-128"/>
                <a:ea typeface="ＭＳ ゴシック" pitchFamily="49" charset="-128"/>
              </a:rPr>
              <a:t>ＳＷＩＭ実験：　</a:t>
            </a:r>
            <a:r>
              <a:rPr lang="en-US" altLang="ja-JP" sz="1800" kern="0">
                <a:solidFill>
                  <a:srgbClr val="000000"/>
                </a:solidFill>
                <a:latin typeface="ＭＳ ゴシック" pitchFamily="49" charset="-128"/>
                <a:ea typeface="ＭＳ ゴシック" pitchFamily="49" charset="-128"/>
              </a:rPr>
              <a:t>SDS-1</a:t>
            </a:r>
            <a:r>
              <a:rPr lang="ja-JP" altLang="en-US" sz="1800" kern="0">
                <a:solidFill>
                  <a:srgbClr val="000000"/>
                </a:solidFill>
                <a:latin typeface="ＭＳ ゴシック" pitchFamily="49" charset="-128"/>
                <a:ea typeface="ＭＳ ゴシック" pitchFamily="49" charset="-128"/>
              </a:rPr>
              <a:t>で実施</a:t>
            </a:r>
            <a:r>
              <a:rPr lang="ja-JP" altLang="en-US" sz="1800" u="sng" kern="0">
                <a:solidFill>
                  <a:srgbClr val="000000"/>
                </a:solidFill>
                <a:latin typeface="ＭＳ ゴシック" pitchFamily="49" charset="-128"/>
                <a:ea typeface="ＭＳ ゴシック" pitchFamily="49" charset="-128"/>
              </a:rPr>
              <a:t>可能なことは全て実施</a:t>
            </a:r>
            <a:r>
              <a:rPr lang="ja-JP" altLang="en-US" sz="1800" kern="0">
                <a:solidFill>
                  <a:srgbClr val="000000"/>
                </a:solidFill>
                <a:latin typeface="ＭＳ ゴシック" pitchFamily="49" charset="-128"/>
                <a:ea typeface="ＭＳ ゴシック" pitchFamily="49" charset="-128"/>
              </a:rPr>
              <a:t>．</a:t>
            </a:r>
            <a:endParaRPr lang="en-US" altLang="ja-JP" sz="1800" kern="0">
              <a:solidFill>
                <a:srgbClr val="000000"/>
              </a:solidFill>
              <a:latin typeface="ＭＳ ゴシック" pitchFamily="49" charset="-128"/>
              <a:ea typeface="ＭＳ ゴシック" pitchFamily="49" charset="-128"/>
            </a:endParaRPr>
          </a:p>
          <a:p>
            <a:pPr marL="342900" indent="-342900" algn="l" eaLnBrk="0" hangingPunct="0">
              <a:lnSpc>
                <a:spcPts val="2200"/>
              </a:lnSpc>
              <a:spcBef>
                <a:spcPct val="20000"/>
              </a:spcBef>
              <a:buFontTx/>
              <a:buNone/>
              <a:defRPr/>
            </a:pPr>
            <a:r>
              <a:rPr lang="ja-JP" altLang="en-US" sz="1800" kern="0">
                <a:solidFill>
                  <a:srgbClr val="000000"/>
                </a:solidFill>
                <a:latin typeface="ＭＳ ゴシック" pitchFamily="49" charset="-128"/>
                <a:ea typeface="ＭＳ ゴシック" pitchFamily="49" charset="-128"/>
              </a:rPr>
              <a:t>ＡＭＩ実験　：　計画した実験を全て実施し、</a:t>
            </a:r>
            <a:r>
              <a:rPr lang="ja-JP" altLang="en-US" sz="1800" u="sng" kern="0">
                <a:solidFill>
                  <a:srgbClr val="000000"/>
                </a:solidFill>
                <a:latin typeface="ＭＳ ゴシック" pitchFamily="49" charset="-128"/>
                <a:ea typeface="ＭＳ ゴシック" pitchFamily="49" charset="-128"/>
              </a:rPr>
              <a:t>十分な統計的データを取得</a:t>
            </a:r>
            <a:r>
              <a:rPr lang="ja-JP" altLang="en-US" sz="1800" kern="0">
                <a:solidFill>
                  <a:srgbClr val="000000"/>
                </a:solidFill>
                <a:latin typeface="ＭＳ ゴシック" pitchFamily="49" charset="-128"/>
                <a:ea typeface="ＭＳ ゴシック" pitchFamily="49" charset="-128"/>
              </a:rPr>
              <a:t>した．</a:t>
            </a:r>
            <a:endParaRPr lang="en-US" altLang="ja-JP" sz="1800" kern="0">
              <a:solidFill>
                <a:srgbClr val="000000"/>
              </a:solidFill>
              <a:latin typeface="ＭＳ ゴシック" pitchFamily="49" charset="-128"/>
              <a:ea typeface="ＭＳ ゴシック" pitchFamily="49" charset="-128"/>
            </a:endParaRPr>
          </a:p>
          <a:p>
            <a:pPr marL="342900" indent="-342900" algn="l" eaLnBrk="0" hangingPunct="0">
              <a:lnSpc>
                <a:spcPts val="2200"/>
              </a:lnSpc>
              <a:spcBef>
                <a:spcPct val="20000"/>
              </a:spcBef>
              <a:buFontTx/>
              <a:buNone/>
              <a:defRPr/>
            </a:pPr>
            <a:r>
              <a:rPr lang="ja-JP" altLang="en-US" sz="1800" kern="0">
                <a:solidFill>
                  <a:srgbClr val="000000"/>
                </a:solidFill>
                <a:latin typeface="ＭＳ ゴシック" pitchFamily="49" charset="-128"/>
                <a:ea typeface="ＭＳ ゴシック" pitchFamily="49" charset="-128"/>
              </a:rPr>
              <a:t>衛星バス　　：　</a:t>
            </a:r>
            <a:r>
              <a:rPr lang="en-US" altLang="ja-JP" sz="1800" u="sng" kern="0">
                <a:solidFill>
                  <a:srgbClr val="000000"/>
                </a:solidFill>
                <a:latin typeface="ＭＳ ゴシック" pitchFamily="49" charset="-128"/>
                <a:ea typeface="ＭＳ ゴシック" pitchFamily="49" charset="-128"/>
              </a:rPr>
              <a:t>100kg</a:t>
            </a:r>
            <a:r>
              <a:rPr lang="ja-JP" altLang="en-US" sz="1800" u="sng" kern="0">
                <a:solidFill>
                  <a:srgbClr val="000000"/>
                </a:solidFill>
                <a:latin typeface="ＭＳ ゴシック" pitchFamily="49" charset="-128"/>
                <a:ea typeface="ＭＳ ゴシック" pitchFamily="49" charset="-128"/>
              </a:rPr>
              <a:t>級スピン衛星のバス技術</a:t>
            </a:r>
            <a:r>
              <a:rPr lang="ja-JP" altLang="en-US" sz="1800" kern="0">
                <a:solidFill>
                  <a:srgbClr val="000000"/>
                </a:solidFill>
                <a:latin typeface="ＭＳ ゴシック" pitchFamily="49" charset="-128"/>
                <a:ea typeface="ＭＳ ゴシック" pitchFamily="49" charset="-128"/>
              </a:rPr>
              <a:t>を獲得できた．</a:t>
            </a:r>
            <a:endParaRPr lang="en-US" altLang="ja-JP" sz="1800" kern="0">
              <a:solidFill>
                <a:srgbClr val="000000"/>
              </a:solidFill>
              <a:latin typeface="ＭＳ ゴシック" pitchFamily="49" charset="-128"/>
              <a:ea typeface="ＭＳ ゴシック" pitchFamily="49" charset="-128"/>
            </a:endParaRPr>
          </a:p>
          <a:p>
            <a:pPr marL="342900" indent="-342900" algn="l" eaLnBrk="0" hangingPunct="0">
              <a:lnSpc>
                <a:spcPts val="2200"/>
              </a:lnSpc>
              <a:spcBef>
                <a:spcPct val="20000"/>
              </a:spcBef>
              <a:buFontTx/>
              <a:buNone/>
              <a:defRPr/>
            </a:pPr>
            <a:r>
              <a:rPr lang="ja-JP" altLang="en-US" sz="1800" kern="0">
                <a:solidFill>
                  <a:srgbClr val="000000"/>
                </a:solidFill>
                <a:latin typeface="ＭＳ ゴシック" pitchFamily="49" charset="-128"/>
                <a:ea typeface="ＭＳ ゴシック" pitchFamily="49" charset="-128"/>
              </a:rPr>
              <a:t>運用研修　　：　実験運用の</a:t>
            </a:r>
            <a:r>
              <a:rPr lang="ja-JP" altLang="en-US" sz="1800" u="sng" kern="0">
                <a:solidFill>
                  <a:srgbClr val="000000"/>
                </a:solidFill>
                <a:latin typeface="ＭＳ ゴシック" pitchFamily="49" charset="-128"/>
                <a:ea typeface="ＭＳ ゴシック" pitchFamily="49" charset="-128"/>
              </a:rPr>
              <a:t>合間を有効活用</a:t>
            </a:r>
            <a:r>
              <a:rPr lang="ja-JP" altLang="en-US" sz="1800" kern="0">
                <a:solidFill>
                  <a:srgbClr val="000000"/>
                </a:solidFill>
                <a:latin typeface="ＭＳ ゴシック" pitchFamily="49" charset="-128"/>
                <a:ea typeface="ＭＳ ゴシック" pitchFamily="49" charset="-128"/>
              </a:rPr>
              <a:t>して実施．</a:t>
            </a:r>
            <a:endParaRPr lang="en-US" altLang="ja-JP" sz="1800" kern="0">
              <a:solidFill>
                <a:srgbClr val="000000"/>
              </a:solidFill>
              <a:latin typeface="ＭＳ ゴシック" pitchFamily="49" charset="-128"/>
              <a:ea typeface="ＭＳ ゴシック" pitchFamily="49" charset="-128"/>
            </a:endParaRPr>
          </a:p>
          <a:p>
            <a:pPr marL="342900" indent="-342900" algn="l" eaLnBrk="0" hangingPunct="0">
              <a:lnSpc>
                <a:spcPts val="2200"/>
              </a:lnSpc>
              <a:spcBef>
                <a:spcPct val="20000"/>
              </a:spcBef>
              <a:buFontTx/>
              <a:buNone/>
              <a:defRPr/>
            </a:pPr>
            <a:r>
              <a:rPr lang="ja-JP" altLang="en-US" sz="1800" kern="0">
                <a:solidFill>
                  <a:srgbClr val="000000"/>
                </a:solidFill>
                <a:latin typeface="ＭＳ ゴシック" pitchFamily="49" charset="-128"/>
                <a:ea typeface="ＭＳ ゴシック" pitchFamily="49" charset="-128"/>
              </a:rPr>
              <a:t>　　　　　　　　受講者全員が</a:t>
            </a:r>
            <a:r>
              <a:rPr lang="ja-JP" altLang="en-US" sz="1800" u="sng" kern="0">
                <a:solidFill>
                  <a:srgbClr val="000000"/>
                </a:solidFill>
                <a:latin typeface="ＭＳ ゴシック" pitchFamily="49" charset="-128"/>
                <a:ea typeface="ＭＳ ゴシック" pitchFamily="49" charset="-128"/>
              </a:rPr>
              <a:t>有意義と回答</a:t>
            </a:r>
            <a:r>
              <a:rPr lang="ja-JP" altLang="en-US" sz="1800" kern="0">
                <a:solidFill>
                  <a:srgbClr val="000000"/>
                </a:solidFill>
                <a:latin typeface="ＭＳ ゴシック" pitchFamily="49" charset="-128"/>
                <a:ea typeface="ＭＳ ゴシック" pitchFamily="49" charset="-128"/>
              </a:rPr>
              <a:t>．</a:t>
            </a:r>
            <a:endParaRPr lang="en-US" altLang="ja-JP" sz="1800" kern="0">
              <a:solidFill>
                <a:srgbClr val="000000"/>
              </a:solidFill>
              <a:latin typeface="ＭＳ ゴシック" pitchFamily="49" charset="-128"/>
              <a:ea typeface="ＭＳ ゴシック" pitchFamily="49" charset="-128"/>
            </a:endParaRPr>
          </a:p>
        </p:txBody>
      </p:sp>
      <p:sp>
        <p:nvSpPr>
          <p:cNvPr id="10250" name="Rectangle 13" descr="Rectangle: Click to edit Master text styles&#10;Second level&#10;Third level&#10;Fourth level&#10;Fifth level"/>
          <p:cNvSpPr>
            <a:spLocks noChangeArrowheads="1"/>
          </p:cNvSpPr>
          <p:nvPr/>
        </p:nvSpPr>
        <p:spPr bwMode="auto">
          <a:xfrm>
            <a:off x="403225" y="3482975"/>
            <a:ext cx="8456613" cy="2076450"/>
          </a:xfrm>
          <a:prstGeom prst="rect">
            <a:avLst/>
          </a:prstGeom>
          <a:noFill/>
          <a:ln w="9525">
            <a:noFill/>
            <a:miter lim="800000"/>
            <a:headEnd/>
            <a:tailEnd/>
          </a:ln>
        </p:spPr>
        <p:txBody>
          <a:bodyPr/>
          <a:lstStyle/>
          <a:p>
            <a:pPr marL="342900" indent="-342900" algn="l">
              <a:lnSpc>
                <a:spcPts val="2500"/>
              </a:lnSpc>
              <a:spcBef>
                <a:spcPct val="5000"/>
              </a:spcBef>
              <a:buClr>
                <a:srgbClr val="009999"/>
              </a:buClr>
              <a:buSzPct val="80000"/>
              <a:buFont typeface="Wingdings" pitchFamily="2" charset="2"/>
              <a:buNone/>
              <a:defRPr/>
            </a:pPr>
            <a:r>
              <a:rPr lang="en-US" altLang="ja-JP" sz="1800">
                <a:solidFill>
                  <a:srgbClr val="000000"/>
                </a:solidFill>
                <a:latin typeface="ＭＳ Ｐゴシック"/>
                <a:ea typeface="ＭＳ Ｐゴシック"/>
              </a:rPr>
              <a:t>【</a:t>
            </a:r>
            <a:r>
              <a:rPr lang="ja-JP" altLang="en-US" sz="1800">
                <a:solidFill>
                  <a:srgbClr val="000000"/>
                </a:solidFill>
                <a:latin typeface="ＭＳ Ｐゴシック"/>
                <a:ea typeface="ＭＳ Ｐゴシック"/>
              </a:rPr>
              <a:t>総合評価</a:t>
            </a:r>
            <a:r>
              <a:rPr lang="en-US" altLang="ja-JP" sz="1800">
                <a:solidFill>
                  <a:srgbClr val="000000"/>
                </a:solidFill>
                <a:latin typeface="ＭＳ Ｐゴシック"/>
                <a:ea typeface="ＭＳ Ｐゴシック"/>
              </a:rPr>
              <a:t>】</a:t>
            </a:r>
          </a:p>
          <a:p>
            <a:pPr marL="342900" indent="-342900" algn="l">
              <a:lnSpc>
                <a:spcPts val="2500"/>
              </a:lnSpc>
              <a:spcBef>
                <a:spcPct val="5000"/>
              </a:spcBef>
              <a:buClr>
                <a:srgbClr val="009999"/>
              </a:buClr>
              <a:buSzPct val="80000"/>
              <a:buFont typeface="Wingdings" pitchFamily="2" charset="2"/>
              <a:buNone/>
              <a:defRPr/>
            </a:pPr>
            <a:r>
              <a:rPr lang="ja-JP" altLang="en-US" sz="1800">
                <a:solidFill>
                  <a:srgbClr val="000000"/>
                </a:solidFill>
                <a:latin typeface="ＭＳ Ｐゴシック"/>
                <a:ea typeface="ＭＳ Ｐゴシック"/>
              </a:rPr>
              <a:t>　●当初計画した３つの実験ミッションの</a:t>
            </a:r>
            <a:r>
              <a:rPr lang="ja-JP" altLang="en-US" sz="1800">
                <a:solidFill>
                  <a:srgbClr val="FF0000"/>
                </a:solidFill>
                <a:latin typeface="ＭＳ Ｐゴシック"/>
                <a:ea typeface="ＭＳ Ｐゴシック"/>
              </a:rPr>
              <a:t>全てでエクストラサクセス以上を達成．</a:t>
            </a:r>
            <a:endParaRPr lang="en-US" altLang="ja-JP" sz="1800">
              <a:solidFill>
                <a:srgbClr val="000000"/>
              </a:solidFill>
              <a:latin typeface="ＭＳ Ｐゴシック"/>
              <a:ea typeface="ＭＳ Ｐゴシック"/>
            </a:endParaRPr>
          </a:p>
          <a:p>
            <a:pPr marL="342900" indent="-342900" algn="l">
              <a:lnSpc>
                <a:spcPts val="2500"/>
              </a:lnSpc>
              <a:spcBef>
                <a:spcPct val="5000"/>
              </a:spcBef>
              <a:buClr>
                <a:srgbClr val="009999"/>
              </a:buClr>
              <a:buSzPct val="80000"/>
              <a:buFont typeface="Wingdings" pitchFamily="2" charset="2"/>
              <a:buNone/>
              <a:defRPr/>
            </a:pPr>
            <a:r>
              <a:rPr lang="ja-JP" altLang="en-US" sz="1800">
                <a:solidFill>
                  <a:srgbClr val="000000"/>
                </a:solidFill>
                <a:latin typeface="ＭＳ Ｐゴシック"/>
                <a:ea typeface="ＭＳ Ｐゴシック"/>
              </a:rPr>
              <a:t>　●バス機器として、</a:t>
            </a:r>
            <a:r>
              <a:rPr lang="en-US" altLang="ja-JP" sz="1800">
                <a:solidFill>
                  <a:srgbClr val="000000"/>
                </a:solidFill>
                <a:latin typeface="ＭＳ Ｐゴシック"/>
                <a:ea typeface="ＭＳ Ｐゴシック"/>
              </a:rPr>
              <a:t>1.5</a:t>
            </a:r>
            <a:r>
              <a:rPr lang="ja-JP" altLang="en-US" sz="1800">
                <a:solidFill>
                  <a:srgbClr val="000000"/>
                </a:solidFill>
                <a:latin typeface="ＭＳ Ｐゴシック"/>
                <a:ea typeface="ＭＳ Ｐゴシック"/>
              </a:rPr>
              <a:t>年以上の動作実績を得た．</a:t>
            </a:r>
            <a:endParaRPr lang="en-US" altLang="ja-JP" sz="1800">
              <a:solidFill>
                <a:srgbClr val="000000"/>
              </a:solidFill>
              <a:latin typeface="ＭＳ Ｐゴシック"/>
              <a:ea typeface="ＭＳ Ｐゴシック"/>
            </a:endParaRPr>
          </a:p>
          <a:p>
            <a:pPr marL="342900" indent="-342900" algn="l">
              <a:lnSpc>
                <a:spcPts val="2500"/>
              </a:lnSpc>
              <a:spcBef>
                <a:spcPct val="5000"/>
              </a:spcBef>
              <a:buClr>
                <a:srgbClr val="009999"/>
              </a:buClr>
              <a:buSzPct val="80000"/>
              <a:buFont typeface="Wingdings" pitchFamily="2" charset="2"/>
              <a:buNone/>
              <a:defRPr/>
            </a:pPr>
            <a:r>
              <a:rPr lang="ja-JP" altLang="en-US" sz="1800">
                <a:solidFill>
                  <a:srgbClr val="000000"/>
                </a:solidFill>
                <a:latin typeface="ＭＳ Ｐゴシック"/>
                <a:ea typeface="ＭＳ Ｐゴシック"/>
              </a:rPr>
              <a:t>　●設計から運用までを</a:t>
            </a:r>
            <a:r>
              <a:rPr lang="en-US" altLang="ja-JP" sz="1800">
                <a:solidFill>
                  <a:srgbClr val="000000"/>
                </a:solidFill>
                <a:latin typeface="ＭＳ Ｐゴシック"/>
                <a:ea typeface="ＭＳ Ｐゴシック"/>
              </a:rPr>
              <a:t>JAXA</a:t>
            </a:r>
            <a:r>
              <a:rPr lang="ja-JP" altLang="en-US" sz="1800">
                <a:solidFill>
                  <a:srgbClr val="000000"/>
                </a:solidFill>
                <a:latin typeface="ＭＳ Ｐゴシック"/>
                <a:ea typeface="ＭＳ Ｐゴシック"/>
              </a:rPr>
              <a:t>若手職員主体でインハウスで行うことで、人材育成に</a:t>
            </a:r>
            <a:endParaRPr lang="en-US" altLang="ja-JP" sz="1800">
              <a:solidFill>
                <a:srgbClr val="000000"/>
              </a:solidFill>
              <a:latin typeface="ＭＳ Ｐゴシック"/>
              <a:ea typeface="ＭＳ Ｐゴシック"/>
            </a:endParaRPr>
          </a:p>
          <a:p>
            <a:pPr marL="342900" indent="-342900" algn="l">
              <a:lnSpc>
                <a:spcPts val="2500"/>
              </a:lnSpc>
              <a:spcBef>
                <a:spcPct val="5000"/>
              </a:spcBef>
              <a:buClr>
                <a:srgbClr val="009999"/>
              </a:buClr>
              <a:buSzPct val="80000"/>
              <a:buFont typeface="Wingdings" pitchFamily="2" charset="2"/>
              <a:buNone/>
              <a:defRPr/>
            </a:pPr>
            <a:r>
              <a:rPr lang="en-US" altLang="ja-JP" sz="1800">
                <a:solidFill>
                  <a:srgbClr val="000000"/>
                </a:solidFill>
                <a:latin typeface="ＭＳ Ｐゴシック"/>
                <a:ea typeface="ＭＳ Ｐゴシック"/>
              </a:rPr>
              <a:t>      </a:t>
            </a:r>
            <a:r>
              <a:rPr lang="ja-JP" altLang="en-US" sz="1800">
                <a:solidFill>
                  <a:srgbClr val="000000"/>
                </a:solidFill>
                <a:latin typeface="ＭＳ Ｐゴシック"/>
                <a:ea typeface="ＭＳ Ｐゴシック"/>
              </a:rPr>
              <a:t>貢献した．</a:t>
            </a:r>
            <a:r>
              <a:rPr lang="ja-JP" altLang="en-US" sz="1800">
                <a:solidFill>
                  <a:srgbClr val="FF0000"/>
                </a:solidFill>
                <a:latin typeface="ＭＳ Ｐゴシック"/>
                <a:ea typeface="ＭＳ Ｐゴシック"/>
              </a:rPr>
              <a:t>（システム設計解析・インテグレーション・試験、一部機器の設計・製作</a:t>
            </a:r>
            <a:endParaRPr lang="en-US" altLang="ja-JP" sz="1800">
              <a:solidFill>
                <a:srgbClr val="FF0000"/>
              </a:solidFill>
              <a:latin typeface="ＭＳ Ｐゴシック"/>
              <a:ea typeface="ＭＳ Ｐゴシック"/>
            </a:endParaRPr>
          </a:p>
          <a:p>
            <a:pPr marL="342900" indent="-342900" algn="l">
              <a:lnSpc>
                <a:spcPts val="2500"/>
              </a:lnSpc>
              <a:spcBef>
                <a:spcPct val="5000"/>
              </a:spcBef>
              <a:buClr>
                <a:srgbClr val="009999"/>
              </a:buClr>
              <a:buSzPct val="80000"/>
              <a:buFont typeface="Wingdings" pitchFamily="2" charset="2"/>
              <a:buNone/>
              <a:defRPr/>
            </a:pPr>
            <a:r>
              <a:rPr lang="en-US" altLang="ja-JP" sz="1800">
                <a:solidFill>
                  <a:srgbClr val="FF0000"/>
                </a:solidFill>
                <a:latin typeface="ＭＳ Ｐゴシック"/>
                <a:ea typeface="ＭＳ Ｐゴシック"/>
              </a:rPr>
              <a:t>        </a:t>
            </a:r>
            <a:r>
              <a:rPr lang="ja-JP" altLang="en-US" sz="1800">
                <a:solidFill>
                  <a:srgbClr val="FF0000"/>
                </a:solidFill>
                <a:latin typeface="ＭＳ Ｐゴシック"/>
                <a:ea typeface="ＭＳ Ｐゴシック"/>
              </a:rPr>
              <a:t>・試験、運用をインハウスで実施）</a:t>
            </a:r>
            <a:endParaRPr lang="en-US" altLang="ja-JP" sz="1800">
              <a:solidFill>
                <a:srgbClr val="000000"/>
              </a:solidFill>
              <a:latin typeface="ＭＳ Ｐゴシック"/>
              <a:ea typeface="ＭＳ Ｐゴシック"/>
            </a:endParaRPr>
          </a:p>
        </p:txBody>
      </p:sp>
      <p:sp>
        <p:nvSpPr>
          <p:cNvPr id="2" name="Rectangle 2"/>
          <p:cNvSpPr>
            <a:spLocks noChangeArrowheads="1"/>
          </p:cNvSpPr>
          <p:nvPr/>
        </p:nvSpPr>
        <p:spPr bwMode="auto">
          <a:xfrm>
            <a:off x="468313" y="188913"/>
            <a:ext cx="8229600" cy="495300"/>
          </a:xfrm>
          <a:prstGeom prst="rect">
            <a:avLst/>
          </a:prstGeom>
          <a:noFill/>
          <a:ln w="9525">
            <a:noFill/>
            <a:miter lim="800000"/>
            <a:headEnd/>
            <a:tailEnd/>
          </a:ln>
          <a:effectLst/>
        </p:spPr>
        <p:txBody>
          <a:bodyPr anchor="ctr"/>
          <a:lstStyle/>
          <a:p>
            <a:pPr>
              <a:buFontTx/>
              <a:buNone/>
              <a:defRPr/>
            </a:pPr>
            <a:r>
              <a:rPr lang="en-US" altLang="ja-JP">
                <a:solidFill>
                  <a:srgbClr val="000000"/>
                </a:solidFill>
                <a:latin typeface="ＭＳ Ｐゴシック"/>
                <a:ea typeface="ＭＳ Ｐゴシック"/>
              </a:rPr>
              <a:t>SDS-1</a:t>
            </a:r>
            <a:r>
              <a:rPr lang="ja-JP" altLang="en-US">
                <a:solidFill>
                  <a:srgbClr val="000000"/>
                </a:solidFill>
                <a:latin typeface="ＭＳ Ｐゴシック"/>
                <a:ea typeface="ＭＳ Ｐゴシック"/>
              </a:rPr>
              <a:t>の総合評価と今後の方針案</a:t>
            </a:r>
          </a:p>
        </p:txBody>
      </p:sp>
      <p:sp>
        <p:nvSpPr>
          <p:cNvPr id="7173" name="スライド番号プレースホルダ 3"/>
          <p:cNvSpPr txBox="1">
            <a:spLocks/>
          </p:cNvSpPr>
          <p:nvPr/>
        </p:nvSpPr>
        <p:spPr bwMode="auto">
          <a:xfrm>
            <a:off x="8532813" y="6453188"/>
            <a:ext cx="611187" cy="404812"/>
          </a:xfrm>
          <a:prstGeom prst="rect">
            <a:avLst/>
          </a:prstGeom>
          <a:noFill/>
          <a:ln w="9525">
            <a:noFill/>
            <a:miter lim="800000"/>
            <a:headEnd/>
            <a:tailEnd/>
          </a:ln>
        </p:spPr>
        <p:txBody>
          <a:bodyPr anchor="ctr"/>
          <a:lstStyle/>
          <a:p>
            <a:pPr algn="r">
              <a:buFontTx/>
              <a:buNone/>
            </a:pPr>
            <a:fld id="{A2405C4C-BA6D-46B3-A952-0F7FD5518F63}" type="slidenum">
              <a:rPr lang="en-US" altLang="ja-JP" sz="1800">
                <a:solidFill>
                  <a:srgbClr val="000000"/>
                </a:solidFill>
                <a:latin typeface="Arial" charset="0"/>
                <a:ea typeface="ＭＳ Ｐゴシック" pitchFamily="50" charset="-128"/>
              </a:rPr>
              <a:pPr algn="r">
                <a:buFontTx/>
                <a:buNone/>
              </a:pPr>
              <a:t>44</a:t>
            </a:fld>
            <a:endParaRPr lang="en-US" altLang="ja-JP" sz="1800">
              <a:solidFill>
                <a:srgbClr val="000000"/>
              </a:solidFill>
              <a:latin typeface="Arial" charset="0"/>
              <a:ea typeface="ＭＳ Ｐゴシック" pitchFamily="50" charset="-128"/>
            </a:endParaRPr>
          </a:p>
        </p:txBody>
      </p:sp>
      <p:sp>
        <p:nvSpPr>
          <p:cNvPr id="7175" name="AutoShape 11"/>
          <p:cNvSpPr>
            <a:spLocks noChangeArrowheads="1"/>
          </p:cNvSpPr>
          <p:nvPr/>
        </p:nvSpPr>
        <p:spPr bwMode="auto">
          <a:xfrm>
            <a:off x="530225" y="5595938"/>
            <a:ext cx="374650" cy="520700"/>
          </a:xfrm>
          <a:prstGeom prst="rightArrow">
            <a:avLst>
              <a:gd name="adj1" fmla="val 45370"/>
              <a:gd name="adj2" fmla="val 57000"/>
            </a:avLst>
          </a:prstGeom>
          <a:solidFill>
            <a:srgbClr val="FF7C80"/>
          </a:solidFill>
          <a:ln w="9525">
            <a:solidFill>
              <a:schemeClr val="tx1"/>
            </a:solidFill>
            <a:miter lim="800000"/>
            <a:headEnd/>
            <a:tailEnd/>
          </a:ln>
        </p:spPr>
        <p:txBody>
          <a:bodyPr wrap="none" anchor="ctr"/>
          <a:lstStyle/>
          <a:p>
            <a:pPr algn="l">
              <a:buFontTx/>
              <a:buNone/>
            </a:pPr>
            <a:endParaRPr lang="ja-JP" altLang="en-US" sz="1800">
              <a:solidFill>
                <a:srgbClr val="000000"/>
              </a:solidFill>
              <a:latin typeface="Arial" charset="0"/>
              <a:ea typeface="ＭＳ Ｐゴシック" pitchFamily="50" charset="-128"/>
            </a:endParaRPr>
          </a:p>
        </p:txBody>
      </p:sp>
      <p:sp>
        <p:nvSpPr>
          <p:cNvPr id="7176" name="AutoShape 12"/>
          <p:cNvSpPr>
            <a:spLocks noChangeArrowheads="1"/>
          </p:cNvSpPr>
          <p:nvPr/>
        </p:nvSpPr>
        <p:spPr bwMode="auto">
          <a:xfrm>
            <a:off x="914400" y="5586413"/>
            <a:ext cx="7864475" cy="539750"/>
          </a:xfrm>
          <a:prstGeom prst="roundRect">
            <a:avLst>
              <a:gd name="adj" fmla="val 16667"/>
            </a:avLst>
          </a:prstGeom>
          <a:solidFill>
            <a:srgbClr val="FFFF66"/>
          </a:solidFill>
          <a:ln w="9525">
            <a:solidFill>
              <a:schemeClr val="tx1"/>
            </a:solidFill>
            <a:round/>
            <a:headEnd/>
            <a:tailEnd/>
          </a:ln>
        </p:spPr>
        <p:txBody>
          <a:bodyPr tIns="108000" bIns="108000" anchor="ctr"/>
          <a:lstStyle/>
          <a:p>
            <a:pPr>
              <a:buFontTx/>
              <a:buNone/>
            </a:pPr>
            <a:r>
              <a:rPr lang="en-US" altLang="ja-JP" sz="2000">
                <a:solidFill>
                  <a:srgbClr val="000000"/>
                </a:solidFill>
                <a:latin typeface="Arial" charset="0"/>
                <a:ea typeface="ＭＳ Ｐゴシック" pitchFamily="50" charset="-128"/>
              </a:rPr>
              <a:t>SDS-1</a:t>
            </a:r>
            <a:r>
              <a:rPr lang="ja-JP" altLang="en-US" sz="2000">
                <a:solidFill>
                  <a:srgbClr val="000000"/>
                </a:solidFill>
                <a:latin typeface="Arial" charset="0"/>
                <a:ea typeface="ＭＳ Ｐゴシック" pitchFamily="50" charset="-128"/>
              </a:rPr>
              <a:t>として実施する項目を全て実施し、当初計画以上の成果を得た</a:t>
            </a:r>
            <a:r>
              <a:rPr lang="en-US" altLang="ja-JP" sz="2000">
                <a:solidFill>
                  <a:srgbClr val="000000"/>
                </a:solidFill>
                <a:latin typeface="Arial" charset="0"/>
                <a:ea typeface="ＭＳ Ｐゴシック" pitchFamily="50" charset="-128"/>
              </a:rPr>
              <a:t>.</a:t>
            </a:r>
            <a:endParaRPr lang="ja-JP" altLang="en-US" sz="2000">
              <a:solidFill>
                <a:srgbClr val="000000"/>
              </a:solidFill>
              <a:latin typeface="Arial" charset="0"/>
              <a:ea typeface="ＭＳ Ｐゴシック" pitchFamily="50" charset="-128"/>
            </a:endParaRPr>
          </a:p>
        </p:txBody>
      </p:sp>
      <p:sp>
        <p:nvSpPr>
          <p:cNvPr id="7177" name="Line 3"/>
          <p:cNvSpPr>
            <a:spLocks noChangeShapeType="1"/>
          </p:cNvSpPr>
          <p:nvPr/>
        </p:nvSpPr>
        <p:spPr bwMode="auto">
          <a:xfrm>
            <a:off x="366713" y="692150"/>
            <a:ext cx="8382000" cy="0"/>
          </a:xfrm>
          <a:prstGeom prst="line">
            <a:avLst/>
          </a:prstGeom>
          <a:noFill/>
          <a:ln w="57150">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7178" name="Line 4"/>
          <p:cNvSpPr>
            <a:spLocks noChangeShapeType="1"/>
          </p:cNvSpPr>
          <p:nvPr/>
        </p:nvSpPr>
        <p:spPr bwMode="auto">
          <a:xfrm>
            <a:off x="366713" y="768350"/>
            <a:ext cx="8382000" cy="0"/>
          </a:xfrm>
          <a:prstGeom prst="line">
            <a:avLst/>
          </a:prstGeom>
          <a:noFill/>
          <a:ln w="9525">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7179" name="テキスト ボックス 10"/>
          <p:cNvSpPr txBox="1">
            <a:spLocks noChangeArrowheads="1"/>
          </p:cNvSpPr>
          <p:nvPr/>
        </p:nvSpPr>
        <p:spPr bwMode="auto">
          <a:xfrm>
            <a:off x="374650" y="2852738"/>
            <a:ext cx="8440738" cy="646112"/>
          </a:xfrm>
          <a:prstGeom prst="rect">
            <a:avLst/>
          </a:prstGeom>
          <a:noFill/>
          <a:ln w="9525">
            <a:noFill/>
            <a:miter lim="800000"/>
            <a:headEnd/>
            <a:tailEnd/>
          </a:ln>
        </p:spPr>
        <p:txBody>
          <a:bodyPr>
            <a:spAutoFit/>
          </a:bodyPr>
          <a:lstStyle/>
          <a:p>
            <a:pPr algn="l">
              <a:buFontTx/>
              <a:buNone/>
            </a:pPr>
            <a:r>
              <a:rPr lang="ja-JP" altLang="en-US" sz="1800">
                <a:solidFill>
                  <a:srgbClr val="000000"/>
                </a:solidFill>
                <a:latin typeface="Arial" charset="0"/>
                <a:ea typeface="ＭＳ Ｐゴシック" pitchFamily="50" charset="-128"/>
              </a:rPr>
              <a:t>衛星の状況：　スピンレート制御終了判断をマニュアルで行い定常運用実施中．</a:t>
            </a:r>
            <a:endParaRPr lang="en-US" altLang="ja-JP" sz="1800">
              <a:solidFill>
                <a:srgbClr val="000000"/>
              </a:solidFill>
              <a:latin typeface="Arial" charset="0"/>
              <a:ea typeface="ＭＳ Ｐゴシック" pitchFamily="50" charset="-128"/>
            </a:endParaRPr>
          </a:p>
          <a:p>
            <a:pPr algn="l">
              <a:buFontTx/>
              <a:buNone/>
            </a:pPr>
            <a:r>
              <a:rPr lang="ja-JP" altLang="en-US" sz="1800">
                <a:solidFill>
                  <a:srgbClr val="000000"/>
                </a:solidFill>
                <a:latin typeface="Arial" charset="0"/>
                <a:ea typeface="ＭＳ Ｐゴシック" pitchFamily="50" charset="-128"/>
              </a:rPr>
              <a:t>　　　　　　　　　他は劣化傾向はなく安定して飛翔．　（ジャイロ系統が１軸故障のため）</a:t>
            </a:r>
            <a:endParaRPr lang="en-US" altLang="ja-JP" sz="1800">
              <a:solidFill>
                <a:srgbClr val="000000"/>
              </a:solidFill>
              <a:latin typeface="Arial" charset="0"/>
              <a:ea typeface="ＭＳ Ｐゴシック" pitchFamily="50" charset="-128"/>
            </a:endParaRPr>
          </a:p>
        </p:txBody>
      </p:sp>
      <p:sp>
        <p:nvSpPr>
          <p:cNvPr id="5" name="スライド番号プレースホルダー 4"/>
          <p:cNvSpPr>
            <a:spLocks noGrp="1"/>
          </p:cNvSpPr>
          <p:nvPr>
            <p:ph type="sldNum" sz="quarter" idx="12"/>
          </p:nvPr>
        </p:nvSpPr>
        <p:spPr/>
        <p:txBody>
          <a:bodyPr/>
          <a:lstStyle/>
          <a:p>
            <a:pPr>
              <a:defRPr/>
            </a:pPr>
            <a:fld id="{BEBFE9BD-2CA6-4498-A896-E7BFA07EAEC7}" type="slidenum">
              <a:rPr lang="en-US" altLang="ja-JP" smtClean="0">
                <a:solidFill>
                  <a:srgbClr val="000000"/>
                </a:solidFill>
              </a:rPr>
              <a:pPr>
                <a:defRPr/>
              </a:pPr>
              <a:t>44</a:t>
            </a:fld>
            <a:endParaRPr lang="en-US" altLang="ja-JP">
              <a:solidFill>
                <a:srgbClr val="000000"/>
              </a:solidFill>
            </a:endParaRPr>
          </a:p>
        </p:txBody>
      </p:sp>
    </p:spTree>
    <p:extLst>
      <p:ext uri="{BB962C8B-B14F-4D97-AF65-F5344CB8AC3E}">
        <p14:creationId xmlns:p14="http://schemas.microsoft.com/office/powerpoint/2010/main" val="8094290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8313" y="188913"/>
            <a:ext cx="8229600" cy="495300"/>
          </a:xfrm>
          <a:prstGeom prst="rect">
            <a:avLst/>
          </a:prstGeom>
          <a:noFill/>
          <a:ln w="9525">
            <a:noFill/>
            <a:miter lim="800000"/>
            <a:headEnd/>
            <a:tailEnd/>
          </a:ln>
          <a:effectLst/>
        </p:spPr>
        <p:txBody>
          <a:bodyPr anchor="ctr"/>
          <a:lstStyle/>
          <a:p>
            <a:pPr>
              <a:buFontTx/>
              <a:buNone/>
              <a:defRPr/>
            </a:pPr>
            <a:r>
              <a:rPr lang="ja-JP" altLang="en-US">
                <a:solidFill>
                  <a:srgbClr val="000000"/>
                </a:solidFill>
                <a:latin typeface="ＭＳ Ｐゴシック"/>
                <a:ea typeface="ＭＳ Ｐゴシック"/>
              </a:rPr>
              <a:t>（参考１）　</a:t>
            </a:r>
            <a:r>
              <a:rPr lang="en-US" altLang="ja-JP">
                <a:solidFill>
                  <a:srgbClr val="000000"/>
                </a:solidFill>
                <a:latin typeface="ＭＳ Ｐゴシック"/>
                <a:ea typeface="ＭＳ Ｐゴシック"/>
              </a:rPr>
              <a:t>SDS-1</a:t>
            </a:r>
            <a:r>
              <a:rPr lang="ja-JP" altLang="en-US">
                <a:solidFill>
                  <a:srgbClr val="000000"/>
                </a:solidFill>
                <a:latin typeface="ＭＳ Ｐゴシック"/>
                <a:ea typeface="ＭＳ Ｐゴシック"/>
              </a:rPr>
              <a:t>の概要（</a:t>
            </a:r>
            <a:r>
              <a:rPr lang="en-US" altLang="ja-JP">
                <a:solidFill>
                  <a:srgbClr val="000000"/>
                </a:solidFill>
                <a:latin typeface="ＭＳ Ｐゴシック"/>
                <a:ea typeface="ＭＳ Ｐゴシック"/>
              </a:rPr>
              <a:t>2/2)</a:t>
            </a:r>
            <a:r>
              <a:rPr lang="ja-JP" altLang="en-US">
                <a:solidFill>
                  <a:srgbClr val="000000"/>
                </a:solidFill>
                <a:latin typeface="ＭＳ Ｐゴシック"/>
                <a:ea typeface="ＭＳ Ｐゴシック"/>
              </a:rPr>
              <a:t>　搭載実験機器</a:t>
            </a:r>
          </a:p>
        </p:txBody>
      </p:sp>
      <p:sp>
        <p:nvSpPr>
          <p:cNvPr id="8195" name="Line 3"/>
          <p:cNvSpPr>
            <a:spLocks noChangeShapeType="1"/>
          </p:cNvSpPr>
          <p:nvPr/>
        </p:nvSpPr>
        <p:spPr bwMode="auto">
          <a:xfrm>
            <a:off x="366713" y="692150"/>
            <a:ext cx="8382000" cy="0"/>
          </a:xfrm>
          <a:prstGeom prst="line">
            <a:avLst/>
          </a:prstGeom>
          <a:noFill/>
          <a:ln w="57150">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8196" name="Line 4"/>
          <p:cNvSpPr>
            <a:spLocks noChangeShapeType="1"/>
          </p:cNvSpPr>
          <p:nvPr/>
        </p:nvSpPr>
        <p:spPr bwMode="auto">
          <a:xfrm>
            <a:off x="366713" y="768350"/>
            <a:ext cx="8382000" cy="0"/>
          </a:xfrm>
          <a:prstGeom prst="line">
            <a:avLst/>
          </a:prstGeom>
          <a:noFill/>
          <a:ln w="9525">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8197" name="スライド番号プレースホルダ 3"/>
          <p:cNvSpPr txBox="1">
            <a:spLocks/>
          </p:cNvSpPr>
          <p:nvPr/>
        </p:nvSpPr>
        <p:spPr bwMode="auto">
          <a:xfrm>
            <a:off x="8532813" y="6453188"/>
            <a:ext cx="611187" cy="404812"/>
          </a:xfrm>
          <a:prstGeom prst="rect">
            <a:avLst/>
          </a:prstGeom>
          <a:noFill/>
          <a:ln w="9525">
            <a:noFill/>
            <a:miter lim="800000"/>
            <a:headEnd/>
            <a:tailEnd/>
          </a:ln>
        </p:spPr>
        <p:txBody>
          <a:bodyPr anchor="ctr"/>
          <a:lstStyle/>
          <a:p>
            <a:pPr algn="r">
              <a:buFontTx/>
              <a:buNone/>
            </a:pPr>
            <a:fld id="{23E1FF62-7E47-48BD-98B8-3D10A1461FC0}" type="slidenum">
              <a:rPr lang="en-US" altLang="ja-JP" sz="1800">
                <a:solidFill>
                  <a:srgbClr val="000000"/>
                </a:solidFill>
                <a:latin typeface="Arial" charset="0"/>
                <a:ea typeface="ＭＳ Ｐゴシック" pitchFamily="50" charset="-128"/>
              </a:rPr>
              <a:pPr algn="r">
                <a:buFontTx/>
                <a:buNone/>
              </a:pPr>
              <a:t>45</a:t>
            </a:fld>
            <a:endParaRPr lang="en-US" altLang="ja-JP" sz="1800">
              <a:solidFill>
                <a:srgbClr val="000000"/>
              </a:solidFill>
              <a:latin typeface="Arial" charset="0"/>
              <a:ea typeface="ＭＳ Ｐゴシック" pitchFamily="50" charset="-128"/>
            </a:endParaRPr>
          </a:p>
        </p:txBody>
      </p:sp>
      <p:pic>
        <p:nvPicPr>
          <p:cNvPr id="8198" name="Picture 48"/>
          <p:cNvPicPr>
            <a:picLocks noChangeAspect="1" noChangeArrowheads="1"/>
          </p:cNvPicPr>
          <p:nvPr/>
        </p:nvPicPr>
        <p:blipFill>
          <a:blip r:embed="rId3" cstate="print"/>
          <a:srcRect/>
          <a:stretch>
            <a:fillRect/>
          </a:stretch>
        </p:blipFill>
        <p:spPr bwMode="auto">
          <a:xfrm>
            <a:off x="190500" y="887413"/>
            <a:ext cx="8743950" cy="5705475"/>
          </a:xfrm>
          <a:prstGeom prst="rect">
            <a:avLst/>
          </a:prstGeom>
          <a:noFill/>
          <a:ln w="9525">
            <a:noFill/>
            <a:miter lim="800000"/>
            <a:headEnd/>
            <a:tailEnd/>
          </a:ln>
        </p:spPr>
      </p:pic>
      <p:sp>
        <p:nvSpPr>
          <p:cNvPr id="7" name="テキスト ボックス 6"/>
          <p:cNvSpPr txBox="1"/>
          <p:nvPr/>
        </p:nvSpPr>
        <p:spPr>
          <a:xfrm>
            <a:off x="3200400" y="4243388"/>
            <a:ext cx="1636713" cy="368300"/>
          </a:xfrm>
          <a:prstGeom prst="rect">
            <a:avLst/>
          </a:prstGeom>
          <a:solidFill>
            <a:schemeClr val="bg1"/>
          </a:solidFill>
          <a:ln>
            <a:solidFill>
              <a:schemeClr val="tx1">
                <a:lumMod val="95000"/>
                <a:lumOff val="5000"/>
              </a:schemeClr>
            </a:solidFill>
          </a:ln>
        </p:spPr>
        <p:txBody>
          <a:bodyPr>
            <a:spAutoFit/>
          </a:bodyPr>
          <a:lstStyle/>
          <a:p>
            <a:pPr>
              <a:buFontTx/>
              <a:buNone/>
              <a:defRPr/>
            </a:pPr>
            <a:r>
              <a:rPr lang="ja-JP" altLang="en-US" sz="1800">
                <a:solidFill>
                  <a:srgbClr val="000000">
                    <a:lumMod val="95000"/>
                    <a:lumOff val="5000"/>
                  </a:srgbClr>
                </a:solidFill>
                <a:latin typeface="Arial" charset="0"/>
                <a:ea typeface="ＭＳ Ｐゴシック" pitchFamily="50" charset="-128"/>
              </a:rPr>
              <a:t>研究開発本部</a:t>
            </a:r>
          </a:p>
        </p:txBody>
      </p:sp>
      <p:sp>
        <p:nvSpPr>
          <p:cNvPr id="8" name="テキスト ボックス 7"/>
          <p:cNvSpPr txBox="1"/>
          <p:nvPr/>
        </p:nvSpPr>
        <p:spPr>
          <a:xfrm>
            <a:off x="7212013" y="3233738"/>
            <a:ext cx="1636712" cy="369887"/>
          </a:xfrm>
          <a:prstGeom prst="rect">
            <a:avLst/>
          </a:prstGeom>
          <a:solidFill>
            <a:schemeClr val="bg1"/>
          </a:solidFill>
          <a:ln>
            <a:solidFill>
              <a:schemeClr val="tx1">
                <a:lumMod val="95000"/>
                <a:lumOff val="5000"/>
              </a:schemeClr>
            </a:solidFill>
          </a:ln>
        </p:spPr>
        <p:txBody>
          <a:bodyPr>
            <a:spAutoFit/>
          </a:bodyPr>
          <a:lstStyle/>
          <a:p>
            <a:pPr>
              <a:buFontTx/>
              <a:buNone/>
              <a:defRPr/>
            </a:pPr>
            <a:r>
              <a:rPr lang="ja-JP" altLang="en-US" sz="1800">
                <a:solidFill>
                  <a:srgbClr val="000000">
                    <a:lumMod val="95000"/>
                    <a:lumOff val="5000"/>
                  </a:srgbClr>
                </a:solidFill>
                <a:latin typeface="Arial" charset="0"/>
                <a:ea typeface="ＭＳ Ｐゴシック" pitchFamily="50" charset="-128"/>
              </a:rPr>
              <a:t>研究開発本部</a:t>
            </a:r>
          </a:p>
        </p:txBody>
      </p:sp>
      <p:sp>
        <p:nvSpPr>
          <p:cNvPr id="9" name="テキスト ボックス 8"/>
          <p:cNvSpPr txBox="1"/>
          <p:nvPr/>
        </p:nvSpPr>
        <p:spPr>
          <a:xfrm>
            <a:off x="1450975" y="2647950"/>
            <a:ext cx="1804988" cy="369888"/>
          </a:xfrm>
          <a:prstGeom prst="rect">
            <a:avLst/>
          </a:prstGeom>
          <a:solidFill>
            <a:schemeClr val="bg1"/>
          </a:solidFill>
          <a:ln>
            <a:solidFill>
              <a:schemeClr val="tx1">
                <a:lumMod val="95000"/>
                <a:lumOff val="5000"/>
              </a:schemeClr>
            </a:solidFill>
          </a:ln>
        </p:spPr>
        <p:txBody>
          <a:bodyPr>
            <a:spAutoFit/>
          </a:bodyPr>
          <a:lstStyle/>
          <a:p>
            <a:pPr>
              <a:buFontTx/>
              <a:buNone/>
              <a:defRPr/>
            </a:pPr>
            <a:r>
              <a:rPr lang="ja-JP" altLang="en-US" sz="1800">
                <a:solidFill>
                  <a:srgbClr val="000000">
                    <a:lumMod val="95000"/>
                    <a:lumOff val="5000"/>
                  </a:srgbClr>
                </a:solidFill>
                <a:latin typeface="Arial" charset="0"/>
                <a:ea typeface="ＭＳ Ｐゴシック" pitchFamily="50" charset="-128"/>
              </a:rPr>
              <a:t>宇宙科学研究所</a:t>
            </a:r>
          </a:p>
        </p:txBody>
      </p:sp>
      <p:sp>
        <p:nvSpPr>
          <p:cNvPr id="5" name="スライド番号プレースホルダー 4"/>
          <p:cNvSpPr>
            <a:spLocks noGrp="1"/>
          </p:cNvSpPr>
          <p:nvPr>
            <p:ph type="sldNum" sz="quarter" idx="12"/>
          </p:nvPr>
        </p:nvSpPr>
        <p:spPr/>
        <p:txBody>
          <a:bodyPr/>
          <a:lstStyle/>
          <a:p>
            <a:pPr>
              <a:defRPr/>
            </a:pPr>
            <a:fld id="{BEBFE9BD-2CA6-4498-A896-E7BFA07EAEC7}" type="slidenum">
              <a:rPr lang="en-US" altLang="ja-JP" smtClean="0">
                <a:solidFill>
                  <a:srgbClr val="000000"/>
                </a:solidFill>
              </a:rPr>
              <a:pPr>
                <a:defRPr/>
              </a:pPr>
              <a:t>45</a:t>
            </a:fld>
            <a:endParaRPr lang="en-US" altLang="ja-JP">
              <a:solidFill>
                <a:srgbClr val="000000"/>
              </a:solidFill>
            </a:endParaRPr>
          </a:p>
        </p:txBody>
      </p:sp>
    </p:spTree>
    <p:extLst>
      <p:ext uri="{BB962C8B-B14F-4D97-AF65-F5344CB8AC3E}">
        <p14:creationId xmlns:p14="http://schemas.microsoft.com/office/powerpoint/2010/main" val="38824217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3"/>
          <p:cNvSpPr>
            <a:spLocks noChangeShapeType="1"/>
          </p:cNvSpPr>
          <p:nvPr/>
        </p:nvSpPr>
        <p:spPr bwMode="auto">
          <a:xfrm>
            <a:off x="366713" y="692150"/>
            <a:ext cx="8382000" cy="0"/>
          </a:xfrm>
          <a:prstGeom prst="line">
            <a:avLst/>
          </a:prstGeom>
          <a:noFill/>
          <a:ln w="57150">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3075" name="Line 4"/>
          <p:cNvSpPr>
            <a:spLocks noChangeShapeType="1"/>
          </p:cNvSpPr>
          <p:nvPr/>
        </p:nvSpPr>
        <p:spPr bwMode="auto">
          <a:xfrm>
            <a:off x="366713" y="768350"/>
            <a:ext cx="8382000" cy="0"/>
          </a:xfrm>
          <a:prstGeom prst="line">
            <a:avLst/>
          </a:prstGeom>
          <a:noFill/>
          <a:ln w="9525">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3076" name="スライド番号プレースホルダ 3"/>
          <p:cNvSpPr txBox="1">
            <a:spLocks/>
          </p:cNvSpPr>
          <p:nvPr/>
        </p:nvSpPr>
        <p:spPr bwMode="auto">
          <a:xfrm>
            <a:off x="8532813" y="6453188"/>
            <a:ext cx="611187" cy="404812"/>
          </a:xfrm>
          <a:prstGeom prst="rect">
            <a:avLst/>
          </a:prstGeom>
          <a:noFill/>
          <a:ln w="9525">
            <a:noFill/>
            <a:miter lim="800000"/>
            <a:headEnd/>
            <a:tailEnd/>
          </a:ln>
        </p:spPr>
        <p:txBody>
          <a:bodyPr anchor="ctr"/>
          <a:lstStyle/>
          <a:p>
            <a:pPr algn="r">
              <a:buFontTx/>
              <a:buNone/>
            </a:pPr>
            <a:fld id="{4D39F9CC-1F7A-4C61-9585-054CA2BB6C5A}" type="slidenum">
              <a:rPr lang="en-US" altLang="ja-JP" sz="1800">
                <a:solidFill>
                  <a:srgbClr val="000000"/>
                </a:solidFill>
                <a:latin typeface="Arial" charset="0"/>
                <a:ea typeface="ＭＳ Ｐゴシック" pitchFamily="50" charset="-128"/>
              </a:rPr>
              <a:pPr algn="r">
                <a:buFontTx/>
                <a:buNone/>
              </a:pPr>
              <a:t>46</a:t>
            </a:fld>
            <a:endParaRPr lang="en-US" altLang="ja-JP" sz="1800">
              <a:solidFill>
                <a:srgbClr val="000000"/>
              </a:solidFill>
              <a:latin typeface="Arial" charset="0"/>
              <a:ea typeface="ＭＳ Ｐゴシック" pitchFamily="50" charset="-128"/>
            </a:endParaRPr>
          </a:p>
        </p:txBody>
      </p:sp>
      <p:sp>
        <p:nvSpPr>
          <p:cNvPr id="38" name="Rectangle 2"/>
          <p:cNvSpPr>
            <a:spLocks noChangeArrowheads="1"/>
          </p:cNvSpPr>
          <p:nvPr/>
        </p:nvSpPr>
        <p:spPr bwMode="auto">
          <a:xfrm>
            <a:off x="468313" y="188913"/>
            <a:ext cx="8229600" cy="495300"/>
          </a:xfrm>
          <a:prstGeom prst="rect">
            <a:avLst/>
          </a:prstGeom>
          <a:noFill/>
          <a:ln w="9525">
            <a:noFill/>
            <a:miter lim="800000"/>
            <a:headEnd/>
            <a:tailEnd/>
          </a:ln>
          <a:effectLst/>
        </p:spPr>
        <p:txBody>
          <a:bodyPr anchor="ctr"/>
          <a:lstStyle/>
          <a:p>
            <a:pPr>
              <a:buFontTx/>
              <a:buNone/>
              <a:defRPr/>
            </a:pPr>
            <a:r>
              <a:rPr lang="ja-JP" altLang="en-US">
                <a:solidFill>
                  <a:srgbClr val="000000"/>
                </a:solidFill>
                <a:latin typeface="ＭＳ Ｐゴシック"/>
                <a:ea typeface="ＭＳ Ｐゴシック"/>
              </a:rPr>
              <a:t>（Ａ）　</a:t>
            </a:r>
            <a:r>
              <a:rPr lang="en-US" altLang="ja-JP">
                <a:solidFill>
                  <a:srgbClr val="000000"/>
                </a:solidFill>
                <a:latin typeface="ＭＳ Ｐゴシック"/>
                <a:ea typeface="ＭＳ Ｐゴシック"/>
              </a:rPr>
              <a:t>SDS-1</a:t>
            </a:r>
            <a:r>
              <a:rPr lang="ja-JP" altLang="en-US">
                <a:solidFill>
                  <a:srgbClr val="000000"/>
                </a:solidFill>
                <a:latin typeface="ＭＳ Ｐゴシック"/>
                <a:ea typeface="ＭＳ Ｐゴシック"/>
              </a:rPr>
              <a:t>／</a:t>
            </a:r>
            <a:r>
              <a:rPr lang="en-US" altLang="ja-JP">
                <a:solidFill>
                  <a:srgbClr val="000000"/>
                </a:solidFill>
                <a:latin typeface="ＭＳ Ｐゴシック"/>
                <a:ea typeface="ＭＳ Ｐゴシック"/>
              </a:rPr>
              <a:t>SWIM</a:t>
            </a:r>
            <a:r>
              <a:rPr lang="ja-JP" altLang="en-US">
                <a:solidFill>
                  <a:srgbClr val="000000"/>
                </a:solidFill>
                <a:latin typeface="ＭＳ Ｐゴシック"/>
                <a:ea typeface="ＭＳ Ｐゴシック"/>
              </a:rPr>
              <a:t>地上同時観測実験</a:t>
            </a:r>
            <a:r>
              <a:rPr lang="en-US" altLang="ja-JP">
                <a:solidFill>
                  <a:srgbClr val="000000"/>
                </a:solidFill>
                <a:latin typeface="ＭＳ Ｐゴシック"/>
                <a:ea typeface="ＭＳ Ｐゴシック"/>
              </a:rPr>
              <a:t>(1/3)</a:t>
            </a:r>
            <a:endParaRPr lang="ja-JP" altLang="en-US">
              <a:solidFill>
                <a:srgbClr val="000000"/>
              </a:solidFill>
              <a:latin typeface="ＭＳ Ｐゴシック"/>
              <a:ea typeface="ＭＳ Ｐゴシック"/>
            </a:endParaRPr>
          </a:p>
        </p:txBody>
      </p:sp>
      <p:sp>
        <p:nvSpPr>
          <p:cNvPr id="39" name="テキスト ボックス 38"/>
          <p:cNvSpPr txBox="1"/>
          <p:nvPr/>
        </p:nvSpPr>
        <p:spPr>
          <a:xfrm>
            <a:off x="374650" y="877888"/>
            <a:ext cx="7434263" cy="1208087"/>
          </a:xfrm>
          <a:prstGeom prst="rect">
            <a:avLst/>
          </a:prstGeom>
          <a:noFill/>
        </p:spPr>
        <p:txBody>
          <a:bodyPr>
            <a:spAutoFit/>
          </a:bodyPr>
          <a:lstStyle/>
          <a:p>
            <a:pPr algn="l">
              <a:buFontTx/>
              <a:buNone/>
              <a:defRPr/>
            </a:pPr>
            <a:r>
              <a:rPr lang="ja-JP" altLang="en-US" sz="2000">
                <a:solidFill>
                  <a:srgbClr val="000000">
                    <a:lumMod val="95000"/>
                    <a:lumOff val="5000"/>
                  </a:srgbClr>
                </a:solidFill>
                <a:latin typeface="ＭＳ Ｐゴシック"/>
                <a:ea typeface="ＭＳ Ｐゴシック"/>
              </a:rPr>
              <a:t>目的</a:t>
            </a:r>
            <a:endParaRPr lang="en-US" altLang="ja-JP" sz="2000">
              <a:solidFill>
                <a:srgbClr val="000000">
                  <a:lumMod val="95000"/>
                  <a:lumOff val="5000"/>
                </a:srgbClr>
              </a:solidFill>
              <a:latin typeface="ＭＳ Ｐゴシック"/>
              <a:ea typeface="ＭＳ Ｐゴシック"/>
            </a:endParaRPr>
          </a:p>
          <a:p>
            <a:pPr indent="152400" algn="l" eaLnBrk="0" hangingPunct="0">
              <a:lnSpc>
                <a:spcPts val="2100"/>
              </a:lnSpc>
              <a:buFontTx/>
              <a:buNone/>
              <a:defRPr/>
            </a:pPr>
            <a:r>
              <a:rPr lang="ja-JP" altLang="en-US" sz="2000">
                <a:solidFill>
                  <a:srgbClr val="000000">
                    <a:lumMod val="95000"/>
                    <a:lumOff val="5000"/>
                  </a:srgbClr>
                </a:solidFill>
                <a:latin typeface="ＭＳ Ｐゴシック"/>
                <a:ea typeface="ＭＳ Ｐゴシック"/>
              </a:rPr>
              <a:t>　</a:t>
            </a:r>
            <a:r>
              <a:rPr lang="ja-JP" altLang="en-US" sz="2000">
                <a:solidFill>
                  <a:srgbClr val="000000">
                    <a:lumMod val="95000"/>
                    <a:lumOff val="5000"/>
                  </a:srgbClr>
                </a:solidFill>
                <a:latin typeface="ＭＳ Ｐゴシック"/>
                <a:ea typeface="ＭＳ Ｐゴシック"/>
                <a:cs typeface="Times New Roman" pitchFamily="18" charset="0"/>
              </a:rPr>
              <a:t>宇宙</a:t>
            </a:r>
            <a:r>
              <a:rPr lang="en-US" altLang="ja-JP" sz="2000">
                <a:solidFill>
                  <a:srgbClr val="000000">
                    <a:lumMod val="95000"/>
                    <a:lumOff val="5000"/>
                  </a:srgbClr>
                </a:solidFill>
                <a:latin typeface="ＭＳ Ｐゴシック"/>
                <a:ea typeface="ＭＳ Ｐゴシック"/>
                <a:cs typeface="Times New Roman" pitchFamily="18" charset="0"/>
              </a:rPr>
              <a:t>-</a:t>
            </a:r>
            <a:r>
              <a:rPr lang="ja-JP" altLang="en-US" sz="2000">
                <a:solidFill>
                  <a:srgbClr val="000000">
                    <a:lumMod val="95000"/>
                    <a:lumOff val="5000"/>
                  </a:srgbClr>
                </a:solidFill>
                <a:latin typeface="ＭＳ Ｐゴシック"/>
                <a:ea typeface="ＭＳ Ｐゴシック"/>
                <a:cs typeface="Times New Roman" pitchFamily="18" charset="0"/>
              </a:rPr>
              <a:t>地上同時の</a:t>
            </a:r>
            <a:r>
              <a:rPr lang="ja-JP" altLang="en-US" sz="2000" u="sng">
                <a:solidFill>
                  <a:srgbClr val="000000">
                    <a:lumMod val="95000"/>
                    <a:lumOff val="5000"/>
                  </a:srgbClr>
                </a:solidFill>
                <a:latin typeface="ＭＳ Ｐゴシック"/>
                <a:ea typeface="ＭＳ Ｐゴシック"/>
                <a:cs typeface="Times New Roman" pitchFamily="18" charset="0"/>
              </a:rPr>
              <a:t>重力波観測手法の成立性を確認すること</a:t>
            </a:r>
            <a:r>
              <a:rPr lang="en-US" altLang="ja-JP" sz="2000" u="sng" kern="0">
                <a:solidFill>
                  <a:srgbClr val="000000">
                    <a:lumMod val="95000"/>
                    <a:lumOff val="5000"/>
                  </a:srgbClr>
                </a:solidFill>
                <a:latin typeface="ＭＳ Ｐゴシック"/>
                <a:ea typeface="ＭＳ Ｐゴシック"/>
                <a:sym typeface="Wingdings" pitchFamily="2" charset="2"/>
              </a:rPr>
              <a:t>.</a:t>
            </a:r>
          </a:p>
          <a:p>
            <a:pPr indent="152400" algn="l" eaLnBrk="0" hangingPunct="0">
              <a:lnSpc>
                <a:spcPts val="2100"/>
              </a:lnSpc>
              <a:buFontTx/>
              <a:buNone/>
              <a:defRPr/>
            </a:pPr>
            <a:r>
              <a:rPr lang="ja-JP" altLang="en-US" sz="2000" kern="0">
                <a:solidFill>
                  <a:srgbClr val="000000">
                    <a:lumMod val="95000"/>
                    <a:lumOff val="5000"/>
                  </a:srgbClr>
                </a:solidFill>
                <a:latin typeface="ＭＳ Ｐゴシック"/>
                <a:ea typeface="ＭＳ Ｐゴシック"/>
                <a:sym typeface="Wingdings" pitchFamily="2" charset="2"/>
              </a:rPr>
              <a:t>　　　（１）</a:t>
            </a:r>
            <a:r>
              <a:rPr lang="ja-JP" altLang="en-US" sz="2000" kern="0">
                <a:solidFill>
                  <a:srgbClr val="000000">
                    <a:lumMod val="95000"/>
                    <a:lumOff val="5000"/>
                  </a:srgbClr>
                </a:solidFill>
                <a:latin typeface="ＭＳ Ｐゴシック"/>
                <a:ea typeface="ＭＳ Ｐゴシック"/>
              </a:rPr>
              <a:t>地上検出器との</a:t>
            </a:r>
            <a:r>
              <a:rPr lang="ja-JP" altLang="en-US" sz="2000" u="sng" kern="0">
                <a:solidFill>
                  <a:srgbClr val="000000">
                    <a:lumMod val="95000"/>
                    <a:lumOff val="5000"/>
                  </a:srgbClr>
                </a:solidFill>
                <a:latin typeface="ＭＳ Ｐゴシック"/>
                <a:ea typeface="ＭＳ Ｐゴシック"/>
              </a:rPr>
              <a:t>同時観測</a:t>
            </a:r>
            <a:endParaRPr lang="en-US" altLang="ja-JP" sz="2000" u="sng" kern="0">
              <a:solidFill>
                <a:srgbClr val="000000">
                  <a:lumMod val="95000"/>
                  <a:lumOff val="5000"/>
                </a:srgbClr>
              </a:solidFill>
              <a:latin typeface="ＭＳ Ｐゴシック"/>
              <a:ea typeface="ＭＳ Ｐゴシック"/>
            </a:endParaRPr>
          </a:p>
          <a:p>
            <a:pPr indent="152400" algn="l" eaLnBrk="0" hangingPunct="0">
              <a:lnSpc>
                <a:spcPts val="2100"/>
              </a:lnSpc>
              <a:buFontTx/>
              <a:buNone/>
              <a:defRPr/>
            </a:pPr>
            <a:r>
              <a:rPr lang="ja-JP" altLang="en-US" sz="2000" kern="0">
                <a:solidFill>
                  <a:srgbClr val="000000">
                    <a:lumMod val="95000"/>
                    <a:lumOff val="5000"/>
                  </a:srgbClr>
                </a:solidFill>
                <a:latin typeface="ＭＳ Ｐゴシック"/>
                <a:ea typeface="ＭＳ Ｐゴシック"/>
              </a:rPr>
              <a:t>　　　（２）観測点の一つとして</a:t>
            </a:r>
            <a:r>
              <a:rPr lang="ja-JP" altLang="en-US" sz="2000" u="sng" kern="0">
                <a:solidFill>
                  <a:srgbClr val="000000">
                    <a:lumMod val="95000"/>
                    <a:lumOff val="5000"/>
                  </a:srgbClr>
                </a:solidFill>
                <a:latin typeface="ＭＳ Ｐゴシック"/>
                <a:ea typeface="ＭＳ Ｐゴシック"/>
              </a:rPr>
              <a:t>衛星の軌道運動</a:t>
            </a:r>
            <a:r>
              <a:rPr lang="ja-JP" altLang="en-US" sz="2000" kern="0">
                <a:solidFill>
                  <a:srgbClr val="000000">
                    <a:lumMod val="95000"/>
                    <a:lumOff val="5000"/>
                  </a:srgbClr>
                </a:solidFill>
                <a:latin typeface="ＭＳ Ｐゴシック"/>
                <a:ea typeface="ＭＳ Ｐゴシック"/>
              </a:rPr>
              <a:t>を利用</a:t>
            </a:r>
            <a:endParaRPr lang="en-US" altLang="ja-JP" sz="2000" kern="0">
              <a:solidFill>
                <a:srgbClr val="000000">
                  <a:lumMod val="95000"/>
                  <a:lumOff val="5000"/>
                </a:srgbClr>
              </a:solidFill>
              <a:latin typeface="ＭＳ Ｐゴシック"/>
              <a:ea typeface="ＭＳ Ｐゴシック"/>
              <a:sym typeface="Wingdings" pitchFamily="2" charset="2"/>
            </a:endParaRPr>
          </a:p>
        </p:txBody>
      </p:sp>
      <p:pic>
        <p:nvPicPr>
          <p:cNvPr id="3079" name="Picture 38"/>
          <p:cNvPicPr>
            <a:picLocks noChangeAspect="1" noChangeArrowheads="1"/>
          </p:cNvPicPr>
          <p:nvPr/>
        </p:nvPicPr>
        <p:blipFill>
          <a:blip r:embed="rId3" cstate="print"/>
          <a:srcRect/>
          <a:stretch>
            <a:fillRect/>
          </a:stretch>
        </p:blipFill>
        <p:spPr bwMode="auto">
          <a:xfrm>
            <a:off x="1243013" y="3562350"/>
            <a:ext cx="6858000" cy="3213100"/>
          </a:xfrm>
          <a:prstGeom prst="rect">
            <a:avLst/>
          </a:prstGeom>
          <a:noFill/>
          <a:ln w="9525">
            <a:noFill/>
            <a:miter lim="800000"/>
            <a:headEnd/>
            <a:tailEnd/>
          </a:ln>
        </p:spPr>
      </p:pic>
      <p:sp>
        <p:nvSpPr>
          <p:cNvPr id="40" name="Rectangle 6"/>
          <p:cNvSpPr txBox="1">
            <a:spLocks noChangeArrowheads="1"/>
          </p:cNvSpPr>
          <p:nvPr/>
        </p:nvSpPr>
        <p:spPr bwMode="auto">
          <a:xfrm>
            <a:off x="228600" y="2141538"/>
            <a:ext cx="3959225" cy="400050"/>
          </a:xfrm>
          <a:prstGeom prst="rect">
            <a:avLst/>
          </a:prstGeom>
          <a:noFill/>
          <a:ln w="9525">
            <a:noFill/>
            <a:miter lim="800000"/>
            <a:headEnd/>
            <a:tailEnd/>
          </a:ln>
        </p:spPr>
        <p:txBody>
          <a:bodyPr anchor="ctr"/>
          <a:lstStyle/>
          <a:p>
            <a:pPr algn="l">
              <a:buFontTx/>
              <a:buNone/>
              <a:defRPr/>
            </a:pPr>
            <a:r>
              <a:rPr lang="ja-JP" altLang="en-US" sz="2000" u="sng" kern="0">
                <a:solidFill>
                  <a:srgbClr val="C00000"/>
                </a:solidFill>
                <a:latin typeface="Arial"/>
                <a:ea typeface="ＭＳ Ｐゴシック"/>
              </a:rPr>
              <a:t>（１）地上検出器との同時観測</a:t>
            </a:r>
            <a:endParaRPr lang="ja-JP" altLang="ja-JP" sz="2000" u="sng" kern="0">
              <a:solidFill>
                <a:srgbClr val="C00000"/>
              </a:solidFill>
              <a:latin typeface="Arial"/>
              <a:ea typeface="ＭＳ Ｐゴシック"/>
            </a:endParaRPr>
          </a:p>
        </p:txBody>
      </p:sp>
      <p:sp>
        <p:nvSpPr>
          <p:cNvPr id="41" name="Rectangle 7" descr="Rectangle: Click to edit Master text styles&#10;Second level&#10;Third level&#10;Fourth level&#10;Fifth level"/>
          <p:cNvSpPr txBox="1">
            <a:spLocks noChangeArrowheads="1"/>
          </p:cNvSpPr>
          <p:nvPr/>
        </p:nvSpPr>
        <p:spPr bwMode="auto">
          <a:xfrm>
            <a:off x="584200" y="2651125"/>
            <a:ext cx="7207250" cy="933450"/>
          </a:xfrm>
          <a:prstGeom prst="rect">
            <a:avLst/>
          </a:prstGeom>
          <a:noFill/>
          <a:ln w="9525">
            <a:noFill/>
            <a:miter lim="800000"/>
            <a:headEnd/>
            <a:tailEnd/>
          </a:ln>
        </p:spPr>
        <p:txBody>
          <a:bodyPr/>
          <a:lstStyle/>
          <a:p>
            <a:pPr marL="342900" indent="-342900" algn="l" eaLnBrk="0" hangingPunct="0">
              <a:lnSpc>
                <a:spcPts val="2100"/>
              </a:lnSpc>
              <a:spcBef>
                <a:spcPct val="20000"/>
              </a:spcBef>
              <a:buFontTx/>
              <a:buNone/>
              <a:defRPr/>
            </a:pPr>
            <a:r>
              <a:rPr lang="ja-JP" altLang="en-US" sz="2000" kern="0">
                <a:solidFill>
                  <a:srgbClr val="000000"/>
                </a:solidFill>
                <a:latin typeface="ＭＳ Ｐゴシック"/>
                <a:ea typeface="ＭＳ Ｐゴシック"/>
              </a:rPr>
              <a:t>重力波観測においては、</a:t>
            </a:r>
            <a:r>
              <a:rPr lang="ja-JP" altLang="en-US" sz="2000" u="sng" kern="0">
                <a:solidFill>
                  <a:srgbClr val="000000"/>
                </a:solidFill>
                <a:latin typeface="ＭＳ Ｐゴシック"/>
                <a:ea typeface="ＭＳ Ｐゴシック"/>
              </a:rPr>
              <a:t>複数台同時運転が重要</a:t>
            </a:r>
            <a:r>
              <a:rPr lang="en-US" altLang="ja-JP" sz="2000" u="sng" kern="0">
                <a:solidFill>
                  <a:srgbClr val="000000"/>
                </a:solidFill>
                <a:latin typeface="ＭＳ Ｐゴシック"/>
                <a:ea typeface="ＭＳ Ｐゴシック"/>
              </a:rPr>
              <a:t>.</a:t>
            </a:r>
            <a:endParaRPr lang="ja-JP" altLang="en-US" sz="2000" u="sng" kern="0">
              <a:solidFill>
                <a:srgbClr val="000000"/>
              </a:solidFill>
              <a:latin typeface="ＭＳ Ｐゴシック"/>
              <a:ea typeface="ＭＳ Ｐゴシック"/>
            </a:endParaRPr>
          </a:p>
          <a:p>
            <a:pPr marL="742950" lvl="1" indent="-285750" algn="l" eaLnBrk="0" hangingPunct="0">
              <a:lnSpc>
                <a:spcPts val="1900"/>
              </a:lnSpc>
              <a:spcBef>
                <a:spcPct val="20000"/>
              </a:spcBef>
              <a:buFontTx/>
              <a:buChar char="–"/>
              <a:defRPr/>
            </a:pPr>
            <a:r>
              <a:rPr lang="ja-JP" altLang="en-US" sz="1800" kern="0">
                <a:solidFill>
                  <a:srgbClr val="000000"/>
                </a:solidFill>
                <a:latin typeface="ＭＳ Ｐゴシック"/>
                <a:ea typeface="ＭＳ Ｐゴシック"/>
              </a:rPr>
              <a:t>重力波信号と検出器雑音の区別、擾乱の除去</a:t>
            </a:r>
            <a:r>
              <a:rPr lang="en-US" altLang="ja-JP" sz="1800" kern="0">
                <a:solidFill>
                  <a:srgbClr val="000000"/>
                </a:solidFill>
                <a:latin typeface="ＭＳ Ｐゴシック"/>
                <a:ea typeface="ＭＳ Ｐゴシック"/>
              </a:rPr>
              <a:t>.</a:t>
            </a:r>
            <a:endParaRPr lang="ja-JP" altLang="en-US" sz="1800" kern="0">
              <a:solidFill>
                <a:srgbClr val="000000"/>
              </a:solidFill>
              <a:latin typeface="ＭＳ Ｐゴシック"/>
              <a:ea typeface="ＭＳ Ｐゴシック"/>
            </a:endParaRPr>
          </a:p>
          <a:p>
            <a:pPr marL="742950" lvl="1" indent="-285750" algn="l" eaLnBrk="0" hangingPunct="0">
              <a:lnSpc>
                <a:spcPts val="1900"/>
              </a:lnSpc>
              <a:spcBef>
                <a:spcPct val="20000"/>
              </a:spcBef>
              <a:buFontTx/>
              <a:buChar char="–"/>
              <a:defRPr/>
            </a:pPr>
            <a:r>
              <a:rPr lang="ja-JP" altLang="en-US" sz="1800" kern="0">
                <a:solidFill>
                  <a:srgbClr val="000000"/>
                </a:solidFill>
                <a:latin typeface="ＭＳ Ｐゴシック"/>
                <a:ea typeface="ＭＳ Ｐゴシック"/>
              </a:rPr>
              <a:t>波源の方向、偏波の情報</a:t>
            </a:r>
            <a:r>
              <a:rPr lang="en-US" altLang="ja-JP" sz="1800" kern="0">
                <a:solidFill>
                  <a:srgbClr val="000000"/>
                </a:solidFill>
                <a:latin typeface="ＭＳ Ｐゴシック"/>
                <a:ea typeface="ＭＳ Ｐゴシック"/>
              </a:rPr>
              <a:t>.</a:t>
            </a:r>
            <a:endParaRPr lang="ja-JP" altLang="ja-JP" sz="1800" kern="0" dirty="0">
              <a:solidFill>
                <a:srgbClr val="000000"/>
              </a:solidFill>
              <a:latin typeface="ＭＳ Ｐゴシック"/>
              <a:ea typeface="ＭＳ Ｐゴシック"/>
            </a:endParaRPr>
          </a:p>
        </p:txBody>
      </p:sp>
      <p:sp>
        <p:nvSpPr>
          <p:cNvPr id="4" name="スライド番号プレースホルダー 3"/>
          <p:cNvSpPr>
            <a:spLocks noGrp="1"/>
          </p:cNvSpPr>
          <p:nvPr>
            <p:ph type="sldNum" sz="quarter" idx="12"/>
          </p:nvPr>
        </p:nvSpPr>
        <p:spPr/>
        <p:txBody>
          <a:bodyPr/>
          <a:lstStyle/>
          <a:p>
            <a:pPr>
              <a:defRPr/>
            </a:pPr>
            <a:fld id="{BEBFE9BD-2CA6-4498-A896-E7BFA07EAEC7}" type="slidenum">
              <a:rPr lang="en-US" altLang="ja-JP" smtClean="0">
                <a:solidFill>
                  <a:srgbClr val="000000"/>
                </a:solidFill>
              </a:rPr>
              <a:pPr>
                <a:defRPr/>
              </a:pPr>
              <a:t>46</a:t>
            </a:fld>
            <a:endParaRPr lang="en-US" altLang="ja-JP">
              <a:solidFill>
                <a:srgbClr val="000000"/>
              </a:solidFill>
            </a:endParaRPr>
          </a:p>
        </p:txBody>
      </p:sp>
    </p:spTree>
    <p:extLst>
      <p:ext uri="{BB962C8B-B14F-4D97-AF65-F5344CB8AC3E}">
        <p14:creationId xmlns:p14="http://schemas.microsoft.com/office/powerpoint/2010/main" val="13437555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789363" y="3898900"/>
            <a:ext cx="5238750" cy="2640013"/>
          </a:xfrm>
          <a:prstGeom prst="rect">
            <a:avLst/>
          </a:prstGeom>
          <a:noFill/>
          <a:ln w="9525">
            <a:noFill/>
            <a:miter lim="800000"/>
            <a:headEnd/>
            <a:tailEnd/>
          </a:ln>
        </p:spPr>
      </p:pic>
      <p:sp>
        <p:nvSpPr>
          <p:cNvPr id="4099" name="Line 3"/>
          <p:cNvSpPr>
            <a:spLocks noChangeShapeType="1"/>
          </p:cNvSpPr>
          <p:nvPr/>
        </p:nvSpPr>
        <p:spPr bwMode="auto">
          <a:xfrm>
            <a:off x="366713" y="692150"/>
            <a:ext cx="8382000" cy="0"/>
          </a:xfrm>
          <a:prstGeom prst="line">
            <a:avLst/>
          </a:prstGeom>
          <a:noFill/>
          <a:ln w="57150">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4100" name="Line 4"/>
          <p:cNvSpPr>
            <a:spLocks noChangeShapeType="1"/>
          </p:cNvSpPr>
          <p:nvPr/>
        </p:nvSpPr>
        <p:spPr bwMode="auto">
          <a:xfrm>
            <a:off x="366713" y="768350"/>
            <a:ext cx="8382000" cy="0"/>
          </a:xfrm>
          <a:prstGeom prst="line">
            <a:avLst/>
          </a:prstGeom>
          <a:noFill/>
          <a:ln w="9525">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4101" name="スライド番号プレースホルダ 3"/>
          <p:cNvSpPr txBox="1">
            <a:spLocks/>
          </p:cNvSpPr>
          <p:nvPr/>
        </p:nvSpPr>
        <p:spPr bwMode="auto">
          <a:xfrm>
            <a:off x="8532813" y="6453188"/>
            <a:ext cx="611187" cy="404812"/>
          </a:xfrm>
          <a:prstGeom prst="rect">
            <a:avLst/>
          </a:prstGeom>
          <a:noFill/>
          <a:ln w="9525">
            <a:noFill/>
            <a:miter lim="800000"/>
            <a:headEnd/>
            <a:tailEnd/>
          </a:ln>
        </p:spPr>
        <p:txBody>
          <a:bodyPr anchor="ctr"/>
          <a:lstStyle/>
          <a:p>
            <a:pPr algn="r">
              <a:buFontTx/>
              <a:buNone/>
            </a:pPr>
            <a:fld id="{E373C486-0D15-4661-B1F2-35692790E7E0}" type="slidenum">
              <a:rPr lang="en-US" altLang="ja-JP" sz="1800">
                <a:solidFill>
                  <a:srgbClr val="000000"/>
                </a:solidFill>
                <a:latin typeface="Arial" charset="0"/>
                <a:ea typeface="ＭＳ Ｐゴシック" pitchFamily="50" charset="-128"/>
              </a:rPr>
              <a:pPr algn="r">
                <a:buFontTx/>
                <a:buNone/>
              </a:pPr>
              <a:t>47</a:t>
            </a:fld>
            <a:endParaRPr lang="en-US" altLang="ja-JP" sz="1800">
              <a:solidFill>
                <a:srgbClr val="000000"/>
              </a:solidFill>
              <a:latin typeface="Arial" charset="0"/>
              <a:ea typeface="ＭＳ Ｐゴシック" pitchFamily="50" charset="-128"/>
            </a:endParaRPr>
          </a:p>
        </p:txBody>
      </p:sp>
      <p:sp>
        <p:nvSpPr>
          <p:cNvPr id="38" name="Rectangle 2"/>
          <p:cNvSpPr>
            <a:spLocks noChangeArrowheads="1"/>
          </p:cNvSpPr>
          <p:nvPr/>
        </p:nvSpPr>
        <p:spPr bwMode="auto">
          <a:xfrm>
            <a:off x="468313" y="188913"/>
            <a:ext cx="8229600" cy="495300"/>
          </a:xfrm>
          <a:prstGeom prst="rect">
            <a:avLst/>
          </a:prstGeom>
          <a:noFill/>
          <a:ln w="9525">
            <a:noFill/>
            <a:miter lim="800000"/>
            <a:headEnd/>
            <a:tailEnd/>
          </a:ln>
          <a:effectLst/>
        </p:spPr>
        <p:txBody>
          <a:bodyPr anchor="ctr"/>
          <a:lstStyle/>
          <a:p>
            <a:pPr>
              <a:buFontTx/>
              <a:buNone/>
              <a:defRPr/>
            </a:pPr>
            <a:r>
              <a:rPr lang="ja-JP" altLang="en-US">
                <a:solidFill>
                  <a:srgbClr val="000000"/>
                </a:solidFill>
                <a:latin typeface="ＭＳ Ｐゴシック"/>
                <a:ea typeface="ＭＳ Ｐゴシック"/>
              </a:rPr>
              <a:t>（Ａ）　</a:t>
            </a:r>
            <a:r>
              <a:rPr lang="en-US" altLang="ja-JP">
                <a:solidFill>
                  <a:srgbClr val="000000"/>
                </a:solidFill>
                <a:latin typeface="ＭＳ Ｐゴシック"/>
                <a:ea typeface="ＭＳ Ｐゴシック"/>
              </a:rPr>
              <a:t>SDS-1</a:t>
            </a:r>
            <a:r>
              <a:rPr lang="ja-JP" altLang="en-US">
                <a:solidFill>
                  <a:srgbClr val="000000"/>
                </a:solidFill>
                <a:latin typeface="ＭＳ Ｐゴシック"/>
                <a:ea typeface="ＭＳ Ｐゴシック"/>
              </a:rPr>
              <a:t>／</a:t>
            </a:r>
            <a:r>
              <a:rPr lang="en-US" altLang="ja-JP">
                <a:solidFill>
                  <a:srgbClr val="000000"/>
                </a:solidFill>
                <a:latin typeface="ＭＳ Ｐゴシック"/>
                <a:ea typeface="ＭＳ Ｐゴシック"/>
              </a:rPr>
              <a:t>SWIM</a:t>
            </a:r>
            <a:r>
              <a:rPr lang="ja-JP" altLang="en-US">
                <a:solidFill>
                  <a:srgbClr val="000000"/>
                </a:solidFill>
                <a:latin typeface="ＭＳ Ｐゴシック"/>
                <a:ea typeface="ＭＳ Ｐゴシック"/>
              </a:rPr>
              <a:t>地上同時観測実験</a:t>
            </a:r>
            <a:r>
              <a:rPr lang="en-US" altLang="ja-JP">
                <a:solidFill>
                  <a:srgbClr val="000000"/>
                </a:solidFill>
                <a:latin typeface="ＭＳ Ｐゴシック"/>
                <a:ea typeface="ＭＳ Ｐゴシック"/>
              </a:rPr>
              <a:t>(2/3)</a:t>
            </a:r>
            <a:endParaRPr lang="ja-JP" altLang="en-US">
              <a:solidFill>
                <a:srgbClr val="000000"/>
              </a:solidFill>
              <a:latin typeface="ＭＳ Ｐゴシック"/>
              <a:ea typeface="ＭＳ Ｐゴシック"/>
            </a:endParaRPr>
          </a:p>
        </p:txBody>
      </p:sp>
      <p:sp>
        <p:nvSpPr>
          <p:cNvPr id="39" name="Rectangle 7" descr="Rectangle: Click to edit Master text styles&#10;Second level&#10;Third level&#10;Fourth level&#10;Fifth level"/>
          <p:cNvSpPr txBox="1">
            <a:spLocks noChangeArrowheads="1"/>
          </p:cNvSpPr>
          <p:nvPr/>
        </p:nvSpPr>
        <p:spPr bwMode="auto">
          <a:xfrm>
            <a:off x="258763" y="746125"/>
            <a:ext cx="5556250" cy="423863"/>
          </a:xfrm>
          <a:prstGeom prst="rect">
            <a:avLst/>
          </a:prstGeom>
          <a:noFill/>
          <a:ln w="9525">
            <a:noFill/>
            <a:miter lim="800000"/>
            <a:headEnd/>
            <a:tailEnd/>
          </a:ln>
        </p:spPr>
        <p:txBody>
          <a:bodyPr/>
          <a:lstStyle/>
          <a:p>
            <a:pPr marL="342900" indent="-342900" algn="l">
              <a:spcBef>
                <a:spcPct val="20000"/>
              </a:spcBef>
              <a:buFontTx/>
              <a:buNone/>
              <a:defRPr/>
            </a:pPr>
            <a:r>
              <a:rPr lang="ja-JP" altLang="en-US" sz="2000" u="sng" kern="0">
                <a:solidFill>
                  <a:srgbClr val="C00000"/>
                </a:solidFill>
                <a:latin typeface="ＭＳ Ｐゴシック"/>
                <a:ea typeface="ＭＳ Ｐゴシック"/>
              </a:rPr>
              <a:t>（２）観測点の一つとして衛星の軌道運動を利用</a:t>
            </a:r>
            <a:endParaRPr lang="ja-JP" altLang="ja-JP" sz="2000" kern="0">
              <a:solidFill>
                <a:srgbClr val="C00000"/>
              </a:solidFill>
              <a:latin typeface="ＭＳ Ｐゴシック"/>
              <a:ea typeface="ＭＳ Ｐゴシック"/>
            </a:endParaRPr>
          </a:p>
        </p:txBody>
      </p:sp>
      <p:sp>
        <p:nvSpPr>
          <p:cNvPr id="11272" name="Text Box 15"/>
          <p:cNvSpPr txBox="1">
            <a:spLocks noChangeArrowheads="1"/>
          </p:cNvSpPr>
          <p:nvPr/>
        </p:nvSpPr>
        <p:spPr bwMode="auto">
          <a:xfrm>
            <a:off x="4270375" y="3013075"/>
            <a:ext cx="3968750" cy="717550"/>
          </a:xfrm>
          <a:prstGeom prst="rect">
            <a:avLst/>
          </a:prstGeom>
          <a:noFill/>
          <a:ln w="50800" algn="ctr">
            <a:noFill/>
            <a:miter lim="800000"/>
            <a:headEnd/>
            <a:tailEnd/>
          </a:ln>
        </p:spPr>
        <p:txBody>
          <a:bodyPr>
            <a:spAutoFit/>
          </a:bodyPr>
          <a:lstStyle/>
          <a:p>
            <a:pPr algn="l">
              <a:lnSpc>
                <a:spcPct val="120000"/>
              </a:lnSpc>
              <a:buFontTx/>
              <a:buNone/>
              <a:defRPr/>
            </a:pPr>
            <a:r>
              <a:rPr lang="ja-JP" altLang="en-US" sz="2000">
                <a:solidFill>
                  <a:srgbClr val="FF3300"/>
                </a:solidFill>
                <a:latin typeface="ＭＳ Ｐゴシック"/>
                <a:ea typeface="ＭＳ Ｐゴシック"/>
              </a:rPr>
              <a:t>今までに例がない観測で、</a:t>
            </a:r>
            <a:endParaRPr lang="en-US" altLang="ja-JP" sz="2000">
              <a:solidFill>
                <a:srgbClr val="FF3300"/>
              </a:solidFill>
              <a:latin typeface="ＭＳ Ｐゴシック"/>
              <a:ea typeface="ＭＳ Ｐゴシック"/>
            </a:endParaRPr>
          </a:p>
          <a:p>
            <a:pPr>
              <a:lnSpc>
                <a:spcPts val="2000"/>
              </a:lnSpc>
              <a:buFontTx/>
              <a:buNone/>
              <a:defRPr/>
            </a:pPr>
            <a:r>
              <a:rPr lang="ja-JP" altLang="en-US" sz="2000">
                <a:solidFill>
                  <a:srgbClr val="FF3300"/>
                </a:solidFill>
                <a:latin typeface="ＭＳ Ｐゴシック"/>
                <a:ea typeface="ＭＳ Ｐゴシック"/>
              </a:rPr>
              <a:t>　独自の解析手法を確立</a:t>
            </a:r>
            <a:r>
              <a:rPr lang="en-US" altLang="ja-JP" sz="2000">
                <a:solidFill>
                  <a:srgbClr val="FF3300"/>
                </a:solidFill>
                <a:latin typeface="ＭＳ Ｐゴシック"/>
                <a:ea typeface="ＭＳ Ｐゴシック"/>
              </a:rPr>
              <a:t>.</a:t>
            </a:r>
            <a:endParaRPr lang="ja-JP" altLang="en-US" sz="2000">
              <a:solidFill>
                <a:srgbClr val="FF3300"/>
              </a:solidFill>
              <a:latin typeface="ＭＳ Ｐゴシック"/>
              <a:ea typeface="ＭＳ Ｐゴシック"/>
            </a:endParaRPr>
          </a:p>
        </p:txBody>
      </p:sp>
      <p:sp>
        <p:nvSpPr>
          <p:cNvPr id="4105" name="AutoShape 21"/>
          <p:cNvSpPr>
            <a:spLocks noChangeArrowheads="1"/>
          </p:cNvSpPr>
          <p:nvPr/>
        </p:nvSpPr>
        <p:spPr bwMode="auto">
          <a:xfrm>
            <a:off x="5541963" y="2706688"/>
            <a:ext cx="877887" cy="265112"/>
          </a:xfrm>
          <a:prstGeom prst="downArrow">
            <a:avLst>
              <a:gd name="adj1" fmla="val 50000"/>
              <a:gd name="adj2" fmla="val 53144"/>
            </a:avLst>
          </a:prstGeom>
          <a:solidFill>
            <a:srgbClr val="FFFF00"/>
          </a:solidFill>
          <a:ln w="12700" algn="ctr">
            <a:solidFill>
              <a:srgbClr val="000000"/>
            </a:solidFill>
            <a:miter lim="800000"/>
            <a:headEnd/>
            <a:tailEnd/>
          </a:ln>
        </p:spPr>
        <p:txBody>
          <a:bodyPr lIns="90000" tIns="46800" rIns="90000" bIns="46800" anchor="ctr"/>
          <a:lstStyle/>
          <a:p>
            <a:pPr algn="l">
              <a:buFontTx/>
              <a:buNone/>
            </a:pPr>
            <a:endParaRPr lang="ja-JP" altLang="en-US" sz="800">
              <a:solidFill>
                <a:srgbClr val="000000"/>
              </a:solidFill>
              <a:latin typeface="Arial" charset="0"/>
              <a:ea typeface="ＭＳ Ｐゴシック" pitchFamily="50" charset="-128"/>
            </a:endParaRPr>
          </a:p>
        </p:txBody>
      </p:sp>
      <p:sp>
        <p:nvSpPr>
          <p:cNvPr id="49" name="AutoShape 2"/>
          <p:cNvSpPr>
            <a:spLocks noChangeArrowheads="1"/>
          </p:cNvSpPr>
          <p:nvPr/>
        </p:nvSpPr>
        <p:spPr bwMode="auto">
          <a:xfrm>
            <a:off x="3860800" y="1309688"/>
            <a:ext cx="4845050" cy="1331912"/>
          </a:xfrm>
          <a:prstGeom prst="roundRect">
            <a:avLst>
              <a:gd name="adj" fmla="val 6560"/>
            </a:avLst>
          </a:prstGeom>
          <a:solidFill>
            <a:srgbClr val="FFF7FF"/>
          </a:solidFill>
          <a:ln w="12700" algn="ctr">
            <a:solidFill>
              <a:schemeClr val="accent6"/>
            </a:solidFill>
            <a:round/>
            <a:headEnd/>
            <a:tailEnd/>
          </a:ln>
        </p:spPr>
        <p:txBody>
          <a:bodyPr lIns="90000" tIns="46800" rIns="90000" bIns="46800" anchor="ctr"/>
          <a:lstStyle/>
          <a:p>
            <a:pPr algn="l">
              <a:buFontTx/>
              <a:buNone/>
              <a:defRPr/>
            </a:pPr>
            <a:endParaRPr lang="ja-JP" altLang="en-US" sz="1800">
              <a:solidFill>
                <a:srgbClr val="000000"/>
              </a:solidFill>
              <a:latin typeface="Arial" charset="0"/>
              <a:ea typeface="ＭＳ Ｐゴシック" charset="-128"/>
            </a:endParaRPr>
          </a:p>
        </p:txBody>
      </p:sp>
      <p:sp>
        <p:nvSpPr>
          <p:cNvPr id="4107" name="Text Box 14"/>
          <p:cNvSpPr txBox="1">
            <a:spLocks noChangeArrowheads="1"/>
          </p:cNvSpPr>
          <p:nvPr/>
        </p:nvSpPr>
        <p:spPr bwMode="auto">
          <a:xfrm>
            <a:off x="3913188" y="1384300"/>
            <a:ext cx="4710112" cy="681038"/>
          </a:xfrm>
          <a:prstGeom prst="rect">
            <a:avLst/>
          </a:prstGeom>
          <a:solidFill>
            <a:schemeClr val="bg1"/>
          </a:solidFill>
          <a:ln w="50800" algn="ctr">
            <a:noFill/>
            <a:miter lim="800000"/>
            <a:headEnd/>
            <a:tailEnd/>
          </a:ln>
        </p:spPr>
        <p:txBody>
          <a:bodyPr>
            <a:spAutoFit/>
          </a:bodyPr>
          <a:lstStyle/>
          <a:p>
            <a:pPr algn="l">
              <a:lnSpc>
                <a:spcPct val="120000"/>
              </a:lnSpc>
              <a:buFontTx/>
              <a:buNone/>
            </a:pPr>
            <a:r>
              <a:rPr lang="ja-JP" altLang="en-US" sz="1800">
                <a:solidFill>
                  <a:srgbClr val="000000"/>
                </a:solidFill>
                <a:latin typeface="Arial" charset="0"/>
              </a:rPr>
              <a:t>地上検出器－</a:t>
            </a:r>
            <a:r>
              <a:rPr lang="en-US" altLang="ja-JP" sz="1800">
                <a:solidFill>
                  <a:srgbClr val="000000"/>
                </a:solidFill>
                <a:latin typeface="Arial" charset="0"/>
              </a:rPr>
              <a:t>SWIM</a:t>
            </a:r>
            <a:r>
              <a:rPr lang="en-US" altLang="ja-JP" sz="1800">
                <a:solidFill>
                  <a:srgbClr val="000000"/>
                </a:solidFill>
                <a:latin typeface="Symbol" pitchFamily="18" charset="2"/>
              </a:rPr>
              <a:t>mn</a:t>
            </a:r>
            <a:r>
              <a:rPr lang="ja-JP" altLang="en-US" sz="1800">
                <a:solidFill>
                  <a:srgbClr val="000000"/>
                </a:solidFill>
                <a:latin typeface="Arial" charset="0"/>
              </a:rPr>
              <a:t> を結ぶベクトルの長さ・</a:t>
            </a:r>
            <a:endParaRPr lang="en-US" altLang="ja-JP" sz="1800">
              <a:solidFill>
                <a:srgbClr val="000000"/>
              </a:solidFill>
              <a:latin typeface="Arial" charset="0"/>
            </a:endParaRPr>
          </a:p>
          <a:p>
            <a:pPr algn="l">
              <a:lnSpc>
                <a:spcPts val="2000"/>
              </a:lnSpc>
              <a:buFontTx/>
              <a:buNone/>
            </a:pPr>
            <a:r>
              <a:rPr lang="ja-JP" altLang="en-US" sz="1800">
                <a:solidFill>
                  <a:srgbClr val="000000"/>
                </a:solidFill>
                <a:latin typeface="Arial" charset="0"/>
              </a:rPr>
              <a:t>方向が時間変化 </a:t>
            </a:r>
            <a:r>
              <a:rPr lang="en-US" altLang="ja-JP" sz="1800">
                <a:solidFill>
                  <a:srgbClr val="000000"/>
                </a:solidFill>
                <a:latin typeface="Arial" charset="0"/>
              </a:rPr>
              <a:t>   </a:t>
            </a:r>
            <a:r>
              <a:rPr lang="en-US" altLang="ja-JP" sz="1800">
                <a:solidFill>
                  <a:srgbClr val="000000"/>
                </a:solidFill>
                <a:latin typeface="Arial" charset="0"/>
                <a:sym typeface="Wingdings" pitchFamily="2" charset="2"/>
              </a:rPr>
              <a:t> </a:t>
            </a:r>
            <a:r>
              <a:rPr lang="ja-JP" altLang="en-US" sz="1800">
                <a:solidFill>
                  <a:srgbClr val="000000"/>
                </a:solidFill>
                <a:latin typeface="Arial" charset="0"/>
                <a:sym typeface="Wingdings" pitchFamily="2" charset="2"/>
              </a:rPr>
              <a:t>重力波信号成分に変調</a:t>
            </a:r>
            <a:r>
              <a:rPr lang="en-US" altLang="ja-JP" sz="1800">
                <a:solidFill>
                  <a:srgbClr val="000000"/>
                </a:solidFill>
                <a:latin typeface="Arial" charset="0"/>
                <a:sym typeface="Wingdings" pitchFamily="2" charset="2"/>
              </a:rPr>
              <a:t>.</a:t>
            </a:r>
            <a:endParaRPr lang="ja-JP" altLang="en-US" sz="1800">
              <a:solidFill>
                <a:srgbClr val="000000"/>
              </a:solidFill>
              <a:latin typeface="Arial" charset="0"/>
            </a:endParaRPr>
          </a:p>
        </p:txBody>
      </p:sp>
      <p:sp>
        <p:nvSpPr>
          <p:cNvPr id="53" name="Rectangle 23"/>
          <p:cNvSpPr>
            <a:spLocks noChangeArrowheads="1"/>
          </p:cNvSpPr>
          <p:nvPr/>
        </p:nvSpPr>
        <p:spPr bwMode="auto">
          <a:xfrm>
            <a:off x="4043363" y="1995488"/>
            <a:ext cx="3590925" cy="649287"/>
          </a:xfrm>
          <a:prstGeom prst="rect">
            <a:avLst/>
          </a:prstGeom>
          <a:noFill/>
          <a:ln w="12700" algn="ctr">
            <a:noFill/>
            <a:miter lim="800000"/>
            <a:headEnd/>
            <a:tailEnd/>
          </a:ln>
          <a:effectLst/>
        </p:spPr>
        <p:txBody>
          <a:bodyPr lIns="90000" tIns="46800" rIns="90000" bIns="46800">
            <a:spAutoFit/>
          </a:bodyPr>
          <a:lstStyle/>
          <a:p>
            <a:pPr algn="l" eaLnBrk="0" hangingPunct="0">
              <a:buFontTx/>
              <a:buNone/>
              <a:defRPr/>
            </a:pPr>
            <a:r>
              <a:rPr lang="ja-JP" altLang="en-US" sz="1800" dirty="0">
                <a:solidFill>
                  <a:srgbClr val="000000"/>
                </a:solidFill>
                <a:latin typeface="ＭＳ Ｐゴシック"/>
                <a:ea typeface="ＭＳ Ｐゴシック"/>
              </a:rPr>
              <a:t>地上検出器のみでは困難</a:t>
            </a:r>
            <a:r>
              <a:rPr lang="en-US" altLang="ja-JP" sz="1800" dirty="0">
                <a:solidFill>
                  <a:srgbClr val="000000"/>
                </a:solidFill>
                <a:latin typeface="ＭＳ Ｐゴシック"/>
                <a:ea typeface="ＭＳ Ｐゴシック"/>
              </a:rPr>
              <a:t>.</a:t>
            </a:r>
            <a:endParaRPr lang="ja-JP" altLang="en-US" sz="1800" dirty="0">
              <a:solidFill>
                <a:srgbClr val="000000"/>
              </a:solidFill>
              <a:latin typeface="ＭＳ Ｐゴシック"/>
              <a:ea typeface="ＭＳ Ｐゴシック"/>
            </a:endParaRPr>
          </a:p>
          <a:p>
            <a:pPr algn="l" eaLnBrk="0" hangingPunct="0">
              <a:lnSpc>
                <a:spcPts val="2000"/>
              </a:lnSpc>
              <a:buFontTx/>
              <a:buNone/>
              <a:defRPr/>
            </a:pPr>
            <a:r>
              <a:rPr lang="ja-JP" altLang="en-US" sz="1800" dirty="0">
                <a:solidFill>
                  <a:srgbClr val="000000"/>
                </a:solidFill>
                <a:latin typeface="ＭＳ Ｐゴシック"/>
                <a:ea typeface="ＭＳ Ｐゴシック"/>
              </a:rPr>
              <a:t>衛星検出器の大きな特徴を生かす</a:t>
            </a:r>
            <a:r>
              <a:rPr lang="en-US" altLang="ja-JP" sz="1800" dirty="0">
                <a:solidFill>
                  <a:srgbClr val="000000"/>
                </a:solidFill>
                <a:latin typeface="ＭＳ Ｐゴシック"/>
                <a:ea typeface="ＭＳ Ｐゴシック"/>
              </a:rPr>
              <a:t>.</a:t>
            </a:r>
            <a:endParaRPr lang="ja-JP" altLang="en-US" sz="1800" dirty="0">
              <a:solidFill>
                <a:srgbClr val="000000"/>
              </a:solidFill>
              <a:latin typeface="ＭＳ Ｐゴシック"/>
              <a:ea typeface="ＭＳ Ｐゴシック"/>
            </a:endParaRPr>
          </a:p>
        </p:txBody>
      </p:sp>
      <p:sp>
        <p:nvSpPr>
          <p:cNvPr id="4109" name="Text Box 16"/>
          <p:cNvSpPr txBox="1">
            <a:spLocks noChangeArrowheads="1"/>
          </p:cNvSpPr>
          <p:nvPr/>
        </p:nvSpPr>
        <p:spPr bwMode="auto">
          <a:xfrm>
            <a:off x="82550" y="5059363"/>
            <a:ext cx="3670300" cy="1090612"/>
          </a:xfrm>
          <a:prstGeom prst="rect">
            <a:avLst/>
          </a:prstGeom>
          <a:noFill/>
          <a:ln w="50800" algn="ctr">
            <a:noFill/>
            <a:miter lim="800000"/>
            <a:headEnd/>
            <a:tailEnd/>
          </a:ln>
        </p:spPr>
        <p:txBody>
          <a:bodyPr>
            <a:spAutoFit/>
          </a:bodyPr>
          <a:lstStyle/>
          <a:p>
            <a:pPr algn="l">
              <a:lnSpc>
                <a:spcPct val="120000"/>
              </a:lnSpc>
              <a:buFontTx/>
              <a:buNone/>
            </a:pPr>
            <a:r>
              <a:rPr lang="ja-JP" altLang="en-US" sz="1800">
                <a:solidFill>
                  <a:srgbClr val="000000"/>
                </a:solidFill>
                <a:latin typeface="Arial" charset="0"/>
              </a:rPr>
              <a:t>・ 宇宙背景重力波の方向依存性</a:t>
            </a:r>
            <a:endParaRPr lang="en-US" altLang="ja-JP" sz="1800">
              <a:solidFill>
                <a:srgbClr val="000000"/>
              </a:solidFill>
              <a:latin typeface="Arial" charset="0"/>
            </a:endParaRPr>
          </a:p>
          <a:p>
            <a:pPr algn="l">
              <a:lnSpc>
                <a:spcPct val="120000"/>
              </a:lnSpc>
              <a:buFontTx/>
              <a:buNone/>
            </a:pPr>
            <a:r>
              <a:rPr lang="ja-JP" altLang="en-US" sz="1800">
                <a:solidFill>
                  <a:srgbClr val="000000"/>
                </a:solidFill>
                <a:latin typeface="Arial" charset="0"/>
              </a:rPr>
              <a:t>　　のマッピング</a:t>
            </a:r>
            <a:r>
              <a:rPr lang="en-US" altLang="ja-JP" sz="1800">
                <a:solidFill>
                  <a:srgbClr val="000000"/>
                </a:solidFill>
                <a:latin typeface="Arial" charset="0"/>
              </a:rPr>
              <a:t>.</a:t>
            </a:r>
            <a:endParaRPr lang="ja-JP" altLang="en-US" sz="1800">
              <a:solidFill>
                <a:srgbClr val="000000"/>
              </a:solidFill>
              <a:latin typeface="Arial" charset="0"/>
            </a:endParaRPr>
          </a:p>
          <a:p>
            <a:pPr algn="l">
              <a:lnSpc>
                <a:spcPct val="120000"/>
              </a:lnSpc>
              <a:buFontTx/>
              <a:buNone/>
            </a:pPr>
            <a:r>
              <a:rPr lang="ja-JP" altLang="en-US" sz="1800">
                <a:solidFill>
                  <a:srgbClr val="000000"/>
                </a:solidFill>
                <a:latin typeface="Arial" charset="0"/>
              </a:rPr>
              <a:t>・ 連星合体由来重力波の方向決定</a:t>
            </a:r>
            <a:r>
              <a:rPr lang="en-US" altLang="ja-JP" sz="1800">
                <a:solidFill>
                  <a:srgbClr val="000000"/>
                </a:solidFill>
                <a:latin typeface="Arial" charset="0"/>
              </a:rPr>
              <a:t>.</a:t>
            </a:r>
            <a:endParaRPr lang="ja-JP" altLang="en-US" sz="1800">
              <a:solidFill>
                <a:srgbClr val="000000"/>
              </a:solidFill>
              <a:latin typeface="Arial" charset="0"/>
            </a:endParaRPr>
          </a:p>
        </p:txBody>
      </p:sp>
      <p:sp>
        <p:nvSpPr>
          <p:cNvPr id="4110" name="Text Box 17"/>
          <p:cNvSpPr txBox="1">
            <a:spLocks noChangeArrowheads="1"/>
          </p:cNvSpPr>
          <p:nvPr/>
        </p:nvSpPr>
        <p:spPr bwMode="auto">
          <a:xfrm>
            <a:off x="1171575" y="6199188"/>
            <a:ext cx="6289675" cy="371475"/>
          </a:xfrm>
          <a:prstGeom prst="rect">
            <a:avLst/>
          </a:prstGeom>
          <a:noFill/>
          <a:ln w="12700" algn="ctr">
            <a:solidFill>
              <a:srgbClr val="000000"/>
            </a:solidFill>
            <a:miter lim="800000"/>
            <a:headEnd/>
            <a:tailEnd/>
          </a:ln>
        </p:spPr>
        <p:txBody>
          <a:bodyPr lIns="90000" tIns="46800" rIns="90000" bIns="46800">
            <a:spAutoFit/>
          </a:bodyPr>
          <a:lstStyle/>
          <a:p>
            <a:pPr eaLnBrk="0" hangingPunct="0">
              <a:buFontTx/>
              <a:buNone/>
            </a:pPr>
            <a:r>
              <a:rPr kumimoji="0" lang="ja-JP" altLang="en-US" sz="1800">
                <a:solidFill>
                  <a:srgbClr val="000000"/>
                </a:solidFill>
                <a:latin typeface="Arial" charset="0"/>
              </a:rPr>
              <a:t>同様の観測・解析手法は </a:t>
            </a:r>
            <a:r>
              <a:rPr kumimoji="0" lang="en-US" altLang="ja-JP" sz="1800">
                <a:solidFill>
                  <a:srgbClr val="000000"/>
                </a:solidFill>
                <a:latin typeface="Arial" charset="0"/>
              </a:rPr>
              <a:t>DECIGO Pathfinder </a:t>
            </a:r>
            <a:r>
              <a:rPr kumimoji="0" lang="ja-JP" altLang="en-US" sz="1800">
                <a:solidFill>
                  <a:srgbClr val="000000"/>
                </a:solidFill>
                <a:latin typeface="Arial" charset="0"/>
              </a:rPr>
              <a:t>でも必要</a:t>
            </a:r>
            <a:r>
              <a:rPr kumimoji="0" lang="en-US" altLang="ja-JP" sz="1800">
                <a:solidFill>
                  <a:srgbClr val="000000"/>
                </a:solidFill>
                <a:latin typeface="Arial" charset="0"/>
              </a:rPr>
              <a:t>.</a:t>
            </a:r>
            <a:endParaRPr kumimoji="0" lang="ja-JP" altLang="en-US" sz="1800">
              <a:solidFill>
                <a:srgbClr val="000000"/>
              </a:solidFill>
              <a:latin typeface="Arial" charset="0"/>
            </a:endParaRPr>
          </a:p>
        </p:txBody>
      </p:sp>
      <p:grpSp>
        <p:nvGrpSpPr>
          <p:cNvPr id="4111" name="グループ化 59"/>
          <p:cNvGrpSpPr>
            <a:grpSpLocks/>
          </p:cNvGrpSpPr>
          <p:nvPr/>
        </p:nvGrpSpPr>
        <p:grpSpPr bwMode="auto">
          <a:xfrm>
            <a:off x="304800" y="4529138"/>
            <a:ext cx="573088" cy="573087"/>
            <a:chOff x="204751" y="4045362"/>
            <a:chExt cx="573087" cy="573087"/>
          </a:xfrm>
        </p:grpSpPr>
        <p:sp>
          <p:nvSpPr>
            <p:cNvPr id="4113" name="Oval 19"/>
            <p:cNvSpPr>
              <a:spLocks noChangeArrowheads="1"/>
            </p:cNvSpPr>
            <p:nvPr/>
          </p:nvSpPr>
          <p:spPr bwMode="auto">
            <a:xfrm>
              <a:off x="204751" y="4045362"/>
              <a:ext cx="573087" cy="573087"/>
            </a:xfrm>
            <a:prstGeom prst="ellipse">
              <a:avLst/>
            </a:prstGeom>
            <a:solidFill>
              <a:srgbClr val="FFE7FF"/>
            </a:solidFill>
            <a:ln w="12700" algn="ctr">
              <a:solidFill>
                <a:srgbClr val="000000"/>
              </a:solidFill>
              <a:round/>
              <a:headEnd/>
              <a:tailEnd/>
            </a:ln>
          </p:spPr>
          <p:txBody>
            <a:bodyPr lIns="90000" tIns="46800" rIns="90000" bIns="46800" anchor="ctr">
              <a:spAutoFit/>
            </a:bodyPr>
            <a:lstStyle/>
            <a:p>
              <a:pPr algn="l">
                <a:buFontTx/>
                <a:buNone/>
              </a:pPr>
              <a:endParaRPr lang="ja-JP" altLang="en-US" sz="1800">
                <a:solidFill>
                  <a:srgbClr val="000000"/>
                </a:solidFill>
                <a:latin typeface="Arial" charset="0"/>
                <a:ea typeface="ＭＳ Ｐゴシック" pitchFamily="50" charset="-128"/>
              </a:endParaRPr>
            </a:p>
          </p:txBody>
        </p:sp>
        <p:sp>
          <p:nvSpPr>
            <p:cNvPr id="4114" name="Text Box 20"/>
            <p:cNvSpPr txBox="1">
              <a:spLocks noChangeArrowheads="1"/>
            </p:cNvSpPr>
            <p:nvPr/>
          </p:nvSpPr>
          <p:spPr bwMode="auto">
            <a:xfrm>
              <a:off x="285332" y="4120673"/>
              <a:ext cx="409575" cy="366712"/>
            </a:xfrm>
            <a:prstGeom prst="rect">
              <a:avLst/>
            </a:prstGeom>
            <a:noFill/>
            <a:ln w="12700" algn="ctr">
              <a:noFill/>
              <a:miter lim="800000"/>
              <a:headEnd/>
              <a:tailEnd/>
            </a:ln>
          </p:spPr>
          <p:txBody>
            <a:bodyPr wrap="none" lIns="90000" tIns="46800" rIns="90000" bIns="46800">
              <a:spAutoFit/>
            </a:bodyPr>
            <a:lstStyle/>
            <a:p>
              <a:pPr algn="l" eaLnBrk="0" hangingPunct="0">
                <a:buFontTx/>
                <a:buNone/>
              </a:pPr>
              <a:r>
                <a:rPr kumimoji="0" lang="ja-JP" altLang="en-US" sz="1800">
                  <a:solidFill>
                    <a:srgbClr val="000000"/>
                  </a:solidFill>
                  <a:latin typeface="Arial" charset="0"/>
                </a:rPr>
                <a:t>例</a:t>
              </a:r>
            </a:p>
          </p:txBody>
        </p:sp>
      </p:grpSp>
      <p:pic>
        <p:nvPicPr>
          <p:cNvPr id="4112" name="Picture 3"/>
          <p:cNvPicPr>
            <a:picLocks noChangeAspect="1" noChangeArrowheads="1"/>
          </p:cNvPicPr>
          <p:nvPr/>
        </p:nvPicPr>
        <p:blipFill>
          <a:blip r:embed="rId4" cstate="print"/>
          <a:srcRect/>
          <a:stretch>
            <a:fillRect/>
          </a:stretch>
        </p:blipFill>
        <p:spPr bwMode="auto">
          <a:xfrm>
            <a:off x="223838" y="1439863"/>
            <a:ext cx="3513137" cy="2967037"/>
          </a:xfrm>
          <a:prstGeom prst="rect">
            <a:avLst/>
          </a:prstGeom>
          <a:noFill/>
          <a:ln w="9525">
            <a:noFill/>
            <a:miter lim="800000"/>
            <a:headEnd/>
            <a:tailEnd/>
          </a:ln>
        </p:spPr>
      </p:pic>
      <p:sp>
        <p:nvSpPr>
          <p:cNvPr id="4" name="スライド番号プレースホルダー 3"/>
          <p:cNvSpPr>
            <a:spLocks noGrp="1"/>
          </p:cNvSpPr>
          <p:nvPr>
            <p:ph type="sldNum" sz="quarter" idx="12"/>
          </p:nvPr>
        </p:nvSpPr>
        <p:spPr/>
        <p:txBody>
          <a:bodyPr/>
          <a:lstStyle/>
          <a:p>
            <a:pPr>
              <a:defRPr/>
            </a:pPr>
            <a:fld id="{BEBFE9BD-2CA6-4498-A896-E7BFA07EAEC7}" type="slidenum">
              <a:rPr lang="en-US" altLang="ja-JP" smtClean="0">
                <a:solidFill>
                  <a:srgbClr val="000000"/>
                </a:solidFill>
              </a:rPr>
              <a:pPr>
                <a:defRPr/>
              </a:pPr>
              <a:t>47</a:t>
            </a:fld>
            <a:endParaRPr lang="en-US" altLang="ja-JP">
              <a:solidFill>
                <a:srgbClr val="000000"/>
              </a:solidFill>
            </a:endParaRPr>
          </a:p>
        </p:txBody>
      </p:sp>
    </p:spTree>
    <p:extLst>
      <p:ext uri="{BB962C8B-B14F-4D97-AF65-F5344CB8AC3E}">
        <p14:creationId xmlns:p14="http://schemas.microsoft.com/office/powerpoint/2010/main" val="14670522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3"/>
          <p:cNvSpPr>
            <a:spLocks noChangeShapeType="1"/>
          </p:cNvSpPr>
          <p:nvPr/>
        </p:nvSpPr>
        <p:spPr bwMode="auto">
          <a:xfrm>
            <a:off x="366713" y="692150"/>
            <a:ext cx="8382000" cy="0"/>
          </a:xfrm>
          <a:prstGeom prst="line">
            <a:avLst/>
          </a:prstGeom>
          <a:noFill/>
          <a:ln w="57150">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5123" name="Line 4"/>
          <p:cNvSpPr>
            <a:spLocks noChangeShapeType="1"/>
          </p:cNvSpPr>
          <p:nvPr/>
        </p:nvSpPr>
        <p:spPr bwMode="auto">
          <a:xfrm>
            <a:off x="366713" y="768350"/>
            <a:ext cx="8382000" cy="0"/>
          </a:xfrm>
          <a:prstGeom prst="line">
            <a:avLst/>
          </a:prstGeom>
          <a:noFill/>
          <a:ln w="9525">
            <a:solidFill>
              <a:schemeClr val="tx1"/>
            </a:solidFill>
            <a:round/>
            <a:headEnd/>
            <a:tailEnd/>
          </a:ln>
        </p:spPr>
        <p:txBody>
          <a:bodyPr/>
          <a:lstStyle/>
          <a:p>
            <a:pPr algn="l">
              <a:buFontTx/>
              <a:buNone/>
            </a:pPr>
            <a:endParaRPr lang="ja-JP" altLang="en-US" sz="1800">
              <a:solidFill>
                <a:srgbClr val="000000"/>
              </a:solidFill>
              <a:latin typeface="Arial" charset="0"/>
              <a:ea typeface="ＭＳ Ｐゴシック" pitchFamily="50" charset="-128"/>
            </a:endParaRPr>
          </a:p>
        </p:txBody>
      </p:sp>
      <p:sp>
        <p:nvSpPr>
          <p:cNvPr id="5124" name="スライド番号プレースホルダ 3"/>
          <p:cNvSpPr txBox="1">
            <a:spLocks/>
          </p:cNvSpPr>
          <p:nvPr/>
        </p:nvSpPr>
        <p:spPr bwMode="auto">
          <a:xfrm>
            <a:off x="8532813" y="6453188"/>
            <a:ext cx="611187" cy="404812"/>
          </a:xfrm>
          <a:prstGeom prst="rect">
            <a:avLst/>
          </a:prstGeom>
          <a:noFill/>
          <a:ln w="9525">
            <a:noFill/>
            <a:miter lim="800000"/>
            <a:headEnd/>
            <a:tailEnd/>
          </a:ln>
        </p:spPr>
        <p:txBody>
          <a:bodyPr anchor="ctr"/>
          <a:lstStyle/>
          <a:p>
            <a:pPr algn="r">
              <a:buFontTx/>
              <a:buNone/>
            </a:pPr>
            <a:fld id="{3B62C06A-B8C7-44E0-B00C-56B5C963CCB7}" type="slidenum">
              <a:rPr lang="en-US" altLang="ja-JP" sz="1800">
                <a:solidFill>
                  <a:srgbClr val="000000"/>
                </a:solidFill>
                <a:latin typeface="Arial" charset="0"/>
                <a:ea typeface="ＭＳ Ｐゴシック" pitchFamily="50" charset="-128"/>
              </a:rPr>
              <a:pPr algn="r">
                <a:buFontTx/>
                <a:buNone/>
              </a:pPr>
              <a:t>48</a:t>
            </a:fld>
            <a:endParaRPr lang="en-US" altLang="ja-JP" sz="1800">
              <a:solidFill>
                <a:srgbClr val="000000"/>
              </a:solidFill>
              <a:latin typeface="Arial" charset="0"/>
              <a:ea typeface="ＭＳ Ｐゴシック" pitchFamily="50" charset="-128"/>
            </a:endParaRPr>
          </a:p>
        </p:txBody>
      </p:sp>
      <p:sp>
        <p:nvSpPr>
          <p:cNvPr id="27" name="Rectangle 7" descr="Rectangle: Click to edit Master text styles&#10;Second level&#10;Third level&#10;Fourth level&#10;Fifth level"/>
          <p:cNvSpPr txBox="1">
            <a:spLocks noChangeArrowheads="1"/>
          </p:cNvSpPr>
          <p:nvPr/>
        </p:nvSpPr>
        <p:spPr bwMode="auto">
          <a:xfrm>
            <a:off x="255588" y="831850"/>
            <a:ext cx="6245225" cy="2305050"/>
          </a:xfrm>
          <a:prstGeom prst="rect">
            <a:avLst/>
          </a:prstGeom>
          <a:noFill/>
          <a:ln w="9525">
            <a:noFill/>
            <a:miter lim="800000"/>
            <a:headEnd/>
            <a:tailEnd/>
          </a:ln>
        </p:spPr>
        <p:txBody>
          <a:bodyPr anchor="ctr"/>
          <a:lstStyle/>
          <a:p>
            <a:pPr marL="342900" indent="-342900" algn="l">
              <a:lnSpc>
                <a:spcPts val="2600"/>
              </a:lnSpc>
              <a:spcBef>
                <a:spcPts val="0"/>
              </a:spcBef>
              <a:buFontTx/>
              <a:buNone/>
              <a:defRPr/>
            </a:pPr>
            <a:r>
              <a:rPr lang="ja-JP" altLang="en-US" sz="2000" u="sng" kern="0">
                <a:solidFill>
                  <a:srgbClr val="FF0000"/>
                </a:solidFill>
                <a:latin typeface="ＭＳ Ｐゴシック"/>
                <a:ea typeface="ＭＳ Ｐゴシック"/>
              </a:rPr>
              <a:t>宇宙</a:t>
            </a:r>
            <a:r>
              <a:rPr lang="en-US" altLang="ja-JP" sz="2000" u="sng" kern="0">
                <a:solidFill>
                  <a:srgbClr val="FF0000"/>
                </a:solidFill>
                <a:latin typeface="ＭＳ Ｐゴシック"/>
                <a:ea typeface="ＭＳ Ｐゴシック"/>
              </a:rPr>
              <a:t>-</a:t>
            </a:r>
            <a:r>
              <a:rPr lang="ja-JP" altLang="en-US" sz="2000" u="sng" kern="0">
                <a:solidFill>
                  <a:srgbClr val="FF0000"/>
                </a:solidFill>
                <a:latin typeface="ＭＳ Ｐゴシック"/>
                <a:ea typeface="ＭＳ Ｐゴシック"/>
              </a:rPr>
              <a:t>地上同時の重力波観測手法の成立性を確認した．</a:t>
            </a:r>
            <a:endParaRPr lang="en-US" altLang="ja-JP" sz="2000" u="sng" kern="0">
              <a:solidFill>
                <a:srgbClr val="000000"/>
              </a:solidFill>
              <a:latin typeface="ＭＳ Ｐゴシック"/>
              <a:ea typeface="ＭＳ Ｐゴシック"/>
            </a:endParaRPr>
          </a:p>
          <a:p>
            <a:pPr marL="342900" indent="-342900" algn="l">
              <a:lnSpc>
                <a:spcPts val="2600"/>
              </a:lnSpc>
              <a:spcBef>
                <a:spcPts val="0"/>
              </a:spcBef>
              <a:buFontTx/>
              <a:buNone/>
              <a:defRPr/>
            </a:pPr>
            <a:r>
              <a:rPr lang="ja-JP" altLang="en-US" sz="2000" kern="0">
                <a:solidFill>
                  <a:srgbClr val="000000"/>
                </a:solidFill>
                <a:latin typeface="ＭＳ Ｐゴシック"/>
                <a:ea typeface="ＭＳ Ｐゴシック"/>
              </a:rPr>
              <a:t>　　・</a:t>
            </a:r>
            <a:r>
              <a:rPr lang="ja-JP" altLang="en-US" sz="2000" u="sng" kern="0">
                <a:solidFill>
                  <a:srgbClr val="000000"/>
                </a:solidFill>
                <a:latin typeface="ＭＳ Ｐゴシック"/>
                <a:ea typeface="ＭＳ Ｐゴシック"/>
              </a:rPr>
              <a:t>世界初</a:t>
            </a:r>
            <a:r>
              <a:rPr lang="ja-JP" altLang="en-US" sz="2000" kern="0">
                <a:solidFill>
                  <a:srgbClr val="000000"/>
                </a:solidFill>
                <a:latin typeface="ＭＳ Ｐゴシック"/>
                <a:ea typeface="ＭＳ Ｐゴシック"/>
              </a:rPr>
              <a:t>の成果</a:t>
            </a:r>
            <a:r>
              <a:rPr lang="en-US" altLang="ja-JP" sz="2000" kern="0">
                <a:solidFill>
                  <a:srgbClr val="000000"/>
                </a:solidFill>
                <a:latin typeface="ＭＳ Ｐゴシック"/>
                <a:ea typeface="ＭＳ Ｐゴシック"/>
              </a:rPr>
              <a:t>.</a:t>
            </a:r>
          </a:p>
          <a:p>
            <a:pPr marL="342900" indent="-342900" algn="l">
              <a:lnSpc>
                <a:spcPts val="2600"/>
              </a:lnSpc>
              <a:spcBef>
                <a:spcPts val="0"/>
              </a:spcBef>
              <a:buFontTx/>
              <a:buNone/>
              <a:defRPr/>
            </a:pPr>
            <a:r>
              <a:rPr lang="ja-JP" altLang="en-US" sz="2000" kern="0">
                <a:solidFill>
                  <a:srgbClr val="000000"/>
                </a:solidFill>
                <a:latin typeface="ＭＳ Ｐゴシック"/>
                <a:ea typeface="ＭＳ Ｐゴシック"/>
              </a:rPr>
              <a:t>　　・初期解析　</a:t>
            </a:r>
            <a:endParaRPr lang="en-US" altLang="ja-JP" sz="2000" kern="0">
              <a:solidFill>
                <a:srgbClr val="000000"/>
              </a:solidFill>
              <a:latin typeface="ＭＳ Ｐゴシック"/>
              <a:ea typeface="ＭＳ Ｐゴシック"/>
            </a:endParaRPr>
          </a:p>
          <a:p>
            <a:pPr marL="342900" indent="-342900" algn="l">
              <a:lnSpc>
                <a:spcPts val="2600"/>
              </a:lnSpc>
              <a:spcBef>
                <a:spcPts val="0"/>
              </a:spcBef>
              <a:buFontTx/>
              <a:buNone/>
              <a:defRPr/>
            </a:pPr>
            <a:r>
              <a:rPr lang="ja-JP" altLang="en-US" sz="2000" kern="0">
                <a:solidFill>
                  <a:srgbClr val="000000"/>
                </a:solidFill>
                <a:latin typeface="ＭＳ Ｐゴシック"/>
                <a:ea typeface="ＭＳ Ｐゴシック"/>
                <a:sym typeface="Wingdings" pitchFamily="2" charset="2"/>
              </a:rPr>
              <a:t>　　　</a:t>
            </a:r>
            <a:r>
              <a:rPr lang="en-US" altLang="ja-JP" sz="2000" kern="0">
                <a:solidFill>
                  <a:srgbClr val="000000"/>
                </a:solidFill>
                <a:latin typeface="ＭＳ Ｐゴシック"/>
                <a:ea typeface="ＭＳ Ｐゴシック"/>
                <a:sym typeface="Wingdings" pitchFamily="2" charset="2"/>
              </a:rPr>
              <a:t></a:t>
            </a:r>
            <a:r>
              <a:rPr lang="ja-JP" altLang="en-US" sz="2000" kern="0">
                <a:solidFill>
                  <a:srgbClr val="000000"/>
                </a:solidFill>
                <a:latin typeface="ＭＳ Ｐゴシック"/>
                <a:ea typeface="ＭＳ Ｐゴシック"/>
                <a:sym typeface="Wingdings" pitchFamily="2" charset="2"/>
              </a:rPr>
              <a:t>　</a:t>
            </a:r>
            <a:endParaRPr lang="en-US" altLang="ja-JP" sz="2000" kern="0">
              <a:solidFill>
                <a:srgbClr val="000000"/>
              </a:solidFill>
              <a:latin typeface="ＭＳ Ｐゴシック"/>
              <a:ea typeface="ＭＳ Ｐゴシック"/>
              <a:sym typeface="Wingdings" pitchFamily="2" charset="2"/>
            </a:endParaRPr>
          </a:p>
          <a:p>
            <a:pPr marL="342900" indent="-342900" algn="l">
              <a:lnSpc>
                <a:spcPts val="2600"/>
              </a:lnSpc>
              <a:spcBef>
                <a:spcPts val="0"/>
              </a:spcBef>
              <a:buFontTx/>
              <a:buNone/>
              <a:defRPr/>
            </a:pPr>
            <a:r>
              <a:rPr lang="ja-JP" altLang="en-US" sz="2000" kern="0">
                <a:solidFill>
                  <a:srgbClr val="000000"/>
                </a:solidFill>
                <a:latin typeface="ＭＳ Ｐゴシック"/>
                <a:ea typeface="ＭＳ Ｐゴシック"/>
                <a:sym typeface="Wingdings" pitchFamily="2" charset="2"/>
              </a:rPr>
              <a:t>　　　</a:t>
            </a:r>
            <a:r>
              <a:rPr lang="ja-JP" altLang="en-US" sz="2000" u="sng" kern="0">
                <a:solidFill>
                  <a:srgbClr val="000000"/>
                </a:solidFill>
                <a:latin typeface="ＭＳ Ｐゴシック"/>
                <a:ea typeface="ＭＳ Ｐゴシック"/>
                <a:sym typeface="Wingdings" pitchFamily="2" charset="2"/>
              </a:rPr>
              <a:t>必用なデータは全て得られた</a:t>
            </a:r>
            <a:r>
              <a:rPr lang="ja-JP" altLang="en-US" sz="2000" kern="0">
                <a:solidFill>
                  <a:srgbClr val="000000"/>
                </a:solidFill>
                <a:latin typeface="ＭＳ Ｐゴシック"/>
                <a:ea typeface="ＭＳ Ｐゴシック"/>
                <a:sym typeface="Wingdings" pitchFamily="2" charset="2"/>
              </a:rPr>
              <a:t>ことを確認</a:t>
            </a:r>
            <a:r>
              <a:rPr lang="en-US" altLang="ja-JP" sz="2000" kern="0">
                <a:solidFill>
                  <a:srgbClr val="000000"/>
                </a:solidFill>
                <a:latin typeface="ＭＳ Ｐゴシック"/>
                <a:ea typeface="ＭＳ Ｐゴシック"/>
                <a:sym typeface="Wingdings" pitchFamily="2" charset="2"/>
              </a:rPr>
              <a:t>.</a:t>
            </a:r>
          </a:p>
          <a:p>
            <a:pPr marL="742950" lvl="1" indent="-285750" algn="l">
              <a:lnSpc>
                <a:spcPts val="2600"/>
              </a:lnSpc>
              <a:spcBef>
                <a:spcPts val="0"/>
              </a:spcBef>
              <a:buFontTx/>
              <a:buNone/>
              <a:defRPr/>
            </a:pPr>
            <a:r>
              <a:rPr lang="en-US" altLang="ja-JP" sz="2000" kern="0">
                <a:solidFill>
                  <a:srgbClr val="515151"/>
                </a:solidFill>
                <a:latin typeface="ＭＳ Ｐゴシック"/>
                <a:ea typeface="ＭＳ Ｐゴシック"/>
                <a:sym typeface="Wingdings" pitchFamily="2" charset="2"/>
              </a:rPr>
              <a:t>   (</a:t>
            </a:r>
            <a:r>
              <a:rPr lang="ja-JP" altLang="en-US" sz="2000" kern="0">
                <a:solidFill>
                  <a:srgbClr val="515151"/>
                </a:solidFill>
                <a:latin typeface="ＭＳ Ｐゴシック"/>
                <a:ea typeface="ＭＳ Ｐゴシック"/>
                <a:sym typeface="Wingdings" pitchFamily="2" charset="2"/>
              </a:rPr>
              <a:t>期待通りの感度・安定度</a:t>
            </a:r>
            <a:r>
              <a:rPr lang="en-US" altLang="ja-JP" sz="2000" kern="0">
                <a:solidFill>
                  <a:srgbClr val="515151"/>
                </a:solidFill>
                <a:latin typeface="ＭＳ Ｐゴシック"/>
                <a:ea typeface="ＭＳ Ｐゴシック"/>
                <a:sym typeface="Wingdings" pitchFamily="2" charset="2"/>
              </a:rPr>
              <a:t>, </a:t>
            </a:r>
          </a:p>
          <a:p>
            <a:pPr marL="742950" lvl="1" indent="-285750" algn="l">
              <a:lnSpc>
                <a:spcPts val="2600"/>
              </a:lnSpc>
              <a:spcBef>
                <a:spcPts val="0"/>
              </a:spcBef>
              <a:buFontTx/>
              <a:buNone/>
              <a:defRPr/>
            </a:pPr>
            <a:r>
              <a:rPr lang="ja-JP" altLang="en-US" sz="2000" kern="0">
                <a:solidFill>
                  <a:srgbClr val="515151"/>
                </a:solidFill>
                <a:latin typeface="ＭＳ Ｐゴシック"/>
                <a:ea typeface="ＭＳ Ｐゴシック"/>
                <a:sym typeface="Wingdings" pitchFamily="2" charset="2"/>
              </a:rPr>
              <a:t>　　衛星軌道・姿勢情報</a:t>
            </a:r>
            <a:r>
              <a:rPr lang="en-US" altLang="ja-JP" sz="2000" kern="0">
                <a:solidFill>
                  <a:srgbClr val="515151"/>
                </a:solidFill>
                <a:latin typeface="ＭＳ Ｐゴシック"/>
                <a:ea typeface="ＭＳ Ｐゴシック"/>
                <a:sym typeface="Wingdings" pitchFamily="2" charset="2"/>
              </a:rPr>
              <a:t>, </a:t>
            </a:r>
            <a:r>
              <a:rPr lang="ja-JP" altLang="en-US" sz="2000" kern="0">
                <a:solidFill>
                  <a:srgbClr val="515151"/>
                </a:solidFill>
                <a:latin typeface="ＭＳ Ｐゴシック"/>
                <a:ea typeface="ＭＳ Ｐゴシック"/>
                <a:sym typeface="Wingdings" pitchFamily="2" charset="2"/>
              </a:rPr>
              <a:t>時刻同期など</a:t>
            </a:r>
            <a:r>
              <a:rPr lang="en-US" altLang="ja-JP" sz="2000" kern="0">
                <a:solidFill>
                  <a:srgbClr val="515151"/>
                </a:solidFill>
                <a:latin typeface="ＭＳ Ｐゴシック"/>
                <a:ea typeface="ＭＳ Ｐゴシック"/>
                <a:sym typeface="Wingdings" pitchFamily="2" charset="2"/>
              </a:rPr>
              <a:t>)</a:t>
            </a:r>
            <a:endParaRPr lang="ja-JP" altLang="ja-JP" sz="2000" kern="0">
              <a:solidFill>
                <a:srgbClr val="000000"/>
              </a:solidFill>
              <a:latin typeface="ＭＳ Ｐゴシック"/>
              <a:ea typeface="ＭＳ Ｐゴシック"/>
            </a:endParaRPr>
          </a:p>
        </p:txBody>
      </p:sp>
      <p:sp>
        <p:nvSpPr>
          <p:cNvPr id="28" name="ストライプ矢印 27"/>
          <p:cNvSpPr/>
          <p:nvPr/>
        </p:nvSpPr>
        <p:spPr bwMode="auto">
          <a:xfrm rot="5400000">
            <a:off x="2198688" y="3082925"/>
            <a:ext cx="357188" cy="642937"/>
          </a:xfrm>
          <a:prstGeom prst="stripedRightArrow">
            <a:avLst/>
          </a:prstGeom>
          <a:solidFill>
            <a:srgbClr val="FFCCCC">
              <a:alpha val="20000"/>
            </a:srgbClr>
          </a:solidFill>
          <a:ln w="6350" cap="flat" cmpd="sng" algn="ctr">
            <a:solidFill>
              <a:srgbClr val="A50021"/>
            </a:solidFill>
            <a:prstDash val="solid"/>
            <a:round/>
            <a:headEnd type="none" w="med" len="med"/>
            <a:tailEnd type="none" w="med" len="med"/>
          </a:ln>
          <a:effectLst/>
        </p:spPr>
        <p:txBody>
          <a:bodyPr wrap="none"/>
          <a:lstStyle/>
          <a:p>
            <a:pPr algn="l">
              <a:buFontTx/>
              <a:buNone/>
              <a:defRPr/>
            </a:pPr>
            <a:endParaRPr lang="ja-JP" altLang="en-US" sz="1800">
              <a:solidFill>
                <a:srgbClr val="000000"/>
              </a:solidFill>
              <a:latin typeface="Arial" charset="0"/>
              <a:ea typeface="ＭＳ Ｐゴシック" pitchFamily="50" charset="-128"/>
            </a:endParaRPr>
          </a:p>
        </p:txBody>
      </p:sp>
      <p:sp>
        <p:nvSpPr>
          <p:cNvPr id="29" name="Rectangle 2"/>
          <p:cNvSpPr>
            <a:spLocks noChangeArrowheads="1"/>
          </p:cNvSpPr>
          <p:nvPr/>
        </p:nvSpPr>
        <p:spPr bwMode="auto">
          <a:xfrm>
            <a:off x="468313" y="188913"/>
            <a:ext cx="8229600" cy="495300"/>
          </a:xfrm>
          <a:prstGeom prst="rect">
            <a:avLst/>
          </a:prstGeom>
          <a:noFill/>
          <a:ln w="9525">
            <a:noFill/>
            <a:miter lim="800000"/>
            <a:headEnd/>
            <a:tailEnd/>
          </a:ln>
          <a:effectLst/>
        </p:spPr>
        <p:txBody>
          <a:bodyPr anchor="ctr"/>
          <a:lstStyle/>
          <a:p>
            <a:pPr>
              <a:buFontTx/>
              <a:buNone/>
              <a:defRPr/>
            </a:pPr>
            <a:r>
              <a:rPr lang="ja-JP" altLang="en-US">
                <a:solidFill>
                  <a:srgbClr val="000000"/>
                </a:solidFill>
                <a:latin typeface="ＭＳ Ｐゴシック"/>
                <a:ea typeface="ＭＳ Ｐゴシック"/>
              </a:rPr>
              <a:t>（Ａ）　</a:t>
            </a:r>
            <a:r>
              <a:rPr lang="en-US" altLang="ja-JP">
                <a:solidFill>
                  <a:srgbClr val="000000"/>
                </a:solidFill>
                <a:latin typeface="ＭＳ Ｐゴシック"/>
                <a:ea typeface="ＭＳ Ｐゴシック"/>
              </a:rPr>
              <a:t>SDS-1</a:t>
            </a:r>
            <a:r>
              <a:rPr lang="ja-JP" altLang="en-US">
                <a:solidFill>
                  <a:srgbClr val="000000"/>
                </a:solidFill>
                <a:latin typeface="ＭＳ Ｐゴシック"/>
                <a:ea typeface="ＭＳ Ｐゴシック"/>
              </a:rPr>
              <a:t>／</a:t>
            </a:r>
            <a:r>
              <a:rPr lang="en-US" altLang="ja-JP">
                <a:solidFill>
                  <a:srgbClr val="000000"/>
                </a:solidFill>
                <a:latin typeface="ＭＳ Ｐゴシック"/>
                <a:ea typeface="ＭＳ Ｐゴシック"/>
              </a:rPr>
              <a:t>SWIM</a:t>
            </a:r>
            <a:r>
              <a:rPr lang="ja-JP" altLang="en-US">
                <a:solidFill>
                  <a:srgbClr val="000000"/>
                </a:solidFill>
                <a:latin typeface="ＭＳ Ｐゴシック"/>
                <a:ea typeface="ＭＳ Ｐゴシック"/>
              </a:rPr>
              <a:t>地上同時観測実験</a:t>
            </a:r>
            <a:r>
              <a:rPr lang="en-US" altLang="ja-JP">
                <a:solidFill>
                  <a:srgbClr val="000000"/>
                </a:solidFill>
                <a:latin typeface="ＭＳ Ｐゴシック"/>
                <a:ea typeface="ＭＳ Ｐゴシック"/>
              </a:rPr>
              <a:t>(3/3)</a:t>
            </a:r>
            <a:endParaRPr lang="ja-JP" altLang="en-US">
              <a:solidFill>
                <a:srgbClr val="000000"/>
              </a:solidFill>
              <a:latin typeface="ＭＳ Ｐゴシック"/>
              <a:ea typeface="ＭＳ Ｐゴシック"/>
            </a:endParaRPr>
          </a:p>
        </p:txBody>
      </p:sp>
      <p:sp>
        <p:nvSpPr>
          <p:cNvPr id="31" name="Rectangle 7" descr="Rectangle: Click to edit Master text styles&#10;Second level&#10;Third level&#10;Fourth level&#10;Fifth level"/>
          <p:cNvSpPr txBox="1">
            <a:spLocks noChangeArrowheads="1"/>
          </p:cNvSpPr>
          <p:nvPr/>
        </p:nvSpPr>
        <p:spPr bwMode="auto">
          <a:xfrm>
            <a:off x="392113" y="3694113"/>
            <a:ext cx="8212137" cy="2879725"/>
          </a:xfrm>
          <a:prstGeom prst="rect">
            <a:avLst/>
          </a:prstGeom>
          <a:noFill/>
          <a:ln w="9525">
            <a:noFill/>
            <a:miter lim="800000"/>
            <a:headEnd/>
            <a:tailEnd/>
          </a:ln>
        </p:spPr>
        <p:txBody>
          <a:bodyPr/>
          <a:lstStyle/>
          <a:p>
            <a:pPr marL="342900" indent="-342900" algn="l">
              <a:lnSpc>
                <a:spcPts val="2400"/>
              </a:lnSpc>
              <a:spcBef>
                <a:spcPct val="20000"/>
              </a:spcBef>
              <a:buFontTx/>
              <a:buNone/>
              <a:defRPr/>
            </a:pPr>
            <a:r>
              <a:rPr lang="en-US" altLang="ja-JP" sz="2000" u="sng" kern="0">
                <a:solidFill>
                  <a:srgbClr val="FF0000"/>
                </a:solidFill>
                <a:latin typeface="ＭＳ Ｐゴシック"/>
                <a:ea typeface="ＭＳ Ｐゴシック"/>
                <a:sym typeface="Wingdings" pitchFamily="2" charset="2"/>
              </a:rPr>
              <a:t>SDS-1/SWIM</a:t>
            </a:r>
            <a:r>
              <a:rPr lang="ja-JP" altLang="en-US" sz="2000" u="sng" kern="0">
                <a:solidFill>
                  <a:srgbClr val="FF0000"/>
                </a:solidFill>
                <a:latin typeface="ＭＳ Ｐゴシック"/>
                <a:ea typeface="ＭＳ Ｐゴシック"/>
                <a:sym typeface="Wingdings" pitchFamily="2" charset="2"/>
              </a:rPr>
              <a:t>を</a:t>
            </a:r>
            <a:r>
              <a:rPr lang="ja-JP" altLang="en-US" sz="2000" u="sng" kern="0">
                <a:solidFill>
                  <a:srgbClr val="FF0000"/>
                </a:solidFill>
                <a:latin typeface="ＭＳ Ｐゴシック"/>
                <a:ea typeface="ＭＳ Ｐゴシック"/>
              </a:rPr>
              <a:t>用いた実験として</a:t>
            </a:r>
            <a:r>
              <a:rPr lang="en-US" altLang="ja-JP" sz="2000" u="sng" kern="0">
                <a:solidFill>
                  <a:srgbClr val="FF0000"/>
                </a:solidFill>
                <a:latin typeface="ＭＳ Ｐゴシック"/>
                <a:ea typeface="ＭＳ Ｐゴシック"/>
              </a:rPr>
              <a:t>, </a:t>
            </a:r>
            <a:r>
              <a:rPr lang="ja-JP" altLang="en-US" sz="2000" u="sng" kern="0">
                <a:solidFill>
                  <a:srgbClr val="FF0000"/>
                </a:solidFill>
                <a:latin typeface="ＭＳ Ｐゴシック"/>
                <a:ea typeface="ＭＳ Ｐゴシック"/>
              </a:rPr>
              <a:t>可能なことは全て達成</a:t>
            </a:r>
            <a:r>
              <a:rPr lang="en-US" altLang="ja-JP" sz="2000" u="sng" kern="0">
                <a:solidFill>
                  <a:srgbClr val="FF0000"/>
                </a:solidFill>
                <a:latin typeface="ＭＳ Ｐゴシック"/>
                <a:ea typeface="ＭＳ Ｐゴシック"/>
              </a:rPr>
              <a:t>.</a:t>
            </a:r>
          </a:p>
          <a:p>
            <a:pPr marL="742950" lvl="1" indent="-285750" algn="l">
              <a:lnSpc>
                <a:spcPts val="2400"/>
              </a:lnSpc>
              <a:spcBef>
                <a:spcPct val="20000"/>
              </a:spcBef>
              <a:buFontTx/>
              <a:buChar char="–"/>
              <a:defRPr/>
            </a:pPr>
            <a:r>
              <a:rPr lang="ja-JP" altLang="en-US" sz="2000" u="sng" kern="0">
                <a:solidFill>
                  <a:srgbClr val="000000"/>
                </a:solidFill>
                <a:latin typeface="ＭＳ Ｐゴシック"/>
                <a:ea typeface="ＭＳ Ｐゴシック"/>
                <a:sym typeface="Wingdings" pitchFamily="2" charset="2"/>
              </a:rPr>
              <a:t>計画開始時の超過成功基準 </a:t>
            </a:r>
            <a:endParaRPr lang="en-US" altLang="ja-JP" sz="2000" u="sng" kern="0">
              <a:solidFill>
                <a:srgbClr val="000000"/>
              </a:solidFill>
              <a:latin typeface="ＭＳ Ｐゴシック"/>
              <a:ea typeface="ＭＳ Ｐゴシック"/>
              <a:sym typeface="Wingdings" pitchFamily="2" charset="2"/>
            </a:endParaRPr>
          </a:p>
          <a:p>
            <a:pPr indent="152400" algn="l" eaLnBrk="0" hangingPunct="0">
              <a:lnSpc>
                <a:spcPts val="2400"/>
              </a:lnSpc>
              <a:buFontTx/>
              <a:buNone/>
              <a:defRPr/>
            </a:pPr>
            <a:r>
              <a:rPr lang="en-US" altLang="ja-JP" sz="2000" kern="0">
                <a:solidFill>
                  <a:srgbClr val="000000"/>
                </a:solidFill>
                <a:latin typeface="ＭＳ Ｐゴシック"/>
                <a:ea typeface="ＭＳ Ｐゴシック"/>
                <a:sym typeface="Wingdings" pitchFamily="2" charset="2"/>
              </a:rPr>
              <a:t>     </a:t>
            </a:r>
            <a:r>
              <a:rPr lang="ja-JP" altLang="en-US" sz="2000" kern="0">
                <a:solidFill>
                  <a:srgbClr val="000000"/>
                </a:solidFill>
                <a:latin typeface="ＭＳ Ｐゴシック"/>
                <a:ea typeface="ＭＳ Ｐゴシック"/>
                <a:sym typeface="Wingdings" pitchFamily="2" charset="2"/>
              </a:rPr>
              <a:t>　</a:t>
            </a:r>
            <a:r>
              <a:rPr lang="en-US" altLang="ja-JP" sz="2000" kern="0">
                <a:solidFill>
                  <a:srgbClr val="000000"/>
                </a:solidFill>
                <a:latin typeface="ＭＳ Ｐゴシック"/>
                <a:ea typeface="ＭＳ Ｐゴシック"/>
                <a:sym typeface="Wingdings" pitchFamily="2" charset="2"/>
              </a:rPr>
              <a:t> </a:t>
            </a:r>
            <a:r>
              <a:rPr lang="ja-JP" altLang="en-US" sz="2000" kern="0">
                <a:solidFill>
                  <a:srgbClr val="000000"/>
                </a:solidFill>
                <a:latin typeface="ＭＳ Ｐゴシック"/>
                <a:ea typeface="ＭＳ Ｐゴシック"/>
                <a:sym typeface="Wingdings" pitchFamily="2" charset="2"/>
              </a:rPr>
              <a:t>「地球</a:t>
            </a:r>
            <a:r>
              <a:rPr lang="en-US" altLang="ja-JP" sz="2000" kern="0">
                <a:solidFill>
                  <a:srgbClr val="000000"/>
                </a:solidFill>
                <a:latin typeface="ＭＳ Ｐゴシック"/>
                <a:ea typeface="ＭＳ Ｐゴシック"/>
                <a:sym typeface="Wingdings" pitchFamily="2" charset="2"/>
              </a:rPr>
              <a:t>1</a:t>
            </a:r>
            <a:r>
              <a:rPr lang="ja-JP" altLang="en-US" sz="2000" kern="0">
                <a:solidFill>
                  <a:srgbClr val="000000"/>
                </a:solidFill>
                <a:latin typeface="ＭＳ Ｐゴシック"/>
                <a:ea typeface="ＭＳ Ｐゴシック"/>
                <a:sym typeface="Wingdings" pitchFamily="2" charset="2"/>
              </a:rPr>
              <a:t>周回程度の</a:t>
            </a:r>
            <a:r>
              <a:rPr lang="ja-JP" altLang="en-US" sz="2000">
                <a:solidFill>
                  <a:srgbClr val="000000"/>
                </a:solidFill>
                <a:latin typeface="ＭＳ Ｐゴシック"/>
                <a:ea typeface="ＭＳ Ｐゴシック"/>
                <a:cs typeface="Times New Roman" pitchFamily="18" charset="0"/>
              </a:rPr>
              <a:t>宇宙</a:t>
            </a:r>
            <a:r>
              <a:rPr lang="en-US" altLang="ja-JP" sz="2000">
                <a:solidFill>
                  <a:srgbClr val="000000"/>
                </a:solidFill>
                <a:latin typeface="ＭＳ Ｐゴシック"/>
                <a:ea typeface="ＭＳ Ｐゴシック"/>
                <a:cs typeface="Times New Roman" pitchFamily="18" charset="0"/>
              </a:rPr>
              <a:t>-</a:t>
            </a:r>
            <a:r>
              <a:rPr lang="ja-JP" altLang="en-US" sz="2000">
                <a:solidFill>
                  <a:srgbClr val="000000"/>
                </a:solidFill>
                <a:latin typeface="ＭＳ Ｐゴシック"/>
                <a:ea typeface="ＭＳ Ｐゴシック"/>
                <a:cs typeface="Times New Roman" pitchFamily="18" charset="0"/>
              </a:rPr>
              <a:t>地上同時の重力波観測運転を実施し、</a:t>
            </a:r>
            <a:endParaRPr lang="en-US" altLang="ja-JP" sz="2000">
              <a:solidFill>
                <a:srgbClr val="000000"/>
              </a:solidFill>
              <a:latin typeface="ＭＳ Ｐゴシック"/>
              <a:ea typeface="ＭＳ Ｐゴシック"/>
              <a:cs typeface="Times New Roman" pitchFamily="18" charset="0"/>
            </a:endParaRPr>
          </a:p>
          <a:p>
            <a:pPr indent="152400" algn="l" eaLnBrk="0" hangingPunct="0">
              <a:lnSpc>
                <a:spcPts val="2400"/>
              </a:lnSpc>
              <a:buFontTx/>
              <a:buNone/>
              <a:defRPr/>
            </a:pPr>
            <a:r>
              <a:rPr lang="ja-JP" altLang="en-US" sz="2000">
                <a:solidFill>
                  <a:srgbClr val="000000"/>
                </a:solidFill>
                <a:latin typeface="ＭＳ Ｐゴシック"/>
                <a:ea typeface="ＭＳ Ｐゴシック"/>
                <a:cs typeface="Times New Roman" pitchFamily="18" charset="0"/>
              </a:rPr>
              <a:t>　　　　　世界に例のない観測手法の成立性」を確認</a:t>
            </a:r>
            <a:r>
              <a:rPr lang="en-US" altLang="ja-JP" sz="2000" kern="0">
                <a:solidFill>
                  <a:srgbClr val="000000"/>
                </a:solidFill>
                <a:latin typeface="ＭＳ Ｐゴシック"/>
                <a:ea typeface="ＭＳ Ｐゴシック"/>
                <a:sym typeface="Wingdings" pitchFamily="2" charset="2"/>
              </a:rPr>
              <a:t>.</a:t>
            </a:r>
          </a:p>
          <a:p>
            <a:pPr marL="742950" lvl="1" indent="-285750" algn="l">
              <a:lnSpc>
                <a:spcPts val="2400"/>
              </a:lnSpc>
              <a:spcBef>
                <a:spcPct val="20000"/>
              </a:spcBef>
              <a:buFontTx/>
              <a:buChar char="–"/>
              <a:defRPr/>
            </a:pPr>
            <a:r>
              <a:rPr lang="ja-JP" altLang="en-US" sz="2000" kern="0">
                <a:solidFill>
                  <a:srgbClr val="000000"/>
                </a:solidFill>
                <a:latin typeface="ＭＳ Ｐゴシック"/>
                <a:ea typeface="ＭＳ Ｐゴシック"/>
                <a:sym typeface="Wingdings" pitchFamily="2" charset="2"/>
              </a:rPr>
              <a:t>必要なデータ・情報は全て取得済</a:t>
            </a:r>
            <a:r>
              <a:rPr lang="en-US" altLang="ja-JP" sz="2000" kern="0">
                <a:solidFill>
                  <a:srgbClr val="000000"/>
                </a:solidFill>
                <a:latin typeface="ＭＳ Ｐゴシック"/>
                <a:ea typeface="ＭＳ Ｐゴシック"/>
                <a:sym typeface="Wingdings" pitchFamily="2" charset="2"/>
              </a:rPr>
              <a:t>.</a:t>
            </a:r>
          </a:p>
          <a:p>
            <a:pPr marL="742950" lvl="1" indent="-285750" algn="l">
              <a:lnSpc>
                <a:spcPts val="2400"/>
              </a:lnSpc>
              <a:spcBef>
                <a:spcPct val="20000"/>
              </a:spcBef>
              <a:buFont typeface="Wingdings" pitchFamily="2" charset="2"/>
              <a:buNone/>
              <a:defRPr/>
            </a:pPr>
            <a:r>
              <a:rPr lang="ja-JP" altLang="en-US" sz="2000" kern="0">
                <a:solidFill>
                  <a:srgbClr val="000000"/>
                </a:solidFill>
                <a:latin typeface="ＭＳ Ｐゴシック"/>
                <a:ea typeface="ＭＳ Ｐゴシック"/>
              </a:rPr>
              <a:t>       </a:t>
            </a:r>
            <a:r>
              <a:rPr lang="en-US" altLang="ja-JP" sz="2000" kern="0">
                <a:solidFill>
                  <a:srgbClr val="000000"/>
                </a:solidFill>
                <a:latin typeface="ＭＳ Ｐゴシック"/>
                <a:ea typeface="ＭＳ Ｐゴシック"/>
                <a:sym typeface="Wingdings" pitchFamily="2" charset="2"/>
              </a:rPr>
              <a:t> </a:t>
            </a:r>
            <a:r>
              <a:rPr lang="ja-JP" altLang="en-US" sz="2000" kern="0">
                <a:solidFill>
                  <a:srgbClr val="000000"/>
                </a:solidFill>
                <a:latin typeface="ＭＳ Ｐゴシック"/>
                <a:ea typeface="ＭＳ Ｐゴシック"/>
              </a:rPr>
              <a:t>今後</a:t>
            </a:r>
            <a:r>
              <a:rPr lang="en-US" altLang="ja-JP" sz="2000" kern="0">
                <a:solidFill>
                  <a:srgbClr val="000000"/>
                </a:solidFill>
                <a:latin typeface="ＭＳ Ｐゴシック"/>
                <a:ea typeface="ＭＳ Ｐゴシック"/>
              </a:rPr>
              <a:t>, </a:t>
            </a:r>
            <a:r>
              <a:rPr lang="ja-JP" altLang="en-US" sz="2000" kern="0">
                <a:solidFill>
                  <a:srgbClr val="000000"/>
                </a:solidFill>
                <a:latin typeface="ＭＳ Ｐゴシック"/>
                <a:ea typeface="ＭＳ Ｐゴシック"/>
              </a:rPr>
              <a:t>地上検出器データとの相関解析を進める</a:t>
            </a:r>
            <a:r>
              <a:rPr lang="en-US" altLang="ja-JP" sz="2000" kern="0">
                <a:solidFill>
                  <a:srgbClr val="000000"/>
                </a:solidFill>
                <a:latin typeface="ＭＳ Ｐゴシック"/>
                <a:ea typeface="ＭＳ Ｐゴシック"/>
              </a:rPr>
              <a:t>.</a:t>
            </a:r>
          </a:p>
          <a:p>
            <a:pPr marL="742950" lvl="1" indent="-285750" algn="l">
              <a:lnSpc>
                <a:spcPts val="2400"/>
              </a:lnSpc>
              <a:spcBef>
                <a:spcPct val="20000"/>
              </a:spcBef>
              <a:buFont typeface="Wingdings" pitchFamily="2" charset="2"/>
              <a:buNone/>
              <a:defRPr/>
            </a:pPr>
            <a:r>
              <a:rPr lang="en-US" altLang="ja-JP" sz="2000" kern="0">
                <a:solidFill>
                  <a:srgbClr val="000000"/>
                </a:solidFill>
                <a:latin typeface="ＭＳ Ｐゴシック"/>
                <a:ea typeface="ＭＳ Ｐゴシック"/>
                <a:sym typeface="Wingdings" pitchFamily="2" charset="2"/>
              </a:rPr>
              <a:t>           </a:t>
            </a:r>
            <a:r>
              <a:rPr lang="ja-JP" altLang="en-US" sz="2000" kern="0">
                <a:solidFill>
                  <a:srgbClr val="000000"/>
                </a:solidFill>
                <a:latin typeface="ＭＳ Ｐゴシック"/>
                <a:ea typeface="ＭＳ Ｐゴシック"/>
                <a:sym typeface="Wingdings" pitchFamily="2" charset="2"/>
              </a:rPr>
              <a:t>オフライン解析により解析手法の確立と科学的成果を目指す</a:t>
            </a:r>
            <a:r>
              <a:rPr lang="en-US" altLang="ja-JP" sz="2000" kern="0">
                <a:solidFill>
                  <a:srgbClr val="000000"/>
                </a:solidFill>
                <a:latin typeface="ＭＳ Ｐゴシック"/>
                <a:ea typeface="ＭＳ Ｐゴシック"/>
                <a:sym typeface="Wingdings" pitchFamily="2" charset="2"/>
              </a:rPr>
              <a:t>.</a:t>
            </a:r>
          </a:p>
          <a:p>
            <a:pPr marL="742950" lvl="1" indent="-285750" algn="l">
              <a:lnSpc>
                <a:spcPts val="2400"/>
              </a:lnSpc>
              <a:spcBef>
                <a:spcPct val="20000"/>
              </a:spcBef>
              <a:buFontTx/>
              <a:buChar char="–"/>
              <a:defRPr/>
            </a:pPr>
            <a:r>
              <a:rPr lang="ja-JP" altLang="en-US" sz="2000" kern="0">
                <a:solidFill>
                  <a:srgbClr val="000000"/>
                </a:solidFill>
                <a:latin typeface="ＭＳ Ｐゴシック"/>
                <a:ea typeface="ＭＳ Ｐゴシック"/>
                <a:sym typeface="Wingdings" pitchFamily="2" charset="2"/>
              </a:rPr>
              <a:t>観測・解析手法は、</a:t>
            </a:r>
            <a:r>
              <a:rPr lang="ja-JP" altLang="en-US" sz="2000" u="sng" kern="0">
                <a:solidFill>
                  <a:srgbClr val="000000"/>
                </a:solidFill>
                <a:latin typeface="ＭＳ Ｐゴシック"/>
                <a:ea typeface="ＭＳ Ｐゴシック"/>
                <a:sym typeface="Wingdings" pitchFamily="2" charset="2"/>
              </a:rPr>
              <a:t>今後の衛星計画に生かされる</a:t>
            </a:r>
            <a:r>
              <a:rPr lang="en-US" altLang="ja-JP" sz="2000" kern="0">
                <a:solidFill>
                  <a:srgbClr val="000000"/>
                </a:solidFill>
                <a:latin typeface="ＭＳ Ｐゴシック"/>
                <a:ea typeface="ＭＳ Ｐゴシック"/>
                <a:sym typeface="Wingdings" pitchFamily="2" charset="2"/>
              </a:rPr>
              <a:t>.</a:t>
            </a:r>
            <a:endParaRPr lang="ja-JP" altLang="ja-JP" sz="2000" kern="0">
              <a:solidFill>
                <a:srgbClr val="000000"/>
              </a:solidFill>
              <a:latin typeface="ＭＳ Ｐゴシック"/>
              <a:ea typeface="ＭＳ Ｐゴシック"/>
            </a:endParaRPr>
          </a:p>
        </p:txBody>
      </p:sp>
      <p:pic>
        <p:nvPicPr>
          <p:cNvPr id="5129" name="Picture 2"/>
          <p:cNvPicPr>
            <a:picLocks noChangeAspect="1" noChangeArrowheads="1"/>
          </p:cNvPicPr>
          <p:nvPr/>
        </p:nvPicPr>
        <p:blipFill>
          <a:blip r:embed="rId3" cstate="print"/>
          <a:srcRect/>
          <a:stretch>
            <a:fillRect/>
          </a:stretch>
        </p:blipFill>
        <p:spPr bwMode="auto">
          <a:xfrm>
            <a:off x="5260975" y="1301750"/>
            <a:ext cx="3681413" cy="2246313"/>
          </a:xfrm>
          <a:prstGeom prst="rect">
            <a:avLst/>
          </a:prstGeom>
          <a:noFill/>
          <a:ln w="9525">
            <a:noFill/>
            <a:miter lim="800000"/>
            <a:headEnd/>
            <a:tailEnd/>
          </a:ln>
        </p:spPr>
      </p:pic>
      <p:sp>
        <p:nvSpPr>
          <p:cNvPr id="4" name="スライド番号プレースホルダー 3"/>
          <p:cNvSpPr>
            <a:spLocks noGrp="1"/>
          </p:cNvSpPr>
          <p:nvPr>
            <p:ph type="sldNum" sz="quarter" idx="12"/>
          </p:nvPr>
        </p:nvSpPr>
        <p:spPr/>
        <p:txBody>
          <a:bodyPr/>
          <a:lstStyle/>
          <a:p>
            <a:pPr>
              <a:defRPr/>
            </a:pPr>
            <a:fld id="{BEBFE9BD-2CA6-4498-A896-E7BFA07EAEC7}" type="slidenum">
              <a:rPr lang="en-US" altLang="ja-JP" smtClean="0">
                <a:solidFill>
                  <a:srgbClr val="000000"/>
                </a:solidFill>
              </a:rPr>
              <a:pPr>
                <a:defRPr/>
              </a:pPr>
              <a:t>48</a:t>
            </a:fld>
            <a:endParaRPr lang="en-US" altLang="ja-JP">
              <a:solidFill>
                <a:srgbClr val="000000"/>
              </a:solidFill>
            </a:endParaRPr>
          </a:p>
        </p:txBody>
      </p:sp>
    </p:spTree>
    <p:extLst>
      <p:ext uri="{BB962C8B-B14F-4D97-AF65-F5344CB8AC3E}">
        <p14:creationId xmlns:p14="http://schemas.microsoft.com/office/powerpoint/2010/main" val="8925300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角丸四角形 74"/>
          <p:cNvSpPr/>
          <p:nvPr/>
        </p:nvSpPr>
        <p:spPr bwMode="auto">
          <a:xfrm>
            <a:off x="3203848" y="764704"/>
            <a:ext cx="5688632" cy="5672732"/>
          </a:xfrm>
          <a:prstGeom prst="roundRect">
            <a:avLst>
              <a:gd name="adj" fmla="val 2434"/>
            </a:avLst>
          </a:prstGeom>
          <a:solidFill>
            <a:srgbClr val="FFFFFF"/>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a typeface="ＭＳ Ｐゴシック" pitchFamily="50" charset="-128"/>
            </a:endParaRPr>
          </a:p>
        </p:txBody>
      </p:sp>
      <p:sp>
        <p:nvSpPr>
          <p:cNvPr id="4" name="タイトル 3"/>
          <p:cNvSpPr>
            <a:spLocks noGrp="1"/>
          </p:cNvSpPr>
          <p:nvPr>
            <p:ph type="title"/>
          </p:nvPr>
        </p:nvSpPr>
        <p:spPr/>
        <p:txBody>
          <a:bodyPr/>
          <a:lstStyle/>
          <a:p>
            <a:r>
              <a:rPr kumimoji="1" lang="en-US" altLang="ja-JP" dirty="0" smtClean="0"/>
              <a:t>SWIM</a:t>
            </a:r>
            <a:r>
              <a:rPr kumimoji="1" lang="ja-JP" altLang="en-US" dirty="0" smtClean="0"/>
              <a:t>運用の流れ </a:t>
            </a:r>
            <a:r>
              <a:rPr kumimoji="1" lang="en-US" altLang="ja-JP" dirty="0" smtClean="0"/>
              <a:t>(</a:t>
            </a:r>
            <a:r>
              <a:rPr kumimoji="1" lang="ja-JP" altLang="en-US" dirty="0" smtClean="0"/>
              <a:t>全パス情報</a:t>
            </a:r>
            <a:r>
              <a:rPr kumimoji="1" lang="en-US" altLang="ja-JP" dirty="0" smtClean="0"/>
              <a:t>)</a:t>
            </a:r>
            <a:endParaRPr kumimoji="1" lang="ja-JP" altLang="en-US" dirty="0"/>
          </a:p>
        </p:txBody>
      </p:sp>
      <p:sp>
        <p:nvSpPr>
          <p:cNvPr id="3" name="フッター プレースホルダー 2"/>
          <p:cNvSpPr>
            <a:spLocks noGrp="1"/>
          </p:cNvSpPr>
          <p:nvPr>
            <p:ph type="ftr" sz="quarter" idx="10"/>
          </p:nvPr>
        </p:nvSpPr>
        <p:spPr/>
        <p:txBody>
          <a:bodyPr/>
          <a:lstStyle/>
          <a:p>
            <a:pPr>
              <a:defRPr/>
            </a:pPr>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pic>
        <p:nvPicPr>
          <p:cNvPr id="1684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779" y="897736"/>
            <a:ext cx="5424264" cy="548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49</a:t>
            </a:fld>
            <a:endParaRPr lang="en-US" altLang="ja-JP" dirty="0"/>
          </a:p>
        </p:txBody>
      </p:sp>
    </p:spTree>
    <p:extLst>
      <p:ext uri="{BB962C8B-B14F-4D97-AF65-F5344CB8AC3E}">
        <p14:creationId xmlns:p14="http://schemas.microsoft.com/office/powerpoint/2010/main" val="39077553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4" name="Rectangle 4"/>
          <p:cNvSpPr>
            <a:spLocks noGrp="1" noChangeArrowheads="1"/>
          </p:cNvSpPr>
          <p:nvPr>
            <p:ph type="title"/>
          </p:nvPr>
        </p:nvSpPr>
        <p:spPr/>
        <p:txBody>
          <a:bodyPr/>
          <a:lstStyle/>
          <a:p>
            <a:pPr eaLnBrk="1" hangingPunct="1">
              <a:defRPr/>
            </a:pPr>
            <a:r>
              <a:rPr lang="en-US" altLang="ja-JP" sz="2800" dirty="0"/>
              <a:t>SDS-1</a:t>
            </a:r>
            <a:r>
              <a:rPr lang="ja-JP" altLang="en-US" sz="2800" dirty="0" smtClean="0"/>
              <a:t>衛星と</a:t>
            </a:r>
            <a:r>
              <a:rPr lang="en-US" altLang="ja-JP" sz="2800" dirty="0" smtClean="0"/>
              <a:t>SWIM</a:t>
            </a:r>
            <a:endParaRPr lang="ja-JP" altLang="en-US" sz="2800" dirty="0"/>
          </a:p>
        </p:txBody>
      </p:sp>
      <p:sp>
        <p:nvSpPr>
          <p:cNvPr id="24578" name="フッター プレースホルダ 3"/>
          <p:cNvSpPr>
            <a:spLocks noGrp="1"/>
          </p:cNvSpPr>
          <p:nvPr>
            <p:ph type="ftr" sz="quarter" idx="10"/>
          </p:nvPr>
        </p:nvSpPr>
        <p:spPr>
          <a:noFill/>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p>
        </p:txBody>
      </p:sp>
      <p:sp>
        <p:nvSpPr>
          <p:cNvPr id="24580" name="AutoShape 2"/>
          <p:cNvSpPr>
            <a:spLocks noChangeArrowheads="1"/>
          </p:cNvSpPr>
          <p:nvPr/>
        </p:nvSpPr>
        <p:spPr bwMode="auto">
          <a:xfrm>
            <a:off x="323850" y="3244451"/>
            <a:ext cx="5616575" cy="3024188"/>
          </a:xfrm>
          <a:prstGeom prst="roundRect">
            <a:avLst>
              <a:gd name="adj" fmla="val 3069"/>
            </a:avLst>
          </a:prstGeom>
          <a:solidFill>
            <a:srgbClr val="C0C0C0">
              <a:alpha val="89803"/>
            </a:srgbClr>
          </a:solidFill>
          <a:ln w="15875">
            <a:noFill/>
            <a:round/>
            <a:headEnd/>
            <a:tailEnd/>
          </a:ln>
        </p:spPr>
        <p:txBody>
          <a:bodyPr wrap="square" anchor="ctr">
            <a:spAutoFit/>
          </a:bodyPr>
          <a:lstStyle/>
          <a:p>
            <a:pPr algn="ctr">
              <a:buFontTx/>
              <a:buChar char="•"/>
            </a:pPr>
            <a:endParaRPr lang="ja-JP" altLang="en-US">
              <a:solidFill>
                <a:srgbClr val="003366"/>
              </a:solidFill>
              <a:ea typeface="HGP創英角ｺﾞｼｯｸUB" pitchFamily="50" charset="-128"/>
            </a:endParaRPr>
          </a:p>
        </p:txBody>
      </p:sp>
      <p:sp>
        <p:nvSpPr>
          <p:cNvPr id="24581" name="AutoShape 3"/>
          <p:cNvSpPr>
            <a:spLocks noChangeArrowheads="1"/>
          </p:cNvSpPr>
          <p:nvPr/>
        </p:nvSpPr>
        <p:spPr bwMode="auto">
          <a:xfrm>
            <a:off x="395288" y="4108051"/>
            <a:ext cx="1655762" cy="576263"/>
          </a:xfrm>
          <a:prstGeom prst="roundRect">
            <a:avLst>
              <a:gd name="adj" fmla="val 16667"/>
            </a:avLst>
          </a:prstGeom>
          <a:solidFill>
            <a:srgbClr val="99CCFF">
              <a:alpha val="50195"/>
            </a:srgbClr>
          </a:solidFill>
          <a:ln w="15875">
            <a:noFill/>
            <a:round/>
            <a:headEnd/>
            <a:tailEnd/>
          </a:ln>
        </p:spPr>
        <p:txBody>
          <a:bodyPr anchor="ctr">
            <a:spAutoFit/>
          </a:bodyPr>
          <a:lstStyle/>
          <a:p>
            <a:pPr algn="ctr">
              <a:buFontTx/>
              <a:buChar char="•"/>
            </a:pPr>
            <a:endParaRPr lang="ja-JP" altLang="en-US">
              <a:solidFill>
                <a:srgbClr val="003366"/>
              </a:solidFill>
              <a:ea typeface="HGP創英角ｺﾞｼｯｸUB" pitchFamily="50" charset="-128"/>
            </a:endParaRPr>
          </a:p>
        </p:txBody>
      </p:sp>
      <p:sp>
        <p:nvSpPr>
          <p:cNvPr id="24583" name="Rectangle 5"/>
          <p:cNvSpPr>
            <a:spLocks noChangeArrowheads="1"/>
          </p:cNvSpPr>
          <p:nvPr/>
        </p:nvSpPr>
        <p:spPr bwMode="auto">
          <a:xfrm>
            <a:off x="1195678" y="1456908"/>
            <a:ext cx="6472666" cy="1107996"/>
          </a:xfrm>
          <a:prstGeom prst="rect">
            <a:avLst/>
          </a:prstGeom>
          <a:noFill/>
          <a:ln w="15875">
            <a:noFill/>
            <a:miter lim="800000"/>
            <a:headEnd/>
            <a:tailEnd/>
          </a:ln>
        </p:spPr>
        <p:txBody>
          <a:bodyPr wrap="square">
            <a:spAutoFit/>
          </a:bodyPr>
          <a:lstStyle/>
          <a:p>
            <a:pPr algn="l">
              <a:lnSpc>
                <a:spcPct val="110000"/>
              </a:lnSpc>
              <a:buClr>
                <a:srgbClr val="003366"/>
              </a:buClr>
              <a:buSzPct val="70000"/>
              <a:buFont typeface="Wingdings" pitchFamily="2" charset="2"/>
              <a:buNone/>
            </a:pPr>
            <a:r>
              <a:rPr lang="en-US" altLang="ja-JP" sz="2000" dirty="0" smtClean="0">
                <a:solidFill>
                  <a:srgbClr val="F8F8F8"/>
                </a:solidFill>
                <a:latin typeface="Tahoma" pitchFamily="34" charset="0"/>
                <a:ea typeface="HGP創英角ｺﾞｼｯｸUB" pitchFamily="50" charset="-128"/>
              </a:rPr>
              <a:t>- JAXA</a:t>
            </a:r>
            <a:r>
              <a:rPr lang="ja-JP" altLang="en-US" sz="2000" dirty="0" smtClean="0">
                <a:solidFill>
                  <a:srgbClr val="F8F8F8"/>
                </a:solidFill>
                <a:latin typeface="Tahoma" pitchFamily="34" charset="0"/>
                <a:ea typeface="HGP創英角ｺﾞｼｯｸUB" pitchFamily="50" charset="-128"/>
              </a:rPr>
              <a:t>開発による</a:t>
            </a:r>
            <a:r>
              <a:rPr lang="en-US" altLang="ja-JP" sz="2000" dirty="0" smtClean="0">
                <a:solidFill>
                  <a:srgbClr val="F8F8F8"/>
                </a:solidFill>
                <a:latin typeface="Tahoma" pitchFamily="34" charset="0"/>
                <a:ea typeface="HGP創英角ｺﾞｼｯｸUB" pitchFamily="50" charset="-128"/>
              </a:rPr>
              <a:t>100kg</a:t>
            </a:r>
            <a:r>
              <a:rPr lang="ja-JP" altLang="en-US" sz="2000" dirty="0">
                <a:solidFill>
                  <a:srgbClr val="F8F8F8"/>
                </a:solidFill>
                <a:latin typeface="Tahoma" pitchFamily="34" charset="0"/>
                <a:ea typeface="HGP創英角ｺﾞｼｯｸUB" pitchFamily="50" charset="-128"/>
              </a:rPr>
              <a:t>級</a:t>
            </a:r>
            <a:r>
              <a:rPr lang="ja-JP" altLang="en-US" sz="2000" dirty="0" smtClean="0">
                <a:solidFill>
                  <a:srgbClr val="F8F8F8"/>
                </a:solidFill>
                <a:latin typeface="Tahoma" pitchFamily="34" charset="0"/>
                <a:ea typeface="HGP創英角ｺﾞｼｯｸUB" pitchFamily="50" charset="-128"/>
              </a:rPr>
              <a:t>の技術実証衛星</a:t>
            </a:r>
            <a:r>
              <a:rPr lang="en-US" altLang="ja-JP" sz="2000" dirty="0" smtClean="0">
                <a:solidFill>
                  <a:srgbClr val="F8F8F8"/>
                </a:solidFill>
                <a:latin typeface="Tahoma" pitchFamily="34" charset="0"/>
                <a:ea typeface="HGP創英角ｺﾞｼｯｸUB" pitchFamily="50" charset="-128"/>
              </a:rPr>
              <a:t>.</a:t>
            </a:r>
          </a:p>
          <a:p>
            <a:pPr algn="l">
              <a:lnSpc>
                <a:spcPct val="110000"/>
              </a:lnSpc>
              <a:buClr>
                <a:srgbClr val="003366"/>
              </a:buClr>
              <a:buSzPct val="70000"/>
              <a:buFont typeface="Wingdings" pitchFamily="2" charset="2"/>
              <a:buNone/>
            </a:pPr>
            <a:r>
              <a:rPr lang="en-US" altLang="ja-JP" sz="2000" dirty="0" smtClean="0">
                <a:solidFill>
                  <a:srgbClr val="F8F8F8"/>
                </a:solidFill>
                <a:latin typeface="Tahoma" pitchFamily="34" charset="0"/>
              </a:rPr>
              <a:t>- </a:t>
            </a:r>
            <a:r>
              <a:rPr lang="ja-JP" altLang="en-US" sz="2000" dirty="0" smtClean="0">
                <a:solidFill>
                  <a:srgbClr val="F8F8F8"/>
                </a:solidFill>
                <a:latin typeface="Tahoma" pitchFamily="34" charset="0"/>
              </a:rPr>
              <a:t>相乗り衛星として</a:t>
            </a:r>
            <a:r>
              <a:rPr lang="en-US" altLang="ja-JP" sz="2000" dirty="0" smtClean="0">
                <a:solidFill>
                  <a:srgbClr val="F8F8F8"/>
                </a:solidFill>
                <a:latin typeface="Tahoma" pitchFamily="34" charset="0"/>
              </a:rPr>
              <a:t>2009</a:t>
            </a:r>
            <a:r>
              <a:rPr lang="ja-JP" altLang="en-US" sz="2000" dirty="0" smtClean="0">
                <a:solidFill>
                  <a:srgbClr val="F8F8F8"/>
                </a:solidFill>
                <a:latin typeface="Tahoma" pitchFamily="34" charset="0"/>
              </a:rPr>
              <a:t>年</a:t>
            </a:r>
            <a:r>
              <a:rPr lang="en-US" altLang="ja-JP" sz="2000" dirty="0" smtClean="0">
                <a:solidFill>
                  <a:srgbClr val="F8F8F8"/>
                </a:solidFill>
                <a:latin typeface="Tahoma" pitchFamily="34" charset="0"/>
              </a:rPr>
              <a:t>1</a:t>
            </a:r>
            <a:r>
              <a:rPr lang="ja-JP" altLang="en-US" sz="2000" dirty="0" smtClean="0">
                <a:solidFill>
                  <a:srgbClr val="F8F8F8"/>
                </a:solidFill>
                <a:latin typeface="Tahoma" pitchFamily="34" charset="0"/>
              </a:rPr>
              <a:t>月打ち上げ</a:t>
            </a:r>
            <a:r>
              <a:rPr lang="en-US" altLang="ja-JP" sz="2000" dirty="0" smtClean="0">
                <a:solidFill>
                  <a:srgbClr val="F8F8F8"/>
                </a:solidFill>
                <a:latin typeface="Tahoma" pitchFamily="34" charset="0"/>
              </a:rPr>
              <a:t>,  2010</a:t>
            </a:r>
            <a:r>
              <a:rPr lang="ja-JP" altLang="en-US" sz="2000" dirty="0" smtClean="0">
                <a:solidFill>
                  <a:srgbClr val="F8F8F8"/>
                </a:solidFill>
                <a:latin typeface="Tahoma" pitchFamily="34" charset="0"/>
              </a:rPr>
              <a:t>年</a:t>
            </a:r>
            <a:r>
              <a:rPr lang="en-US" altLang="ja-JP" sz="2000" dirty="0" smtClean="0">
                <a:solidFill>
                  <a:srgbClr val="F8F8F8"/>
                </a:solidFill>
                <a:latin typeface="Tahoma" pitchFamily="34" charset="0"/>
              </a:rPr>
              <a:t>9</a:t>
            </a:r>
            <a:r>
              <a:rPr lang="ja-JP" altLang="en-US" sz="2000" dirty="0" smtClean="0">
                <a:solidFill>
                  <a:srgbClr val="F8F8F8"/>
                </a:solidFill>
                <a:latin typeface="Tahoma" pitchFamily="34" charset="0"/>
              </a:rPr>
              <a:t>月 停波</a:t>
            </a:r>
            <a:r>
              <a:rPr lang="en-US" altLang="ja-JP" sz="2000" dirty="0" smtClean="0">
                <a:solidFill>
                  <a:srgbClr val="F8F8F8"/>
                </a:solidFill>
                <a:latin typeface="Tahoma" pitchFamily="34" charset="0"/>
              </a:rPr>
              <a:t>.</a:t>
            </a:r>
          </a:p>
          <a:p>
            <a:pPr algn="l">
              <a:lnSpc>
                <a:spcPct val="110000"/>
              </a:lnSpc>
              <a:buClr>
                <a:srgbClr val="003366"/>
              </a:buClr>
              <a:buSzPct val="70000"/>
              <a:buFont typeface="Wingdings" pitchFamily="2" charset="2"/>
              <a:buNone/>
            </a:pPr>
            <a:r>
              <a:rPr lang="en-US" altLang="ja-JP" sz="2000" dirty="0" smtClean="0">
                <a:solidFill>
                  <a:srgbClr val="F8F8F8"/>
                </a:solidFill>
                <a:latin typeface="Tahoma" pitchFamily="34" charset="0"/>
                <a:ea typeface="HGP創英角ｺﾞｼｯｸUB" pitchFamily="50" charset="-128"/>
              </a:rPr>
              <a:t>- </a:t>
            </a:r>
            <a:r>
              <a:rPr lang="ja-JP" altLang="en-US" sz="2000" dirty="0" smtClean="0">
                <a:solidFill>
                  <a:srgbClr val="F8F8F8"/>
                </a:solidFill>
                <a:latin typeface="Tahoma" pitchFamily="34" charset="0"/>
                <a:ea typeface="HGP創英角ｺﾞｼｯｸUB" pitchFamily="50" charset="-128"/>
              </a:rPr>
              <a:t>いくつかの宇宙実証モジュール</a:t>
            </a:r>
            <a:r>
              <a:rPr lang="en-US" altLang="ja-JP" sz="2000" dirty="0" smtClean="0">
                <a:solidFill>
                  <a:srgbClr val="F8F8F8"/>
                </a:solidFill>
                <a:latin typeface="Tahoma" pitchFamily="34" charset="0"/>
                <a:ea typeface="HGP創英角ｺﾞｼｯｸUB" pitchFamily="50" charset="-128"/>
              </a:rPr>
              <a:t>.</a:t>
            </a:r>
            <a:r>
              <a:rPr lang="ja-JP" altLang="en-US" sz="2000" dirty="0" smtClean="0">
                <a:solidFill>
                  <a:srgbClr val="F8F8F8"/>
                </a:solidFill>
                <a:latin typeface="Tahoma" pitchFamily="34" charset="0"/>
                <a:ea typeface="HGP創英角ｺﾞｼｯｸUB" pitchFamily="50" charset="-128"/>
              </a:rPr>
              <a:t> </a:t>
            </a:r>
            <a:endParaRPr lang="ja-JP" altLang="en-US" sz="2000" dirty="0">
              <a:solidFill>
                <a:srgbClr val="F8F8F8"/>
              </a:solidFill>
              <a:latin typeface="Tahoma" pitchFamily="34" charset="0"/>
              <a:ea typeface="HGP創英角ｺﾞｼｯｸUB" pitchFamily="50" charset="-128"/>
            </a:endParaRPr>
          </a:p>
        </p:txBody>
      </p:sp>
      <p:sp>
        <p:nvSpPr>
          <p:cNvPr id="24584" name="Rectangle 6"/>
          <p:cNvSpPr>
            <a:spLocks noChangeArrowheads="1"/>
          </p:cNvSpPr>
          <p:nvPr/>
        </p:nvSpPr>
        <p:spPr bwMode="auto">
          <a:xfrm>
            <a:off x="733443" y="941876"/>
            <a:ext cx="6481763" cy="460191"/>
          </a:xfrm>
          <a:prstGeom prst="rect">
            <a:avLst/>
          </a:prstGeom>
          <a:noFill/>
          <a:ln w="15875">
            <a:noFill/>
            <a:miter lim="800000"/>
            <a:headEnd/>
            <a:tailEnd/>
          </a:ln>
        </p:spPr>
        <p:txBody>
          <a:bodyPr>
            <a:spAutoFit/>
          </a:bodyPr>
          <a:lstStyle/>
          <a:p>
            <a:pPr algn="l">
              <a:lnSpc>
                <a:spcPct val="110000"/>
              </a:lnSpc>
              <a:buClr>
                <a:srgbClr val="003366"/>
              </a:buClr>
              <a:buSzPct val="70000"/>
              <a:buFont typeface="Wingdings" pitchFamily="2" charset="2"/>
              <a:buNone/>
            </a:pPr>
            <a:r>
              <a:rPr lang="en-US" altLang="ja-JP" b="1" dirty="0">
                <a:solidFill>
                  <a:srgbClr val="99CCFF"/>
                </a:solidFill>
                <a:latin typeface="Tahoma" pitchFamily="34" charset="0"/>
                <a:ea typeface="HGP創英角ｺﾞｼｯｸUB" pitchFamily="50" charset="-128"/>
              </a:rPr>
              <a:t>SDS-1</a:t>
            </a:r>
            <a:r>
              <a:rPr lang="en-US" altLang="ja-JP" sz="2000" b="1" dirty="0">
                <a:solidFill>
                  <a:srgbClr val="99CCFF"/>
                </a:solidFill>
                <a:latin typeface="Tahoma" pitchFamily="34" charset="0"/>
                <a:ea typeface="HGP創英角ｺﾞｼｯｸUB" pitchFamily="50" charset="-128"/>
              </a:rPr>
              <a:t> </a:t>
            </a:r>
            <a:r>
              <a:rPr lang="en-US" altLang="ja-JP" sz="1800" b="1" dirty="0">
                <a:solidFill>
                  <a:srgbClr val="99CCFF"/>
                </a:solidFill>
                <a:latin typeface="Tahoma" pitchFamily="34" charset="0"/>
                <a:ea typeface="HGP創英角ｺﾞｼｯｸUB" pitchFamily="50" charset="-128"/>
              </a:rPr>
              <a:t>(Small Demonstration </a:t>
            </a:r>
            <a:r>
              <a:rPr lang="en-US" altLang="ja-JP" sz="1800" b="1" dirty="0" smtClean="0">
                <a:solidFill>
                  <a:srgbClr val="99CCFF"/>
                </a:solidFill>
                <a:latin typeface="Tahoma" pitchFamily="34" charset="0"/>
                <a:ea typeface="HGP創英角ｺﾞｼｯｸUB" pitchFamily="50" charset="-128"/>
              </a:rPr>
              <a:t>Satellite</a:t>
            </a:r>
            <a:r>
              <a:rPr lang="ja-JP" altLang="en-US" sz="1800" b="1" dirty="0">
                <a:solidFill>
                  <a:srgbClr val="99CCFF"/>
                </a:solidFill>
                <a:latin typeface="Tahoma" pitchFamily="34" charset="0"/>
                <a:ea typeface="HGP創英角ｺﾞｼｯｸUB" pitchFamily="50" charset="-128"/>
              </a:rPr>
              <a:t> </a:t>
            </a:r>
            <a:r>
              <a:rPr lang="en-US" altLang="ja-JP" sz="1800" b="1" dirty="0" smtClean="0">
                <a:solidFill>
                  <a:srgbClr val="99CCFF"/>
                </a:solidFill>
                <a:latin typeface="Tahoma" pitchFamily="34" charset="0"/>
                <a:ea typeface="HGP創英角ｺﾞｼｯｸUB" pitchFamily="50" charset="-128"/>
              </a:rPr>
              <a:t>- 1)</a:t>
            </a:r>
            <a:endParaRPr lang="en-US" altLang="ja-JP" sz="1800" b="1" dirty="0">
              <a:solidFill>
                <a:srgbClr val="99CCFF"/>
              </a:solidFill>
              <a:latin typeface="Tahoma" pitchFamily="34" charset="0"/>
              <a:ea typeface="HGP創英角ｺﾞｼｯｸUB" pitchFamily="50" charset="-128"/>
            </a:endParaRPr>
          </a:p>
        </p:txBody>
      </p:sp>
      <p:pic>
        <p:nvPicPr>
          <p:cNvPr id="24586" name="Picture 8" descr="Mission equipment loaded on the SDS-1"/>
          <p:cNvPicPr>
            <a:picLocks noChangeAspect="1" noChangeArrowheads="1"/>
          </p:cNvPicPr>
          <p:nvPr/>
        </p:nvPicPr>
        <p:blipFill>
          <a:blip r:embed="rId3" cstate="print">
            <a:clrChange>
              <a:clrFrom>
                <a:srgbClr val="E5E0E6"/>
              </a:clrFrom>
              <a:clrTo>
                <a:srgbClr val="E5E0E6">
                  <a:alpha val="0"/>
                </a:srgbClr>
              </a:clrTo>
            </a:clrChange>
          </a:blip>
          <a:srcRect/>
          <a:stretch>
            <a:fillRect/>
          </a:stretch>
        </p:blipFill>
        <p:spPr bwMode="auto">
          <a:xfrm>
            <a:off x="323850" y="3315889"/>
            <a:ext cx="5616575" cy="2917825"/>
          </a:xfrm>
          <a:prstGeom prst="rect">
            <a:avLst/>
          </a:prstGeom>
          <a:noFill/>
          <a:ln w="9525">
            <a:noFill/>
            <a:miter lim="800000"/>
            <a:headEnd/>
            <a:tailEnd/>
          </a:ln>
        </p:spPr>
      </p:pic>
      <p:sp>
        <p:nvSpPr>
          <p:cNvPr id="24587" name="Rectangle 9"/>
          <p:cNvSpPr>
            <a:spLocks noChangeArrowheads="1"/>
          </p:cNvSpPr>
          <p:nvPr/>
        </p:nvSpPr>
        <p:spPr bwMode="auto">
          <a:xfrm>
            <a:off x="755650" y="6052739"/>
            <a:ext cx="3024188" cy="227012"/>
          </a:xfrm>
          <a:prstGeom prst="rect">
            <a:avLst/>
          </a:prstGeom>
          <a:noFill/>
          <a:ln w="15875">
            <a:noFill/>
            <a:miter lim="800000"/>
            <a:headEnd/>
            <a:tailEnd/>
          </a:ln>
        </p:spPr>
        <p:txBody>
          <a:bodyPr>
            <a:spAutoFit/>
          </a:bodyPr>
          <a:lstStyle/>
          <a:p>
            <a:pPr>
              <a:lnSpc>
                <a:spcPct val="110000"/>
              </a:lnSpc>
              <a:buClr>
                <a:srgbClr val="003366"/>
              </a:buClr>
              <a:buSzPct val="70000"/>
              <a:buFont typeface="Wingdings" pitchFamily="2" charset="2"/>
              <a:buNone/>
            </a:pPr>
            <a:r>
              <a:rPr lang="en-US" altLang="ja-JP" sz="800" b="1">
                <a:solidFill>
                  <a:srgbClr val="5F5F5F"/>
                </a:solidFill>
                <a:latin typeface="Tahoma" pitchFamily="34" charset="0"/>
                <a:ea typeface="HGP創英角ｺﾞｼｯｸUB" pitchFamily="50" charset="-128"/>
              </a:rPr>
              <a:t>http://www.iat.jaxa.jp/info/prm/2007/019/01.html</a:t>
            </a:r>
          </a:p>
        </p:txBody>
      </p:sp>
      <p:pic>
        <p:nvPicPr>
          <p:cNvPr id="13" name="図 16" descr="photo_sat_3_01L.jpg"/>
          <p:cNvPicPr>
            <a:picLocks noChangeAspect="1"/>
          </p:cNvPicPr>
          <p:nvPr/>
        </p:nvPicPr>
        <p:blipFill>
          <a:blip r:embed="rId4" cstate="print"/>
          <a:srcRect/>
          <a:stretch>
            <a:fillRect/>
          </a:stretch>
        </p:blipFill>
        <p:spPr bwMode="auto">
          <a:xfrm>
            <a:off x="6033502" y="3356992"/>
            <a:ext cx="2930986" cy="2344402"/>
          </a:xfrm>
          <a:prstGeom prst="rect">
            <a:avLst/>
          </a:prstGeom>
          <a:noFill/>
          <a:ln w="9525">
            <a:noFill/>
            <a:miter lim="800000"/>
            <a:headEnd/>
            <a:tailEnd/>
          </a:ln>
        </p:spPr>
      </p:pic>
      <p:sp>
        <p:nvSpPr>
          <p:cNvPr id="14" name="Rectangle 11"/>
          <p:cNvSpPr>
            <a:spLocks noChangeArrowheads="1"/>
          </p:cNvSpPr>
          <p:nvPr/>
        </p:nvSpPr>
        <p:spPr bwMode="auto">
          <a:xfrm>
            <a:off x="7020272" y="5773789"/>
            <a:ext cx="1944216" cy="535531"/>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1200" dirty="0" smtClean="0">
                <a:solidFill>
                  <a:srgbClr val="FFFFFF"/>
                </a:solidFill>
                <a:latin typeface="Tahoma" pitchFamily="34" charset="0"/>
              </a:rPr>
              <a:t>「いぶき」搭載カメラによる</a:t>
            </a:r>
            <a:endParaRPr lang="en-US" altLang="ja-JP" sz="12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ja-JP" altLang="en-US" sz="1200" dirty="0">
                <a:solidFill>
                  <a:srgbClr val="FFFFFF"/>
                </a:solidFill>
                <a:latin typeface="Tahoma" pitchFamily="34" charset="0"/>
              </a:rPr>
              <a:t>　</a:t>
            </a:r>
            <a:r>
              <a:rPr lang="ja-JP" altLang="en-US" sz="1200" dirty="0" smtClean="0">
                <a:solidFill>
                  <a:srgbClr val="FFFFFF"/>
                </a:solidFill>
                <a:latin typeface="Tahoma" pitchFamily="34" charset="0"/>
              </a:rPr>
              <a:t>　</a:t>
            </a:r>
            <a:r>
              <a:rPr lang="en-US" altLang="ja-JP" sz="1200" dirty="0" smtClean="0">
                <a:solidFill>
                  <a:srgbClr val="FFFFFF"/>
                </a:solidFill>
                <a:latin typeface="Tahoma" pitchFamily="34" charset="0"/>
              </a:rPr>
              <a:t>SDS-1</a:t>
            </a:r>
            <a:r>
              <a:rPr lang="ja-JP" altLang="en-US" sz="1200" dirty="0" smtClean="0">
                <a:solidFill>
                  <a:srgbClr val="FFFFFF"/>
                </a:solidFill>
                <a:latin typeface="Tahoma" pitchFamily="34" charset="0"/>
              </a:rPr>
              <a:t>写真</a:t>
            </a:r>
            <a:r>
              <a:rPr lang="en-US" altLang="ja-JP" sz="1200" dirty="0" smtClean="0">
                <a:solidFill>
                  <a:srgbClr val="FFFFFF"/>
                </a:solidFill>
                <a:latin typeface="Tahoma" pitchFamily="34" charset="0"/>
              </a:rPr>
              <a:t> (by JAXA)</a:t>
            </a:r>
            <a:endParaRPr lang="en-US" altLang="ja-JP" sz="1200" dirty="0">
              <a:solidFill>
                <a:srgbClr val="FFFFFF"/>
              </a:solidFill>
              <a:latin typeface="Tahoma" pitchFamily="34" charset="0"/>
            </a:endParaRPr>
          </a:p>
        </p:txBody>
      </p:sp>
      <p:sp>
        <p:nvSpPr>
          <p:cNvPr id="15" name="角丸四角形 14"/>
          <p:cNvSpPr/>
          <p:nvPr/>
        </p:nvSpPr>
        <p:spPr bwMode="auto">
          <a:xfrm>
            <a:off x="6950792" y="4869160"/>
            <a:ext cx="864096" cy="744312"/>
          </a:xfrm>
          <a:prstGeom prst="roundRect">
            <a:avLst/>
          </a:prstGeom>
          <a:noFill/>
          <a:ln w="508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3" name="直線矢印コネクタ 2"/>
          <p:cNvCxnSpPr>
            <a:stCxn id="15" idx="1"/>
          </p:cNvCxnSpPr>
          <p:nvPr/>
        </p:nvCxnSpPr>
        <p:spPr bwMode="auto">
          <a:xfrm flipH="1" flipV="1">
            <a:off x="5715008" y="4869160"/>
            <a:ext cx="1235784" cy="372156"/>
          </a:xfrm>
          <a:prstGeom prst="straightConnector1">
            <a:avLst/>
          </a:prstGeom>
          <a:solidFill>
            <a:srgbClr val="FAFFC9">
              <a:alpha val="50000"/>
            </a:srgbClr>
          </a:solidFill>
          <a:ln w="79375" cap="flat" cmpd="sng" algn="ctr">
            <a:solidFill>
              <a:srgbClr val="FFFF00"/>
            </a:solidFill>
            <a:prstDash val="solid"/>
            <a:round/>
            <a:headEnd type="none" w="med" len="med"/>
            <a:tailEnd type="arrow"/>
          </a:ln>
          <a:effectLst/>
        </p:spPr>
      </p:cxnSp>
      <p:sp>
        <p:nvSpPr>
          <p:cNvPr id="4" name="右矢印 3"/>
          <p:cNvSpPr/>
          <p:nvPr/>
        </p:nvSpPr>
        <p:spPr bwMode="auto">
          <a:xfrm>
            <a:off x="1331640" y="2665949"/>
            <a:ext cx="216024" cy="360040"/>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9" name="Rectangle 5"/>
          <p:cNvSpPr>
            <a:spLocks noChangeArrowheads="1"/>
          </p:cNvSpPr>
          <p:nvPr/>
        </p:nvSpPr>
        <p:spPr bwMode="auto">
          <a:xfrm>
            <a:off x="1699734" y="2638073"/>
            <a:ext cx="6832706" cy="397353"/>
          </a:xfrm>
          <a:prstGeom prst="rect">
            <a:avLst/>
          </a:prstGeom>
          <a:noFill/>
          <a:ln w="15875">
            <a:noFill/>
            <a:miter lim="800000"/>
            <a:headEnd/>
            <a:tailEnd/>
          </a:ln>
        </p:spPr>
        <p:txBody>
          <a:bodyPr wrap="square">
            <a:spAutoFit/>
          </a:bodyPr>
          <a:lstStyle/>
          <a:p>
            <a:pPr algn="l">
              <a:lnSpc>
                <a:spcPct val="110000"/>
              </a:lnSpc>
              <a:buClr>
                <a:srgbClr val="003366"/>
              </a:buClr>
              <a:buSzPct val="70000"/>
              <a:buFont typeface="Wingdings" pitchFamily="2" charset="2"/>
              <a:buNone/>
            </a:pPr>
            <a:r>
              <a:rPr lang="ja-JP" altLang="en-US" sz="2000" dirty="0" smtClean="0">
                <a:solidFill>
                  <a:srgbClr val="F8F8F8"/>
                </a:solidFill>
                <a:latin typeface="Tahoma" pitchFamily="34" charset="0"/>
              </a:rPr>
              <a:t>そのうち</a:t>
            </a:r>
            <a:r>
              <a:rPr lang="en-US" altLang="ja-JP" sz="2000" dirty="0" smtClean="0">
                <a:solidFill>
                  <a:srgbClr val="F8F8F8"/>
                </a:solidFill>
                <a:latin typeface="Tahoma" pitchFamily="34" charset="0"/>
              </a:rPr>
              <a:t>1</a:t>
            </a:r>
            <a:r>
              <a:rPr lang="ja-JP" altLang="en-US" sz="2000" dirty="0" smtClean="0">
                <a:solidFill>
                  <a:srgbClr val="F8F8F8"/>
                </a:solidFill>
                <a:latin typeface="Tahoma" pitchFamily="34" charset="0"/>
              </a:rPr>
              <a:t>つが  </a:t>
            </a:r>
            <a:r>
              <a:rPr lang="en-US" altLang="ja-JP" sz="2000" dirty="0" smtClean="0">
                <a:solidFill>
                  <a:srgbClr val="99CCFF"/>
                </a:solidFill>
                <a:latin typeface="Tahoma" pitchFamily="34" charset="0"/>
              </a:rPr>
              <a:t>SWIM </a:t>
            </a:r>
            <a:r>
              <a:rPr lang="en-US" altLang="ja-JP" sz="1600" dirty="0" smtClean="0">
                <a:solidFill>
                  <a:srgbClr val="99CCFF"/>
                </a:solidFill>
                <a:latin typeface="Tahoma" pitchFamily="34" charset="0"/>
              </a:rPr>
              <a:t>(</a:t>
            </a:r>
            <a:r>
              <a:rPr lang="en-US" altLang="ja-JP" sz="1600" u="sng" dirty="0" err="1" smtClean="0">
                <a:solidFill>
                  <a:srgbClr val="99CCFF"/>
                </a:solidFill>
                <a:latin typeface="Tahoma" pitchFamily="34" charset="0"/>
              </a:rPr>
              <a:t>S</a:t>
            </a:r>
            <a:r>
              <a:rPr lang="en-US" altLang="ja-JP" sz="1600" dirty="0" err="1" smtClean="0">
                <a:solidFill>
                  <a:srgbClr val="99CCFF"/>
                </a:solidFill>
                <a:latin typeface="Tahoma" pitchFamily="34" charset="0"/>
              </a:rPr>
              <a:t>pace</a:t>
            </a:r>
            <a:r>
              <a:rPr lang="en-US" altLang="ja-JP" sz="1600" u="sng" dirty="0" err="1" smtClean="0">
                <a:solidFill>
                  <a:srgbClr val="99CCFF"/>
                </a:solidFill>
                <a:latin typeface="Tahoma" pitchFamily="34" charset="0"/>
              </a:rPr>
              <a:t>W</a:t>
            </a:r>
            <a:r>
              <a:rPr lang="en-US" altLang="ja-JP" sz="1600" dirty="0" err="1" smtClean="0">
                <a:solidFill>
                  <a:srgbClr val="99CCFF"/>
                </a:solidFill>
                <a:latin typeface="Tahoma" pitchFamily="34" charset="0"/>
              </a:rPr>
              <a:t>ire</a:t>
            </a:r>
            <a:r>
              <a:rPr lang="en-US" altLang="ja-JP" sz="1600" dirty="0" smtClean="0">
                <a:solidFill>
                  <a:srgbClr val="99CCFF"/>
                </a:solidFill>
                <a:latin typeface="Tahoma" pitchFamily="34" charset="0"/>
              </a:rPr>
              <a:t> </a:t>
            </a:r>
            <a:r>
              <a:rPr lang="en-US" altLang="ja-JP" sz="1600" u="sng" dirty="0" smtClean="0">
                <a:solidFill>
                  <a:srgbClr val="99CCFF"/>
                </a:solidFill>
                <a:latin typeface="Tahoma" pitchFamily="34" charset="0"/>
              </a:rPr>
              <a:t>I</a:t>
            </a:r>
            <a:r>
              <a:rPr lang="en-US" altLang="ja-JP" sz="1600" dirty="0" smtClean="0">
                <a:solidFill>
                  <a:srgbClr val="99CCFF"/>
                </a:solidFill>
                <a:latin typeface="Tahoma" pitchFamily="34" charset="0"/>
              </a:rPr>
              <a:t>nterface Demonstration </a:t>
            </a:r>
            <a:r>
              <a:rPr lang="en-US" altLang="ja-JP" sz="1600" u="sng" dirty="0" smtClean="0">
                <a:solidFill>
                  <a:srgbClr val="99CCFF"/>
                </a:solidFill>
                <a:latin typeface="Tahoma" pitchFamily="34" charset="0"/>
              </a:rPr>
              <a:t>M</a:t>
            </a:r>
            <a:r>
              <a:rPr lang="en-US" altLang="ja-JP" sz="1600" dirty="0" smtClean="0">
                <a:solidFill>
                  <a:srgbClr val="99CCFF"/>
                </a:solidFill>
                <a:latin typeface="Tahoma" pitchFamily="34" charset="0"/>
              </a:rPr>
              <a:t>odule)</a:t>
            </a:r>
            <a:endParaRPr lang="en-US" altLang="ja-JP" sz="2000" dirty="0" smtClean="0">
              <a:solidFill>
                <a:srgbClr val="99CCFF"/>
              </a:solidFill>
              <a:latin typeface="Tahoma" pitchFamily="34" charset="0"/>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5</a:t>
            </a:fld>
            <a:endParaRPr lang="en-US" altLang="ja-JP" dirty="0"/>
          </a:p>
        </p:txBody>
      </p:sp>
    </p:spTree>
    <p:extLst>
      <p:ext uri="{BB962C8B-B14F-4D97-AF65-F5344CB8AC3E}">
        <p14:creationId xmlns:p14="http://schemas.microsoft.com/office/powerpoint/2010/main" val="762780938"/>
      </p:ext>
    </p:extLst>
  </p:cSld>
  <p:clrMapOvr>
    <a:masterClrMapping/>
  </p:clrMapOvr>
  <p:transition advTm="52992"/>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Rectangle 2"/>
          <p:cNvSpPr>
            <a:spLocks noGrp="1" noChangeArrowheads="1"/>
          </p:cNvSpPr>
          <p:nvPr>
            <p:ph type="title"/>
          </p:nvPr>
        </p:nvSpPr>
        <p:spPr/>
        <p:txBody>
          <a:bodyPr/>
          <a:lstStyle/>
          <a:p>
            <a:r>
              <a:rPr lang="en-US" altLang="ja-JP" dirty="0" smtClean="0"/>
              <a:t>SWIM</a:t>
            </a:r>
            <a:r>
              <a:rPr lang="ja-JP" altLang="en-US" dirty="0" smtClean="0"/>
              <a:t>運用</a:t>
            </a:r>
            <a:endParaRPr lang="ja-JP" altLang="en-US" dirty="0"/>
          </a:p>
        </p:txBody>
      </p:sp>
      <p:sp>
        <p:nvSpPr>
          <p:cNvPr id="12"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a:ea typeface="HGP創英角ｺﾞｼｯｸUB" pitchFamily="50" charset="-128"/>
                <a:cs typeface="+mn-cs"/>
              </a:rPr>
              <a:t>小型衛星による実証シンポジウム </a:t>
            </a:r>
            <a:r>
              <a:rPr lang="en-US" altLang="ja-JP" sz="1200" kern="1200" smtClean="0">
                <a:solidFill>
                  <a:srgbClr val="EAEAEA"/>
                </a:solidFill>
                <a:latin typeface="Tahoma"/>
                <a:ea typeface="HGP創英角ｺﾞｼｯｸUB" pitchFamily="50" charset="-128"/>
                <a:cs typeface="+mn-cs"/>
              </a:rPr>
              <a:t>(2011</a:t>
            </a:r>
            <a:r>
              <a:rPr lang="ja-JP" altLang="en-US" sz="1200" kern="1200" smtClean="0">
                <a:solidFill>
                  <a:srgbClr val="EAEAEA"/>
                </a:solidFill>
                <a:latin typeface="Tahoma"/>
                <a:ea typeface="HGP創英角ｺﾞｼｯｸUB" pitchFamily="50" charset="-128"/>
                <a:cs typeface="+mn-cs"/>
              </a:rPr>
              <a:t>年</a:t>
            </a:r>
            <a:r>
              <a:rPr lang="en-US" altLang="ja-JP" sz="1200" kern="1200" smtClean="0">
                <a:solidFill>
                  <a:srgbClr val="EAEAEA"/>
                </a:solidFill>
                <a:latin typeface="Tahoma"/>
                <a:ea typeface="HGP創英角ｺﾞｼｯｸUB" pitchFamily="50" charset="-128"/>
                <a:cs typeface="+mn-cs"/>
              </a:rPr>
              <a:t>9</a:t>
            </a:r>
            <a:r>
              <a:rPr lang="ja-JP" altLang="en-US" sz="1200" kern="1200" smtClean="0">
                <a:solidFill>
                  <a:srgbClr val="EAEAEA"/>
                </a:solidFill>
                <a:latin typeface="Tahoma"/>
                <a:ea typeface="HGP創英角ｺﾞｼｯｸUB" pitchFamily="50" charset="-128"/>
                <a:cs typeface="+mn-cs"/>
              </a:rPr>
              <a:t>月</a:t>
            </a:r>
            <a:r>
              <a:rPr lang="en-US" altLang="ja-JP" sz="1200" kern="1200" smtClean="0">
                <a:solidFill>
                  <a:srgbClr val="EAEAEA"/>
                </a:solidFill>
                <a:latin typeface="Tahoma"/>
                <a:ea typeface="HGP創英角ｺﾞｼｯｸUB" pitchFamily="50" charset="-128"/>
                <a:cs typeface="+mn-cs"/>
              </a:rPr>
              <a:t>7</a:t>
            </a:r>
            <a:r>
              <a:rPr lang="ja-JP" altLang="en-US" sz="1200" kern="1200" smtClean="0">
                <a:solidFill>
                  <a:srgbClr val="EAEAEA"/>
                </a:solidFill>
                <a:latin typeface="Tahoma"/>
                <a:ea typeface="HGP創英角ｺﾞｼｯｸUB" pitchFamily="50" charset="-128"/>
                <a:cs typeface="+mn-cs"/>
              </a:rPr>
              <a:t>日</a:t>
            </a:r>
            <a:r>
              <a:rPr lang="en-US" altLang="ja-JP" sz="1200" kern="1200" smtClean="0">
                <a:solidFill>
                  <a:srgbClr val="EAEAEA"/>
                </a:solidFill>
                <a:latin typeface="Tahoma"/>
                <a:ea typeface="HGP創英角ｺﾞｼｯｸUB" pitchFamily="50" charset="-128"/>
                <a:cs typeface="+mn-cs"/>
              </a:rPr>
              <a:t>, </a:t>
            </a:r>
            <a:r>
              <a:rPr lang="ja-JP" altLang="en-US" sz="1200" kern="1200" smtClean="0">
                <a:solidFill>
                  <a:srgbClr val="EAEAEA"/>
                </a:solidFill>
                <a:latin typeface="Tahoma"/>
                <a:ea typeface="HGP創英角ｺﾞｼｯｸUB" pitchFamily="50" charset="-128"/>
                <a:cs typeface="+mn-cs"/>
              </a:rPr>
              <a:t>学術総合センター 一ツ橋記念講堂</a:t>
            </a:r>
            <a:r>
              <a:rPr lang="en-US" altLang="ja-JP" sz="1200" kern="1200" smtClean="0">
                <a:solidFill>
                  <a:srgbClr val="EAEAEA"/>
                </a:solidFill>
                <a:latin typeface="Tahoma"/>
                <a:ea typeface="HGP創英角ｺﾞｼｯｸUB" pitchFamily="50" charset="-128"/>
                <a:cs typeface="+mn-cs"/>
              </a:rPr>
              <a:t>)</a:t>
            </a:r>
            <a:endParaRPr lang="en-US" altLang="ja-JP" sz="1200" kern="1200" dirty="0">
              <a:solidFill>
                <a:srgbClr val="EAEAEA"/>
              </a:solidFill>
              <a:latin typeface="Tahoma"/>
              <a:ea typeface="HGP創英角ｺﾞｼｯｸUB" pitchFamily="50" charset="-128"/>
              <a:cs typeface="+mn-cs"/>
            </a:endParaRPr>
          </a:p>
        </p:txBody>
      </p:sp>
      <p:sp>
        <p:nvSpPr>
          <p:cNvPr id="25" name="Rectangle 10"/>
          <p:cNvSpPr>
            <a:spLocks noChangeArrowheads="1"/>
          </p:cNvSpPr>
          <p:nvPr/>
        </p:nvSpPr>
        <p:spPr bwMode="auto">
          <a:xfrm>
            <a:off x="785786" y="928670"/>
            <a:ext cx="4214842" cy="39735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kern="1200" dirty="0" smtClean="0">
                <a:solidFill>
                  <a:srgbClr val="EAEAEA"/>
                </a:solidFill>
                <a:latin typeface="Tahoma" pitchFamily="34" charset="0"/>
                <a:ea typeface="HGP創英角ｺﾞｼｯｸUB" pitchFamily="50" charset="-128"/>
                <a:cs typeface="+mn-cs"/>
              </a:rPr>
              <a:t>月</a:t>
            </a:r>
            <a:r>
              <a:rPr kumimoji="1" lang="en-US" altLang="ja-JP" sz="2000" kern="1200" dirty="0" smtClean="0">
                <a:solidFill>
                  <a:srgbClr val="EAEAEA"/>
                </a:solidFill>
                <a:latin typeface="Tahoma" pitchFamily="34" charset="0"/>
                <a:ea typeface="HGP創英角ｺﾞｼｯｸUB" pitchFamily="50" charset="-128"/>
                <a:cs typeface="+mn-cs"/>
              </a:rPr>
              <a:t>1</a:t>
            </a:r>
            <a:r>
              <a:rPr kumimoji="1" lang="ja-JP" altLang="en-US" sz="2000" kern="1200" dirty="0" smtClean="0">
                <a:solidFill>
                  <a:srgbClr val="EAEAEA"/>
                </a:solidFill>
                <a:latin typeface="Tahoma" pitchFamily="34" charset="0"/>
                <a:ea typeface="HGP創英角ｺﾞｼｯｸUB" pitchFamily="50" charset="-128"/>
                <a:cs typeface="+mn-cs"/>
              </a:rPr>
              <a:t>回のペースで運用</a:t>
            </a:r>
            <a:endParaRPr lang="en-US" altLang="ja-JP" sz="2000" dirty="0" smtClean="0">
              <a:solidFill>
                <a:srgbClr val="EAEAEA"/>
              </a:solidFill>
              <a:latin typeface="Tahoma" pitchFamily="34" charset="0"/>
              <a:ea typeface="HGP創英角ｺﾞｼｯｸUB" pitchFamily="50" charset="-128"/>
            </a:endParaRPr>
          </a:p>
        </p:txBody>
      </p:sp>
      <p:sp>
        <p:nvSpPr>
          <p:cNvPr id="26" name="Rectangle 10"/>
          <p:cNvSpPr>
            <a:spLocks noChangeArrowheads="1"/>
          </p:cNvSpPr>
          <p:nvPr/>
        </p:nvSpPr>
        <p:spPr bwMode="auto">
          <a:xfrm>
            <a:off x="1071538" y="1285860"/>
            <a:ext cx="6858048" cy="1200329"/>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Clr>
                <a:srgbClr val="003366"/>
              </a:buClr>
              <a:buSzPct val="70000"/>
              <a:buFont typeface="Wingdings" pitchFamily="2" charset="2"/>
              <a:buNone/>
            </a:pPr>
            <a:r>
              <a:rPr lang="ja-JP" altLang="en-US" sz="2000" dirty="0" smtClean="0">
                <a:solidFill>
                  <a:srgbClr val="FFFFFF"/>
                </a:solidFill>
                <a:latin typeface="Tahoma" pitchFamily="34" charset="0"/>
              </a:rPr>
              <a:t>特性評価</a:t>
            </a:r>
            <a:r>
              <a:rPr lang="en-US" altLang="ja-JP" sz="2000" dirty="0" smtClean="0">
                <a:solidFill>
                  <a:srgbClr val="FFFFFF"/>
                </a:solidFill>
                <a:latin typeface="Tahoma" pitchFamily="34" charset="0"/>
              </a:rPr>
              <a:t>.</a:t>
            </a:r>
          </a:p>
          <a:p>
            <a:pPr algn="l" rtl="0" fontAlgn="base">
              <a:lnSpc>
                <a:spcPct val="120000"/>
              </a:lnSpc>
              <a:spcBef>
                <a:spcPct val="0"/>
              </a:spcBef>
              <a:spcAft>
                <a:spcPct val="0"/>
              </a:spcAft>
              <a:buClr>
                <a:srgbClr val="003366"/>
              </a:buClr>
              <a:buSzPct val="70000"/>
              <a:buFont typeface="Wingdings" pitchFamily="2" charset="2"/>
              <a:buNone/>
            </a:pPr>
            <a:r>
              <a:rPr lang="ja-JP" altLang="en-US" sz="2000" dirty="0" smtClean="0">
                <a:solidFill>
                  <a:srgbClr val="FFFFFF"/>
                </a:solidFill>
                <a:latin typeface="Tahoma" pitchFamily="34" charset="0"/>
              </a:rPr>
              <a:t>衛星姿勢</a:t>
            </a:r>
            <a:r>
              <a:rPr lang="en-US" altLang="ja-JP" sz="2000" dirty="0" smtClean="0">
                <a:solidFill>
                  <a:srgbClr val="FFFFFF"/>
                </a:solidFill>
                <a:latin typeface="Tahoma" pitchFamily="34" charset="0"/>
              </a:rPr>
              <a:t>(</a:t>
            </a:r>
            <a:r>
              <a:rPr lang="ja-JP" altLang="en-US" sz="2000" dirty="0" smtClean="0">
                <a:solidFill>
                  <a:srgbClr val="FFFFFF"/>
                </a:solidFill>
                <a:latin typeface="Tahoma" pitchFamily="34" charset="0"/>
              </a:rPr>
              <a:t>スピン安定</a:t>
            </a:r>
            <a:r>
              <a:rPr lang="en-US" altLang="ja-JP" sz="2000" dirty="0" smtClean="0">
                <a:solidFill>
                  <a:srgbClr val="FFFFFF"/>
                </a:solidFill>
                <a:latin typeface="Tahoma" pitchFamily="34" charset="0"/>
              </a:rPr>
              <a:t>/3</a:t>
            </a:r>
            <a:r>
              <a:rPr lang="ja-JP" altLang="en-US" sz="2000" dirty="0" smtClean="0">
                <a:solidFill>
                  <a:srgbClr val="FFFFFF"/>
                </a:solidFill>
                <a:latin typeface="Tahoma" pitchFamily="34" charset="0"/>
              </a:rPr>
              <a:t>軸制御</a:t>
            </a:r>
            <a:r>
              <a:rPr lang="en-US" altLang="ja-JP" sz="2000" dirty="0" smtClean="0">
                <a:solidFill>
                  <a:srgbClr val="FFFFFF"/>
                </a:solidFill>
                <a:latin typeface="Tahoma" pitchFamily="34" charset="0"/>
              </a:rPr>
              <a:t>)</a:t>
            </a:r>
            <a:r>
              <a:rPr lang="ja-JP" altLang="en-US" sz="2000" dirty="0" smtClean="0">
                <a:solidFill>
                  <a:srgbClr val="FFFFFF"/>
                </a:solidFill>
                <a:latin typeface="Tahoma" pitchFamily="34" charset="0"/>
              </a:rPr>
              <a:t>それぞれでの感度測定</a:t>
            </a:r>
            <a:r>
              <a:rPr lang="en-US" altLang="ja-JP" sz="2000" dirty="0" smtClean="0">
                <a:solidFill>
                  <a:srgbClr val="FFFFFF"/>
                </a:solidFill>
                <a:latin typeface="Tahoma" pitchFamily="34" charset="0"/>
              </a:rPr>
              <a:t>.</a:t>
            </a:r>
          </a:p>
          <a:p>
            <a:pPr algn="l" rtl="0" fontAlgn="base">
              <a:lnSpc>
                <a:spcPct val="120000"/>
              </a:lnSpc>
              <a:spcBef>
                <a:spcPct val="0"/>
              </a:spcBef>
              <a:spcAft>
                <a:spcPct val="0"/>
              </a:spcAft>
              <a:buClr>
                <a:srgbClr val="003366"/>
              </a:buClr>
              <a:buSzPct val="70000"/>
              <a:buFont typeface="Wingdings" pitchFamily="2" charset="2"/>
              <a:buNone/>
            </a:pPr>
            <a:r>
              <a:rPr lang="ja-JP" altLang="en-US" sz="2000" dirty="0" smtClean="0">
                <a:solidFill>
                  <a:srgbClr val="99CCFF"/>
                </a:solidFill>
                <a:latin typeface="Tahoma" pitchFamily="34" charset="0"/>
                <a:ea typeface="HGP創英角ｺﾞｼｯｸUB" pitchFamily="50" charset="-128"/>
              </a:rPr>
              <a:t>連続観測運転</a:t>
            </a:r>
            <a:r>
              <a:rPr lang="en-US" altLang="ja-JP" sz="2000" dirty="0" smtClean="0">
                <a:solidFill>
                  <a:srgbClr val="FFFFFF"/>
                </a:solidFill>
                <a:latin typeface="Tahoma" pitchFamily="34" charset="0"/>
                <a:ea typeface="HGP創英角ｺﾞｼｯｸUB" pitchFamily="50" charset="-128"/>
              </a:rPr>
              <a:t>.</a:t>
            </a:r>
          </a:p>
        </p:txBody>
      </p:sp>
      <p:grpSp>
        <p:nvGrpSpPr>
          <p:cNvPr id="30" name="Group 22"/>
          <p:cNvGrpSpPr>
            <a:grpSpLocks/>
          </p:cNvGrpSpPr>
          <p:nvPr/>
        </p:nvGrpSpPr>
        <p:grpSpPr bwMode="auto">
          <a:xfrm>
            <a:off x="2000232" y="2571744"/>
            <a:ext cx="5500726" cy="3857652"/>
            <a:chOff x="1733" y="572"/>
            <a:chExt cx="4027" cy="2979"/>
          </a:xfrm>
        </p:grpSpPr>
        <p:pic>
          <p:nvPicPr>
            <p:cNvPr id="31" name="Picture 21" descr="100221_NoisePlot"/>
            <p:cNvPicPr>
              <a:picLocks noChangeAspect="1" noChangeArrowheads="1"/>
            </p:cNvPicPr>
            <p:nvPr/>
          </p:nvPicPr>
          <p:blipFill>
            <a:blip r:embed="rId3" cstate="print"/>
            <a:srcRect/>
            <a:stretch>
              <a:fillRect/>
            </a:stretch>
          </p:blipFill>
          <p:spPr bwMode="auto">
            <a:xfrm>
              <a:off x="1733" y="583"/>
              <a:ext cx="4027" cy="2968"/>
            </a:xfrm>
            <a:prstGeom prst="rect">
              <a:avLst/>
            </a:prstGeom>
            <a:noFill/>
          </p:spPr>
        </p:pic>
        <p:sp>
          <p:nvSpPr>
            <p:cNvPr id="32" name="Text Box 4"/>
            <p:cNvSpPr txBox="1">
              <a:spLocks noChangeArrowheads="1"/>
            </p:cNvSpPr>
            <p:nvPr/>
          </p:nvSpPr>
          <p:spPr bwMode="auto">
            <a:xfrm>
              <a:off x="2355" y="572"/>
              <a:ext cx="3162" cy="287"/>
            </a:xfrm>
            <a:prstGeom prst="rect">
              <a:avLst/>
            </a:prstGeom>
            <a:noFill/>
            <a:ln w="25400" algn="ctr">
              <a:noFill/>
              <a:miter lim="800000"/>
              <a:headEnd/>
              <a:tailEnd/>
            </a:ln>
            <a:effectLst/>
          </p:spPr>
          <p:txBody>
            <a:bodyPr wrap="none"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noProof="0" smtClean="0">
                  <a:ln>
                    <a:noFill/>
                  </a:ln>
                  <a:solidFill>
                    <a:sysClr val="windowText" lastClr="000000"/>
                  </a:solidFill>
                  <a:effectLst/>
                  <a:uLnTx/>
                  <a:uFillTx/>
                  <a:latin typeface="Tahoma" pitchFamily="34" charset="0"/>
                </a:rPr>
                <a:t>スピン安定時・</a:t>
              </a:r>
              <a:r>
                <a:rPr kumimoji="1" lang="en-US" altLang="ja-JP" sz="1800" b="0" i="0" u="none" strike="noStrike" kern="0" cap="none" spc="0" normalizeH="0" noProof="0" smtClean="0">
                  <a:ln>
                    <a:noFill/>
                  </a:ln>
                  <a:solidFill>
                    <a:sysClr val="windowText" lastClr="000000"/>
                  </a:solidFill>
                  <a:effectLst/>
                  <a:uLnTx/>
                  <a:uFillTx/>
                  <a:latin typeface="Tahoma" pitchFamily="34" charset="0"/>
                </a:rPr>
                <a:t>3</a:t>
              </a:r>
              <a:r>
                <a:rPr kumimoji="1" lang="ja-JP" altLang="en-US" sz="1800" b="0" i="0" u="none" strike="noStrike" kern="0" cap="none" spc="0" normalizeH="0" noProof="0" smtClean="0">
                  <a:ln>
                    <a:noFill/>
                  </a:ln>
                  <a:solidFill>
                    <a:sysClr val="windowText" lastClr="000000"/>
                  </a:solidFill>
                  <a:effectLst/>
                  <a:uLnTx/>
                  <a:uFillTx/>
                  <a:latin typeface="Tahoma" pitchFamily="34" charset="0"/>
                </a:rPr>
                <a:t>軸制御時のノイズ測定結果</a:t>
              </a:r>
            </a:p>
          </p:txBody>
        </p:sp>
        <p:sp>
          <p:nvSpPr>
            <p:cNvPr id="33" name="Text Box 13"/>
            <p:cNvSpPr txBox="1">
              <a:spLocks noChangeArrowheads="1"/>
            </p:cNvSpPr>
            <p:nvPr/>
          </p:nvSpPr>
          <p:spPr bwMode="auto">
            <a:xfrm>
              <a:off x="4276" y="1372"/>
              <a:ext cx="904" cy="287"/>
            </a:xfrm>
            <a:prstGeom prst="rect">
              <a:avLst/>
            </a:prstGeom>
            <a:noFill/>
            <a:ln w="12700" algn="ctr">
              <a:noFill/>
              <a:miter lim="800000"/>
              <a:headEnd/>
              <a:tailEnd/>
            </a:ln>
            <a:effectLst/>
          </p:spPr>
          <p:txBody>
            <a:bodyPr wrap="none"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noProof="0" smtClean="0">
                  <a:ln>
                    <a:noFill/>
                  </a:ln>
                  <a:solidFill>
                    <a:srgbClr val="0000FF"/>
                  </a:solidFill>
                  <a:effectLst/>
                  <a:uLnTx/>
                  <a:uFillTx/>
                  <a:latin typeface="Tahoma" pitchFamily="34" charset="0"/>
                </a:rPr>
                <a:t>スピン安定</a:t>
              </a:r>
            </a:p>
          </p:txBody>
        </p:sp>
        <p:sp>
          <p:nvSpPr>
            <p:cNvPr id="34" name="Text Box 14"/>
            <p:cNvSpPr txBox="1">
              <a:spLocks noChangeArrowheads="1"/>
            </p:cNvSpPr>
            <p:nvPr/>
          </p:nvSpPr>
          <p:spPr bwMode="auto">
            <a:xfrm>
              <a:off x="2757" y="2836"/>
              <a:ext cx="1092" cy="287"/>
            </a:xfrm>
            <a:prstGeom prst="rect">
              <a:avLst/>
            </a:prstGeom>
            <a:noFill/>
            <a:ln w="12700" algn="ctr">
              <a:noFill/>
              <a:miter lim="800000"/>
              <a:headEnd/>
              <a:tailEnd/>
            </a:ln>
            <a:effectLst/>
          </p:spPr>
          <p:txBody>
            <a:bodyPr wrap="none"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noProof="0" smtClean="0">
                  <a:ln>
                    <a:noFill/>
                  </a:ln>
                  <a:solidFill>
                    <a:srgbClr val="FF3300"/>
                  </a:solidFill>
                  <a:effectLst/>
                  <a:uLnTx/>
                  <a:uFillTx/>
                  <a:latin typeface="Tahoma" pitchFamily="34" charset="0"/>
                </a:rPr>
                <a:t>3</a:t>
              </a:r>
              <a:r>
                <a:rPr kumimoji="0" lang="ja-JP" altLang="en-US" sz="1800" b="1" i="0" u="none" strike="noStrike" kern="0" cap="none" spc="0" normalizeH="0" noProof="0" smtClean="0">
                  <a:ln>
                    <a:noFill/>
                  </a:ln>
                  <a:solidFill>
                    <a:srgbClr val="FF3300"/>
                  </a:solidFill>
                  <a:effectLst/>
                  <a:uLnTx/>
                  <a:uFillTx/>
                  <a:latin typeface="Tahoma" pitchFamily="34" charset="0"/>
                </a:rPr>
                <a:t>軸地球指向</a:t>
              </a:r>
            </a:p>
          </p:txBody>
        </p:sp>
        <p:sp>
          <p:nvSpPr>
            <p:cNvPr id="35" name="Text Box 15"/>
            <p:cNvSpPr txBox="1">
              <a:spLocks noChangeArrowheads="1"/>
            </p:cNvSpPr>
            <p:nvPr/>
          </p:nvSpPr>
          <p:spPr bwMode="auto">
            <a:xfrm>
              <a:off x="4086" y="2918"/>
              <a:ext cx="1262" cy="287"/>
            </a:xfrm>
            <a:prstGeom prst="rect">
              <a:avLst/>
            </a:prstGeom>
            <a:noFill/>
            <a:ln w="12700" algn="ctr">
              <a:noFill/>
              <a:miter lim="800000"/>
              <a:headEnd/>
              <a:tailEnd/>
            </a:ln>
            <a:effectLst/>
          </p:spPr>
          <p:txBody>
            <a:bodyPr wrap="none"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noProof="0" smtClean="0">
                  <a:ln>
                    <a:noFill/>
                  </a:ln>
                  <a:solidFill>
                    <a:srgbClr val="33CC33"/>
                  </a:solidFill>
                  <a:effectLst/>
                  <a:uLnTx/>
                  <a:uFillTx/>
                  <a:latin typeface="Tahoma" pitchFamily="34" charset="0"/>
                </a:rPr>
                <a:t>3</a:t>
              </a:r>
              <a:r>
                <a:rPr kumimoji="0" lang="ja-JP" altLang="en-US" sz="1800" b="1" i="0" u="none" strike="noStrike" kern="0" cap="none" spc="0" normalizeH="0" noProof="0" smtClean="0">
                  <a:ln>
                    <a:noFill/>
                  </a:ln>
                  <a:solidFill>
                    <a:srgbClr val="33CC33"/>
                  </a:solidFill>
                  <a:effectLst/>
                  <a:uLnTx/>
                  <a:uFillTx/>
                  <a:latin typeface="Tahoma" pitchFamily="34" charset="0"/>
                </a:rPr>
                <a:t>軸慣性系固定</a:t>
              </a:r>
            </a:p>
          </p:txBody>
        </p:sp>
        <p:sp>
          <p:nvSpPr>
            <p:cNvPr id="36" name="Line 16"/>
            <p:cNvSpPr>
              <a:spLocks noChangeShapeType="1"/>
            </p:cNvSpPr>
            <p:nvPr/>
          </p:nvSpPr>
          <p:spPr bwMode="auto">
            <a:xfrm flipH="1">
              <a:off x="3124" y="1121"/>
              <a:ext cx="0" cy="223"/>
            </a:xfrm>
            <a:prstGeom prst="line">
              <a:avLst/>
            </a:prstGeom>
            <a:noFill/>
            <a:ln w="50800">
              <a:solidFill>
                <a:srgbClr val="000000"/>
              </a:solidFill>
              <a:round/>
              <a:headEnd/>
              <a:tailEnd type="triangle" w="med" len="med"/>
            </a:ln>
            <a:effectLst/>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noProof="0" smtClean="0">
                <a:ln>
                  <a:noFill/>
                </a:ln>
                <a:solidFill>
                  <a:sysClr val="windowText" lastClr="000000"/>
                </a:solidFill>
                <a:effectLst/>
                <a:uLnTx/>
                <a:uFillTx/>
                <a:latin typeface="Tahoma" pitchFamily="34" charset="0"/>
              </a:endParaRPr>
            </a:p>
          </p:txBody>
        </p:sp>
        <p:sp>
          <p:nvSpPr>
            <p:cNvPr id="37" name="Text Box 18"/>
            <p:cNvSpPr txBox="1">
              <a:spLocks noChangeArrowheads="1"/>
            </p:cNvSpPr>
            <p:nvPr/>
          </p:nvSpPr>
          <p:spPr bwMode="auto">
            <a:xfrm>
              <a:off x="2894" y="912"/>
              <a:ext cx="1736" cy="239"/>
            </a:xfrm>
            <a:prstGeom prst="rect">
              <a:avLst/>
            </a:prstGeom>
            <a:noFill/>
            <a:ln w="12700" algn="ctr">
              <a:noFill/>
              <a:miter lim="800000"/>
              <a:headEnd/>
              <a:tailEnd/>
            </a:ln>
            <a:effectLst/>
          </p:spPr>
          <p:txBody>
            <a:bodyPr wrap="none"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noProof="0" smtClean="0">
                  <a:ln>
                    <a:noFill/>
                  </a:ln>
                  <a:solidFill>
                    <a:sysClr val="windowText" lastClr="000000"/>
                  </a:solidFill>
                  <a:effectLst/>
                  <a:uLnTx/>
                  <a:uFillTx/>
                  <a:latin typeface="Tahoma" pitchFamily="34" charset="0"/>
                </a:rPr>
                <a:t>衛星回転</a:t>
              </a:r>
              <a:r>
                <a:rPr kumimoji="0" lang="en-US" altLang="ja-JP" sz="1400" b="0" i="0" u="none" strike="noStrike" kern="0" cap="none" spc="0" normalizeH="0" noProof="0" smtClean="0">
                  <a:ln>
                    <a:noFill/>
                  </a:ln>
                  <a:solidFill>
                    <a:sysClr val="windowText" lastClr="000000"/>
                  </a:solidFill>
                  <a:effectLst/>
                  <a:uLnTx/>
                  <a:uFillTx/>
                  <a:latin typeface="Tahoma" pitchFamily="34" charset="0"/>
                </a:rPr>
                <a:t>(3rpm)</a:t>
              </a:r>
              <a:r>
                <a:rPr kumimoji="0" lang="ja-JP" altLang="en-US" sz="1400" b="0" i="0" u="none" strike="noStrike" kern="0" cap="none" spc="0" normalizeH="0" noProof="0" smtClean="0">
                  <a:ln>
                    <a:noFill/>
                  </a:ln>
                  <a:solidFill>
                    <a:sysClr val="windowText" lastClr="000000"/>
                  </a:solidFill>
                  <a:effectLst/>
                  <a:uLnTx/>
                  <a:uFillTx/>
                  <a:latin typeface="Tahoma" pitchFamily="34" charset="0"/>
                </a:rPr>
                <a:t>に伴うノイズ</a:t>
              </a:r>
            </a:p>
          </p:txBody>
        </p:sp>
      </p:gr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50</a:t>
            </a:fld>
            <a:endParaRPr lang="en-US" altLang="ja-JP"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2"/>
          <p:cNvSpPr>
            <a:spLocks noChangeArrowheads="1"/>
          </p:cNvSpPr>
          <p:nvPr/>
        </p:nvSpPr>
        <p:spPr bwMode="auto">
          <a:xfrm>
            <a:off x="785784" y="2571744"/>
            <a:ext cx="2500331" cy="2571768"/>
          </a:xfrm>
          <a:prstGeom prst="roundRect">
            <a:avLst>
              <a:gd name="adj" fmla="val 3069"/>
            </a:avLst>
          </a:prstGeom>
          <a:solidFill>
            <a:srgbClr val="C0C0C0">
              <a:alpha val="15000"/>
            </a:srgbClr>
          </a:solidFill>
          <a:ln w="15875">
            <a:noFill/>
            <a:round/>
            <a:headEnd/>
            <a:tailEnd/>
          </a:ln>
        </p:spPr>
        <p:txBody>
          <a:bodyPr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mn-lt"/>
              <a:ea typeface="HGP創英角ｺﾞｼｯｸUB" pitchFamily="50" charset="-128"/>
              <a:cs typeface="+mn-cs"/>
            </a:endParaRPr>
          </a:p>
        </p:txBody>
      </p:sp>
      <p:sp>
        <p:nvSpPr>
          <p:cNvPr id="1125378" name="Rectangle 2"/>
          <p:cNvSpPr>
            <a:spLocks noGrp="1" noChangeArrowheads="1"/>
          </p:cNvSpPr>
          <p:nvPr>
            <p:ph type="title"/>
          </p:nvPr>
        </p:nvSpPr>
        <p:spPr/>
        <p:txBody>
          <a:bodyPr/>
          <a:lstStyle/>
          <a:p>
            <a:r>
              <a:rPr lang="en-US" altLang="ja-JP" dirty="0" smtClean="0"/>
              <a:t>SWIM</a:t>
            </a:r>
            <a:r>
              <a:rPr lang="en-US" altLang="ja-JP" dirty="0" smtClean="0">
                <a:latin typeface="Symbol" pitchFamily="18" charset="2"/>
              </a:rPr>
              <a:t>mn</a:t>
            </a:r>
            <a:r>
              <a:rPr lang="en-US" altLang="ja-JP" dirty="0" smtClean="0"/>
              <a:t> </a:t>
            </a:r>
            <a:r>
              <a:rPr lang="ja-JP" altLang="en-US" dirty="0" smtClean="0"/>
              <a:t>軌道上実証</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a:ea typeface="HGP創英角ｺﾞｼｯｸUB" pitchFamily="50" charset="-128"/>
                <a:cs typeface="+mn-cs"/>
              </a:rPr>
              <a:t>小型衛星による実証シンポジウム </a:t>
            </a:r>
            <a:r>
              <a:rPr lang="en-US" altLang="ja-JP" sz="1200" kern="1200" smtClean="0">
                <a:solidFill>
                  <a:srgbClr val="EAEAEA"/>
                </a:solidFill>
                <a:latin typeface="Tahoma"/>
                <a:ea typeface="HGP創英角ｺﾞｼｯｸUB" pitchFamily="50" charset="-128"/>
                <a:cs typeface="+mn-cs"/>
              </a:rPr>
              <a:t>(2011</a:t>
            </a:r>
            <a:r>
              <a:rPr lang="ja-JP" altLang="en-US" sz="1200" kern="1200" smtClean="0">
                <a:solidFill>
                  <a:srgbClr val="EAEAEA"/>
                </a:solidFill>
                <a:latin typeface="Tahoma"/>
                <a:ea typeface="HGP創英角ｺﾞｼｯｸUB" pitchFamily="50" charset="-128"/>
                <a:cs typeface="+mn-cs"/>
              </a:rPr>
              <a:t>年</a:t>
            </a:r>
            <a:r>
              <a:rPr lang="en-US" altLang="ja-JP" sz="1200" kern="1200" smtClean="0">
                <a:solidFill>
                  <a:srgbClr val="EAEAEA"/>
                </a:solidFill>
                <a:latin typeface="Tahoma"/>
                <a:ea typeface="HGP創英角ｺﾞｼｯｸUB" pitchFamily="50" charset="-128"/>
                <a:cs typeface="+mn-cs"/>
              </a:rPr>
              <a:t>9</a:t>
            </a:r>
            <a:r>
              <a:rPr lang="ja-JP" altLang="en-US" sz="1200" kern="1200" smtClean="0">
                <a:solidFill>
                  <a:srgbClr val="EAEAEA"/>
                </a:solidFill>
                <a:latin typeface="Tahoma"/>
                <a:ea typeface="HGP創英角ｺﾞｼｯｸUB" pitchFamily="50" charset="-128"/>
                <a:cs typeface="+mn-cs"/>
              </a:rPr>
              <a:t>月</a:t>
            </a:r>
            <a:r>
              <a:rPr lang="en-US" altLang="ja-JP" sz="1200" kern="1200" smtClean="0">
                <a:solidFill>
                  <a:srgbClr val="EAEAEA"/>
                </a:solidFill>
                <a:latin typeface="Tahoma"/>
                <a:ea typeface="HGP創英角ｺﾞｼｯｸUB" pitchFamily="50" charset="-128"/>
                <a:cs typeface="+mn-cs"/>
              </a:rPr>
              <a:t>7</a:t>
            </a:r>
            <a:r>
              <a:rPr lang="ja-JP" altLang="en-US" sz="1200" kern="1200" smtClean="0">
                <a:solidFill>
                  <a:srgbClr val="EAEAEA"/>
                </a:solidFill>
                <a:latin typeface="Tahoma"/>
                <a:ea typeface="HGP創英角ｺﾞｼｯｸUB" pitchFamily="50" charset="-128"/>
                <a:cs typeface="+mn-cs"/>
              </a:rPr>
              <a:t>日</a:t>
            </a:r>
            <a:r>
              <a:rPr lang="en-US" altLang="ja-JP" sz="1200" kern="1200" smtClean="0">
                <a:solidFill>
                  <a:srgbClr val="EAEAEA"/>
                </a:solidFill>
                <a:latin typeface="Tahoma"/>
                <a:ea typeface="HGP創英角ｺﾞｼｯｸUB" pitchFamily="50" charset="-128"/>
                <a:cs typeface="+mn-cs"/>
              </a:rPr>
              <a:t>, </a:t>
            </a:r>
            <a:r>
              <a:rPr lang="ja-JP" altLang="en-US" sz="1200" kern="1200" smtClean="0">
                <a:solidFill>
                  <a:srgbClr val="EAEAEA"/>
                </a:solidFill>
                <a:latin typeface="Tahoma"/>
                <a:ea typeface="HGP創英角ｺﾞｼｯｸUB" pitchFamily="50" charset="-128"/>
                <a:cs typeface="+mn-cs"/>
              </a:rPr>
              <a:t>学術総合センター 一ツ橋記念講堂</a:t>
            </a:r>
            <a:r>
              <a:rPr lang="en-US" altLang="ja-JP" sz="1200" kern="1200" smtClean="0">
                <a:solidFill>
                  <a:srgbClr val="EAEAEA"/>
                </a:solidFill>
                <a:latin typeface="Tahoma"/>
                <a:ea typeface="HGP創英角ｺﾞｼｯｸUB" pitchFamily="50" charset="-128"/>
                <a:cs typeface="+mn-cs"/>
              </a:rPr>
              <a:t>)</a:t>
            </a:r>
            <a:endParaRPr lang="en-US" altLang="ja-JP" sz="1200" kern="1200" dirty="0">
              <a:solidFill>
                <a:srgbClr val="EAEAEA"/>
              </a:solidFill>
              <a:latin typeface="Tahoma"/>
              <a:ea typeface="HGP創英角ｺﾞｼｯｸUB" pitchFamily="50" charset="-128"/>
              <a:cs typeface="+mn-cs"/>
            </a:endParaRPr>
          </a:p>
        </p:txBody>
      </p:sp>
      <p:sp>
        <p:nvSpPr>
          <p:cNvPr id="1125390" name="Rectangle 14"/>
          <p:cNvSpPr>
            <a:spLocks noChangeArrowheads="1"/>
          </p:cNvSpPr>
          <p:nvPr/>
        </p:nvSpPr>
        <p:spPr bwMode="auto">
          <a:xfrm>
            <a:off x="428595" y="928670"/>
            <a:ext cx="3000396"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dirty="0" smtClean="0">
                <a:solidFill>
                  <a:srgbClr val="F8F8F8"/>
                </a:solidFill>
                <a:latin typeface="+mn-lt"/>
              </a:rPr>
              <a:t>SWIM </a:t>
            </a:r>
          </a:p>
          <a:p>
            <a:pPr algn="l">
              <a:lnSpc>
                <a:spcPct val="110000"/>
              </a:lnSpc>
              <a:buClr>
                <a:srgbClr val="003366"/>
              </a:buClr>
              <a:buSzPct val="70000"/>
              <a:buNone/>
            </a:pPr>
            <a:r>
              <a:rPr lang="en-US" altLang="ja-JP" sz="2000" dirty="0" smtClean="0">
                <a:solidFill>
                  <a:srgbClr val="F8F8F8"/>
                </a:solidFill>
                <a:latin typeface="+mn-lt"/>
              </a:rPr>
              <a:t>  In-orbit operation</a:t>
            </a:r>
            <a:endParaRPr kumimoji="1" lang="ja-JP" altLang="en-US" sz="2000" kern="1200" dirty="0">
              <a:solidFill>
                <a:srgbClr val="F8F8F8"/>
              </a:solidFill>
              <a:latin typeface="+mn-lt"/>
              <a:ea typeface="HGP創英角ｺﾞｼｯｸUB" pitchFamily="50" charset="-128"/>
              <a:cs typeface="+mn-cs"/>
            </a:endParaRPr>
          </a:p>
        </p:txBody>
      </p:sp>
      <p:pic>
        <p:nvPicPr>
          <p:cNvPr id="14" name="図 13" descr="090512_SWIM_seigyo.jpg"/>
          <p:cNvPicPr>
            <a:picLocks noChangeAspect="1"/>
          </p:cNvPicPr>
          <p:nvPr/>
        </p:nvPicPr>
        <p:blipFill>
          <a:blip r:embed="rId3" cstate="print"/>
          <a:stretch>
            <a:fillRect/>
          </a:stretch>
        </p:blipFill>
        <p:spPr>
          <a:xfrm>
            <a:off x="3571868" y="844398"/>
            <a:ext cx="5357850" cy="5513560"/>
          </a:xfrm>
          <a:prstGeom prst="rect">
            <a:avLst/>
          </a:prstGeom>
        </p:spPr>
      </p:pic>
      <p:sp>
        <p:nvSpPr>
          <p:cNvPr id="1125391" name="Rectangle 15"/>
          <p:cNvSpPr>
            <a:spLocks noChangeArrowheads="1"/>
          </p:cNvSpPr>
          <p:nvPr/>
        </p:nvSpPr>
        <p:spPr bwMode="auto">
          <a:xfrm>
            <a:off x="5357818" y="917554"/>
            <a:ext cx="1714512" cy="36830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smtClean="0">
                <a:solidFill>
                  <a:srgbClr val="FF5050"/>
                </a:solidFill>
                <a:latin typeface="+mj-lt"/>
                <a:ea typeface="HGP創英角ｺﾞｼｯｸUB" pitchFamily="50" charset="-128"/>
                <a:cs typeface="+mn-cs"/>
                <a:sym typeface="Wingdings" pitchFamily="2" charset="2"/>
              </a:rPr>
              <a:t>z control on</a:t>
            </a:r>
            <a:endParaRPr kumimoji="1" lang="ja-JP" altLang="en-US" sz="1800" b="1" kern="1200" dirty="0">
              <a:solidFill>
                <a:srgbClr val="FF5050"/>
              </a:solidFill>
              <a:latin typeface="+mj-lt"/>
              <a:ea typeface="HGP創英角ｺﾞｼｯｸUB" pitchFamily="50" charset="-128"/>
              <a:cs typeface="+mn-cs"/>
            </a:endParaRPr>
          </a:p>
        </p:txBody>
      </p:sp>
      <p:sp>
        <p:nvSpPr>
          <p:cNvPr id="16" name="Rectangle 15"/>
          <p:cNvSpPr>
            <a:spLocks noChangeArrowheads="1"/>
          </p:cNvSpPr>
          <p:nvPr/>
        </p:nvSpPr>
        <p:spPr bwMode="auto">
          <a:xfrm>
            <a:off x="7000892" y="3460596"/>
            <a:ext cx="1928826" cy="36830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chemeClr val="tx1">
                    <a:lumMod val="60000"/>
                    <a:lumOff val="40000"/>
                  </a:schemeClr>
                </a:solidFill>
                <a:latin typeface="+mj-lt"/>
                <a:sym typeface="Wingdings" pitchFamily="2" charset="2"/>
              </a:rPr>
              <a:t>yaw</a:t>
            </a:r>
            <a:r>
              <a:rPr kumimoji="1" lang="en-US" altLang="ja-JP" sz="1800" b="1" kern="1200" dirty="0" smtClean="0">
                <a:solidFill>
                  <a:schemeClr val="tx1">
                    <a:lumMod val="60000"/>
                    <a:lumOff val="40000"/>
                  </a:schemeClr>
                </a:solidFill>
                <a:latin typeface="+mj-lt"/>
                <a:ea typeface="HGP創英角ｺﾞｼｯｸUB" pitchFamily="50" charset="-128"/>
                <a:cs typeface="+mn-cs"/>
                <a:sym typeface="Wingdings" pitchFamily="2" charset="2"/>
              </a:rPr>
              <a:t> control on</a:t>
            </a:r>
            <a:endParaRPr kumimoji="1" lang="ja-JP" altLang="en-US" sz="1800" b="1" kern="1200" dirty="0">
              <a:solidFill>
                <a:schemeClr val="tx1">
                  <a:lumMod val="60000"/>
                  <a:lumOff val="40000"/>
                </a:schemeClr>
              </a:solidFill>
              <a:latin typeface="+mj-lt"/>
              <a:ea typeface="HGP創英角ｺﾞｼｯｸUB" pitchFamily="50" charset="-128"/>
              <a:cs typeface="+mn-cs"/>
            </a:endParaRPr>
          </a:p>
        </p:txBody>
      </p:sp>
      <p:sp>
        <p:nvSpPr>
          <p:cNvPr id="17" name="Line 224"/>
          <p:cNvSpPr>
            <a:spLocks noChangeShapeType="1"/>
          </p:cNvSpPr>
          <p:nvPr/>
        </p:nvSpPr>
        <p:spPr bwMode="auto">
          <a:xfrm flipH="1">
            <a:off x="5072065" y="1142984"/>
            <a:ext cx="285752" cy="214315"/>
          </a:xfrm>
          <a:prstGeom prst="line">
            <a:avLst/>
          </a:prstGeom>
          <a:noFill/>
          <a:ln w="38100">
            <a:solidFill>
              <a:srgbClr val="FF7C80"/>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9" name="Line 224"/>
          <p:cNvSpPr>
            <a:spLocks noChangeShapeType="1"/>
          </p:cNvSpPr>
          <p:nvPr/>
        </p:nvSpPr>
        <p:spPr bwMode="auto">
          <a:xfrm flipH="1" flipV="1">
            <a:off x="6643702" y="3643313"/>
            <a:ext cx="428628" cy="45719"/>
          </a:xfrm>
          <a:prstGeom prst="line">
            <a:avLst/>
          </a:prstGeom>
          <a:noFill/>
          <a:ln w="38100">
            <a:solidFill>
              <a:schemeClr val="tx2">
                <a:lumMod val="60000"/>
                <a:lumOff val="40000"/>
              </a:schemeClr>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20" name="Rectangle 14"/>
          <p:cNvSpPr>
            <a:spLocks noChangeArrowheads="1"/>
          </p:cNvSpPr>
          <p:nvPr/>
        </p:nvSpPr>
        <p:spPr bwMode="auto">
          <a:xfrm>
            <a:off x="428596" y="5572140"/>
            <a:ext cx="3286147" cy="36830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dirty="0" smtClean="0">
                <a:solidFill>
                  <a:srgbClr val="F8F8F8"/>
                </a:solidFill>
                <a:latin typeface="+mj-lt"/>
              </a:rPr>
              <a:t>Operation:  May 12, 2009</a:t>
            </a:r>
            <a:endParaRPr kumimoji="1" lang="ja-JP" altLang="en-US" sz="1800" kern="1200" dirty="0">
              <a:solidFill>
                <a:srgbClr val="F8F8F8"/>
              </a:solidFill>
              <a:latin typeface="+mj-lt"/>
              <a:ea typeface="HGP創英角ｺﾞｼｯｸUB" pitchFamily="50" charset="-128"/>
              <a:cs typeface="+mn-cs"/>
            </a:endParaRPr>
          </a:p>
        </p:txBody>
      </p:sp>
      <p:sp>
        <p:nvSpPr>
          <p:cNvPr id="21" name="Rectangle 14"/>
          <p:cNvSpPr>
            <a:spLocks noChangeArrowheads="1"/>
          </p:cNvSpPr>
          <p:nvPr/>
        </p:nvSpPr>
        <p:spPr bwMode="auto">
          <a:xfrm>
            <a:off x="428596" y="5960926"/>
            <a:ext cx="3286148" cy="36830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dirty="0" smtClean="0">
                <a:solidFill>
                  <a:srgbClr val="F8F8F8"/>
                </a:solidFill>
                <a:latin typeface="+mn-lt"/>
              </a:rPr>
              <a:t>Downlink:   ~ a week</a:t>
            </a:r>
            <a:endParaRPr kumimoji="1" lang="ja-JP" altLang="en-US" sz="1800" kern="1200" dirty="0">
              <a:solidFill>
                <a:srgbClr val="F8F8F8"/>
              </a:solidFill>
              <a:latin typeface="+mn-lt"/>
              <a:ea typeface="HGP創英角ｺﾞｼｯｸUB" pitchFamily="50" charset="-128"/>
              <a:cs typeface="+mn-cs"/>
            </a:endParaRPr>
          </a:p>
        </p:txBody>
      </p:sp>
      <p:sp>
        <p:nvSpPr>
          <p:cNvPr id="22" name="Rectangle 14"/>
          <p:cNvSpPr>
            <a:spLocks noChangeArrowheads="1"/>
          </p:cNvSpPr>
          <p:nvPr/>
        </p:nvSpPr>
        <p:spPr bwMode="auto">
          <a:xfrm>
            <a:off x="571471" y="2071678"/>
            <a:ext cx="2857520"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dirty="0" smtClean="0">
                <a:solidFill>
                  <a:srgbClr val="F8F8F8"/>
                </a:solidFill>
                <a:latin typeface="+mn-lt"/>
              </a:rPr>
              <a:t>Test mass controlled</a:t>
            </a:r>
            <a:endParaRPr kumimoji="1" lang="ja-JP" altLang="en-US" sz="2000" kern="1200" dirty="0">
              <a:solidFill>
                <a:srgbClr val="F8F8F8"/>
              </a:solidFill>
              <a:latin typeface="+mn-lt"/>
              <a:ea typeface="HGP創英角ｺﾞｼｯｸUB" pitchFamily="50" charset="-128"/>
              <a:cs typeface="+mn-cs"/>
            </a:endParaRPr>
          </a:p>
        </p:txBody>
      </p:sp>
      <p:sp>
        <p:nvSpPr>
          <p:cNvPr id="23" name="Rectangle 14"/>
          <p:cNvSpPr>
            <a:spLocks noChangeArrowheads="1"/>
          </p:cNvSpPr>
          <p:nvPr/>
        </p:nvSpPr>
        <p:spPr bwMode="auto">
          <a:xfrm>
            <a:off x="857223" y="3084459"/>
            <a:ext cx="2643206"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dirty="0" smtClean="0">
                <a:solidFill>
                  <a:srgbClr val="F8F8F8"/>
                </a:solidFill>
                <a:latin typeface="+mn-lt"/>
              </a:rPr>
              <a:t>Damped oscillation</a:t>
            </a:r>
          </a:p>
          <a:p>
            <a:pPr algn="l">
              <a:lnSpc>
                <a:spcPct val="110000"/>
              </a:lnSpc>
              <a:buClr>
                <a:srgbClr val="003366"/>
              </a:buClr>
              <a:buSzPct val="70000"/>
              <a:buNone/>
            </a:pPr>
            <a:r>
              <a:rPr kumimoji="1" lang="en-US" altLang="ja-JP" sz="1800" kern="1200" dirty="0" smtClean="0">
                <a:solidFill>
                  <a:srgbClr val="F8F8F8"/>
                </a:solidFill>
                <a:latin typeface="+mn-lt"/>
                <a:ea typeface="HGP創英角ｺﾞｼｯｸUB" pitchFamily="50" charset="-128"/>
                <a:cs typeface="+mn-cs"/>
              </a:rPr>
              <a:t>      (in pitch DoF)</a:t>
            </a:r>
            <a:endParaRPr kumimoji="1" lang="ja-JP" altLang="en-US" sz="1800" kern="1200" dirty="0">
              <a:solidFill>
                <a:srgbClr val="F8F8F8"/>
              </a:solidFill>
              <a:latin typeface="+mn-lt"/>
              <a:ea typeface="HGP創英角ｺﾞｼｯｸUB" pitchFamily="50" charset="-128"/>
              <a:cs typeface="+mn-cs"/>
            </a:endParaRPr>
          </a:p>
        </p:txBody>
      </p:sp>
      <p:sp>
        <p:nvSpPr>
          <p:cNvPr id="24" name="Rectangle 14"/>
          <p:cNvSpPr>
            <a:spLocks noChangeArrowheads="1"/>
          </p:cNvSpPr>
          <p:nvPr/>
        </p:nvSpPr>
        <p:spPr bwMode="auto">
          <a:xfrm>
            <a:off x="857223" y="2674778"/>
            <a:ext cx="2643206" cy="39703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dirty="0" smtClean="0">
                <a:solidFill>
                  <a:srgbClr val="F8F8F8"/>
                </a:solidFill>
                <a:latin typeface="+mn-lt"/>
              </a:rPr>
              <a:t>Error signal </a:t>
            </a:r>
            <a:r>
              <a:rPr lang="en-US" altLang="ja-JP" sz="1800" dirty="0" smtClean="0">
                <a:solidFill>
                  <a:srgbClr val="F8F8F8"/>
                </a:solidFill>
                <a:latin typeface="+mn-lt"/>
                <a:sym typeface="Wingdings" pitchFamily="2" charset="2"/>
              </a:rPr>
              <a:t> zero</a:t>
            </a:r>
            <a:r>
              <a:rPr lang="en-US" altLang="ja-JP" sz="1800" dirty="0" smtClean="0">
                <a:solidFill>
                  <a:srgbClr val="F8F8F8"/>
                </a:solidFill>
                <a:latin typeface="+mn-lt"/>
              </a:rPr>
              <a:t> </a:t>
            </a:r>
            <a:endParaRPr kumimoji="1" lang="ja-JP" altLang="en-US" sz="1800" kern="1200" dirty="0">
              <a:solidFill>
                <a:srgbClr val="F8F8F8"/>
              </a:solidFill>
              <a:latin typeface="+mn-lt"/>
              <a:ea typeface="HGP創英角ｺﾞｼｯｸUB" pitchFamily="50" charset="-128"/>
              <a:cs typeface="+mn-cs"/>
            </a:endParaRPr>
          </a:p>
        </p:txBody>
      </p:sp>
      <p:sp>
        <p:nvSpPr>
          <p:cNvPr id="25" name="Rectangle 14"/>
          <p:cNvSpPr>
            <a:spLocks noChangeArrowheads="1"/>
          </p:cNvSpPr>
          <p:nvPr/>
        </p:nvSpPr>
        <p:spPr bwMode="auto">
          <a:xfrm>
            <a:off x="857223" y="4441781"/>
            <a:ext cx="2643206"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800" dirty="0" smtClean="0">
                <a:solidFill>
                  <a:srgbClr val="F8F8F8"/>
                </a:solidFill>
                <a:latin typeface="+mn-lt"/>
              </a:rPr>
              <a:t>Signal injection</a:t>
            </a:r>
          </a:p>
          <a:p>
            <a:pPr algn="l">
              <a:lnSpc>
                <a:spcPct val="110000"/>
              </a:lnSpc>
              <a:buClr>
                <a:srgbClr val="003366"/>
              </a:buClr>
              <a:buSzPct val="70000"/>
              <a:buNone/>
            </a:pPr>
            <a:r>
              <a:rPr kumimoji="1" lang="en-US" altLang="ja-JP" sz="1800" kern="1200" dirty="0" smtClean="0">
                <a:solidFill>
                  <a:srgbClr val="F8F8F8"/>
                </a:solidFill>
                <a:latin typeface="+mn-lt"/>
                <a:ea typeface="HGP創英角ｺﾞｼｯｸUB" pitchFamily="50" charset="-128"/>
                <a:cs typeface="+mn-cs"/>
              </a:rPr>
              <a:t>    </a:t>
            </a:r>
            <a:r>
              <a:rPr kumimoji="1" lang="en-US" altLang="ja-JP" sz="1800" kern="1200" dirty="0" smtClean="0">
                <a:solidFill>
                  <a:srgbClr val="F8F8F8"/>
                </a:solidFill>
                <a:latin typeface="+mn-lt"/>
                <a:ea typeface="HGP創英角ｺﾞｼｯｸUB" pitchFamily="50" charset="-128"/>
                <a:cs typeface="+mn-cs"/>
                <a:sym typeface="Wingdings" pitchFamily="2" charset="2"/>
              </a:rPr>
              <a:t> OL trans. Fn.</a:t>
            </a:r>
            <a:endParaRPr kumimoji="1" lang="ja-JP" altLang="en-US" sz="1800" kern="1200" dirty="0">
              <a:solidFill>
                <a:srgbClr val="F8F8F8"/>
              </a:solidFill>
              <a:latin typeface="+mn-lt"/>
              <a:ea typeface="HGP創英角ｺﾞｼｯｸUB" pitchFamily="50" charset="-128"/>
              <a:cs typeface="+mn-cs"/>
            </a:endParaRPr>
          </a:p>
        </p:txBody>
      </p:sp>
      <p:sp>
        <p:nvSpPr>
          <p:cNvPr id="26" name="Rectangle 14"/>
          <p:cNvSpPr>
            <a:spLocks noChangeArrowheads="1"/>
          </p:cNvSpPr>
          <p:nvPr/>
        </p:nvSpPr>
        <p:spPr bwMode="auto">
          <a:xfrm>
            <a:off x="857223" y="3743778"/>
            <a:ext cx="2643206"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1800" kern="1200" dirty="0" smtClean="0">
                <a:solidFill>
                  <a:srgbClr val="F8F8F8"/>
                </a:solidFill>
                <a:latin typeface="+mn-lt"/>
                <a:ea typeface="HGP創英角ｺﾞｼｯｸUB" pitchFamily="50" charset="-128"/>
                <a:cs typeface="+mn-cs"/>
                <a:sym typeface="Wingdings" pitchFamily="2" charset="2"/>
              </a:rPr>
              <a:t>Free oscillation</a:t>
            </a:r>
          </a:p>
          <a:p>
            <a:pPr algn="l">
              <a:lnSpc>
                <a:spcPct val="110000"/>
              </a:lnSpc>
              <a:buClr>
                <a:srgbClr val="003366"/>
              </a:buClr>
              <a:buSzPct val="70000"/>
              <a:buNone/>
            </a:pPr>
            <a:r>
              <a:rPr lang="en-US" altLang="ja-JP" sz="1800" dirty="0" smtClean="0">
                <a:solidFill>
                  <a:srgbClr val="F8F8F8"/>
                </a:solidFill>
                <a:latin typeface="+mn-lt"/>
                <a:sym typeface="Wingdings" pitchFamily="2" charset="2"/>
              </a:rPr>
              <a:t>    in x and y DoF</a:t>
            </a:r>
            <a:r>
              <a:rPr kumimoji="1" lang="en-US" altLang="ja-JP" sz="1800" kern="1200" dirty="0" smtClean="0">
                <a:solidFill>
                  <a:srgbClr val="F8F8F8"/>
                </a:solidFill>
                <a:latin typeface="+mn-lt"/>
                <a:ea typeface="HGP創英角ｺﾞｼｯｸUB" pitchFamily="50" charset="-128"/>
                <a:cs typeface="+mn-cs"/>
                <a:sym typeface="Wingdings" pitchFamily="2" charset="2"/>
              </a:rPr>
              <a:t> </a:t>
            </a:r>
            <a:endParaRPr kumimoji="1" lang="ja-JP" altLang="en-US" sz="1800" kern="1200" dirty="0">
              <a:solidFill>
                <a:srgbClr val="F8F8F8"/>
              </a:solidFill>
              <a:latin typeface="+mn-lt"/>
              <a:ea typeface="HGP創英角ｺﾞｼｯｸUB" pitchFamily="50" charset="-128"/>
              <a:cs typeface="+mn-cs"/>
            </a:endParaRPr>
          </a:p>
        </p:txBody>
      </p:sp>
      <p:sp>
        <p:nvSpPr>
          <p:cNvPr id="28" name="Rectangle 21"/>
          <p:cNvSpPr>
            <a:spLocks noChangeArrowheads="1"/>
          </p:cNvSpPr>
          <p:nvPr/>
        </p:nvSpPr>
        <p:spPr bwMode="auto">
          <a:xfrm>
            <a:off x="7504139" y="5929330"/>
            <a:ext cx="1568455" cy="52322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smtClean="0">
                <a:solidFill>
                  <a:srgbClr val="969696"/>
                </a:solidFill>
                <a:latin typeface="Tahoma" pitchFamily="34" charset="0"/>
                <a:ea typeface="HGP創英角ｺﾞｼｯｸUB" pitchFamily="50" charset="-128"/>
                <a:cs typeface="+mn-cs"/>
              </a:rPr>
              <a:t>By </a:t>
            </a:r>
            <a:endParaRPr lang="en-US" altLang="ja-JP" sz="1400" b="1" dirty="0" smtClean="0">
              <a:solidFill>
                <a:srgbClr val="969696"/>
              </a:solidFill>
            </a:endParaRPr>
          </a:p>
          <a:p>
            <a:pPr algn="l" rtl="0" fontAlgn="base">
              <a:spcBef>
                <a:spcPct val="0"/>
              </a:spcBef>
              <a:spcAft>
                <a:spcPct val="0"/>
              </a:spcAft>
              <a:buClr>
                <a:srgbClr val="003366"/>
              </a:buClr>
              <a:buSzPct val="70000"/>
              <a:buFont typeface="Wingdings" pitchFamily="2" charset="2"/>
              <a:buNone/>
            </a:pPr>
            <a:r>
              <a:rPr kumimoji="1" lang="en-US" altLang="ja-JP" sz="1400" b="1" kern="1200" dirty="0" err="1" smtClean="0">
                <a:solidFill>
                  <a:srgbClr val="969696"/>
                </a:solidFill>
                <a:latin typeface="Tahoma" pitchFamily="34" charset="0"/>
                <a:ea typeface="HGP創英角ｺﾞｼｯｸUB" pitchFamily="50" charset="-128"/>
                <a:cs typeface="+mn-cs"/>
              </a:rPr>
              <a:t>W.Kokuyama</a:t>
            </a:r>
            <a:endParaRPr kumimoji="1" lang="ja-JP" altLang="en-US" sz="1400" b="1" kern="1200" dirty="0">
              <a:solidFill>
                <a:srgbClr val="969696"/>
              </a:solidFill>
              <a:latin typeface="Tahoma" pitchFamily="34" charset="0"/>
              <a:ea typeface="HGP創英角ｺﾞｼｯｸUB" pitchFamily="50" charset="-128"/>
              <a:cs typeface="+mn-cs"/>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51</a:t>
            </a:fld>
            <a:endParaRPr lang="en-US" altLang="ja-JP" dirty="0"/>
          </a:p>
        </p:txBody>
      </p:sp>
    </p:spTree>
  </p:cSld>
  <p:clrMapOvr>
    <a:masterClrMapping/>
  </p:clrMapOvr>
  <p:transition advTm="52992"/>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4" name="Rectangle 4"/>
          <p:cNvSpPr>
            <a:spLocks noGrp="1" noChangeArrowheads="1"/>
          </p:cNvSpPr>
          <p:nvPr>
            <p:ph type="title"/>
          </p:nvPr>
        </p:nvSpPr>
        <p:spPr/>
        <p:txBody>
          <a:bodyPr/>
          <a:lstStyle/>
          <a:p>
            <a:pPr eaLnBrk="1" hangingPunct="1">
              <a:defRPr/>
            </a:pPr>
            <a:r>
              <a:rPr lang="en-US" altLang="ja-JP" sz="2800" dirty="0"/>
              <a:t>SDS-1</a:t>
            </a:r>
            <a:r>
              <a:rPr lang="ja-JP" altLang="en-US" sz="2800" dirty="0"/>
              <a:t>衛星での実証</a:t>
            </a:r>
          </a:p>
        </p:txBody>
      </p:sp>
      <p:sp>
        <p:nvSpPr>
          <p:cNvPr id="24578" name="フッター プレースホルダ 3"/>
          <p:cNvSpPr>
            <a:spLocks noGrp="1"/>
          </p:cNvSpPr>
          <p:nvPr>
            <p:ph type="ftr" sz="quarter" idx="10"/>
          </p:nvPr>
        </p:nvSpPr>
        <p:spPr>
          <a:noFill/>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p>
        </p:txBody>
      </p:sp>
      <p:sp>
        <p:nvSpPr>
          <p:cNvPr id="24580" name="AutoShape 2"/>
          <p:cNvSpPr>
            <a:spLocks noChangeArrowheads="1"/>
          </p:cNvSpPr>
          <p:nvPr/>
        </p:nvSpPr>
        <p:spPr bwMode="auto">
          <a:xfrm>
            <a:off x="323850" y="3429000"/>
            <a:ext cx="5688013" cy="3024188"/>
          </a:xfrm>
          <a:prstGeom prst="roundRect">
            <a:avLst>
              <a:gd name="adj" fmla="val 3069"/>
            </a:avLst>
          </a:prstGeom>
          <a:solidFill>
            <a:srgbClr val="C0C0C0">
              <a:alpha val="89803"/>
            </a:srgbClr>
          </a:solidFill>
          <a:ln w="15875">
            <a:noFill/>
            <a:round/>
            <a:headEnd/>
            <a:tailEnd/>
          </a:ln>
        </p:spPr>
        <p:txBody>
          <a:bodyPr anchor="ctr">
            <a:spAutoFit/>
          </a:bodyPr>
          <a:lstStyle/>
          <a:p>
            <a:pPr algn="ctr">
              <a:buFontTx/>
              <a:buChar char="•"/>
            </a:pPr>
            <a:endParaRPr lang="ja-JP" altLang="en-US">
              <a:solidFill>
                <a:srgbClr val="003366"/>
              </a:solidFill>
              <a:ea typeface="HGP創英角ｺﾞｼｯｸUB" pitchFamily="50" charset="-128"/>
            </a:endParaRPr>
          </a:p>
        </p:txBody>
      </p:sp>
      <p:sp>
        <p:nvSpPr>
          <p:cNvPr id="24581" name="AutoShape 3"/>
          <p:cNvSpPr>
            <a:spLocks noChangeArrowheads="1"/>
          </p:cNvSpPr>
          <p:nvPr/>
        </p:nvSpPr>
        <p:spPr bwMode="auto">
          <a:xfrm>
            <a:off x="395288" y="4292600"/>
            <a:ext cx="1655762" cy="576263"/>
          </a:xfrm>
          <a:prstGeom prst="roundRect">
            <a:avLst>
              <a:gd name="adj" fmla="val 16667"/>
            </a:avLst>
          </a:prstGeom>
          <a:solidFill>
            <a:srgbClr val="99CCFF">
              <a:alpha val="50195"/>
            </a:srgbClr>
          </a:solidFill>
          <a:ln w="15875">
            <a:noFill/>
            <a:round/>
            <a:headEnd/>
            <a:tailEnd/>
          </a:ln>
        </p:spPr>
        <p:txBody>
          <a:bodyPr anchor="ctr">
            <a:spAutoFit/>
          </a:bodyPr>
          <a:lstStyle/>
          <a:p>
            <a:pPr algn="ctr">
              <a:buFontTx/>
              <a:buChar char="•"/>
            </a:pPr>
            <a:endParaRPr lang="ja-JP" altLang="en-US">
              <a:solidFill>
                <a:srgbClr val="003366"/>
              </a:solidFill>
              <a:ea typeface="HGP創英角ｺﾞｼｯｸUB" pitchFamily="50" charset="-128"/>
            </a:endParaRPr>
          </a:p>
        </p:txBody>
      </p:sp>
      <p:sp>
        <p:nvSpPr>
          <p:cNvPr id="24583" name="Rectangle 5"/>
          <p:cNvSpPr>
            <a:spLocks noChangeArrowheads="1"/>
          </p:cNvSpPr>
          <p:nvPr/>
        </p:nvSpPr>
        <p:spPr bwMode="auto">
          <a:xfrm>
            <a:off x="898526" y="1355039"/>
            <a:ext cx="4816482" cy="430887"/>
          </a:xfrm>
          <a:prstGeom prst="rect">
            <a:avLst/>
          </a:prstGeom>
          <a:noFill/>
          <a:ln w="15875">
            <a:noFill/>
            <a:miter lim="800000"/>
            <a:headEnd/>
            <a:tailEnd/>
          </a:ln>
        </p:spPr>
        <p:txBody>
          <a:bodyPr wrap="square">
            <a:spAutoFit/>
          </a:bodyPr>
          <a:lstStyle/>
          <a:p>
            <a:pPr>
              <a:lnSpc>
                <a:spcPct val="110000"/>
              </a:lnSpc>
              <a:buClr>
                <a:srgbClr val="003366"/>
              </a:buClr>
              <a:buSzPct val="70000"/>
              <a:buFont typeface="Wingdings" pitchFamily="2" charset="2"/>
              <a:buNone/>
            </a:pPr>
            <a:r>
              <a:rPr lang="en-US" altLang="ja-JP" sz="2000" dirty="0" smtClean="0">
                <a:solidFill>
                  <a:srgbClr val="F8F8F8"/>
                </a:solidFill>
                <a:latin typeface="Tahoma" pitchFamily="34" charset="0"/>
                <a:ea typeface="HGP創英角ｺﾞｼｯｸUB" pitchFamily="50" charset="-128"/>
              </a:rPr>
              <a:t>JAXA</a:t>
            </a:r>
            <a:r>
              <a:rPr lang="ja-JP" altLang="en-US" sz="2000" dirty="0" smtClean="0">
                <a:solidFill>
                  <a:srgbClr val="F8F8F8"/>
                </a:solidFill>
                <a:latin typeface="Tahoma" pitchFamily="34" charset="0"/>
                <a:ea typeface="HGP創英角ｺﾞｼｯｸUB" pitchFamily="50" charset="-128"/>
              </a:rPr>
              <a:t>開発による</a:t>
            </a:r>
            <a:r>
              <a:rPr lang="en-US" altLang="ja-JP" sz="2000" dirty="0" smtClean="0">
                <a:solidFill>
                  <a:srgbClr val="F8F8F8"/>
                </a:solidFill>
                <a:latin typeface="Tahoma" pitchFamily="34" charset="0"/>
                <a:ea typeface="HGP創英角ｺﾞｼｯｸUB" pitchFamily="50" charset="-128"/>
              </a:rPr>
              <a:t>100kg</a:t>
            </a:r>
            <a:r>
              <a:rPr lang="ja-JP" altLang="en-US" sz="2000" dirty="0">
                <a:solidFill>
                  <a:srgbClr val="F8F8F8"/>
                </a:solidFill>
                <a:latin typeface="Tahoma" pitchFamily="34" charset="0"/>
                <a:ea typeface="HGP創英角ｺﾞｼｯｸUB" pitchFamily="50" charset="-128"/>
              </a:rPr>
              <a:t>級</a:t>
            </a:r>
            <a:r>
              <a:rPr lang="ja-JP" altLang="en-US" sz="2000" dirty="0" smtClean="0">
                <a:solidFill>
                  <a:srgbClr val="F8F8F8"/>
                </a:solidFill>
                <a:latin typeface="Tahoma" pitchFamily="34" charset="0"/>
                <a:ea typeface="HGP創英角ｺﾞｼｯｸUB" pitchFamily="50" charset="-128"/>
              </a:rPr>
              <a:t>の技術実証</a:t>
            </a:r>
            <a:r>
              <a:rPr lang="ja-JP" altLang="en-US" sz="2000" dirty="0">
                <a:solidFill>
                  <a:srgbClr val="F8F8F8"/>
                </a:solidFill>
                <a:latin typeface="Tahoma" pitchFamily="34" charset="0"/>
                <a:ea typeface="HGP創英角ｺﾞｼｯｸUB" pitchFamily="50" charset="-128"/>
              </a:rPr>
              <a:t>衛星 </a:t>
            </a:r>
          </a:p>
        </p:txBody>
      </p:sp>
      <p:sp>
        <p:nvSpPr>
          <p:cNvPr id="24584" name="Rectangle 6"/>
          <p:cNvSpPr>
            <a:spLocks noChangeArrowheads="1"/>
          </p:cNvSpPr>
          <p:nvPr/>
        </p:nvSpPr>
        <p:spPr bwMode="auto">
          <a:xfrm>
            <a:off x="733443" y="958406"/>
            <a:ext cx="6481763" cy="398892"/>
          </a:xfrm>
          <a:prstGeom prst="rect">
            <a:avLst/>
          </a:prstGeom>
          <a:noFill/>
          <a:ln w="15875">
            <a:noFill/>
            <a:miter lim="800000"/>
            <a:headEnd/>
            <a:tailEnd/>
          </a:ln>
        </p:spPr>
        <p:txBody>
          <a:bodyPr>
            <a:spAutoFit/>
          </a:bodyPr>
          <a:lstStyle/>
          <a:p>
            <a:pPr algn="l">
              <a:lnSpc>
                <a:spcPct val="110000"/>
              </a:lnSpc>
              <a:buClr>
                <a:srgbClr val="003366"/>
              </a:buClr>
              <a:buSzPct val="70000"/>
              <a:buFont typeface="Wingdings" pitchFamily="2" charset="2"/>
              <a:buNone/>
            </a:pPr>
            <a:r>
              <a:rPr lang="en-US" altLang="ja-JP" sz="2000" dirty="0">
                <a:solidFill>
                  <a:srgbClr val="F8F8F8"/>
                </a:solidFill>
                <a:latin typeface="Tahoma" pitchFamily="34" charset="0"/>
                <a:ea typeface="HGP創英角ｺﾞｼｯｸUB" pitchFamily="50" charset="-128"/>
              </a:rPr>
              <a:t>SDS-1 </a:t>
            </a:r>
            <a:r>
              <a:rPr lang="en-US" altLang="ja-JP" sz="1800" dirty="0">
                <a:solidFill>
                  <a:srgbClr val="F8F8F8"/>
                </a:solidFill>
                <a:latin typeface="Tahoma" pitchFamily="34" charset="0"/>
                <a:ea typeface="HGP創英角ｺﾞｼｯｸUB" pitchFamily="50" charset="-128"/>
              </a:rPr>
              <a:t>(Small Demonstration </a:t>
            </a:r>
            <a:r>
              <a:rPr lang="en-US" altLang="ja-JP" sz="1800" dirty="0" smtClean="0">
                <a:solidFill>
                  <a:srgbClr val="F8F8F8"/>
                </a:solidFill>
                <a:latin typeface="Tahoma" pitchFamily="34" charset="0"/>
                <a:ea typeface="HGP創英角ｺﾞｼｯｸUB" pitchFamily="50" charset="-128"/>
              </a:rPr>
              <a:t>Satellite</a:t>
            </a:r>
            <a:r>
              <a:rPr lang="ja-JP" altLang="en-US" sz="1800" dirty="0">
                <a:solidFill>
                  <a:srgbClr val="F8F8F8"/>
                </a:solidFill>
                <a:latin typeface="Tahoma" pitchFamily="34" charset="0"/>
                <a:ea typeface="HGP創英角ｺﾞｼｯｸUB" pitchFamily="50" charset="-128"/>
              </a:rPr>
              <a:t> </a:t>
            </a:r>
            <a:r>
              <a:rPr lang="en-US" altLang="ja-JP" sz="1800" dirty="0" smtClean="0">
                <a:solidFill>
                  <a:srgbClr val="F8F8F8"/>
                </a:solidFill>
                <a:latin typeface="Tahoma" pitchFamily="34" charset="0"/>
                <a:ea typeface="HGP創英角ｺﾞｼｯｸUB" pitchFamily="50" charset="-128"/>
              </a:rPr>
              <a:t>- 1)</a:t>
            </a:r>
            <a:endParaRPr lang="en-US" altLang="ja-JP" sz="1800" dirty="0">
              <a:solidFill>
                <a:srgbClr val="F8F8F8"/>
              </a:solidFill>
              <a:latin typeface="Tahoma" pitchFamily="34" charset="0"/>
              <a:ea typeface="HGP創英角ｺﾞｼｯｸUB" pitchFamily="50" charset="-128"/>
            </a:endParaRPr>
          </a:p>
        </p:txBody>
      </p:sp>
      <p:sp>
        <p:nvSpPr>
          <p:cNvPr id="24585" name="Rectangle 7"/>
          <p:cNvSpPr>
            <a:spLocks noChangeArrowheads="1"/>
          </p:cNvSpPr>
          <p:nvPr/>
        </p:nvSpPr>
        <p:spPr bwMode="auto">
          <a:xfrm>
            <a:off x="1249371" y="1839574"/>
            <a:ext cx="4965703" cy="1446550"/>
          </a:xfrm>
          <a:prstGeom prst="rect">
            <a:avLst/>
          </a:prstGeom>
          <a:noFill/>
          <a:ln w="15875">
            <a:noFill/>
            <a:miter lim="800000"/>
            <a:headEnd/>
            <a:tailEnd/>
          </a:ln>
        </p:spPr>
        <p:txBody>
          <a:bodyPr wrap="square">
            <a:spAutoFit/>
          </a:bodyPr>
          <a:lstStyle/>
          <a:p>
            <a:pPr algn="l">
              <a:lnSpc>
                <a:spcPct val="110000"/>
              </a:lnSpc>
              <a:buClr>
                <a:srgbClr val="003366"/>
              </a:buClr>
              <a:buSzPct val="70000"/>
              <a:buFont typeface="Wingdings" pitchFamily="2" charset="2"/>
              <a:buNone/>
            </a:pPr>
            <a:r>
              <a:rPr lang="en-US" altLang="ja-JP" sz="1600" dirty="0">
                <a:solidFill>
                  <a:srgbClr val="CCECFF"/>
                </a:solidFill>
                <a:latin typeface="Tahoma" pitchFamily="34" charset="0"/>
                <a:ea typeface="HGP創英角ｺﾞｼｯｸUB" pitchFamily="50" charset="-128"/>
              </a:rPr>
              <a:t>Size : 70x70x60cm,Weight : 100kg</a:t>
            </a:r>
          </a:p>
          <a:p>
            <a:pPr algn="l">
              <a:lnSpc>
                <a:spcPct val="110000"/>
              </a:lnSpc>
              <a:buClr>
                <a:srgbClr val="003366"/>
              </a:buClr>
              <a:buSzPct val="70000"/>
              <a:buFont typeface="Wingdings" pitchFamily="2" charset="2"/>
              <a:buNone/>
            </a:pPr>
            <a:r>
              <a:rPr lang="en-US" altLang="ja-JP" sz="1600" dirty="0">
                <a:solidFill>
                  <a:srgbClr val="CCECFF"/>
                </a:solidFill>
                <a:latin typeface="Tahoma" pitchFamily="34" charset="0"/>
                <a:ea typeface="HGP創英角ｺﾞｼｯｸUB" pitchFamily="50" charset="-128"/>
              </a:rPr>
              <a:t>Power : &gt;100W, Downlink : ~5kbps  </a:t>
            </a:r>
          </a:p>
          <a:p>
            <a:pPr algn="l">
              <a:lnSpc>
                <a:spcPct val="110000"/>
              </a:lnSpc>
              <a:buClr>
                <a:srgbClr val="003366"/>
              </a:buClr>
              <a:buSzPct val="70000"/>
              <a:buFont typeface="Wingdings" pitchFamily="2" charset="2"/>
              <a:buNone/>
            </a:pPr>
            <a:r>
              <a:rPr lang="en-US" altLang="ja-JP" sz="1600" dirty="0">
                <a:solidFill>
                  <a:srgbClr val="CCECFF"/>
                </a:solidFill>
                <a:latin typeface="Tahoma" pitchFamily="34" charset="0"/>
                <a:ea typeface="HGP創英角ｺﾞｼｯｸUB" pitchFamily="50" charset="-128"/>
              </a:rPr>
              <a:t>Orbit   : SSO (~660km)</a:t>
            </a:r>
          </a:p>
          <a:p>
            <a:pPr algn="l">
              <a:lnSpc>
                <a:spcPct val="110000"/>
              </a:lnSpc>
              <a:buClr>
                <a:srgbClr val="003366"/>
              </a:buClr>
              <a:buSzPct val="70000"/>
              <a:buFont typeface="Wingdings" pitchFamily="2" charset="2"/>
              <a:buNone/>
            </a:pPr>
            <a:r>
              <a:rPr lang="en-US" altLang="ja-JP" sz="1600" dirty="0">
                <a:solidFill>
                  <a:srgbClr val="CCECFF"/>
                </a:solidFill>
                <a:latin typeface="Tahoma" pitchFamily="34" charset="0"/>
                <a:ea typeface="HGP創英角ｺﾞｼｯｸUB" pitchFamily="50" charset="-128"/>
              </a:rPr>
              <a:t>Spin stabilization and 3-axis attitude control</a:t>
            </a:r>
          </a:p>
          <a:p>
            <a:pPr algn="l">
              <a:lnSpc>
                <a:spcPct val="110000"/>
              </a:lnSpc>
              <a:buClr>
                <a:srgbClr val="003366"/>
              </a:buClr>
              <a:buSzPct val="70000"/>
              <a:buFont typeface="Wingdings" pitchFamily="2" charset="2"/>
              <a:buNone/>
            </a:pPr>
            <a:r>
              <a:rPr lang="en-US" altLang="ja-JP" sz="1600" dirty="0">
                <a:solidFill>
                  <a:srgbClr val="CCECFF"/>
                </a:solidFill>
                <a:latin typeface="Tahoma" pitchFamily="34" charset="0"/>
                <a:ea typeface="HGP創英角ｺﾞｼｯｸUB" pitchFamily="50" charset="-128"/>
              </a:rPr>
              <a:t>Mission Lifetime : ~Half year (nominal) </a:t>
            </a:r>
          </a:p>
        </p:txBody>
      </p:sp>
      <p:pic>
        <p:nvPicPr>
          <p:cNvPr id="24586" name="Picture 8" descr="Mission equipment loaded on the SDS-1"/>
          <p:cNvPicPr>
            <a:picLocks noChangeAspect="1" noChangeArrowheads="1"/>
          </p:cNvPicPr>
          <p:nvPr/>
        </p:nvPicPr>
        <p:blipFill>
          <a:blip r:embed="rId3" cstate="print">
            <a:clrChange>
              <a:clrFrom>
                <a:srgbClr val="E5E0E6"/>
              </a:clrFrom>
              <a:clrTo>
                <a:srgbClr val="E5E0E6">
                  <a:alpha val="0"/>
                </a:srgbClr>
              </a:clrTo>
            </a:clrChange>
          </a:blip>
          <a:srcRect/>
          <a:stretch>
            <a:fillRect/>
          </a:stretch>
        </p:blipFill>
        <p:spPr bwMode="auto">
          <a:xfrm>
            <a:off x="323850" y="3500438"/>
            <a:ext cx="5616575" cy="2917825"/>
          </a:xfrm>
          <a:prstGeom prst="rect">
            <a:avLst/>
          </a:prstGeom>
          <a:noFill/>
          <a:ln w="9525">
            <a:noFill/>
            <a:miter lim="800000"/>
            <a:headEnd/>
            <a:tailEnd/>
          </a:ln>
        </p:spPr>
      </p:pic>
      <p:sp>
        <p:nvSpPr>
          <p:cNvPr id="24587" name="Rectangle 9"/>
          <p:cNvSpPr>
            <a:spLocks noChangeArrowheads="1"/>
          </p:cNvSpPr>
          <p:nvPr/>
        </p:nvSpPr>
        <p:spPr bwMode="auto">
          <a:xfrm>
            <a:off x="755650" y="6237288"/>
            <a:ext cx="3024188" cy="227012"/>
          </a:xfrm>
          <a:prstGeom prst="rect">
            <a:avLst/>
          </a:prstGeom>
          <a:noFill/>
          <a:ln w="15875">
            <a:noFill/>
            <a:miter lim="800000"/>
            <a:headEnd/>
            <a:tailEnd/>
          </a:ln>
        </p:spPr>
        <p:txBody>
          <a:bodyPr>
            <a:spAutoFit/>
          </a:bodyPr>
          <a:lstStyle/>
          <a:p>
            <a:pPr>
              <a:lnSpc>
                <a:spcPct val="110000"/>
              </a:lnSpc>
              <a:buClr>
                <a:srgbClr val="003366"/>
              </a:buClr>
              <a:buSzPct val="70000"/>
              <a:buFont typeface="Wingdings" pitchFamily="2" charset="2"/>
              <a:buNone/>
            </a:pPr>
            <a:r>
              <a:rPr lang="en-US" altLang="ja-JP" sz="800" b="1">
                <a:solidFill>
                  <a:srgbClr val="5F5F5F"/>
                </a:solidFill>
                <a:latin typeface="Tahoma" pitchFamily="34" charset="0"/>
                <a:ea typeface="HGP創英角ｺﾞｼｯｸUB" pitchFamily="50" charset="-128"/>
              </a:rPr>
              <a:t>http://www.iat.jaxa.jp/info/prm/2007/019/01.html</a:t>
            </a:r>
          </a:p>
        </p:txBody>
      </p:sp>
      <p:sp>
        <p:nvSpPr>
          <p:cNvPr id="24588" name="Rectangle 10"/>
          <p:cNvSpPr>
            <a:spLocks noChangeArrowheads="1"/>
          </p:cNvSpPr>
          <p:nvPr/>
        </p:nvSpPr>
        <p:spPr bwMode="auto">
          <a:xfrm>
            <a:off x="6156325" y="1412875"/>
            <a:ext cx="2808288" cy="549275"/>
          </a:xfrm>
          <a:prstGeom prst="rect">
            <a:avLst/>
          </a:prstGeom>
          <a:noFill/>
          <a:ln w="15875">
            <a:noFill/>
            <a:miter lim="800000"/>
            <a:headEnd/>
            <a:tailEnd/>
          </a:ln>
        </p:spPr>
        <p:txBody>
          <a:bodyPr>
            <a:spAutoFit/>
          </a:bodyPr>
          <a:lstStyle/>
          <a:p>
            <a:pPr marL="457200" indent="-457200">
              <a:buClr>
                <a:srgbClr val="003366"/>
              </a:buClr>
              <a:buSzPct val="70000"/>
              <a:buFont typeface="Wingdings" pitchFamily="2" charset="2"/>
              <a:buNone/>
            </a:pPr>
            <a:r>
              <a:rPr lang="en-US" altLang="ja-JP" sz="1000" b="1">
                <a:solidFill>
                  <a:srgbClr val="99CCFF"/>
                </a:solidFill>
                <a:latin typeface="Tahoma" pitchFamily="34" charset="0"/>
                <a:ea typeface="HGP創英角ｺﾞｼｯｸUB" pitchFamily="50" charset="-128"/>
              </a:rPr>
              <a:t> SDS-1 and GOSAT</a:t>
            </a:r>
          </a:p>
          <a:p>
            <a:pPr marL="457200" indent="-457200">
              <a:buClr>
                <a:srgbClr val="003366"/>
              </a:buClr>
              <a:buSzPct val="70000"/>
              <a:buFont typeface="Wingdings" pitchFamily="2" charset="2"/>
              <a:buNone/>
            </a:pPr>
            <a:r>
              <a:rPr lang="en-US" altLang="ja-JP" sz="1000" b="1">
                <a:solidFill>
                  <a:srgbClr val="99CCFF"/>
                </a:solidFill>
                <a:latin typeface="Tahoma" pitchFamily="34" charset="0"/>
                <a:ea typeface="HGP創英角ｺﾞｼｯｸUB" pitchFamily="50" charset="-128"/>
              </a:rPr>
              <a:t>   (Press Release, November 4, 2008)</a:t>
            </a:r>
          </a:p>
          <a:p>
            <a:pPr marL="457200" indent="-457200">
              <a:buClr>
                <a:srgbClr val="003366"/>
              </a:buClr>
              <a:buSzPct val="70000"/>
              <a:buFont typeface="Wingdings" pitchFamily="2" charset="2"/>
              <a:buNone/>
            </a:pPr>
            <a:r>
              <a:rPr lang="en-US" altLang="ja-JP" sz="1000" b="1">
                <a:solidFill>
                  <a:srgbClr val="99CCFF"/>
                </a:solidFill>
                <a:latin typeface="Tahoma" pitchFamily="34" charset="0"/>
                <a:ea typeface="HGP創英角ｺﾞｼｯｸUB" pitchFamily="50" charset="-128"/>
              </a:rPr>
              <a:t>   Photo from Nainich Newspapser Web</a:t>
            </a:r>
          </a:p>
        </p:txBody>
      </p:sp>
      <p:pic>
        <p:nvPicPr>
          <p:cNvPr id="24589" name="Picture 11" descr="20081104-00000024-maip-soci-view-000"/>
          <p:cNvPicPr>
            <a:picLocks noChangeAspect="1" noChangeArrowheads="1"/>
          </p:cNvPicPr>
          <p:nvPr/>
        </p:nvPicPr>
        <p:blipFill>
          <a:blip r:embed="rId4" cstate="print"/>
          <a:srcRect/>
          <a:stretch>
            <a:fillRect/>
          </a:stretch>
        </p:blipFill>
        <p:spPr bwMode="auto">
          <a:xfrm>
            <a:off x="6292850" y="1989138"/>
            <a:ext cx="2600325" cy="3887787"/>
          </a:xfrm>
          <a:prstGeom prst="rect">
            <a:avLst/>
          </a:prstGeom>
          <a:noFill/>
          <a:ln w="9525">
            <a:noFill/>
            <a:miter lim="800000"/>
            <a:headEnd/>
            <a:tailEnd/>
          </a:ln>
        </p:spPr>
      </p:pic>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52</a:t>
            </a:fld>
            <a:endParaRPr lang="en-US" altLang="ja-JP" dirty="0"/>
          </a:p>
        </p:txBody>
      </p:sp>
    </p:spTree>
  </p:cSld>
  <p:clrMapOvr>
    <a:masterClrMapping/>
  </p:clrMapOvr>
  <p:transition advTm="52992"/>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ja-JP" dirty="0" smtClean="0"/>
              <a:t>SDS-1/SWIM</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a:ea typeface="HGP創英角ｺﾞｼｯｸUB" pitchFamily="50" charset="-128"/>
                <a:cs typeface="+mn-cs"/>
              </a:rPr>
              <a:t>小型衛星による実証シンポジウム </a:t>
            </a:r>
            <a:r>
              <a:rPr lang="en-US" altLang="ja-JP" sz="1200" kern="1200" smtClean="0">
                <a:solidFill>
                  <a:srgbClr val="EAEAEA"/>
                </a:solidFill>
                <a:latin typeface="Tahoma"/>
                <a:ea typeface="HGP創英角ｺﾞｼｯｸUB" pitchFamily="50" charset="-128"/>
                <a:cs typeface="+mn-cs"/>
              </a:rPr>
              <a:t>(2011</a:t>
            </a:r>
            <a:r>
              <a:rPr lang="ja-JP" altLang="en-US" sz="1200" kern="1200" smtClean="0">
                <a:solidFill>
                  <a:srgbClr val="EAEAEA"/>
                </a:solidFill>
                <a:latin typeface="Tahoma"/>
                <a:ea typeface="HGP創英角ｺﾞｼｯｸUB" pitchFamily="50" charset="-128"/>
                <a:cs typeface="+mn-cs"/>
              </a:rPr>
              <a:t>年</a:t>
            </a:r>
            <a:r>
              <a:rPr lang="en-US" altLang="ja-JP" sz="1200" kern="1200" smtClean="0">
                <a:solidFill>
                  <a:srgbClr val="EAEAEA"/>
                </a:solidFill>
                <a:latin typeface="Tahoma"/>
                <a:ea typeface="HGP創英角ｺﾞｼｯｸUB" pitchFamily="50" charset="-128"/>
                <a:cs typeface="+mn-cs"/>
              </a:rPr>
              <a:t>9</a:t>
            </a:r>
            <a:r>
              <a:rPr lang="ja-JP" altLang="en-US" sz="1200" kern="1200" smtClean="0">
                <a:solidFill>
                  <a:srgbClr val="EAEAEA"/>
                </a:solidFill>
                <a:latin typeface="Tahoma"/>
                <a:ea typeface="HGP創英角ｺﾞｼｯｸUB" pitchFamily="50" charset="-128"/>
                <a:cs typeface="+mn-cs"/>
              </a:rPr>
              <a:t>月</a:t>
            </a:r>
            <a:r>
              <a:rPr lang="en-US" altLang="ja-JP" sz="1200" kern="1200" smtClean="0">
                <a:solidFill>
                  <a:srgbClr val="EAEAEA"/>
                </a:solidFill>
                <a:latin typeface="Tahoma"/>
                <a:ea typeface="HGP創英角ｺﾞｼｯｸUB" pitchFamily="50" charset="-128"/>
                <a:cs typeface="+mn-cs"/>
              </a:rPr>
              <a:t>7</a:t>
            </a:r>
            <a:r>
              <a:rPr lang="ja-JP" altLang="en-US" sz="1200" kern="1200" smtClean="0">
                <a:solidFill>
                  <a:srgbClr val="EAEAEA"/>
                </a:solidFill>
                <a:latin typeface="Tahoma"/>
                <a:ea typeface="HGP創英角ｺﾞｼｯｸUB" pitchFamily="50" charset="-128"/>
                <a:cs typeface="+mn-cs"/>
              </a:rPr>
              <a:t>日</a:t>
            </a:r>
            <a:r>
              <a:rPr lang="en-US" altLang="ja-JP" sz="1200" kern="1200" smtClean="0">
                <a:solidFill>
                  <a:srgbClr val="EAEAEA"/>
                </a:solidFill>
                <a:latin typeface="Tahoma"/>
                <a:ea typeface="HGP創英角ｺﾞｼｯｸUB" pitchFamily="50" charset="-128"/>
                <a:cs typeface="+mn-cs"/>
              </a:rPr>
              <a:t>, </a:t>
            </a:r>
            <a:r>
              <a:rPr lang="ja-JP" altLang="en-US" sz="1200" kern="1200" smtClean="0">
                <a:solidFill>
                  <a:srgbClr val="EAEAEA"/>
                </a:solidFill>
                <a:latin typeface="Tahoma"/>
                <a:ea typeface="HGP創英角ｺﾞｼｯｸUB" pitchFamily="50" charset="-128"/>
                <a:cs typeface="+mn-cs"/>
              </a:rPr>
              <a:t>学術総合センター 一ツ橋記念講堂</a:t>
            </a:r>
            <a:r>
              <a:rPr lang="en-US" altLang="ja-JP" sz="1200" kern="1200" smtClean="0">
                <a:solidFill>
                  <a:srgbClr val="EAEAEA"/>
                </a:solidFill>
                <a:latin typeface="Tahoma"/>
                <a:ea typeface="HGP創英角ｺﾞｼｯｸUB" pitchFamily="50" charset="-128"/>
                <a:cs typeface="+mn-cs"/>
              </a:rPr>
              <a:t>)</a:t>
            </a:r>
            <a:endParaRPr lang="en-US" altLang="ja-JP" sz="1200" kern="1200" dirty="0">
              <a:solidFill>
                <a:srgbClr val="EAEAEA"/>
              </a:solidFill>
              <a:latin typeface="Tahoma"/>
              <a:ea typeface="HGP創英角ｺﾞｼｯｸUB" pitchFamily="50" charset="-128"/>
              <a:cs typeface="+mn-cs"/>
            </a:endParaRPr>
          </a:p>
        </p:txBody>
      </p:sp>
      <p:pic>
        <p:nvPicPr>
          <p:cNvPr id="25" name="図 16" descr="photo_sat_3_01L.jpg"/>
          <p:cNvPicPr>
            <a:picLocks noChangeAspect="1"/>
          </p:cNvPicPr>
          <p:nvPr/>
        </p:nvPicPr>
        <p:blipFill>
          <a:blip r:embed="rId3" cstate="print"/>
          <a:srcRect/>
          <a:stretch>
            <a:fillRect/>
          </a:stretch>
        </p:blipFill>
        <p:spPr bwMode="auto">
          <a:xfrm>
            <a:off x="4753688" y="857232"/>
            <a:ext cx="3125927" cy="2500330"/>
          </a:xfrm>
          <a:prstGeom prst="rect">
            <a:avLst/>
          </a:prstGeom>
          <a:noFill/>
          <a:ln w="9525">
            <a:noFill/>
            <a:miter lim="800000"/>
            <a:headEnd/>
            <a:tailEnd/>
          </a:ln>
        </p:spPr>
      </p:pic>
      <p:sp>
        <p:nvSpPr>
          <p:cNvPr id="1125392" name="Rectangle 16"/>
          <p:cNvSpPr>
            <a:spLocks noChangeArrowheads="1"/>
          </p:cNvSpPr>
          <p:nvPr/>
        </p:nvSpPr>
        <p:spPr bwMode="auto">
          <a:xfrm>
            <a:off x="928689" y="1155011"/>
            <a:ext cx="3857625" cy="1988237"/>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dirty="0" smtClean="0">
                <a:solidFill>
                  <a:srgbClr val="99CCFF"/>
                </a:solidFill>
                <a:latin typeface="Tahoma" pitchFamily="34" charset="0"/>
              </a:rPr>
              <a:t>SDS-1/SWIM</a:t>
            </a:r>
            <a:endParaRPr kumimoji="1" lang="ja-JP" altLang="en-US" sz="2000" kern="1200" dirty="0">
              <a:solidFill>
                <a:srgbClr val="99CCFF"/>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kern="1200" dirty="0">
                <a:solidFill>
                  <a:srgbClr val="F8F8F8"/>
                </a:solidFill>
                <a:latin typeface="Tahoma" pitchFamily="34" charset="0"/>
                <a:ea typeface="HGP創英角ｺﾞｼｯｸUB" pitchFamily="50" charset="-128"/>
                <a:cs typeface="+mn-cs"/>
              </a:rPr>
              <a:t>  </a:t>
            </a:r>
            <a:r>
              <a:rPr kumimoji="1" lang="ja-JP" altLang="en-US" sz="2000" kern="1200" dirty="0" smtClean="0">
                <a:solidFill>
                  <a:srgbClr val="F8F8F8"/>
                </a:solidFill>
                <a:latin typeface="Tahoma" pitchFamily="34" charset="0"/>
                <a:ea typeface="HGP創英角ｺﾞｼｯｸUB" pitchFamily="50" charset="-128"/>
                <a:cs typeface="+mn-cs"/>
              </a:rPr>
              <a:t> </a:t>
            </a:r>
            <a:r>
              <a:rPr kumimoji="1" lang="en-US" altLang="ja-JP" sz="1800" kern="1200" dirty="0" smtClean="0">
                <a:solidFill>
                  <a:srgbClr val="F8F8F8"/>
                </a:solidFill>
                <a:latin typeface="Tahoma" pitchFamily="34" charset="0"/>
                <a:ea typeface="HGP創英角ｺﾞｼｯｸUB" pitchFamily="50" charset="-128"/>
                <a:cs typeface="+mn-cs"/>
              </a:rPr>
              <a:t>2005</a:t>
            </a:r>
            <a:r>
              <a:rPr kumimoji="1" lang="ja-JP" altLang="en-US" sz="1800" kern="1200" dirty="0" smtClean="0">
                <a:solidFill>
                  <a:srgbClr val="F8F8F8"/>
                </a:solidFill>
                <a:latin typeface="Tahoma" pitchFamily="34" charset="0"/>
                <a:ea typeface="HGP創英角ｺﾞｼｯｸUB" pitchFamily="50" charset="-128"/>
                <a:cs typeface="+mn-cs"/>
              </a:rPr>
              <a:t>年 検討・開発開始</a:t>
            </a:r>
            <a:r>
              <a:rPr kumimoji="1" lang="en-US" altLang="ja-JP" sz="1800" kern="1200" dirty="0" smtClean="0">
                <a:solidFill>
                  <a:srgbClr val="F8F8F8"/>
                </a:solidFill>
                <a:latin typeface="Tahoma" pitchFamily="34" charset="0"/>
                <a:ea typeface="HGP創英角ｺﾞｼｯｸUB" pitchFamily="50" charset="-128"/>
                <a:cs typeface="+mn-cs"/>
              </a:rPr>
              <a:t>.</a:t>
            </a:r>
            <a:r>
              <a:rPr kumimoji="1" lang="ja-JP" altLang="en-US" sz="1800" kern="1200" dirty="0" smtClean="0">
                <a:solidFill>
                  <a:srgbClr val="F8F8F8"/>
                </a:solidFill>
                <a:latin typeface="Tahoma" pitchFamily="34" charset="0"/>
                <a:ea typeface="HGP創英角ｺﾞｼｯｸUB" pitchFamily="50" charset="-128"/>
                <a:cs typeface="+mn-cs"/>
              </a:rPr>
              <a:t>　</a:t>
            </a:r>
            <a:endParaRPr kumimoji="1" lang="en-US" altLang="ja-JP" sz="1800" kern="1200" dirty="0" smtClean="0">
              <a:solidFill>
                <a:srgbClr val="F8F8F8"/>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1800" dirty="0" smtClean="0">
                <a:solidFill>
                  <a:srgbClr val="F8F8F8"/>
                </a:solidFill>
                <a:latin typeface="Tahoma" pitchFamily="34" charset="0"/>
              </a:rPr>
              <a:t>   </a:t>
            </a:r>
            <a:r>
              <a:rPr kumimoji="1" lang="en-US" altLang="ja-JP" sz="1800" kern="1200" dirty="0" smtClean="0">
                <a:solidFill>
                  <a:srgbClr val="F8F8F8"/>
                </a:solidFill>
                <a:latin typeface="Tahoma" pitchFamily="34" charset="0"/>
                <a:ea typeface="HGP創英角ｺﾞｼｯｸUB" pitchFamily="50" charset="-128"/>
                <a:cs typeface="+mn-cs"/>
              </a:rPr>
              <a:t>2009</a:t>
            </a:r>
            <a:r>
              <a:rPr kumimoji="1" lang="ja-JP" altLang="en-US" sz="1800" kern="1200" dirty="0" smtClean="0">
                <a:solidFill>
                  <a:srgbClr val="F8F8F8"/>
                </a:solidFill>
                <a:latin typeface="Tahoma" pitchFamily="34" charset="0"/>
                <a:ea typeface="HGP創英角ｺﾞｼｯｸUB" pitchFamily="50" charset="-128"/>
                <a:cs typeface="+mn-cs"/>
              </a:rPr>
              <a:t>年 </a:t>
            </a:r>
            <a:r>
              <a:rPr kumimoji="1" lang="en-US" altLang="ja-JP" sz="1800" kern="1200" dirty="0" smtClean="0">
                <a:solidFill>
                  <a:srgbClr val="F8F8F8"/>
                </a:solidFill>
                <a:latin typeface="Tahoma" pitchFamily="34" charset="0"/>
                <a:ea typeface="HGP創英角ｺﾞｼｯｸUB" pitchFamily="50" charset="-128"/>
                <a:cs typeface="+mn-cs"/>
              </a:rPr>
              <a:t>1</a:t>
            </a:r>
            <a:r>
              <a:rPr kumimoji="1" lang="ja-JP" altLang="en-US" sz="1800" kern="1200" dirty="0" smtClean="0">
                <a:solidFill>
                  <a:srgbClr val="F8F8F8"/>
                </a:solidFill>
                <a:latin typeface="Tahoma" pitchFamily="34" charset="0"/>
                <a:ea typeface="HGP創英角ｺﾞｼｯｸUB" pitchFamily="50" charset="-128"/>
                <a:cs typeface="+mn-cs"/>
              </a:rPr>
              <a:t>月</a:t>
            </a:r>
            <a:r>
              <a:rPr kumimoji="1" lang="en-US" altLang="ja-JP" sz="1800" kern="1200" dirty="0" smtClean="0">
                <a:solidFill>
                  <a:srgbClr val="F8F8F8"/>
                </a:solidFill>
                <a:latin typeface="Tahoma" pitchFamily="34" charset="0"/>
                <a:ea typeface="HGP創英角ｺﾞｼｯｸUB" pitchFamily="50" charset="-128"/>
                <a:cs typeface="+mn-cs"/>
              </a:rPr>
              <a:t>23</a:t>
            </a:r>
            <a:r>
              <a:rPr kumimoji="1" lang="ja-JP" altLang="en-US" sz="1800" kern="1200" dirty="0" smtClean="0">
                <a:solidFill>
                  <a:srgbClr val="F8F8F8"/>
                </a:solidFill>
                <a:latin typeface="Tahoma" pitchFamily="34" charset="0"/>
                <a:ea typeface="HGP創英角ｺﾞｼｯｸUB" pitchFamily="50" charset="-128"/>
                <a:cs typeface="+mn-cs"/>
              </a:rPr>
              <a:t>日打上げ</a:t>
            </a:r>
            <a:r>
              <a:rPr lang="en-US" altLang="ja-JP" sz="1800" dirty="0" smtClean="0">
                <a:solidFill>
                  <a:srgbClr val="F8F8F8"/>
                </a:solidFill>
                <a:latin typeface="Tahoma" pitchFamily="34" charset="0"/>
              </a:rPr>
              <a:t>.</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kern="1200" dirty="0" smtClean="0">
                <a:solidFill>
                  <a:srgbClr val="F8F8F8"/>
                </a:solidFill>
                <a:latin typeface="Tahoma" pitchFamily="34" charset="0"/>
                <a:ea typeface="HGP創英角ｺﾞｼｯｸUB" pitchFamily="50" charset="-128"/>
                <a:cs typeface="+mn-cs"/>
              </a:rPr>
              <a:t>   2011</a:t>
            </a:r>
            <a:r>
              <a:rPr kumimoji="1" lang="ja-JP" altLang="en-US" sz="1800" kern="1200" dirty="0" smtClean="0">
                <a:solidFill>
                  <a:srgbClr val="F8F8F8"/>
                </a:solidFill>
                <a:latin typeface="Tahoma" pitchFamily="34" charset="0"/>
                <a:ea typeface="HGP創英角ｺﾞｼｯｸUB" pitchFamily="50" charset="-128"/>
                <a:cs typeface="+mn-cs"/>
              </a:rPr>
              <a:t>年 </a:t>
            </a:r>
            <a:r>
              <a:rPr kumimoji="1" lang="en-US" altLang="ja-JP" sz="1800" kern="1200" dirty="0" smtClean="0">
                <a:solidFill>
                  <a:srgbClr val="F8F8F8"/>
                </a:solidFill>
                <a:latin typeface="Tahoma" pitchFamily="34" charset="0"/>
                <a:ea typeface="HGP創英角ｺﾞｼｯｸUB" pitchFamily="50" charset="-128"/>
                <a:cs typeface="+mn-cs"/>
              </a:rPr>
              <a:t>9</a:t>
            </a:r>
            <a:r>
              <a:rPr kumimoji="1" lang="ja-JP" altLang="en-US" sz="1800" kern="1200" dirty="0" smtClean="0">
                <a:solidFill>
                  <a:srgbClr val="F8F8F8"/>
                </a:solidFill>
                <a:latin typeface="Tahoma" pitchFamily="34" charset="0"/>
                <a:ea typeface="HGP創英角ｺﾞｼｯｸUB" pitchFamily="50" charset="-128"/>
                <a:cs typeface="+mn-cs"/>
              </a:rPr>
              <a:t>月 運用停止</a:t>
            </a:r>
            <a:r>
              <a:rPr kumimoji="1" lang="en-US" altLang="ja-JP" sz="1800" kern="1200" dirty="0" smtClean="0">
                <a:solidFill>
                  <a:srgbClr val="F8F8F8"/>
                </a:solidFill>
                <a:latin typeface="Tahoma" pitchFamily="34" charset="0"/>
                <a:ea typeface="HGP創英角ｺﾞｼｯｸUB" pitchFamily="50" charset="-128"/>
                <a:cs typeface="+mn-cs"/>
              </a:rPr>
              <a:t>.</a:t>
            </a:r>
          </a:p>
          <a:p>
            <a:pPr algn="l" rtl="0" fontAlgn="base">
              <a:lnSpc>
                <a:spcPct val="110000"/>
              </a:lnSpc>
              <a:spcBef>
                <a:spcPct val="0"/>
              </a:spcBef>
              <a:spcAft>
                <a:spcPct val="0"/>
              </a:spcAft>
              <a:buClr>
                <a:srgbClr val="003366"/>
              </a:buClr>
              <a:buSzPct val="70000"/>
              <a:buFont typeface="Wingdings" pitchFamily="2" charset="2"/>
              <a:buNone/>
            </a:pPr>
            <a:r>
              <a:rPr lang="en-US" altLang="ja-JP" sz="1800" dirty="0" smtClean="0">
                <a:solidFill>
                  <a:srgbClr val="F8F8F8"/>
                </a:solidFill>
                <a:latin typeface="Tahoma" pitchFamily="34" charset="0"/>
              </a:rPr>
              <a:t>       </a:t>
            </a:r>
            <a:r>
              <a:rPr lang="ja-JP" altLang="en-US" sz="1800" dirty="0" smtClean="0">
                <a:solidFill>
                  <a:srgbClr val="F8F8F8"/>
                </a:solidFill>
                <a:latin typeface="Tahoma" pitchFamily="34" charset="0"/>
              </a:rPr>
              <a:t>全ての機器で</a:t>
            </a:r>
            <a:endParaRPr lang="en-US" altLang="ja-JP" sz="1800" dirty="0" smtClean="0">
              <a:solidFill>
                <a:srgbClr val="F8F8F8"/>
              </a:solidFill>
              <a:latin typeface="Tahoma" pitchFamily="34" charset="0"/>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1800" dirty="0" smtClean="0">
                <a:solidFill>
                  <a:srgbClr val="F8F8F8"/>
                </a:solidFill>
                <a:latin typeface="Tahoma" pitchFamily="34" charset="0"/>
              </a:rPr>
              <a:t>       full success</a:t>
            </a:r>
            <a:r>
              <a:rPr lang="ja-JP" altLang="en-US" sz="1800" dirty="0" smtClean="0">
                <a:solidFill>
                  <a:srgbClr val="F8F8F8"/>
                </a:solidFill>
                <a:latin typeface="Tahoma" pitchFamily="34" charset="0"/>
              </a:rPr>
              <a:t>以上を達成</a:t>
            </a:r>
            <a:r>
              <a:rPr lang="en-US" altLang="ja-JP" sz="1800" dirty="0" smtClean="0">
                <a:solidFill>
                  <a:srgbClr val="F8F8F8"/>
                </a:solidFill>
                <a:latin typeface="Tahoma" pitchFamily="34" charset="0"/>
              </a:rPr>
              <a:t>.</a:t>
            </a:r>
            <a:endParaRPr kumimoji="1" lang="en-US" altLang="ja-JP" sz="1800" kern="1200" dirty="0" smtClean="0">
              <a:solidFill>
                <a:srgbClr val="F8F8F8"/>
              </a:solidFill>
              <a:latin typeface="Tahoma" pitchFamily="34" charset="0"/>
              <a:ea typeface="HGP創英角ｺﾞｼｯｸUB" pitchFamily="50" charset="-128"/>
              <a:cs typeface="+mn-cs"/>
            </a:endParaRPr>
          </a:p>
        </p:txBody>
      </p:sp>
      <p:sp>
        <p:nvSpPr>
          <p:cNvPr id="1125401" name="Rectangle 25"/>
          <p:cNvSpPr>
            <a:spLocks noChangeArrowheads="1"/>
          </p:cNvSpPr>
          <p:nvPr/>
        </p:nvSpPr>
        <p:spPr bwMode="auto">
          <a:xfrm>
            <a:off x="8004205" y="1119830"/>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ja-JP" altLang="en-US" sz="1400" kern="1200" dirty="0">
                <a:solidFill>
                  <a:srgbClr val="F8F8F8"/>
                </a:solidFill>
                <a:latin typeface="Tahoma" pitchFamily="34" charset="0"/>
                <a:ea typeface="HGP創英角ｺﾞｼｯｸUB" pitchFamily="50" charset="-128"/>
                <a:cs typeface="+mn-cs"/>
              </a:rPr>
              <a:t>写真：</a:t>
            </a:r>
            <a:r>
              <a:rPr kumimoji="1" lang="en-US" altLang="ja-JP" sz="1400" kern="1200" dirty="0">
                <a:solidFill>
                  <a:srgbClr val="F8F8F8"/>
                </a:solidFill>
                <a:latin typeface="Tahoma" pitchFamily="34" charset="0"/>
                <a:ea typeface="HGP創英角ｺﾞｼｯｸUB" pitchFamily="50" charset="-128"/>
                <a:cs typeface="+mn-cs"/>
              </a:rPr>
              <a:t>JAXA</a:t>
            </a:r>
          </a:p>
        </p:txBody>
      </p:sp>
      <p:sp>
        <p:nvSpPr>
          <p:cNvPr id="26" name="AutoShape 4"/>
          <p:cNvSpPr>
            <a:spLocks noChangeArrowheads="1"/>
          </p:cNvSpPr>
          <p:nvPr/>
        </p:nvSpPr>
        <p:spPr bwMode="auto">
          <a:xfrm>
            <a:off x="4500563" y="3476646"/>
            <a:ext cx="4392612" cy="2881312"/>
          </a:xfrm>
          <a:prstGeom prst="roundRect">
            <a:avLst>
              <a:gd name="adj" fmla="val 3069"/>
            </a:avLst>
          </a:prstGeom>
          <a:solidFill>
            <a:srgbClr val="C0C0C0">
              <a:alpha val="30196"/>
            </a:srgbClr>
          </a:solidFill>
          <a:ln w="15875">
            <a:noFill/>
            <a:round/>
            <a:headEnd/>
            <a:tailEnd/>
          </a:ln>
        </p:spPr>
        <p:txBody>
          <a:bodyPr anchor="ctr">
            <a:spAutoFit/>
          </a:bodyPr>
          <a:lstStyle/>
          <a:p>
            <a:pPr algn="ctr" rtl="0" fontAlgn="base">
              <a:spcBef>
                <a:spcPct val="0"/>
              </a:spcBef>
              <a:spcAft>
                <a:spcPct val="0"/>
              </a:spcAft>
              <a:buFontTx/>
              <a:buChar char="•"/>
            </a:pPr>
            <a:endParaRPr kumimoji="1" lang="ja-JP" altLang="en-US" sz="2400" kern="1200">
              <a:solidFill>
                <a:srgbClr val="003366"/>
              </a:solidFill>
              <a:latin typeface="Times New Roman" pitchFamily="18" charset="0"/>
              <a:ea typeface="HGP創英角ｺﾞｼｯｸUB" pitchFamily="50" charset="-128"/>
              <a:cs typeface="+mn-cs"/>
            </a:endParaRPr>
          </a:p>
        </p:txBody>
      </p:sp>
      <p:sp>
        <p:nvSpPr>
          <p:cNvPr id="27" name="AutoShape 5"/>
          <p:cNvSpPr>
            <a:spLocks noChangeArrowheads="1"/>
          </p:cNvSpPr>
          <p:nvPr/>
        </p:nvSpPr>
        <p:spPr bwMode="auto">
          <a:xfrm>
            <a:off x="179388" y="3476646"/>
            <a:ext cx="4248150" cy="2881312"/>
          </a:xfrm>
          <a:prstGeom prst="roundRect">
            <a:avLst>
              <a:gd name="adj" fmla="val 3069"/>
            </a:avLst>
          </a:prstGeom>
          <a:solidFill>
            <a:srgbClr val="C0C0C0">
              <a:alpha val="30196"/>
            </a:srgbClr>
          </a:solidFill>
          <a:ln w="15875">
            <a:noFill/>
            <a:round/>
            <a:headEnd/>
            <a:tailEnd/>
          </a:ln>
        </p:spPr>
        <p:txBody>
          <a:bodyPr anchor="ctr">
            <a:spAutoFit/>
          </a:bodyPr>
          <a:lstStyle/>
          <a:p>
            <a:pPr algn="ctr" rtl="0" fontAlgn="base">
              <a:spcBef>
                <a:spcPct val="0"/>
              </a:spcBef>
              <a:spcAft>
                <a:spcPct val="0"/>
              </a:spcAft>
              <a:buFontTx/>
              <a:buChar char="•"/>
            </a:pPr>
            <a:endParaRPr kumimoji="1" lang="ja-JP" altLang="en-US" sz="2400" kern="1200">
              <a:solidFill>
                <a:srgbClr val="003366"/>
              </a:solidFill>
              <a:latin typeface="Times New Roman" pitchFamily="18" charset="0"/>
              <a:ea typeface="HGP創英角ｺﾞｼｯｸUB" pitchFamily="50" charset="-128"/>
              <a:cs typeface="+mn-cs"/>
            </a:endParaRPr>
          </a:p>
        </p:txBody>
      </p:sp>
      <p:sp>
        <p:nvSpPr>
          <p:cNvPr id="28" name="Rectangle 6"/>
          <p:cNvSpPr>
            <a:spLocks noChangeArrowheads="1"/>
          </p:cNvSpPr>
          <p:nvPr/>
        </p:nvSpPr>
        <p:spPr bwMode="auto">
          <a:xfrm>
            <a:off x="179388" y="3773508"/>
            <a:ext cx="1800225" cy="1808163"/>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CPU: HR5000</a:t>
            </a:r>
            <a:r>
              <a:rPr kumimoji="1" lang="en-US" altLang="ja-JP" sz="1000" b="1" kern="1200">
                <a:solidFill>
                  <a:srgbClr val="CCECFF"/>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(64bit, 33MHz)</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System Memory:</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2MB Flash Memory</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4MB Burst SRAM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4MB Asynch. SRAM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Data Recorder:</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1GB SDRAM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1GB Flash Memory</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SpW: 3ch</a:t>
            </a:r>
            <a:endParaRPr kumimoji="1" lang="en-US" altLang="ja-JP" sz="1200" b="1" kern="1200">
              <a:solidFill>
                <a:srgbClr val="CCECFF"/>
              </a:solidFill>
              <a:latin typeface="Tahoma" pitchFamily="34" charset="0"/>
              <a:ea typeface="HGP創英角ｺﾞｼｯｸUB" pitchFamily="50" charset="-128"/>
              <a:cs typeface="+mn-cs"/>
            </a:endParaRPr>
          </a:p>
        </p:txBody>
      </p:sp>
      <p:pic>
        <p:nvPicPr>
          <p:cNvPr id="30" name="Picture 7" descr="IMG_3121"/>
          <p:cNvPicPr>
            <a:picLocks noChangeAspect="1" noChangeArrowheads="1"/>
          </p:cNvPicPr>
          <p:nvPr/>
        </p:nvPicPr>
        <p:blipFill>
          <a:blip r:embed="rId4" cstate="print"/>
          <a:srcRect/>
          <a:stretch>
            <a:fillRect/>
          </a:stretch>
        </p:blipFill>
        <p:spPr bwMode="auto">
          <a:xfrm>
            <a:off x="1979613" y="3837008"/>
            <a:ext cx="2376487" cy="2305050"/>
          </a:xfrm>
          <a:prstGeom prst="rect">
            <a:avLst/>
          </a:prstGeom>
          <a:noFill/>
          <a:ln w="9525">
            <a:noFill/>
            <a:miter lim="800000"/>
            <a:headEnd/>
            <a:tailEnd/>
          </a:ln>
        </p:spPr>
      </p:pic>
      <p:pic>
        <p:nvPicPr>
          <p:cNvPr id="31" name="Picture 8" descr="IMG_3127"/>
          <p:cNvPicPr>
            <a:picLocks noChangeAspect="1" noChangeArrowheads="1"/>
          </p:cNvPicPr>
          <p:nvPr/>
        </p:nvPicPr>
        <p:blipFill>
          <a:blip r:embed="rId5" cstate="print"/>
          <a:srcRect/>
          <a:stretch>
            <a:fillRect/>
          </a:stretch>
        </p:blipFill>
        <p:spPr bwMode="auto">
          <a:xfrm>
            <a:off x="4643438" y="3886221"/>
            <a:ext cx="2376487" cy="2224087"/>
          </a:xfrm>
          <a:prstGeom prst="rect">
            <a:avLst/>
          </a:prstGeom>
          <a:noFill/>
          <a:ln w="9525">
            <a:noFill/>
            <a:miter lim="800000"/>
            <a:headEnd/>
            <a:tailEnd/>
          </a:ln>
        </p:spPr>
      </p:pic>
      <p:sp>
        <p:nvSpPr>
          <p:cNvPr id="32" name="Rectangle 9"/>
          <p:cNvSpPr>
            <a:spLocks noChangeArrowheads="1"/>
          </p:cNvSpPr>
          <p:nvPr/>
        </p:nvSpPr>
        <p:spPr bwMode="auto">
          <a:xfrm>
            <a:off x="142876" y="3467121"/>
            <a:ext cx="4429124" cy="363176"/>
          </a:xfrm>
          <a:prstGeom prst="rect">
            <a:avLst/>
          </a:prstGeom>
          <a:noFill/>
          <a:ln w="15875">
            <a:noFill/>
            <a:miter lim="800000"/>
            <a:headEnd/>
            <a:tailEnd/>
          </a:ln>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99CCFF"/>
                </a:solidFill>
                <a:latin typeface="Tahoma" pitchFamily="34" charset="0"/>
                <a:ea typeface="HGP創英角ｺﾞｼｯｸUB" pitchFamily="50" charset="-128"/>
                <a:cs typeface="+mn-cs"/>
              </a:rPr>
              <a:t>SpaceCube2: Space-qualified Computer</a:t>
            </a:r>
          </a:p>
        </p:txBody>
      </p:sp>
      <p:sp>
        <p:nvSpPr>
          <p:cNvPr id="33" name="Rectangle 10"/>
          <p:cNvSpPr>
            <a:spLocks noChangeArrowheads="1"/>
          </p:cNvSpPr>
          <p:nvPr/>
        </p:nvSpPr>
        <p:spPr bwMode="auto">
          <a:xfrm>
            <a:off x="4716463" y="3476646"/>
            <a:ext cx="3529012" cy="363176"/>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err="1">
                <a:solidFill>
                  <a:srgbClr val="99CCFF"/>
                </a:solidFill>
                <a:latin typeface="Tahoma" pitchFamily="34" charset="0"/>
                <a:ea typeface="HGP創英角ｺﾞｼｯｸUB" pitchFamily="50" charset="-128"/>
                <a:cs typeface="+mn-cs"/>
              </a:rPr>
              <a:t>SWIM</a:t>
            </a:r>
            <a:r>
              <a:rPr kumimoji="1" lang="en-US" altLang="ja-JP" sz="1600" b="1" kern="1200" dirty="0" err="1">
                <a:solidFill>
                  <a:srgbClr val="99CCFF"/>
                </a:solidFill>
                <a:latin typeface="Symbol" pitchFamily="18" charset="2"/>
                <a:ea typeface="HGP創英角ｺﾞｼｯｸUB" pitchFamily="50" charset="-128"/>
                <a:cs typeface="+mn-cs"/>
              </a:rPr>
              <a:t>mn</a:t>
            </a:r>
            <a:r>
              <a:rPr kumimoji="1" lang="en-US" altLang="ja-JP" sz="1600" b="1" kern="1200" dirty="0">
                <a:solidFill>
                  <a:srgbClr val="99CCFF"/>
                </a:solidFill>
                <a:latin typeface="Tahoma" pitchFamily="34" charset="0"/>
                <a:ea typeface="HGP創英角ｺﾞｼｯｸUB" pitchFamily="50" charset="-128"/>
                <a:cs typeface="+mn-cs"/>
              </a:rPr>
              <a:t>   : User Module</a:t>
            </a:r>
          </a:p>
        </p:txBody>
      </p:sp>
      <p:sp>
        <p:nvSpPr>
          <p:cNvPr id="34" name="Rectangle 11"/>
          <p:cNvSpPr>
            <a:spLocks noChangeArrowheads="1"/>
          </p:cNvSpPr>
          <p:nvPr/>
        </p:nvSpPr>
        <p:spPr bwMode="auto">
          <a:xfrm>
            <a:off x="6910388" y="3692546"/>
            <a:ext cx="2125662" cy="1704975"/>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Processor test board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GW+Acc. sensor</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FPGA board</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DAC 16bit x 8 ch</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ADC 16bit x 4 ch</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a:t>
            </a:r>
            <a:r>
              <a:rPr kumimoji="1" lang="en-US" altLang="ja-JP" sz="1200" b="1" kern="1200">
                <a:solidFill>
                  <a:srgbClr val="CCECFF"/>
                </a:solidFill>
                <a:latin typeface="Tahoma" pitchFamily="34" charset="0"/>
                <a:ea typeface="HGP創英角ｺﾞｼｯｸUB" pitchFamily="50" charset="-128"/>
                <a:cs typeface="+mn-cs"/>
                <a:sym typeface="Wingdings" pitchFamily="2" charset="2"/>
              </a:rPr>
              <a:t></a:t>
            </a:r>
            <a:r>
              <a:rPr kumimoji="1" lang="en-US" altLang="ja-JP" sz="1200" b="1" kern="1200">
                <a:solidFill>
                  <a:srgbClr val="CCECFF"/>
                </a:solidFill>
                <a:latin typeface="Tahoma" pitchFamily="34" charset="0"/>
                <a:ea typeface="HGP創英角ｺﾞｼｯｸUB" pitchFamily="50" charset="-128"/>
                <a:cs typeface="+mn-cs"/>
              </a:rPr>
              <a:t> 32 ch by MPX</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Torsion Antenna x2</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~47g test mass</a:t>
            </a:r>
          </a:p>
        </p:txBody>
      </p:sp>
      <p:sp>
        <p:nvSpPr>
          <p:cNvPr id="35" name="Rectangle 12"/>
          <p:cNvSpPr>
            <a:spLocks noChangeArrowheads="1"/>
          </p:cNvSpPr>
          <p:nvPr/>
        </p:nvSpPr>
        <p:spPr bwMode="auto">
          <a:xfrm>
            <a:off x="252413" y="5564208"/>
            <a:ext cx="1943100" cy="696913"/>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Size: 71 x 221 x 171</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Weight: 1.9 kg</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Power: 7W </a:t>
            </a:r>
          </a:p>
        </p:txBody>
      </p:sp>
      <p:sp>
        <p:nvSpPr>
          <p:cNvPr id="38" name="Rectangle 15"/>
          <p:cNvSpPr>
            <a:spLocks noChangeArrowheads="1"/>
          </p:cNvSpPr>
          <p:nvPr/>
        </p:nvSpPr>
        <p:spPr bwMode="auto">
          <a:xfrm>
            <a:off x="7019925" y="5386408"/>
            <a:ext cx="1981200" cy="898525"/>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Data Rate : 380kbps</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Size: 124 x 224 x 174</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Weight: 3.5 kg</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Power: ~7W </a:t>
            </a:r>
          </a:p>
        </p:txBody>
      </p:sp>
      <p:sp>
        <p:nvSpPr>
          <p:cNvPr id="42" name="Rectangle 20"/>
          <p:cNvSpPr>
            <a:spLocks noChangeArrowheads="1"/>
          </p:cNvSpPr>
          <p:nvPr/>
        </p:nvSpPr>
        <p:spPr bwMode="auto">
          <a:xfrm>
            <a:off x="6083300" y="5897583"/>
            <a:ext cx="1152525" cy="214313"/>
          </a:xfrm>
          <a:prstGeom prst="rect">
            <a:avLst/>
          </a:prstGeom>
          <a:noFill/>
          <a:ln w="15875">
            <a:noFill/>
            <a:miter lim="800000"/>
            <a:headEnd/>
            <a:tailEnd/>
          </a:ln>
        </p:spPr>
        <p:txBody>
          <a:bodyPr>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800" b="1" kern="1200">
                <a:solidFill>
                  <a:srgbClr val="B2B2B2"/>
                </a:solidFill>
                <a:latin typeface="Tahoma" pitchFamily="34" charset="0"/>
                <a:ea typeface="HGP創英角ｺﾞｼｯｸUB" pitchFamily="50" charset="-128"/>
                <a:cs typeface="+mn-cs"/>
              </a:rPr>
              <a:t>Photo by JAXA</a:t>
            </a:r>
          </a:p>
        </p:txBody>
      </p:sp>
      <p:sp>
        <p:nvSpPr>
          <p:cNvPr id="43" name="Rectangle 21"/>
          <p:cNvSpPr>
            <a:spLocks noChangeArrowheads="1"/>
          </p:cNvSpPr>
          <p:nvPr/>
        </p:nvSpPr>
        <p:spPr bwMode="auto">
          <a:xfrm>
            <a:off x="3419475" y="5926158"/>
            <a:ext cx="1152525" cy="214313"/>
          </a:xfrm>
          <a:prstGeom prst="rect">
            <a:avLst/>
          </a:prstGeom>
          <a:noFill/>
          <a:ln w="15875">
            <a:noFill/>
            <a:miter lim="800000"/>
            <a:headEnd/>
            <a:tailEnd/>
          </a:ln>
        </p:spPr>
        <p:txBody>
          <a:bodyPr>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800" b="1" kern="1200">
                <a:solidFill>
                  <a:srgbClr val="B2B2B2"/>
                </a:solidFill>
                <a:latin typeface="Tahoma" pitchFamily="34" charset="0"/>
                <a:ea typeface="HGP創英角ｺﾞｼｯｸUB" pitchFamily="50" charset="-128"/>
                <a:cs typeface="+mn-cs"/>
              </a:rPr>
              <a:t>Photo by JAXA</a:t>
            </a: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53</a:t>
            </a:fld>
            <a:endParaRPr lang="en-US" altLang="ja-JP" dirty="0"/>
          </a:p>
        </p:txBody>
      </p:sp>
    </p:spTree>
  </p:cSld>
  <p:clrMapOvr>
    <a:masterClrMapping/>
  </p:clrMapOvr>
  <p:transition advTm="52992"/>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en-US" altLang="ja-JP" dirty="0" smtClean="0"/>
              <a:t>SWIM</a:t>
            </a:r>
            <a:r>
              <a:rPr lang="ja-JP" altLang="en-US" dirty="0" smtClean="0"/>
              <a:t>長時間観測運転</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4" name="Rectangle 11"/>
          <p:cNvSpPr>
            <a:spLocks noChangeArrowheads="1"/>
          </p:cNvSpPr>
          <p:nvPr/>
        </p:nvSpPr>
        <p:spPr bwMode="auto">
          <a:xfrm>
            <a:off x="1043608" y="1500174"/>
            <a:ext cx="7632848" cy="4616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CCFFCC"/>
                </a:solidFill>
                <a:latin typeface="Tahoma" pitchFamily="34" charset="0"/>
              </a:rPr>
              <a:t>地上装置も同時に観測運転を実施</a:t>
            </a:r>
            <a:endParaRPr lang="en-US" altLang="ja-JP" sz="2000" dirty="0" smtClean="0">
              <a:solidFill>
                <a:srgbClr val="CCFFCC"/>
              </a:solidFill>
              <a:latin typeface="Tahoma" pitchFamily="34" charset="0"/>
            </a:endParaRPr>
          </a:p>
        </p:txBody>
      </p:sp>
      <p:sp>
        <p:nvSpPr>
          <p:cNvPr id="6" name="Rectangle 11"/>
          <p:cNvSpPr>
            <a:spLocks noChangeArrowheads="1"/>
          </p:cNvSpPr>
          <p:nvPr/>
        </p:nvSpPr>
        <p:spPr bwMode="auto">
          <a:xfrm>
            <a:off x="1214414" y="1947042"/>
            <a:ext cx="6840760" cy="378565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a:t>
            </a:r>
            <a:r>
              <a:rPr lang="en-US" altLang="ja-JP" sz="2000" dirty="0" smtClean="0">
                <a:solidFill>
                  <a:srgbClr val="FFFFFF"/>
                </a:solidFill>
                <a:latin typeface="Tahoma" pitchFamily="34" charset="0"/>
              </a:rPr>
              <a:t>2</a:t>
            </a:r>
            <a:r>
              <a:rPr lang="ja-JP" altLang="en-US" sz="2000" dirty="0" smtClean="0">
                <a:solidFill>
                  <a:srgbClr val="FFFFFF"/>
                </a:solidFill>
                <a:latin typeface="Tahoma" pitchFamily="34" charset="0"/>
              </a:rPr>
              <a:t>回実施</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2010</a:t>
            </a:r>
            <a:r>
              <a:rPr lang="ja-JP" altLang="en-US" sz="2000" dirty="0" smtClean="0">
                <a:solidFill>
                  <a:srgbClr val="FFFFFF"/>
                </a:solidFill>
                <a:latin typeface="Tahoma" pitchFamily="34" charset="0"/>
              </a:rPr>
              <a:t>年 </a:t>
            </a:r>
            <a:r>
              <a:rPr lang="en-US" altLang="ja-JP" sz="2000" dirty="0" smtClean="0">
                <a:solidFill>
                  <a:srgbClr val="FFFFFF"/>
                </a:solidFill>
                <a:latin typeface="Tahoma" pitchFamily="34" charset="0"/>
              </a:rPr>
              <a:t>6</a:t>
            </a:r>
            <a:r>
              <a:rPr lang="ja-JP" altLang="en-US" sz="2000" dirty="0" smtClean="0">
                <a:solidFill>
                  <a:srgbClr val="FFFFFF"/>
                </a:solidFill>
                <a:latin typeface="Tahoma" pitchFamily="34" charset="0"/>
              </a:rPr>
              <a:t>月</a:t>
            </a:r>
            <a:r>
              <a:rPr lang="en-US" altLang="ja-JP" sz="2000" dirty="0" smtClean="0">
                <a:solidFill>
                  <a:srgbClr val="FFFFFF"/>
                </a:solidFill>
                <a:latin typeface="Tahoma" pitchFamily="34" charset="0"/>
              </a:rPr>
              <a:t>17</a:t>
            </a:r>
            <a:r>
              <a:rPr lang="ja-JP" altLang="en-US" sz="2000" dirty="0" smtClean="0">
                <a:solidFill>
                  <a:srgbClr val="FFFFFF"/>
                </a:solidFill>
                <a:latin typeface="Tahoma" pitchFamily="34" charset="0"/>
              </a:rPr>
              <a:t>日</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データ長 </a:t>
            </a:r>
            <a:r>
              <a:rPr lang="en-US" altLang="ja-JP" sz="2000" dirty="0" smtClean="0">
                <a:solidFill>
                  <a:srgbClr val="FFFFFF"/>
                </a:solidFill>
                <a:latin typeface="Tahoma" pitchFamily="34" charset="0"/>
              </a:rPr>
              <a:t>SWIM</a:t>
            </a:r>
            <a:r>
              <a:rPr lang="ja-JP" altLang="en-US" sz="2000" dirty="0" smtClean="0">
                <a:solidFill>
                  <a:srgbClr val="FFFFFF"/>
                </a:solidFill>
                <a:latin typeface="Tahoma" pitchFamily="34" charset="0"/>
              </a:rPr>
              <a:t>地球</a:t>
            </a:r>
            <a:r>
              <a:rPr lang="en-US" altLang="ja-JP" sz="2000" dirty="0" smtClean="0">
                <a:solidFill>
                  <a:srgbClr val="FFFFFF"/>
                </a:solidFill>
                <a:latin typeface="Tahoma" pitchFamily="34" charset="0"/>
              </a:rPr>
              <a:t>1</a:t>
            </a:r>
            <a:r>
              <a:rPr lang="ja-JP" altLang="en-US" sz="2000" dirty="0" smtClean="0">
                <a:solidFill>
                  <a:srgbClr val="FFFFFF"/>
                </a:solidFill>
                <a:latin typeface="Tahoma" pitchFamily="34" charset="0"/>
              </a:rPr>
              <a:t>周回分 </a:t>
            </a:r>
            <a:r>
              <a:rPr lang="en-US" altLang="ja-JP" sz="2000" dirty="0" smtClean="0">
                <a:solidFill>
                  <a:srgbClr val="FFFFFF"/>
                </a:solidFill>
                <a:latin typeface="Tahoma" pitchFamily="34" charset="0"/>
              </a:rPr>
              <a:t>(100</a:t>
            </a:r>
            <a:r>
              <a:rPr lang="ja-JP" altLang="en-US" sz="2000" dirty="0" smtClean="0">
                <a:solidFill>
                  <a:srgbClr val="FFFFFF"/>
                </a:solidFill>
                <a:latin typeface="Tahoma" pitchFamily="34" charset="0"/>
              </a:rPr>
              <a:t>分強</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SWIM + </a:t>
            </a:r>
            <a:r>
              <a:rPr lang="ja-JP" altLang="en-US" sz="2000" dirty="0" smtClean="0">
                <a:solidFill>
                  <a:srgbClr val="FFFFFF"/>
                </a:solidFill>
                <a:latin typeface="Tahoma" pitchFamily="34" charset="0"/>
              </a:rPr>
              <a:t>地上装置 </a:t>
            </a:r>
            <a:r>
              <a:rPr lang="en-US" altLang="ja-JP" sz="2000" dirty="0" smtClean="0">
                <a:solidFill>
                  <a:srgbClr val="FFFFFF"/>
                </a:solidFill>
                <a:latin typeface="Tahoma" pitchFamily="34" charset="0"/>
              </a:rPr>
              <a:t>(</a:t>
            </a:r>
            <a:r>
              <a:rPr lang="ja-JP" altLang="en-US" sz="2000" dirty="0" smtClean="0">
                <a:solidFill>
                  <a:srgbClr val="FFFFFF"/>
                </a:solidFill>
                <a:latin typeface="Tahoma" pitchFamily="34" charset="0"/>
              </a:rPr>
              <a:t>東京</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7</a:t>
            </a:r>
            <a:r>
              <a:rPr lang="ja-JP" altLang="en-US" sz="2000" dirty="0" smtClean="0">
                <a:solidFill>
                  <a:srgbClr val="FFFFFF"/>
                </a:solidFill>
                <a:latin typeface="Tahoma" pitchFamily="34" charset="0"/>
              </a:rPr>
              <a:t>月</a:t>
            </a:r>
            <a:r>
              <a:rPr lang="en-US" altLang="ja-JP" sz="2000" dirty="0" smtClean="0">
                <a:solidFill>
                  <a:srgbClr val="FFFFFF"/>
                </a:solidFill>
                <a:latin typeface="Tahoma" pitchFamily="34" charset="0"/>
              </a:rPr>
              <a:t>15</a:t>
            </a:r>
            <a:r>
              <a:rPr lang="ja-JP" altLang="en-US" sz="2000" dirty="0" smtClean="0">
                <a:solidFill>
                  <a:srgbClr val="FFFFFF"/>
                </a:solidFill>
                <a:latin typeface="Tahoma" pitchFamily="34" charset="0"/>
              </a:rPr>
              <a:t>日 </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データ長 </a:t>
            </a:r>
            <a:r>
              <a:rPr lang="en-US" altLang="ja-JP" sz="2000" dirty="0" smtClean="0">
                <a:solidFill>
                  <a:srgbClr val="FFFFFF"/>
                </a:solidFill>
                <a:latin typeface="Tahoma" pitchFamily="34" charset="0"/>
              </a:rPr>
              <a:t>SWIM</a:t>
            </a:r>
            <a:r>
              <a:rPr lang="ja-JP" altLang="en-US" sz="2000" dirty="0" smtClean="0">
                <a:solidFill>
                  <a:srgbClr val="FFFFFF"/>
                </a:solidFill>
                <a:latin typeface="Tahoma" pitchFamily="34" charset="0"/>
              </a:rPr>
              <a:t>地球</a:t>
            </a:r>
            <a:r>
              <a:rPr lang="en-US" altLang="ja-JP" sz="2000" dirty="0" smtClean="0">
                <a:solidFill>
                  <a:srgbClr val="FFFFFF"/>
                </a:solidFill>
                <a:latin typeface="Tahoma" pitchFamily="34" charset="0"/>
              </a:rPr>
              <a:t>2</a:t>
            </a:r>
            <a:r>
              <a:rPr lang="ja-JP" altLang="en-US" sz="2000" dirty="0" smtClean="0">
                <a:solidFill>
                  <a:srgbClr val="FFFFFF"/>
                </a:solidFill>
                <a:latin typeface="Tahoma" pitchFamily="34" charset="0"/>
              </a:rPr>
              <a:t>周回分 </a:t>
            </a:r>
            <a:r>
              <a:rPr lang="en-US" altLang="ja-JP" sz="2000" dirty="0" smtClean="0">
                <a:solidFill>
                  <a:srgbClr val="FFFFFF"/>
                </a:solidFill>
                <a:latin typeface="Tahoma" pitchFamily="34" charset="0"/>
              </a:rPr>
              <a:t>(200</a:t>
            </a:r>
            <a:r>
              <a:rPr lang="ja-JP" altLang="en-US" sz="2000" dirty="0" smtClean="0">
                <a:solidFill>
                  <a:srgbClr val="FFFFFF"/>
                </a:solidFill>
                <a:latin typeface="Tahoma" pitchFamily="34" charset="0"/>
              </a:rPr>
              <a:t>分強</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SWIM + </a:t>
            </a:r>
            <a:r>
              <a:rPr lang="ja-JP" altLang="en-US" sz="2000" dirty="0" smtClean="0">
                <a:solidFill>
                  <a:srgbClr val="FFFFFF"/>
                </a:solidFill>
                <a:latin typeface="Tahoma" pitchFamily="34" charset="0"/>
              </a:rPr>
              <a:t>地上装置</a:t>
            </a:r>
            <a:r>
              <a:rPr lang="en-US" altLang="ja-JP" sz="2000" dirty="0" smtClean="0">
                <a:solidFill>
                  <a:srgbClr val="FFFFFF"/>
                </a:solidFill>
                <a:latin typeface="Tahoma" pitchFamily="34" charset="0"/>
              </a:rPr>
              <a:t>2</a:t>
            </a:r>
            <a:r>
              <a:rPr lang="ja-JP" altLang="en-US" sz="2000" dirty="0" smtClean="0">
                <a:solidFill>
                  <a:srgbClr val="FFFFFF"/>
                </a:solidFill>
                <a:latin typeface="Tahoma" pitchFamily="34" charset="0"/>
              </a:rPr>
              <a:t>台 </a:t>
            </a:r>
            <a:r>
              <a:rPr lang="en-US" altLang="ja-JP" sz="2000" dirty="0" smtClean="0">
                <a:solidFill>
                  <a:srgbClr val="FFFFFF"/>
                </a:solidFill>
                <a:latin typeface="Tahoma" pitchFamily="34" charset="0"/>
              </a:rPr>
              <a:t>(</a:t>
            </a:r>
            <a:r>
              <a:rPr lang="ja-JP" altLang="en-US" sz="2000" dirty="0" smtClean="0">
                <a:solidFill>
                  <a:srgbClr val="FFFFFF"/>
                </a:solidFill>
                <a:latin typeface="Tahoma" pitchFamily="34" charset="0"/>
              </a:rPr>
              <a:t>東京・京都</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・衛星姿勢 </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スピン安定</a:t>
            </a: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銀河中心方向を指向</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a:t>
            </a:r>
            <a:r>
              <a:rPr lang="en-US" altLang="ja-JP" sz="2000" dirty="0" smtClean="0">
                <a:solidFill>
                  <a:srgbClr val="99FF99"/>
                </a:solidFill>
                <a:latin typeface="Tahoma" pitchFamily="34" charset="0"/>
                <a:sym typeface="Wingdings" pitchFamily="2" charset="2"/>
              </a:rPr>
              <a:t> </a:t>
            </a:r>
            <a:r>
              <a:rPr lang="ja-JP" altLang="en-US" sz="2000" dirty="0" smtClean="0">
                <a:solidFill>
                  <a:srgbClr val="99FF99"/>
                </a:solidFill>
                <a:latin typeface="Tahoma" pitchFamily="34" charset="0"/>
                <a:sym typeface="Wingdings" pitchFamily="2" charset="2"/>
              </a:rPr>
              <a:t>回転</a:t>
            </a:r>
            <a:r>
              <a:rPr lang="en-US" altLang="ja-JP" sz="2000" dirty="0" smtClean="0">
                <a:solidFill>
                  <a:srgbClr val="99FF99"/>
                </a:solidFill>
                <a:latin typeface="Tahoma" pitchFamily="34" charset="0"/>
                <a:sym typeface="Wingdings" pitchFamily="2" charset="2"/>
              </a:rPr>
              <a:t>TOBA</a:t>
            </a:r>
            <a:r>
              <a:rPr lang="ja-JP" altLang="en-US" sz="2000" dirty="0" smtClean="0">
                <a:solidFill>
                  <a:srgbClr val="99FF99"/>
                </a:solidFill>
                <a:latin typeface="Tahoma" pitchFamily="34" charset="0"/>
                <a:sym typeface="Wingdings" pitchFamily="2" charset="2"/>
              </a:rPr>
              <a:t>としての観測</a:t>
            </a:r>
            <a:r>
              <a:rPr lang="en-US" altLang="ja-JP" sz="2000" dirty="0" smtClean="0">
                <a:solidFill>
                  <a:srgbClr val="99FF99"/>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lang="en-US" altLang="ja-JP" sz="2000" dirty="0" smtClean="0">
                <a:solidFill>
                  <a:srgbClr val="99FF99"/>
                </a:solidFill>
                <a:latin typeface="Tahoma" pitchFamily="34" charset="0"/>
                <a:sym typeface="Wingdings" pitchFamily="2" charset="2"/>
              </a:rPr>
              <a:t>          </a:t>
            </a:r>
            <a:r>
              <a:rPr lang="ja-JP" altLang="en-US" sz="2000" dirty="0" smtClean="0">
                <a:solidFill>
                  <a:srgbClr val="99FF99"/>
                </a:solidFill>
                <a:latin typeface="Tahoma" pitchFamily="34" charset="0"/>
                <a:sym typeface="Wingdings" pitchFamily="2" charset="2"/>
              </a:rPr>
              <a:t>銀河中心方向からの背景重力波に指向</a:t>
            </a:r>
            <a:r>
              <a:rPr lang="en-US" altLang="ja-JP" sz="2000" dirty="0" smtClean="0">
                <a:solidFill>
                  <a:srgbClr val="99FF99"/>
                </a:solidFill>
                <a:latin typeface="Tahoma" pitchFamily="34" charset="0"/>
                <a:sym typeface="Wingdings" pitchFamily="2" charset="2"/>
              </a:rPr>
              <a:t>.</a:t>
            </a:r>
            <a:endParaRPr lang="en-US" altLang="ja-JP" sz="2000" dirty="0" smtClean="0">
              <a:solidFill>
                <a:srgbClr val="99FF99"/>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・検出器間の相対位置・姿勢が時間変化する系での観測</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a:t>
            </a:r>
            <a:r>
              <a:rPr lang="en-US" altLang="ja-JP" sz="2000" dirty="0" smtClean="0">
                <a:solidFill>
                  <a:srgbClr val="FFFFFF"/>
                </a:solidFill>
                <a:latin typeface="Tahoma" pitchFamily="34" charset="0"/>
              </a:rPr>
              <a:t>SWIM</a:t>
            </a:r>
            <a:r>
              <a:rPr lang="ja-JP" altLang="en-US" sz="2000" dirty="0" smtClean="0">
                <a:solidFill>
                  <a:srgbClr val="FFFFFF"/>
                </a:solidFill>
                <a:latin typeface="Tahoma" pitchFamily="34" charset="0"/>
              </a:rPr>
              <a:t>のデータも無事</a:t>
            </a:r>
            <a:r>
              <a:rPr lang="en-US" altLang="ja-JP" sz="2000" dirty="0" smtClean="0">
                <a:solidFill>
                  <a:srgbClr val="FFFFFF"/>
                </a:solidFill>
                <a:latin typeface="Tahoma" pitchFamily="34" charset="0"/>
              </a:rPr>
              <a:t>DL</a:t>
            </a:r>
            <a:r>
              <a:rPr lang="ja-JP" altLang="en-US" sz="2000" dirty="0" smtClean="0">
                <a:solidFill>
                  <a:srgbClr val="FFFFFF"/>
                </a:solidFill>
                <a:latin typeface="Tahoma" pitchFamily="34" charset="0"/>
              </a:rPr>
              <a:t>済み</a:t>
            </a:r>
            <a:r>
              <a:rPr lang="en-US" altLang="ja-JP" sz="2000" dirty="0" smtClean="0">
                <a:solidFill>
                  <a:srgbClr val="FFFFFF"/>
                </a:solidFill>
                <a:latin typeface="Tahoma" pitchFamily="34" charset="0"/>
              </a:rPr>
              <a:t>.</a:t>
            </a: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54</a:t>
            </a:fld>
            <a:endParaRPr lang="en-US" altLang="ja-JP" dirty="0"/>
          </a:p>
        </p:txBody>
      </p:sp>
    </p:spTree>
  </p:cSld>
  <p:clrMapOvr>
    <a:masterClrMapping/>
  </p:clrMapOvr>
  <p:transition advTm="52992"/>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同時観測運転</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4" name="角丸四角形 3"/>
          <p:cNvSpPr/>
          <p:nvPr/>
        </p:nvSpPr>
        <p:spPr bwMode="auto">
          <a:xfrm>
            <a:off x="857250" y="1772816"/>
            <a:ext cx="7500938" cy="4513684"/>
          </a:xfrm>
          <a:prstGeom prst="roundRect">
            <a:avLst>
              <a:gd name="adj" fmla="val 4239"/>
            </a:avLst>
          </a:prstGeom>
          <a:solidFill>
            <a:srgbClr val="FFFFFF">
              <a:alpha val="90000"/>
            </a:srgbClr>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a:ea typeface="ＭＳ Ｐゴシック" pitchFamily="50" charset="-128"/>
            </a:endParaRPr>
          </a:p>
        </p:txBody>
      </p:sp>
      <p:pic>
        <p:nvPicPr>
          <p:cNvPr id="6" name="Picture 11"/>
          <p:cNvPicPr>
            <a:picLocks noChangeAspect="1" noChangeArrowheads="1"/>
          </p:cNvPicPr>
          <p:nvPr/>
        </p:nvPicPr>
        <p:blipFill>
          <a:blip r:embed="rId3" cstate="print"/>
          <a:srcRect/>
          <a:stretch>
            <a:fillRect/>
          </a:stretch>
        </p:blipFill>
        <p:spPr bwMode="auto">
          <a:xfrm>
            <a:off x="928688" y="2019300"/>
            <a:ext cx="7358062" cy="4246563"/>
          </a:xfrm>
          <a:prstGeom prst="rect">
            <a:avLst/>
          </a:prstGeom>
          <a:noFill/>
          <a:ln w="9525">
            <a:noFill/>
            <a:miter lim="800000"/>
            <a:headEnd/>
            <a:tailEnd/>
          </a:ln>
        </p:spPr>
      </p:pic>
      <p:sp>
        <p:nvSpPr>
          <p:cNvPr id="7" name="Rectangle 11"/>
          <p:cNvSpPr>
            <a:spLocks noChangeArrowheads="1"/>
          </p:cNvSpPr>
          <p:nvPr/>
        </p:nvSpPr>
        <p:spPr bwMode="auto">
          <a:xfrm>
            <a:off x="1187624" y="980728"/>
            <a:ext cx="6120680"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dirty="0" smtClean="0">
                <a:solidFill>
                  <a:srgbClr val="FFFFFF"/>
                </a:solidFill>
                <a:latin typeface="Tahoma" pitchFamily="34" charset="0"/>
                <a:ea typeface="HGP創英角ｺﾞｼｯｸUB" pitchFamily="50" charset="-128"/>
              </a:rPr>
              <a:t>2010</a:t>
            </a:r>
            <a:r>
              <a:rPr lang="ja-JP" altLang="en-US" sz="2000" dirty="0" smtClean="0">
                <a:solidFill>
                  <a:srgbClr val="FFFFFF"/>
                </a:solidFill>
                <a:latin typeface="Tahoma" pitchFamily="34" charset="0"/>
                <a:ea typeface="HGP創英角ｺﾞｼｯｸUB" pitchFamily="50" charset="-128"/>
              </a:rPr>
              <a:t>年 </a:t>
            </a:r>
            <a:r>
              <a:rPr lang="en-US" altLang="ja-JP" sz="2000" dirty="0" smtClean="0">
                <a:solidFill>
                  <a:srgbClr val="FFFFFF"/>
                </a:solidFill>
                <a:latin typeface="Tahoma" pitchFamily="34" charset="0"/>
                <a:ea typeface="HGP創英角ｺﾞｼｯｸUB" pitchFamily="50" charset="-128"/>
              </a:rPr>
              <a:t>6</a:t>
            </a:r>
            <a:r>
              <a:rPr lang="ja-JP" altLang="en-US" sz="2000" dirty="0" smtClean="0">
                <a:solidFill>
                  <a:srgbClr val="FFFFFF"/>
                </a:solidFill>
                <a:latin typeface="Tahoma" pitchFamily="34" charset="0"/>
                <a:ea typeface="HGP創英角ｺﾞｼｯｸUB" pitchFamily="50" charset="-128"/>
              </a:rPr>
              <a:t>月</a:t>
            </a:r>
            <a:r>
              <a:rPr lang="en-US" altLang="ja-JP" sz="2000" dirty="0" smtClean="0">
                <a:solidFill>
                  <a:srgbClr val="FFFFFF"/>
                </a:solidFill>
                <a:latin typeface="Tahoma" pitchFamily="34" charset="0"/>
                <a:ea typeface="HGP創英角ｺﾞｼｯｸUB" pitchFamily="50" charset="-128"/>
              </a:rPr>
              <a:t>17</a:t>
            </a:r>
            <a:r>
              <a:rPr lang="ja-JP" altLang="en-US" sz="2000" dirty="0" smtClean="0">
                <a:solidFill>
                  <a:srgbClr val="FFFFFF"/>
                </a:solidFill>
                <a:latin typeface="Tahoma" pitchFamily="34" charset="0"/>
                <a:ea typeface="HGP創英角ｺﾞｼｯｸUB" pitchFamily="50" charset="-128"/>
              </a:rPr>
              <a:t>日</a:t>
            </a:r>
            <a:r>
              <a:rPr lang="en-US" altLang="ja-JP" sz="2000" dirty="0" smtClean="0">
                <a:solidFill>
                  <a:srgbClr val="FFFFFF"/>
                </a:solidFill>
                <a:latin typeface="Tahoma" pitchFamily="34" charset="0"/>
                <a:ea typeface="HGP創英角ｺﾞｼｯｸUB" pitchFamily="50" charset="-128"/>
              </a:rPr>
              <a:t>, 7</a:t>
            </a:r>
            <a:r>
              <a:rPr lang="ja-JP" altLang="en-US" sz="2000" dirty="0" smtClean="0">
                <a:solidFill>
                  <a:srgbClr val="FFFFFF"/>
                </a:solidFill>
                <a:latin typeface="Tahoma" pitchFamily="34" charset="0"/>
                <a:ea typeface="HGP創英角ｺﾞｼｯｸUB" pitchFamily="50" charset="-128"/>
              </a:rPr>
              <a:t>月</a:t>
            </a:r>
            <a:r>
              <a:rPr lang="en-US" altLang="ja-JP" sz="2000" dirty="0" smtClean="0">
                <a:solidFill>
                  <a:srgbClr val="FFFFFF"/>
                </a:solidFill>
                <a:latin typeface="Tahoma" pitchFamily="34" charset="0"/>
                <a:ea typeface="HGP創英角ｺﾞｼｯｸUB" pitchFamily="50" charset="-128"/>
              </a:rPr>
              <a:t>15</a:t>
            </a:r>
            <a:r>
              <a:rPr lang="ja-JP" altLang="en-US" sz="2000" dirty="0" smtClean="0">
                <a:solidFill>
                  <a:srgbClr val="FFFFFF"/>
                </a:solidFill>
                <a:latin typeface="Tahoma" pitchFamily="34" charset="0"/>
                <a:ea typeface="HGP創英角ｺﾞｼｯｸUB" pitchFamily="50" charset="-128"/>
              </a:rPr>
              <a:t>日 </a:t>
            </a:r>
            <a:endParaRPr lang="en-US" altLang="ja-JP" sz="2000" dirty="0" smtClean="0">
              <a:solidFill>
                <a:srgbClr val="FFFFFF"/>
              </a:solidFill>
              <a:latin typeface="Tahoma" pitchFamily="34" charset="0"/>
              <a:ea typeface="HGP創英角ｺﾞｼｯｸUB" pitchFamily="50" charset="-128"/>
            </a:endParaRPr>
          </a:p>
          <a:p>
            <a:pPr algn="l">
              <a:buClr>
                <a:schemeClr val="accent2"/>
              </a:buClr>
              <a:buSzPct val="70000"/>
              <a:buFont typeface="Wingdings" pitchFamily="2" charset="2"/>
              <a:buNone/>
            </a:pP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衛星搭載の</a:t>
            </a:r>
            <a:r>
              <a:rPr lang="en-US" altLang="ja-JP" sz="2000" dirty="0" smtClean="0">
                <a:solidFill>
                  <a:srgbClr val="FFFFFF"/>
                </a:solidFill>
                <a:latin typeface="Tahoma" pitchFamily="34" charset="0"/>
              </a:rPr>
              <a:t>SWIM</a:t>
            </a:r>
            <a:r>
              <a:rPr lang="ja-JP" altLang="en-US" sz="2000" dirty="0" smtClean="0">
                <a:solidFill>
                  <a:srgbClr val="FFFFFF"/>
                </a:solidFill>
                <a:latin typeface="Tahoma" pitchFamily="34" charset="0"/>
              </a:rPr>
              <a:t>　と  </a:t>
            </a:r>
            <a:r>
              <a:rPr lang="ja-JP" altLang="en-US" sz="2000" dirty="0" smtClean="0">
                <a:solidFill>
                  <a:srgbClr val="FFFFFF"/>
                </a:solidFill>
                <a:latin typeface="Tahoma" pitchFamily="34" charset="0"/>
                <a:ea typeface="HGP創英角ｺﾞｼｯｸUB" pitchFamily="50" charset="-128"/>
              </a:rPr>
              <a:t>地上装置  の同時観測</a:t>
            </a:r>
            <a:endParaRPr lang="en-US" altLang="ja-JP" sz="2000" dirty="0">
              <a:solidFill>
                <a:srgbClr val="FFFFFF"/>
              </a:solidFill>
              <a:latin typeface="Tahoma" pitchFamily="34" charset="0"/>
              <a:ea typeface="HGP創英角ｺﾞｼｯｸUB" pitchFamily="50" charset="-128"/>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55</a:t>
            </a:fld>
            <a:endParaRPr lang="en-US" altLang="ja-JP" dirty="0"/>
          </a:p>
        </p:txBody>
      </p:sp>
    </p:spTree>
  </p:cSld>
  <p:clrMapOvr>
    <a:masterClrMapping/>
  </p:clrMapOvr>
  <p:transition advTm="52992"/>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6"/>
          <p:cNvSpPr>
            <a:spLocks noChangeArrowheads="1"/>
          </p:cNvSpPr>
          <p:nvPr/>
        </p:nvSpPr>
        <p:spPr bwMode="auto">
          <a:xfrm>
            <a:off x="4787205" y="1651600"/>
            <a:ext cx="4105275" cy="4600550"/>
          </a:xfrm>
          <a:prstGeom prst="roundRect">
            <a:avLst>
              <a:gd name="adj" fmla="val 6731"/>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32" name="AutoShape 58"/>
          <p:cNvSpPr>
            <a:spLocks noChangeArrowheads="1"/>
          </p:cNvSpPr>
          <p:nvPr/>
        </p:nvSpPr>
        <p:spPr bwMode="auto">
          <a:xfrm>
            <a:off x="322709" y="1643638"/>
            <a:ext cx="4105275" cy="4600550"/>
          </a:xfrm>
          <a:prstGeom prst="roundRect">
            <a:avLst>
              <a:gd name="adj" fmla="val 6731"/>
            </a:avLst>
          </a:prstGeom>
          <a:solidFill>
            <a:srgbClr val="CCFFCC">
              <a:alpha val="10000"/>
            </a:srgbClr>
          </a:solidFill>
          <a:ln w="15875">
            <a:noFill/>
            <a:round/>
            <a:headEnd/>
            <a:tailEnd/>
          </a:ln>
          <a:effectLst/>
        </p:spPr>
        <p:txBody>
          <a:bodyPr anchor="ctr">
            <a:noAutofit/>
          </a:bodyPr>
          <a:lstStyle/>
          <a:p>
            <a:endParaRPr lang="ja-JP" altLang="en-US"/>
          </a:p>
        </p:txBody>
      </p:sp>
      <p:sp>
        <p:nvSpPr>
          <p:cNvPr id="771077" name="Rectangle 5"/>
          <p:cNvSpPr>
            <a:spLocks noGrp="1" noChangeArrowheads="1"/>
          </p:cNvSpPr>
          <p:nvPr>
            <p:ph type="title"/>
          </p:nvPr>
        </p:nvSpPr>
        <p:spPr/>
        <p:txBody>
          <a:bodyPr/>
          <a:lstStyle/>
          <a:p>
            <a:r>
              <a:rPr lang="ja-JP" altLang="en-US" dirty="0" smtClean="0"/>
              <a:t>歪み観測と捩じれ観測</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grpSp>
        <p:nvGrpSpPr>
          <p:cNvPr id="2" name="Group 2"/>
          <p:cNvGrpSpPr>
            <a:grpSpLocks noChangeAspect="1"/>
          </p:cNvGrpSpPr>
          <p:nvPr/>
        </p:nvGrpSpPr>
        <p:grpSpPr bwMode="auto">
          <a:xfrm>
            <a:off x="1003300" y="2381285"/>
            <a:ext cx="3227388" cy="2936875"/>
            <a:chOff x="3016" y="1344"/>
            <a:chExt cx="2541" cy="2313"/>
          </a:xfrm>
        </p:grpSpPr>
        <p:sp>
          <p:nvSpPr>
            <p:cNvPr id="7" name="Line 3"/>
            <p:cNvSpPr>
              <a:spLocks noChangeAspect="1" noChangeShapeType="1"/>
            </p:cNvSpPr>
            <p:nvPr/>
          </p:nvSpPr>
          <p:spPr bwMode="auto">
            <a:xfrm flipH="1">
              <a:off x="4195" y="1389"/>
              <a:ext cx="22" cy="2268"/>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8" name="Line 4"/>
            <p:cNvSpPr>
              <a:spLocks noChangeAspect="1" noChangeShapeType="1"/>
            </p:cNvSpPr>
            <p:nvPr/>
          </p:nvSpPr>
          <p:spPr bwMode="auto">
            <a:xfrm flipH="1" flipV="1">
              <a:off x="3016" y="2432"/>
              <a:ext cx="2404" cy="726"/>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9" name="Line 5"/>
            <p:cNvSpPr>
              <a:spLocks noChangeAspect="1" noChangeShapeType="1"/>
            </p:cNvSpPr>
            <p:nvPr/>
          </p:nvSpPr>
          <p:spPr bwMode="auto">
            <a:xfrm flipH="1">
              <a:off x="3469" y="2160"/>
              <a:ext cx="1361" cy="1361"/>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10" name="Rectangle 6"/>
            <p:cNvSpPr>
              <a:spLocks noChangeAspect="1" noChangeArrowheads="1"/>
            </p:cNvSpPr>
            <p:nvPr/>
          </p:nvSpPr>
          <p:spPr bwMode="auto">
            <a:xfrm>
              <a:off x="5375" y="3063"/>
              <a:ext cx="182"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x</a:t>
              </a:r>
            </a:p>
          </p:txBody>
        </p:sp>
        <p:sp>
          <p:nvSpPr>
            <p:cNvPr id="11" name="Rectangle 7"/>
            <p:cNvSpPr>
              <a:spLocks noChangeAspect="1" noChangeArrowheads="1"/>
            </p:cNvSpPr>
            <p:nvPr/>
          </p:nvSpPr>
          <p:spPr bwMode="auto">
            <a:xfrm>
              <a:off x="4830" y="1979"/>
              <a:ext cx="182"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y</a:t>
              </a:r>
            </a:p>
          </p:txBody>
        </p:sp>
        <p:sp>
          <p:nvSpPr>
            <p:cNvPr id="12" name="Rectangle 8"/>
            <p:cNvSpPr>
              <a:spLocks noChangeAspect="1" noChangeArrowheads="1"/>
            </p:cNvSpPr>
            <p:nvPr/>
          </p:nvSpPr>
          <p:spPr bwMode="auto">
            <a:xfrm>
              <a:off x="3968" y="1344"/>
              <a:ext cx="183"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z</a:t>
              </a:r>
            </a:p>
          </p:txBody>
        </p:sp>
      </p:grpSp>
      <p:sp>
        <p:nvSpPr>
          <p:cNvPr id="13" name="Rectangle 11"/>
          <p:cNvSpPr>
            <a:spLocks noChangeArrowheads="1"/>
          </p:cNvSpPr>
          <p:nvPr/>
        </p:nvSpPr>
        <p:spPr bwMode="auto">
          <a:xfrm>
            <a:off x="928662" y="1000108"/>
            <a:ext cx="7143800"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自由質点をレファレンスに、重力波による潮汐力変動を観測</a:t>
            </a:r>
            <a:endParaRPr lang="en-US" altLang="ja-JP" sz="2000" dirty="0">
              <a:solidFill>
                <a:srgbClr val="FFFFFF"/>
              </a:solidFill>
              <a:latin typeface="Tahoma" pitchFamily="34" charset="0"/>
              <a:ea typeface="HGP創英角ｺﾞｼｯｸUB" pitchFamily="50" charset="-128"/>
            </a:endParaRPr>
          </a:p>
        </p:txBody>
      </p:sp>
      <p:pic>
        <p:nvPicPr>
          <p:cNvPr id="14" name="Picture 16" descr="particles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379538" y="3616360"/>
            <a:ext cx="2316162" cy="1295400"/>
          </a:xfrm>
          <a:prstGeom prst="rect">
            <a:avLst/>
          </a:prstGeom>
          <a:noFill/>
        </p:spPr>
      </p:pic>
      <p:pic>
        <p:nvPicPr>
          <p:cNvPr id="15" name="Picture 20" descr="particles2"/>
          <p:cNvPicPr preferRelativeResize="0">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23875" y="3073435"/>
            <a:ext cx="3832225" cy="2209800"/>
          </a:xfrm>
          <a:prstGeom prst="rect">
            <a:avLst/>
          </a:prstGeom>
          <a:noFill/>
        </p:spPr>
      </p:pic>
      <p:pic>
        <p:nvPicPr>
          <p:cNvPr id="16" name="Picture 21"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3367088" y="4451385"/>
            <a:ext cx="222250" cy="222250"/>
          </a:xfrm>
          <a:prstGeom prst="rect">
            <a:avLst/>
          </a:prstGeom>
          <a:noFill/>
        </p:spPr>
      </p:pic>
      <p:pic>
        <p:nvPicPr>
          <p:cNvPr id="17" name="Picture 22"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1470025" y="3875123"/>
            <a:ext cx="222250" cy="222250"/>
          </a:xfrm>
          <a:prstGeom prst="rect">
            <a:avLst/>
          </a:prstGeom>
          <a:noFill/>
        </p:spPr>
      </p:pic>
      <p:pic>
        <p:nvPicPr>
          <p:cNvPr id="18" name="Picture 23"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2925763" y="3651285"/>
            <a:ext cx="222250" cy="222250"/>
          </a:xfrm>
          <a:prstGeom prst="rect">
            <a:avLst/>
          </a:prstGeom>
          <a:noFill/>
        </p:spPr>
      </p:pic>
      <p:pic>
        <p:nvPicPr>
          <p:cNvPr id="19" name="Picture 24"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1917700" y="4635535"/>
            <a:ext cx="222250" cy="222250"/>
          </a:xfrm>
          <a:prstGeom prst="rect">
            <a:avLst/>
          </a:prstGeom>
          <a:noFill/>
        </p:spPr>
      </p:pic>
      <p:pic>
        <p:nvPicPr>
          <p:cNvPr id="20" name="Picture 25"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2138363" y="3617948"/>
            <a:ext cx="222250" cy="222250"/>
          </a:xfrm>
          <a:prstGeom prst="rect">
            <a:avLst/>
          </a:prstGeom>
          <a:noFill/>
        </p:spPr>
      </p:pic>
      <p:pic>
        <p:nvPicPr>
          <p:cNvPr id="21" name="Picture 26"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1374775" y="4337085"/>
            <a:ext cx="222250" cy="222250"/>
          </a:xfrm>
          <a:prstGeom prst="rect">
            <a:avLst/>
          </a:prstGeom>
          <a:noFill/>
        </p:spPr>
      </p:pic>
      <p:pic>
        <p:nvPicPr>
          <p:cNvPr id="23" name="Picture 27"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2705100" y="4697448"/>
            <a:ext cx="222250" cy="222250"/>
          </a:xfrm>
          <a:prstGeom prst="rect">
            <a:avLst/>
          </a:prstGeom>
          <a:noFill/>
        </p:spPr>
      </p:pic>
      <p:pic>
        <p:nvPicPr>
          <p:cNvPr id="24" name="Picture 28"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3486150" y="3957673"/>
            <a:ext cx="222250" cy="222250"/>
          </a:xfrm>
          <a:prstGeom prst="rect">
            <a:avLst/>
          </a:prstGeom>
          <a:noFill/>
        </p:spPr>
      </p:pic>
      <p:sp>
        <p:nvSpPr>
          <p:cNvPr id="25" name="Rectangle 52"/>
          <p:cNvSpPr>
            <a:spLocks noChangeArrowheads="1"/>
          </p:cNvSpPr>
          <p:nvPr/>
        </p:nvSpPr>
        <p:spPr bwMode="auto">
          <a:xfrm>
            <a:off x="611188" y="1628800"/>
            <a:ext cx="2808287"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smtClean="0">
                <a:solidFill>
                  <a:srgbClr val="CCFFCC"/>
                </a:solidFill>
                <a:latin typeface="Tahoma" pitchFamily="34" charset="0"/>
                <a:ea typeface="HGP創英角ｺﾞｼｯｸUB" pitchFamily="50" charset="-128"/>
              </a:rPr>
              <a:t>Traditional IFO detector</a:t>
            </a:r>
            <a:endParaRPr lang="en-US" altLang="ja-JP" sz="1600" b="1" dirty="0">
              <a:solidFill>
                <a:srgbClr val="CCFFCC"/>
              </a:solidFill>
              <a:latin typeface="Tahoma" pitchFamily="34" charset="0"/>
              <a:ea typeface="HGP創英角ｺﾞｼｯｸUB" pitchFamily="50" charset="-128"/>
            </a:endParaRPr>
          </a:p>
        </p:txBody>
      </p:sp>
      <p:sp>
        <p:nvSpPr>
          <p:cNvPr id="26" name="Line 53"/>
          <p:cNvSpPr>
            <a:spLocks noChangeShapeType="1"/>
          </p:cNvSpPr>
          <p:nvPr/>
        </p:nvSpPr>
        <p:spPr bwMode="auto">
          <a:xfrm>
            <a:off x="1763713" y="4137060"/>
            <a:ext cx="1439862" cy="433388"/>
          </a:xfrm>
          <a:prstGeom prst="line">
            <a:avLst/>
          </a:prstGeom>
          <a:noFill/>
          <a:ln w="63500">
            <a:solidFill>
              <a:srgbClr val="66FF66"/>
            </a:solidFill>
            <a:round/>
            <a:headEnd type="stealth" w="med" len="med"/>
            <a:tailEnd type="stealth" w="med" len="med"/>
          </a:ln>
          <a:effectLst/>
        </p:spPr>
        <p:txBody>
          <a:bodyPr wrap="none" anchor="ctr">
            <a:spAutoFit/>
          </a:bodyPr>
          <a:lstStyle/>
          <a:p>
            <a:endParaRPr lang="ja-JP" altLang="en-US"/>
          </a:p>
        </p:txBody>
      </p:sp>
      <p:sp>
        <p:nvSpPr>
          <p:cNvPr id="27" name="Line 54"/>
          <p:cNvSpPr>
            <a:spLocks noChangeShapeType="1"/>
          </p:cNvSpPr>
          <p:nvPr/>
        </p:nvSpPr>
        <p:spPr bwMode="auto">
          <a:xfrm flipV="1">
            <a:off x="2195513" y="3921160"/>
            <a:ext cx="792162" cy="720725"/>
          </a:xfrm>
          <a:prstGeom prst="line">
            <a:avLst/>
          </a:prstGeom>
          <a:noFill/>
          <a:ln w="63500">
            <a:solidFill>
              <a:srgbClr val="66FF66"/>
            </a:solidFill>
            <a:round/>
            <a:headEnd type="stealth" w="med" len="med"/>
            <a:tailEnd type="stealth" w="med" len="med"/>
          </a:ln>
          <a:effectLst/>
        </p:spPr>
        <p:txBody>
          <a:bodyPr anchor="ctr">
            <a:spAutoFit/>
          </a:bodyPr>
          <a:lstStyle/>
          <a:p>
            <a:endParaRPr lang="ja-JP" altLang="en-US"/>
          </a:p>
        </p:txBody>
      </p:sp>
      <p:sp>
        <p:nvSpPr>
          <p:cNvPr id="28" name="Rectangle 55"/>
          <p:cNvSpPr>
            <a:spLocks noChangeArrowheads="1"/>
          </p:cNvSpPr>
          <p:nvPr/>
        </p:nvSpPr>
        <p:spPr bwMode="auto">
          <a:xfrm>
            <a:off x="755650" y="1916138"/>
            <a:ext cx="3673475"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CCFFCC"/>
                </a:solidFill>
                <a:latin typeface="Tahoma" pitchFamily="34" charset="0"/>
                <a:ea typeface="HGP創英角ｺﾞｼｯｸUB" pitchFamily="50" charset="-128"/>
              </a:rPr>
              <a:t>Detect differential length change</a:t>
            </a:r>
          </a:p>
        </p:txBody>
      </p:sp>
      <p:grpSp>
        <p:nvGrpSpPr>
          <p:cNvPr id="3" name="Group 51"/>
          <p:cNvGrpSpPr>
            <a:grpSpLocks/>
          </p:cNvGrpSpPr>
          <p:nvPr/>
        </p:nvGrpSpPr>
        <p:grpSpPr bwMode="auto">
          <a:xfrm>
            <a:off x="2771775" y="2308260"/>
            <a:ext cx="971550" cy="1125538"/>
            <a:chOff x="1837" y="1797"/>
            <a:chExt cx="612" cy="709"/>
          </a:xfrm>
        </p:grpSpPr>
        <p:pic>
          <p:nvPicPr>
            <p:cNvPr id="30" name="Picture 18" descr="waves"/>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837" y="2024"/>
              <a:ext cx="318" cy="482"/>
            </a:xfrm>
            <a:prstGeom prst="rect">
              <a:avLst/>
            </a:prstGeom>
            <a:noFill/>
          </p:spPr>
        </p:pic>
        <p:sp>
          <p:nvSpPr>
            <p:cNvPr id="31" name="Text Box 19"/>
            <p:cNvSpPr txBox="1">
              <a:spLocks noChangeAspect="1" noChangeArrowheads="1"/>
            </p:cNvSpPr>
            <p:nvPr/>
          </p:nvSpPr>
          <p:spPr bwMode="auto">
            <a:xfrm>
              <a:off x="1882" y="1797"/>
              <a:ext cx="567" cy="231"/>
            </a:xfrm>
            <a:prstGeom prst="rect">
              <a:avLst/>
            </a:prstGeom>
            <a:noFill/>
            <a:ln w="9525">
              <a:noFill/>
              <a:miter lim="800000"/>
              <a:headEnd/>
              <a:tailEnd/>
            </a:ln>
            <a:effectLst/>
          </p:spPr>
          <p:txBody>
            <a:bodyPr>
              <a:spAutoFit/>
            </a:bodyPr>
            <a:lstStyle/>
            <a:p>
              <a:pPr>
                <a:buFontTx/>
                <a:buNone/>
              </a:pPr>
              <a:r>
                <a:rPr lang="en-US" altLang="ja-JP" sz="1800" b="1">
                  <a:solidFill>
                    <a:srgbClr val="C80000"/>
                  </a:solidFill>
                  <a:latin typeface="Tahoma" pitchFamily="34" charset="0"/>
                  <a:ea typeface="HGS創英角ﾎﾟｯﾌﾟ体" pitchFamily="50" charset="-128"/>
                </a:rPr>
                <a:t>GWs</a:t>
              </a:r>
            </a:p>
          </p:txBody>
        </p:sp>
      </p:grpSp>
      <p:grpSp>
        <p:nvGrpSpPr>
          <p:cNvPr id="4" name="Group 59"/>
          <p:cNvGrpSpPr>
            <a:grpSpLocks noChangeAspect="1"/>
          </p:cNvGrpSpPr>
          <p:nvPr/>
        </p:nvGrpSpPr>
        <p:grpSpPr bwMode="auto">
          <a:xfrm>
            <a:off x="5395913" y="2381285"/>
            <a:ext cx="3227387" cy="2936875"/>
            <a:chOff x="3016" y="1344"/>
            <a:chExt cx="2541" cy="2313"/>
          </a:xfrm>
        </p:grpSpPr>
        <p:sp>
          <p:nvSpPr>
            <p:cNvPr id="34" name="Line 60"/>
            <p:cNvSpPr>
              <a:spLocks noChangeAspect="1" noChangeShapeType="1"/>
            </p:cNvSpPr>
            <p:nvPr/>
          </p:nvSpPr>
          <p:spPr bwMode="auto">
            <a:xfrm flipH="1">
              <a:off x="4195" y="1389"/>
              <a:ext cx="22" cy="2268"/>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35" name="Line 61"/>
            <p:cNvSpPr>
              <a:spLocks noChangeAspect="1" noChangeShapeType="1"/>
            </p:cNvSpPr>
            <p:nvPr/>
          </p:nvSpPr>
          <p:spPr bwMode="auto">
            <a:xfrm flipH="1" flipV="1">
              <a:off x="3016" y="2432"/>
              <a:ext cx="2404" cy="726"/>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36" name="Line 62"/>
            <p:cNvSpPr>
              <a:spLocks noChangeAspect="1" noChangeShapeType="1"/>
            </p:cNvSpPr>
            <p:nvPr/>
          </p:nvSpPr>
          <p:spPr bwMode="auto">
            <a:xfrm flipH="1">
              <a:off x="3469" y="2160"/>
              <a:ext cx="1361" cy="1361"/>
            </a:xfrm>
            <a:prstGeom prst="line">
              <a:avLst/>
            </a:prstGeom>
            <a:noFill/>
            <a:ln w="38100">
              <a:solidFill>
                <a:srgbClr val="008000"/>
              </a:solidFill>
              <a:round/>
              <a:headEnd type="stealth" w="med" len="med"/>
              <a:tailEnd/>
            </a:ln>
            <a:effectLst/>
          </p:spPr>
          <p:txBody>
            <a:bodyPr anchor="ctr">
              <a:spAutoFit/>
            </a:bodyPr>
            <a:lstStyle/>
            <a:p>
              <a:endParaRPr lang="ja-JP" altLang="en-US"/>
            </a:p>
          </p:txBody>
        </p:sp>
        <p:sp>
          <p:nvSpPr>
            <p:cNvPr id="37" name="Rectangle 63"/>
            <p:cNvSpPr>
              <a:spLocks noChangeAspect="1" noChangeArrowheads="1"/>
            </p:cNvSpPr>
            <p:nvPr/>
          </p:nvSpPr>
          <p:spPr bwMode="auto">
            <a:xfrm>
              <a:off x="5375" y="3063"/>
              <a:ext cx="182"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x</a:t>
              </a:r>
            </a:p>
          </p:txBody>
        </p:sp>
        <p:sp>
          <p:nvSpPr>
            <p:cNvPr id="38" name="Rectangle 64"/>
            <p:cNvSpPr>
              <a:spLocks noChangeAspect="1" noChangeArrowheads="1"/>
            </p:cNvSpPr>
            <p:nvPr/>
          </p:nvSpPr>
          <p:spPr bwMode="auto">
            <a:xfrm>
              <a:off x="4830" y="1979"/>
              <a:ext cx="182"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y</a:t>
              </a:r>
            </a:p>
          </p:txBody>
        </p:sp>
        <p:sp>
          <p:nvSpPr>
            <p:cNvPr id="39" name="Rectangle 65"/>
            <p:cNvSpPr>
              <a:spLocks noChangeAspect="1" noChangeArrowheads="1"/>
            </p:cNvSpPr>
            <p:nvPr/>
          </p:nvSpPr>
          <p:spPr bwMode="auto">
            <a:xfrm>
              <a:off x="3968" y="1344"/>
              <a:ext cx="183" cy="289"/>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800" b="1" i="1">
                  <a:solidFill>
                    <a:srgbClr val="008000"/>
                  </a:solidFill>
                  <a:latin typeface="Tahoma" pitchFamily="34" charset="0"/>
                  <a:ea typeface="HGP創英角ｺﾞｼｯｸUB" pitchFamily="50" charset="-128"/>
                </a:rPr>
                <a:t>z</a:t>
              </a:r>
            </a:p>
          </p:txBody>
        </p:sp>
      </p:grpSp>
      <p:pic>
        <p:nvPicPr>
          <p:cNvPr id="40" name="Picture 66" descr="particles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772150" y="3616360"/>
            <a:ext cx="2316163" cy="1295400"/>
          </a:xfrm>
          <a:prstGeom prst="rect">
            <a:avLst/>
          </a:prstGeom>
          <a:noFill/>
        </p:spPr>
      </p:pic>
      <p:pic>
        <p:nvPicPr>
          <p:cNvPr id="41" name="Picture 67" descr="particles2"/>
          <p:cNvPicPr preferRelativeResize="0">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16488" y="3073435"/>
            <a:ext cx="3832225" cy="2209800"/>
          </a:xfrm>
          <a:prstGeom prst="rect">
            <a:avLst/>
          </a:prstGeom>
          <a:noFill/>
        </p:spPr>
      </p:pic>
      <p:pic>
        <p:nvPicPr>
          <p:cNvPr id="42" name="Picture 68"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7759700" y="4451385"/>
            <a:ext cx="222250" cy="222250"/>
          </a:xfrm>
          <a:prstGeom prst="rect">
            <a:avLst/>
          </a:prstGeom>
          <a:noFill/>
        </p:spPr>
      </p:pic>
      <p:pic>
        <p:nvPicPr>
          <p:cNvPr id="43" name="Picture 69"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5862638" y="3875123"/>
            <a:ext cx="222250" cy="222250"/>
          </a:xfrm>
          <a:prstGeom prst="rect">
            <a:avLst/>
          </a:prstGeom>
          <a:noFill/>
        </p:spPr>
      </p:pic>
      <p:pic>
        <p:nvPicPr>
          <p:cNvPr id="44" name="Picture 70"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7318375" y="3651285"/>
            <a:ext cx="222250" cy="222250"/>
          </a:xfrm>
          <a:prstGeom prst="rect">
            <a:avLst/>
          </a:prstGeom>
          <a:noFill/>
        </p:spPr>
      </p:pic>
      <p:pic>
        <p:nvPicPr>
          <p:cNvPr id="45" name="Picture 71"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6310313" y="4635535"/>
            <a:ext cx="222250" cy="222250"/>
          </a:xfrm>
          <a:prstGeom prst="rect">
            <a:avLst/>
          </a:prstGeom>
          <a:noFill/>
        </p:spPr>
      </p:pic>
      <p:sp>
        <p:nvSpPr>
          <p:cNvPr id="46" name="Rectangle 76"/>
          <p:cNvSpPr>
            <a:spLocks noChangeArrowheads="1"/>
          </p:cNvSpPr>
          <p:nvPr/>
        </p:nvSpPr>
        <p:spPr bwMode="auto">
          <a:xfrm>
            <a:off x="5003800" y="1628800"/>
            <a:ext cx="2808288"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CCECFF"/>
                </a:solidFill>
                <a:latin typeface="Tahoma" pitchFamily="34" charset="0"/>
                <a:ea typeface="HGP創英角ｺﾞｼｯｸUB" pitchFamily="50" charset="-128"/>
              </a:rPr>
              <a:t>Torsion Detector</a:t>
            </a:r>
          </a:p>
        </p:txBody>
      </p:sp>
      <p:sp>
        <p:nvSpPr>
          <p:cNvPr id="47" name="Line 84"/>
          <p:cNvSpPr>
            <a:spLocks noChangeShapeType="1"/>
          </p:cNvSpPr>
          <p:nvPr/>
        </p:nvSpPr>
        <p:spPr bwMode="auto">
          <a:xfrm flipV="1">
            <a:off x="5895975" y="3994185"/>
            <a:ext cx="2089150" cy="539750"/>
          </a:xfrm>
          <a:prstGeom prst="line">
            <a:avLst/>
          </a:prstGeom>
          <a:noFill/>
          <a:ln w="63500">
            <a:solidFill>
              <a:srgbClr val="6699FF"/>
            </a:solidFill>
            <a:round/>
            <a:headEnd/>
            <a:tailEnd/>
          </a:ln>
          <a:effectLst/>
        </p:spPr>
        <p:txBody>
          <a:bodyPr anchor="ctr">
            <a:spAutoFit/>
          </a:bodyPr>
          <a:lstStyle/>
          <a:p>
            <a:endParaRPr lang="ja-JP" altLang="en-US"/>
          </a:p>
        </p:txBody>
      </p:sp>
      <p:sp>
        <p:nvSpPr>
          <p:cNvPr id="48" name="Line 85"/>
          <p:cNvSpPr>
            <a:spLocks noChangeShapeType="1"/>
          </p:cNvSpPr>
          <p:nvPr/>
        </p:nvSpPr>
        <p:spPr bwMode="auto">
          <a:xfrm>
            <a:off x="6694488" y="3686210"/>
            <a:ext cx="427037" cy="1162050"/>
          </a:xfrm>
          <a:prstGeom prst="line">
            <a:avLst/>
          </a:prstGeom>
          <a:noFill/>
          <a:ln w="63500">
            <a:solidFill>
              <a:srgbClr val="6699FF"/>
            </a:solidFill>
            <a:round/>
            <a:headEnd/>
            <a:tailEnd/>
          </a:ln>
          <a:effectLst/>
        </p:spPr>
        <p:txBody>
          <a:bodyPr anchor="ctr">
            <a:spAutoFit/>
          </a:bodyPr>
          <a:lstStyle/>
          <a:p>
            <a:endParaRPr lang="ja-JP" altLang="en-US"/>
          </a:p>
        </p:txBody>
      </p:sp>
      <p:pic>
        <p:nvPicPr>
          <p:cNvPr id="49" name="Picture 73"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5767388" y="4337085"/>
            <a:ext cx="222250" cy="222250"/>
          </a:xfrm>
          <a:prstGeom prst="rect">
            <a:avLst/>
          </a:prstGeom>
          <a:noFill/>
        </p:spPr>
      </p:pic>
      <p:pic>
        <p:nvPicPr>
          <p:cNvPr id="50" name="Picture 75"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7878763" y="3957673"/>
            <a:ext cx="222250" cy="222250"/>
          </a:xfrm>
          <a:prstGeom prst="rect">
            <a:avLst/>
          </a:prstGeom>
          <a:noFill/>
        </p:spPr>
      </p:pic>
      <p:pic>
        <p:nvPicPr>
          <p:cNvPr id="51" name="Picture 72"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6530975" y="3617948"/>
            <a:ext cx="222250" cy="222250"/>
          </a:xfrm>
          <a:prstGeom prst="rect">
            <a:avLst/>
          </a:prstGeom>
          <a:noFill/>
        </p:spPr>
      </p:pic>
      <p:pic>
        <p:nvPicPr>
          <p:cNvPr id="52" name="Picture 74" descr="particles"/>
          <p:cNvPicPr>
            <a:picLocks noChangeAspect="1" noChangeArrowheads="1"/>
          </p:cNvPicPr>
          <p:nvPr/>
        </p:nvPicPr>
        <p:blipFill>
          <a:blip r:embed="rId7" cstate="print">
            <a:clrChange>
              <a:clrFrom>
                <a:srgbClr val="FFFFFD"/>
              </a:clrFrom>
              <a:clrTo>
                <a:srgbClr val="FFFFFD">
                  <a:alpha val="0"/>
                </a:srgbClr>
              </a:clrTo>
            </a:clrChange>
          </a:blip>
          <a:srcRect/>
          <a:stretch>
            <a:fillRect/>
          </a:stretch>
        </p:blipFill>
        <p:spPr bwMode="auto">
          <a:xfrm>
            <a:off x="7097713" y="4697448"/>
            <a:ext cx="222250" cy="222250"/>
          </a:xfrm>
          <a:prstGeom prst="rect">
            <a:avLst/>
          </a:prstGeom>
          <a:noFill/>
        </p:spPr>
      </p:pic>
      <p:grpSp>
        <p:nvGrpSpPr>
          <p:cNvPr id="6" name="Group 81"/>
          <p:cNvGrpSpPr>
            <a:grpSpLocks/>
          </p:cNvGrpSpPr>
          <p:nvPr/>
        </p:nvGrpSpPr>
        <p:grpSpPr bwMode="auto">
          <a:xfrm>
            <a:off x="7164388" y="2308260"/>
            <a:ext cx="971550" cy="1125538"/>
            <a:chOff x="1837" y="1797"/>
            <a:chExt cx="612" cy="709"/>
          </a:xfrm>
        </p:grpSpPr>
        <p:pic>
          <p:nvPicPr>
            <p:cNvPr id="54" name="Picture 82" descr="waves"/>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837" y="2024"/>
              <a:ext cx="318" cy="482"/>
            </a:xfrm>
            <a:prstGeom prst="rect">
              <a:avLst/>
            </a:prstGeom>
            <a:noFill/>
          </p:spPr>
        </p:pic>
        <p:sp>
          <p:nvSpPr>
            <p:cNvPr id="55" name="Text Box 83"/>
            <p:cNvSpPr txBox="1">
              <a:spLocks noChangeAspect="1" noChangeArrowheads="1"/>
            </p:cNvSpPr>
            <p:nvPr/>
          </p:nvSpPr>
          <p:spPr bwMode="auto">
            <a:xfrm>
              <a:off x="1882" y="1797"/>
              <a:ext cx="567" cy="231"/>
            </a:xfrm>
            <a:prstGeom prst="rect">
              <a:avLst/>
            </a:prstGeom>
            <a:noFill/>
            <a:ln w="9525">
              <a:noFill/>
              <a:miter lim="800000"/>
              <a:headEnd/>
              <a:tailEnd/>
            </a:ln>
            <a:effectLst/>
          </p:spPr>
          <p:txBody>
            <a:bodyPr>
              <a:spAutoFit/>
            </a:bodyPr>
            <a:lstStyle/>
            <a:p>
              <a:pPr>
                <a:buFontTx/>
                <a:buNone/>
              </a:pPr>
              <a:r>
                <a:rPr lang="en-US" altLang="ja-JP" sz="1800" b="1">
                  <a:solidFill>
                    <a:srgbClr val="C80000"/>
                  </a:solidFill>
                  <a:latin typeface="Tahoma" pitchFamily="34" charset="0"/>
                  <a:ea typeface="HGS創英角ﾎﾟｯﾌﾟ体" pitchFamily="50" charset="-128"/>
                </a:rPr>
                <a:t>GWs</a:t>
              </a:r>
            </a:p>
          </p:txBody>
        </p:sp>
      </p:grpSp>
      <p:sp>
        <p:nvSpPr>
          <p:cNvPr id="56" name="Rectangle 86"/>
          <p:cNvSpPr>
            <a:spLocks noChangeArrowheads="1"/>
          </p:cNvSpPr>
          <p:nvPr/>
        </p:nvSpPr>
        <p:spPr bwMode="auto">
          <a:xfrm>
            <a:off x="5508625" y="1916138"/>
            <a:ext cx="3240088"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a:solidFill>
                  <a:srgbClr val="CCECFF"/>
                </a:solidFill>
                <a:latin typeface="Tahoma" pitchFamily="34" charset="0"/>
                <a:ea typeface="HGP創英角ｺﾞｼｯｸUB" pitchFamily="50" charset="-128"/>
              </a:rPr>
              <a:t>Detect differential rotation</a:t>
            </a:r>
          </a:p>
        </p:txBody>
      </p:sp>
      <p:pic>
        <p:nvPicPr>
          <p:cNvPr id="63" name="図 62" descr="txp_fig.bmp"/>
          <p:cNvPicPr>
            <a:picLocks noChangeAspect="1"/>
          </p:cNvPicPr>
          <p:nvPr>
            <p:custDataLst>
              <p:tags r:id="rId1"/>
            </p:custDataLst>
          </p:nvPr>
        </p:nvPicPr>
        <p:blipFill>
          <a:blip r:embed="rId9" cstate="print">
            <a:clrChange>
              <a:clrFrom>
                <a:srgbClr val="FFFFFF"/>
              </a:clrFrom>
              <a:clrTo>
                <a:srgbClr val="FFFFFF">
                  <a:alpha val="0"/>
                </a:srgbClr>
              </a:clrTo>
            </a:clrChange>
            <a:lum bright="100000"/>
          </a:blip>
          <a:stretch>
            <a:fillRect/>
          </a:stretch>
        </p:blipFill>
        <p:spPr>
          <a:xfrm>
            <a:off x="3071801" y="5657846"/>
            <a:ext cx="928695" cy="417552"/>
          </a:xfrm>
          <a:prstGeom prst="rect">
            <a:avLst/>
          </a:prstGeom>
          <a:noFill/>
        </p:spPr>
      </p:pic>
      <p:sp>
        <p:nvSpPr>
          <p:cNvPr id="64" name="Rectangle 11"/>
          <p:cNvSpPr>
            <a:spLocks noChangeArrowheads="1"/>
          </p:cNvSpPr>
          <p:nvPr/>
        </p:nvSpPr>
        <p:spPr bwMode="auto">
          <a:xfrm>
            <a:off x="1000068" y="5657846"/>
            <a:ext cx="1857420"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ea typeface="HGP創英角ｺﾞｼｯｸUB" pitchFamily="50" charset="-128"/>
              </a:rPr>
              <a:t>差動歪み変動</a:t>
            </a:r>
            <a:endParaRPr lang="en-US" altLang="ja-JP" sz="2000" dirty="0">
              <a:solidFill>
                <a:srgbClr val="FFFFFF"/>
              </a:solidFill>
              <a:latin typeface="Tahoma" pitchFamily="34" charset="0"/>
              <a:ea typeface="HGP創英角ｺﾞｼｯｸUB" pitchFamily="50" charset="-128"/>
            </a:endParaRPr>
          </a:p>
        </p:txBody>
      </p:sp>
      <p:sp>
        <p:nvSpPr>
          <p:cNvPr id="65" name="Rectangle 11"/>
          <p:cNvSpPr>
            <a:spLocks noChangeArrowheads="1"/>
          </p:cNvSpPr>
          <p:nvPr/>
        </p:nvSpPr>
        <p:spPr bwMode="auto">
          <a:xfrm>
            <a:off x="4790579" y="5657846"/>
            <a:ext cx="2000264"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差動捩じれ</a:t>
            </a:r>
            <a:r>
              <a:rPr lang="ja-JP" altLang="en-US" sz="2000" dirty="0" smtClean="0">
                <a:solidFill>
                  <a:srgbClr val="FFFFFF"/>
                </a:solidFill>
                <a:latin typeface="Tahoma" pitchFamily="34" charset="0"/>
                <a:ea typeface="HGP創英角ｺﾞｼｯｸUB" pitchFamily="50" charset="-128"/>
              </a:rPr>
              <a:t>変動</a:t>
            </a:r>
            <a:endParaRPr lang="en-US" altLang="ja-JP" sz="2000" dirty="0">
              <a:solidFill>
                <a:srgbClr val="FFFFFF"/>
              </a:solidFill>
              <a:latin typeface="Tahoma" pitchFamily="34" charset="0"/>
              <a:ea typeface="HGP創英角ｺﾞｼｯｸUB" pitchFamily="50" charset="-128"/>
            </a:endParaRPr>
          </a:p>
        </p:txBody>
      </p:sp>
      <p:pic>
        <p:nvPicPr>
          <p:cNvPr id="67" name="図 66" descr="txp_fig.bmp"/>
          <p:cNvPicPr>
            <a:picLocks noChangeAspect="1"/>
          </p:cNvPicPr>
          <p:nvPr>
            <p:custDataLst>
              <p:tags r:id="rId2"/>
            </p:custDataLst>
          </p:nvPr>
        </p:nvPicPr>
        <p:blipFill>
          <a:blip r:embed="rId10" cstate="print">
            <a:clrChange>
              <a:clrFrom>
                <a:srgbClr val="FFFFFF"/>
              </a:clrFrom>
              <a:clrTo>
                <a:srgbClr val="FFFFFF">
                  <a:alpha val="0"/>
                </a:srgbClr>
              </a:clrTo>
            </a:clrChange>
            <a:lum bright="100000"/>
          </a:blip>
          <a:stretch>
            <a:fillRect/>
          </a:stretch>
        </p:blipFill>
        <p:spPr>
          <a:xfrm>
            <a:off x="7001462" y="5644002"/>
            <a:ext cx="1747002" cy="442472"/>
          </a:xfrm>
          <a:prstGeom prst="rect">
            <a:avLst/>
          </a:prstGeom>
          <a:noFill/>
        </p:spPr>
      </p:pic>
      <p:sp>
        <p:nvSpPr>
          <p:cNvPr id="29" name="スライド番号プレースホルダー 28"/>
          <p:cNvSpPr>
            <a:spLocks noGrp="1"/>
          </p:cNvSpPr>
          <p:nvPr>
            <p:ph type="sldNum" sz="quarter" idx="11"/>
          </p:nvPr>
        </p:nvSpPr>
        <p:spPr/>
        <p:txBody>
          <a:bodyPr/>
          <a:lstStyle/>
          <a:p>
            <a:pPr>
              <a:defRPr/>
            </a:pPr>
            <a:fld id="{7AF75637-E8AC-4181-927C-9D85E9A3AAC1}" type="slidenum">
              <a:rPr lang="en-US" altLang="ja-JP" smtClean="0"/>
              <a:pPr>
                <a:defRPr/>
              </a:pPr>
              <a:t>56</a:t>
            </a:fld>
            <a:endParaRPr lang="en-US" altLang="ja-JP" dirty="0"/>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0" presetClass="path" presetSubtype="0" repeatCount="indefinite" accel="50000" decel="50000" autoRev="1" fill="hold" nodeType="withEffect">
                                  <p:stCondLst>
                                    <p:cond delay="0"/>
                                  </p:stCondLst>
                                  <p:endCondLst>
                                    <p:cond evt="onNext" delay="0">
                                      <p:tgtEl>
                                        <p:sldTgt/>
                                      </p:tgtEl>
                                    </p:cond>
                                  </p:endCondLst>
                                  <p:childTnLst>
                                    <p:animMotion origin="layout" path="M -0.02066 -0.00902 L 0.02344 0.00996 " pathEditMode="relative" rAng="0" ptsTypes="AA">
                                      <p:cBhvr>
                                        <p:cTn id="9" dur="2000" fill="hold"/>
                                        <p:tgtEl>
                                          <p:spTgt spid="16"/>
                                        </p:tgtEl>
                                        <p:attrNameLst>
                                          <p:attrName>ppt_x</p:attrName>
                                          <p:attrName>ppt_y</p:attrName>
                                        </p:attrNameLst>
                                      </p:cBhvr>
                                      <p:rCtr x="2200" y="900"/>
                                    </p:animMotion>
                                  </p:childTnLst>
                                </p:cTn>
                              </p:par>
                              <p:par>
                                <p:cTn id="10" presetID="0" presetClass="path" presetSubtype="0" repeatCount="indefinite" accel="50000" decel="50000" autoRev="1" fill="hold" nodeType="withEffect">
                                  <p:stCondLst>
                                    <p:cond delay="0"/>
                                  </p:stCondLst>
                                  <p:endCondLst>
                                    <p:cond evt="onNext" delay="0">
                                      <p:tgtEl>
                                        <p:sldTgt/>
                                      </p:tgtEl>
                                    </p:cond>
                                  </p:endCondLst>
                                  <p:childTnLst>
                                    <p:animMotion origin="layout" path="M 0.02205 0.00694 L -0.02326 -0.01366 " pathEditMode="relative" rAng="0" ptsTypes="AA">
                                      <p:cBhvr>
                                        <p:cTn id="11" dur="2000" fill="hold"/>
                                        <p:tgtEl>
                                          <p:spTgt spid="17"/>
                                        </p:tgtEl>
                                        <p:attrNameLst>
                                          <p:attrName>ppt_x</p:attrName>
                                          <p:attrName>ppt_y</p:attrName>
                                        </p:attrNameLst>
                                      </p:cBhvr>
                                      <p:rCtr x="-2300" y="-1000"/>
                                    </p:animMotion>
                                  </p:childTnLst>
                                </p:cTn>
                              </p:par>
                              <p:par>
                                <p:cTn id="12" presetID="0" presetClass="path" presetSubtype="0" repeatCount="indefinite" accel="50000" decel="50000" autoRev="1" fill="hold" nodeType="withEffect">
                                  <p:stCondLst>
                                    <p:cond delay="0"/>
                                  </p:stCondLst>
                                  <p:endCondLst>
                                    <p:cond evt="onNext" delay="0">
                                      <p:tgtEl>
                                        <p:sldTgt/>
                                      </p:tgtEl>
                                    </p:cond>
                                  </p:endCondLst>
                                  <p:childTnLst>
                                    <p:animMotion origin="layout" path="M 0.01024 -0.01621 L -0.01667 0.01597 " pathEditMode="relative" rAng="0" ptsTypes="AA">
                                      <p:cBhvr>
                                        <p:cTn id="13" dur="2000" fill="hold"/>
                                        <p:tgtEl>
                                          <p:spTgt spid="18"/>
                                        </p:tgtEl>
                                        <p:attrNameLst>
                                          <p:attrName>ppt_x</p:attrName>
                                          <p:attrName>ppt_y</p:attrName>
                                        </p:attrNameLst>
                                      </p:cBhvr>
                                      <p:rCtr x="-1400" y="1600"/>
                                    </p:animMotion>
                                  </p:childTnLst>
                                </p:cTn>
                              </p:par>
                              <p:par>
                                <p:cTn id="14" presetID="0" presetClass="path" presetSubtype="0" repeatCount="indefinite" accel="50000" decel="50000" autoRev="1" fill="hold" nodeType="withEffect">
                                  <p:stCondLst>
                                    <p:cond delay="0"/>
                                  </p:stCondLst>
                                  <p:endCondLst>
                                    <p:cond evt="onNext" delay="0">
                                      <p:tgtEl>
                                        <p:sldTgt/>
                                      </p:tgtEl>
                                    </p:cond>
                                  </p:endCondLst>
                                  <p:childTnLst>
                                    <p:animMotion origin="layout" path="M -0.0125 0.01805 L 0.01216 -0.01829 " pathEditMode="relative" rAng="0" ptsTypes="AA">
                                      <p:cBhvr>
                                        <p:cTn id="15" dur="2000" fill="hold"/>
                                        <p:tgtEl>
                                          <p:spTgt spid="19"/>
                                        </p:tgtEl>
                                        <p:attrNameLst>
                                          <p:attrName>ppt_x</p:attrName>
                                          <p:attrName>ppt_y</p:attrName>
                                        </p:attrNameLst>
                                      </p:cBhvr>
                                      <p:rCtr x="1200" y="-1800"/>
                                    </p:animMotion>
                                  </p:childTnLst>
                                </p:cTn>
                              </p:par>
                              <p:par>
                                <p:cTn id="16" presetID="0" presetClass="path" presetSubtype="0" repeatCount="indefinite" accel="50000" decel="50000" autoRev="1" fill="hold" nodeType="withEffect">
                                  <p:stCondLst>
                                    <p:cond delay="0"/>
                                  </p:stCondLst>
                                  <p:endCondLst>
                                    <p:cond evt="onNext" delay="0">
                                      <p:tgtEl>
                                        <p:sldTgt/>
                                      </p:tgtEl>
                                    </p:cond>
                                  </p:endCondLst>
                                  <p:childTnLst>
                                    <p:animMotion origin="layout" path="M 0.01615 -0.00139 L -0.01909 0.00416 " pathEditMode="relative" rAng="0" ptsTypes="AA">
                                      <p:cBhvr>
                                        <p:cTn id="17" dur="2000" fill="hold"/>
                                        <p:tgtEl>
                                          <p:spTgt spid="20"/>
                                        </p:tgtEl>
                                        <p:attrNameLst>
                                          <p:attrName>ppt_x</p:attrName>
                                          <p:attrName>ppt_y</p:attrName>
                                        </p:attrNameLst>
                                      </p:cBhvr>
                                      <p:rCtr x="-1800" y="300"/>
                                    </p:animMotion>
                                  </p:childTnLst>
                                </p:cTn>
                              </p:par>
                              <p:par>
                                <p:cTn id="18" presetID="0" presetClass="path" presetSubtype="0" repeatCount="indefinite" accel="50000" decel="50000" autoRev="1" fill="hold" nodeType="withEffect">
                                  <p:stCondLst>
                                    <p:cond delay="0"/>
                                  </p:stCondLst>
                                  <p:endCondLst>
                                    <p:cond evt="onNext" delay="0">
                                      <p:tgtEl>
                                        <p:sldTgt/>
                                      </p:tgtEl>
                                    </p:cond>
                                  </p:endCondLst>
                                  <p:childTnLst>
                                    <p:animMotion origin="layout" path="M 0.00972 0.01597 L -0.01007 -0.01551 " pathEditMode="relative" rAng="0" ptsTypes="AA">
                                      <p:cBhvr>
                                        <p:cTn id="19" dur="2000" fill="hold"/>
                                        <p:tgtEl>
                                          <p:spTgt spid="21"/>
                                        </p:tgtEl>
                                        <p:attrNameLst>
                                          <p:attrName>ppt_x</p:attrName>
                                          <p:attrName>ppt_y</p:attrName>
                                        </p:attrNameLst>
                                      </p:cBhvr>
                                      <p:rCtr x="-1000" y="-1600"/>
                                    </p:animMotion>
                                  </p:childTnLst>
                                </p:cTn>
                              </p:par>
                              <p:par>
                                <p:cTn id="20" presetID="0" presetClass="path" presetSubtype="0" repeatCount="indefinite" accel="50000" decel="50000" autoRev="1" fill="hold" nodeType="withEffect">
                                  <p:stCondLst>
                                    <p:cond delay="0"/>
                                  </p:stCondLst>
                                  <p:endCondLst>
                                    <p:cond evt="onNext" delay="0">
                                      <p:tgtEl>
                                        <p:sldTgt/>
                                      </p:tgtEl>
                                    </p:cond>
                                  </p:endCondLst>
                                  <p:childTnLst>
                                    <p:animMotion origin="layout" path="M -0.01857 0.0007 L 0.01806 -0.00416 " pathEditMode="relative" rAng="0" ptsTypes="AA">
                                      <p:cBhvr>
                                        <p:cTn id="21" dur="2000" fill="hold"/>
                                        <p:tgtEl>
                                          <p:spTgt spid="23"/>
                                        </p:tgtEl>
                                        <p:attrNameLst>
                                          <p:attrName>ppt_x</p:attrName>
                                          <p:attrName>ppt_y</p:attrName>
                                        </p:attrNameLst>
                                      </p:cBhvr>
                                      <p:rCtr x="1800" y="-300"/>
                                    </p:animMotion>
                                  </p:childTnLst>
                                </p:cTn>
                              </p:par>
                              <p:par>
                                <p:cTn id="22" presetID="0" presetClass="path" presetSubtype="0" repeatCount="indefinite" accel="50000" decel="50000" autoRev="1" fill="hold" nodeType="withEffect">
                                  <p:stCondLst>
                                    <p:cond delay="0"/>
                                  </p:stCondLst>
                                  <p:endCondLst>
                                    <p:cond evt="onNext" delay="0">
                                      <p:tgtEl>
                                        <p:sldTgt/>
                                      </p:tgtEl>
                                    </p:cond>
                                  </p:endCondLst>
                                  <p:childTnLst>
                                    <p:animMotion origin="layout" path="M -0.00573 -0.0206 L 0.00677 0.02176 " pathEditMode="relative" rAng="0" ptsTypes="AA">
                                      <p:cBhvr>
                                        <p:cTn id="23" dur="2000" fill="hold"/>
                                        <p:tgtEl>
                                          <p:spTgt spid="24"/>
                                        </p:tgtEl>
                                        <p:attrNameLst>
                                          <p:attrName>ppt_x</p:attrName>
                                          <p:attrName>ppt_y</p:attrName>
                                        </p:attrNameLst>
                                      </p:cBhvr>
                                      <p:rCtr x="600" y="2100"/>
                                    </p:animMotion>
                                  </p:childTnLst>
                                </p:cTn>
                              </p:par>
                              <p:par>
                                <p:cTn id="24" presetID="0" presetClass="path" presetSubtype="0" repeatCount="indefinite" accel="50000" decel="50000" fill="hold" nodeType="withEffect">
                                  <p:stCondLst>
                                    <p:cond delay="0"/>
                                  </p:stCondLst>
                                  <p:endCondLst>
                                    <p:cond evt="onNext" delay="0">
                                      <p:tgtEl>
                                        <p:sldTgt/>
                                      </p:tgtEl>
                                    </p:cond>
                                  </p:endCondLst>
                                  <p:childTnLst>
                                    <p:animMotion origin="layout" path="M -0.0217 4.81481E-6 L -0.05122 0.07986 " pathEditMode="relative" rAng="0" ptsTypes="AA">
                                      <p:cBhvr>
                                        <p:cTn id="25" dur="2000" fill="hold"/>
                                        <p:tgtEl>
                                          <p:spTgt spid="3"/>
                                        </p:tgtEl>
                                        <p:attrNameLst>
                                          <p:attrName>ppt_x</p:attrName>
                                          <p:attrName>ppt_y</p:attrName>
                                        </p:attrNameLst>
                                      </p:cBhvr>
                                      <p:rCtr x="-1500" y="4000"/>
                                    </p:animMotion>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dissolve">
                                      <p:cBhvr>
                                        <p:cTn id="30" dur="500"/>
                                        <p:tgtEl>
                                          <p:spTgt spid="41"/>
                                        </p:tgtEl>
                                      </p:cBhvr>
                                    </p:animEffect>
                                  </p:childTnLst>
                                </p:cTn>
                              </p:par>
                              <p:par>
                                <p:cTn id="31" presetID="0" presetClass="path" presetSubtype="0" repeatCount="indefinite" accel="50000" decel="50000" autoRev="1" fill="hold" nodeType="withEffect">
                                  <p:stCondLst>
                                    <p:cond delay="0"/>
                                  </p:stCondLst>
                                  <p:endCondLst>
                                    <p:cond evt="onNext" delay="0">
                                      <p:tgtEl>
                                        <p:sldTgt/>
                                      </p:tgtEl>
                                    </p:cond>
                                  </p:endCondLst>
                                  <p:childTnLst>
                                    <p:animMotion origin="layout" path="M -0.02066 -0.00902 L 0.02344 0.00996 " pathEditMode="relative" rAng="0" ptsTypes="AA">
                                      <p:cBhvr>
                                        <p:cTn id="32" dur="2000" fill="hold"/>
                                        <p:tgtEl>
                                          <p:spTgt spid="42"/>
                                        </p:tgtEl>
                                        <p:attrNameLst>
                                          <p:attrName>ppt_x</p:attrName>
                                          <p:attrName>ppt_y</p:attrName>
                                        </p:attrNameLst>
                                      </p:cBhvr>
                                      <p:rCtr x="2200" y="900"/>
                                    </p:animMotion>
                                  </p:childTnLst>
                                </p:cTn>
                              </p:par>
                              <p:par>
                                <p:cTn id="33" presetID="0" presetClass="path" presetSubtype="0" repeatCount="indefinite" accel="50000" decel="50000" autoRev="1" fill="hold" nodeType="withEffect">
                                  <p:stCondLst>
                                    <p:cond delay="0"/>
                                  </p:stCondLst>
                                  <p:endCondLst>
                                    <p:cond evt="onNext" delay="0">
                                      <p:tgtEl>
                                        <p:sldTgt/>
                                      </p:tgtEl>
                                    </p:cond>
                                  </p:endCondLst>
                                  <p:childTnLst>
                                    <p:animMotion origin="layout" path="M 0.02205 0.00694 L -0.02326 -0.01366 " pathEditMode="relative" rAng="0" ptsTypes="AA">
                                      <p:cBhvr>
                                        <p:cTn id="34" dur="2000" fill="hold"/>
                                        <p:tgtEl>
                                          <p:spTgt spid="43"/>
                                        </p:tgtEl>
                                        <p:attrNameLst>
                                          <p:attrName>ppt_x</p:attrName>
                                          <p:attrName>ppt_y</p:attrName>
                                        </p:attrNameLst>
                                      </p:cBhvr>
                                      <p:rCtr x="-2300" y="-1000"/>
                                    </p:animMotion>
                                  </p:childTnLst>
                                </p:cTn>
                              </p:par>
                              <p:par>
                                <p:cTn id="35" presetID="0" presetClass="path" presetSubtype="0" repeatCount="indefinite" accel="50000" decel="50000" autoRev="1" fill="hold" nodeType="withEffect">
                                  <p:stCondLst>
                                    <p:cond delay="0"/>
                                  </p:stCondLst>
                                  <p:endCondLst>
                                    <p:cond evt="onNext" delay="0">
                                      <p:tgtEl>
                                        <p:sldTgt/>
                                      </p:tgtEl>
                                    </p:cond>
                                  </p:endCondLst>
                                  <p:childTnLst>
                                    <p:animMotion origin="layout" path="M 0.01024 -0.01621 L -0.01667 0.01597 " pathEditMode="relative" rAng="0" ptsTypes="AA">
                                      <p:cBhvr>
                                        <p:cTn id="36" dur="2000" fill="hold"/>
                                        <p:tgtEl>
                                          <p:spTgt spid="44"/>
                                        </p:tgtEl>
                                        <p:attrNameLst>
                                          <p:attrName>ppt_x</p:attrName>
                                          <p:attrName>ppt_y</p:attrName>
                                        </p:attrNameLst>
                                      </p:cBhvr>
                                      <p:rCtr x="-1400" y="1600"/>
                                    </p:animMotion>
                                  </p:childTnLst>
                                </p:cTn>
                              </p:par>
                              <p:par>
                                <p:cTn id="37" presetID="0" presetClass="path" presetSubtype="0" repeatCount="indefinite" accel="50000" decel="50000" autoRev="1" fill="hold" nodeType="withEffect">
                                  <p:stCondLst>
                                    <p:cond delay="0"/>
                                  </p:stCondLst>
                                  <p:endCondLst>
                                    <p:cond evt="onNext" delay="0">
                                      <p:tgtEl>
                                        <p:sldTgt/>
                                      </p:tgtEl>
                                    </p:cond>
                                  </p:endCondLst>
                                  <p:childTnLst>
                                    <p:animMotion origin="layout" path="M -0.0125 0.01805 L 0.01216 -0.01829 " pathEditMode="relative" rAng="0" ptsTypes="AA">
                                      <p:cBhvr>
                                        <p:cTn id="38" dur="2000" fill="hold"/>
                                        <p:tgtEl>
                                          <p:spTgt spid="45"/>
                                        </p:tgtEl>
                                        <p:attrNameLst>
                                          <p:attrName>ppt_x</p:attrName>
                                          <p:attrName>ppt_y</p:attrName>
                                        </p:attrNameLst>
                                      </p:cBhvr>
                                      <p:rCtr x="1200" y="-1800"/>
                                    </p:animMotion>
                                  </p:childTnLst>
                                </p:cTn>
                              </p:par>
                              <p:par>
                                <p:cTn id="39" presetID="0" presetClass="path" presetSubtype="0" repeatCount="indefinite" accel="50000" decel="50000" autoRev="1" fill="hold" nodeType="withEffect">
                                  <p:stCondLst>
                                    <p:cond delay="0"/>
                                  </p:stCondLst>
                                  <p:endCondLst>
                                    <p:cond evt="onNext" delay="0">
                                      <p:tgtEl>
                                        <p:sldTgt/>
                                      </p:tgtEl>
                                    </p:cond>
                                  </p:endCondLst>
                                  <p:childTnLst>
                                    <p:animMotion origin="layout" path="M 0.01615 -0.00139 L -0.01909 0.00416 " pathEditMode="relative" rAng="0" ptsTypes="AA">
                                      <p:cBhvr>
                                        <p:cTn id="40" dur="2000" fill="hold"/>
                                        <p:tgtEl>
                                          <p:spTgt spid="51"/>
                                        </p:tgtEl>
                                        <p:attrNameLst>
                                          <p:attrName>ppt_x</p:attrName>
                                          <p:attrName>ppt_y</p:attrName>
                                        </p:attrNameLst>
                                      </p:cBhvr>
                                      <p:rCtr x="-1800" y="300"/>
                                    </p:animMotion>
                                  </p:childTnLst>
                                </p:cTn>
                              </p:par>
                              <p:par>
                                <p:cTn id="41" presetID="0" presetClass="path" presetSubtype="0" repeatCount="indefinite" accel="50000" decel="50000" autoRev="1" fill="hold" nodeType="withEffect">
                                  <p:stCondLst>
                                    <p:cond delay="0"/>
                                  </p:stCondLst>
                                  <p:endCondLst>
                                    <p:cond evt="onNext" delay="0">
                                      <p:tgtEl>
                                        <p:sldTgt/>
                                      </p:tgtEl>
                                    </p:cond>
                                  </p:endCondLst>
                                  <p:childTnLst>
                                    <p:animMotion origin="layout" path="M 0.00972 0.01597 L -0.01007 -0.01551 " pathEditMode="relative" rAng="0" ptsTypes="AA">
                                      <p:cBhvr>
                                        <p:cTn id="42" dur="2000" fill="hold"/>
                                        <p:tgtEl>
                                          <p:spTgt spid="49"/>
                                        </p:tgtEl>
                                        <p:attrNameLst>
                                          <p:attrName>ppt_x</p:attrName>
                                          <p:attrName>ppt_y</p:attrName>
                                        </p:attrNameLst>
                                      </p:cBhvr>
                                      <p:rCtr x="-1000" y="-1600"/>
                                    </p:animMotion>
                                  </p:childTnLst>
                                </p:cTn>
                              </p:par>
                              <p:par>
                                <p:cTn id="43" presetID="0" presetClass="path" presetSubtype="0" repeatCount="indefinite" accel="50000" decel="50000" autoRev="1" fill="hold" nodeType="withEffect">
                                  <p:stCondLst>
                                    <p:cond delay="0"/>
                                  </p:stCondLst>
                                  <p:endCondLst>
                                    <p:cond evt="onNext" delay="0">
                                      <p:tgtEl>
                                        <p:sldTgt/>
                                      </p:tgtEl>
                                    </p:cond>
                                  </p:endCondLst>
                                  <p:childTnLst>
                                    <p:animMotion origin="layout" path="M -0.01857 0.0007 L 0.01806 -0.00416 " pathEditMode="relative" rAng="0" ptsTypes="AA">
                                      <p:cBhvr>
                                        <p:cTn id="44" dur="2000" fill="hold"/>
                                        <p:tgtEl>
                                          <p:spTgt spid="52"/>
                                        </p:tgtEl>
                                        <p:attrNameLst>
                                          <p:attrName>ppt_x</p:attrName>
                                          <p:attrName>ppt_y</p:attrName>
                                        </p:attrNameLst>
                                      </p:cBhvr>
                                      <p:rCtr x="1800" y="-300"/>
                                    </p:animMotion>
                                  </p:childTnLst>
                                </p:cTn>
                              </p:par>
                              <p:par>
                                <p:cTn id="45" presetID="0" presetClass="path" presetSubtype="0" repeatCount="indefinite" accel="50000" decel="50000" autoRev="1" fill="hold" nodeType="withEffect">
                                  <p:stCondLst>
                                    <p:cond delay="0"/>
                                  </p:stCondLst>
                                  <p:endCondLst>
                                    <p:cond evt="onNext" delay="0">
                                      <p:tgtEl>
                                        <p:sldTgt/>
                                      </p:tgtEl>
                                    </p:cond>
                                  </p:endCondLst>
                                  <p:childTnLst>
                                    <p:animMotion origin="layout" path="M -0.00573 -0.0206 L 0.00677 0.02176 " pathEditMode="relative" rAng="0" ptsTypes="AA">
                                      <p:cBhvr>
                                        <p:cTn id="46" dur="2000" fill="hold"/>
                                        <p:tgtEl>
                                          <p:spTgt spid="50"/>
                                        </p:tgtEl>
                                        <p:attrNameLst>
                                          <p:attrName>ppt_x</p:attrName>
                                          <p:attrName>ppt_y</p:attrName>
                                        </p:attrNameLst>
                                      </p:cBhvr>
                                      <p:rCtr x="600" y="2100"/>
                                    </p:animMotion>
                                  </p:childTnLst>
                                </p:cTn>
                              </p:par>
                              <p:par>
                                <p:cTn id="47" presetID="0" presetClass="path" presetSubtype="0" repeatCount="indefinite" accel="50000" decel="50000" fill="hold" nodeType="withEffect">
                                  <p:stCondLst>
                                    <p:cond delay="0"/>
                                  </p:stCondLst>
                                  <p:endCondLst>
                                    <p:cond evt="onNext" delay="0">
                                      <p:tgtEl>
                                        <p:sldTgt/>
                                      </p:tgtEl>
                                    </p:cond>
                                  </p:endCondLst>
                                  <p:childTnLst>
                                    <p:animMotion origin="layout" path="M -0.0217 0.00625 L -0.05121 0.07546 " pathEditMode="relative" rAng="0" ptsTypes="AA">
                                      <p:cBhvr>
                                        <p:cTn id="48" dur="2000" fill="hold"/>
                                        <p:tgtEl>
                                          <p:spTgt spid="6"/>
                                        </p:tgtEl>
                                        <p:attrNameLst>
                                          <p:attrName>ppt_x</p:attrName>
                                          <p:attrName>ppt_y</p:attrName>
                                        </p:attrNameLst>
                                      </p:cBhvr>
                                      <p:rCtr x="-1500" y="3400"/>
                                    </p:animMotion>
                                  </p:childTnLst>
                                </p:cTn>
                              </p:par>
                              <p:par>
                                <p:cTn id="49" presetID="8" presetClass="emph" presetSubtype="0" repeatCount="indefinite" accel="50000" autoRev="1" fill="hold" grpId="0" nodeType="withEffect">
                                  <p:stCondLst>
                                    <p:cond delay="0"/>
                                  </p:stCondLst>
                                  <p:endCondLst>
                                    <p:cond evt="onNext" delay="0">
                                      <p:tgtEl>
                                        <p:sldTgt/>
                                      </p:tgtEl>
                                    </p:cond>
                                  </p:endCondLst>
                                  <p:childTnLst>
                                    <p:animRot by="600000">
                                      <p:cBhvr>
                                        <p:cTn id="50" dur="2000" fill="hold"/>
                                        <p:tgtEl>
                                          <p:spTgt spid="47"/>
                                        </p:tgtEl>
                                        <p:attrNameLst>
                                          <p:attrName>r</p:attrName>
                                        </p:attrNameLst>
                                      </p:cBhvr>
                                    </p:animRot>
                                  </p:childTnLst>
                                </p:cTn>
                              </p:par>
                              <p:par>
                                <p:cTn id="51" presetID="8" presetClass="emph" presetSubtype="0" repeatCount="indefinite" accel="50000" autoRev="1" fill="hold" grpId="0" nodeType="withEffect">
                                  <p:stCondLst>
                                    <p:cond delay="0"/>
                                  </p:stCondLst>
                                  <p:endCondLst>
                                    <p:cond evt="onNext" delay="0">
                                      <p:tgtEl>
                                        <p:sldTgt/>
                                      </p:tgtEl>
                                    </p:cond>
                                  </p:endCondLst>
                                  <p:childTnLst>
                                    <p:animRot by="-1200000">
                                      <p:cBhvr>
                                        <p:cTn id="52" dur="2000" fill="hold"/>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プロトタイプ</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6" name="角丸四角形 15"/>
          <p:cNvSpPr>
            <a:spLocks noChangeArrowheads="1"/>
          </p:cNvSpPr>
          <p:nvPr/>
        </p:nvSpPr>
        <p:spPr bwMode="auto">
          <a:xfrm>
            <a:off x="3743325" y="2132856"/>
            <a:ext cx="2500313" cy="3857625"/>
          </a:xfrm>
          <a:prstGeom prst="roundRect">
            <a:avLst>
              <a:gd name="adj" fmla="val 7523"/>
            </a:avLst>
          </a:prstGeom>
          <a:solidFill>
            <a:srgbClr val="CCFFCC">
              <a:alpha val="10000"/>
            </a:srgbClr>
          </a:solidFill>
          <a:ln w="9525" algn="ctr">
            <a:solidFill>
              <a:srgbClr val="CCFFCC"/>
            </a:solidFill>
            <a:round/>
            <a:headEnd/>
            <a:tailEnd/>
          </a:ln>
        </p:spPr>
        <p:txBody>
          <a:bodyPr wrap="none"/>
          <a:lstStyle/>
          <a:p>
            <a:pPr>
              <a:buNone/>
            </a:pPr>
            <a:endParaRPr lang="ja-JP" altLang="en-US">
              <a:latin typeface="Tahoma" pitchFamily="34" charset="0"/>
            </a:endParaRPr>
          </a:p>
        </p:txBody>
      </p:sp>
      <p:sp>
        <p:nvSpPr>
          <p:cNvPr id="7" name="角丸四角形 16"/>
          <p:cNvSpPr>
            <a:spLocks noChangeArrowheads="1"/>
          </p:cNvSpPr>
          <p:nvPr/>
        </p:nvSpPr>
        <p:spPr bwMode="auto">
          <a:xfrm>
            <a:off x="6315075" y="2132856"/>
            <a:ext cx="2500313" cy="3857625"/>
          </a:xfrm>
          <a:prstGeom prst="roundRect">
            <a:avLst>
              <a:gd name="adj" fmla="val 7523"/>
            </a:avLst>
          </a:prstGeom>
          <a:solidFill>
            <a:srgbClr val="FFCCCC">
              <a:alpha val="10000"/>
            </a:srgbClr>
          </a:solidFill>
          <a:ln w="9525" algn="ctr">
            <a:solidFill>
              <a:srgbClr val="FFCCCC"/>
            </a:solidFill>
            <a:round/>
            <a:headEnd/>
            <a:tailEnd/>
          </a:ln>
        </p:spPr>
        <p:txBody>
          <a:bodyPr wrap="none"/>
          <a:lstStyle/>
          <a:p>
            <a:pPr>
              <a:buNone/>
            </a:pPr>
            <a:endParaRPr lang="ja-JP" altLang="en-US">
              <a:latin typeface="Tahoma" pitchFamily="34" charset="0"/>
            </a:endParaRPr>
          </a:p>
        </p:txBody>
      </p:sp>
      <p:sp>
        <p:nvSpPr>
          <p:cNvPr id="8" name="角丸四角形 14"/>
          <p:cNvSpPr>
            <a:spLocks noChangeArrowheads="1"/>
          </p:cNvSpPr>
          <p:nvPr/>
        </p:nvSpPr>
        <p:spPr bwMode="auto">
          <a:xfrm>
            <a:off x="1187450" y="2132856"/>
            <a:ext cx="2500313" cy="3857625"/>
          </a:xfrm>
          <a:prstGeom prst="roundRect">
            <a:avLst>
              <a:gd name="adj" fmla="val 7523"/>
            </a:avLst>
          </a:prstGeom>
          <a:solidFill>
            <a:srgbClr val="CCECFF">
              <a:alpha val="10000"/>
            </a:srgbClr>
          </a:solidFill>
          <a:ln w="9525" algn="ctr">
            <a:solidFill>
              <a:srgbClr val="99CCFF"/>
            </a:solidFill>
            <a:round/>
            <a:headEnd/>
            <a:tailEnd/>
          </a:ln>
        </p:spPr>
        <p:txBody>
          <a:bodyPr wrap="none"/>
          <a:lstStyle/>
          <a:p>
            <a:pPr>
              <a:buNone/>
            </a:pPr>
            <a:endParaRPr lang="ja-JP" altLang="en-US">
              <a:latin typeface="Tahoma" pitchFamily="34" charset="0"/>
            </a:endParaRPr>
          </a:p>
        </p:txBody>
      </p:sp>
      <p:sp>
        <p:nvSpPr>
          <p:cNvPr id="9" name="正方形/長方形 13"/>
          <p:cNvSpPr>
            <a:spLocks noChangeArrowheads="1"/>
          </p:cNvSpPr>
          <p:nvPr/>
        </p:nvSpPr>
        <p:spPr bwMode="auto">
          <a:xfrm>
            <a:off x="1295400" y="2847231"/>
            <a:ext cx="2286000" cy="1714500"/>
          </a:xfrm>
          <a:prstGeom prst="rect">
            <a:avLst/>
          </a:prstGeom>
          <a:solidFill>
            <a:srgbClr val="000000"/>
          </a:solidFill>
          <a:ln w="9525" algn="ctr">
            <a:noFill/>
            <a:round/>
            <a:headEnd/>
            <a:tailEnd/>
          </a:ln>
        </p:spPr>
        <p:txBody>
          <a:bodyPr wrap="none"/>
          <a:lstStyle/>
          <a:p>
            <a:pPr>
              <a:buNone/>
            </a:pPr>
            <a:endParaRPr lang="ja-JP" altLang="en-US">
              <a:latin typeface="Tahoma" pitchFamily="34" charset="0"/>
            </a:endParaRPr>
          </a:p>
        </p:txBody>
      </p:sp>
      <p:pic>
        <p:nvPicPr>
          <p:cNvPr id="10" name="Picture 4"/>
          <p:cNvPicPr>
            <a:picLocks noChangeAspect="1" noChangeArrowheads="1"/>
          </p:cNvPicPr>
          <p:nvPr/>
        </p:nvPicPr>
        <p:blipFill>
          <a:blip r:embed="rId3" cstate="print"/>
          <a:srcRect/>
          <a:stretch>
            <a:fillRect/>
          </a:stretch>
        </p:blipFill>
        <p:spPr bwMode="auto">
          <a:xfrm>
            <a:off x="3857625" y="2871043"/>
            <a:ext cx="2286000" cy="1714500"/>
          </a:xfrm>
          <a:prstGeom prst="rect">
            <a:avLst/>
          </a:prstGeom>
          <a:noFill/>
          <a:ln w="12700">
            <a:noFill/>
            <a:miter lim="800000"/>
            <a:headEnd/>
            <a:tailEnd/>
          </a:ln>
        </p:spPr>
      </p:pic>
      <p:sp>
        <p:nvSpPr>
          <p:cNvPr id="11" name="Text Box 8"/>
          <p:cNvSpPr txBox="1">
            <a:spLocks noChangeArrowheads="1"/>
          </p:cNvSpPr>
          <p:nvPr/>
        </p:nvSpPr>
        <p:spPr bwMode="auto">
          <a:xfrm>
            <a:off x="4351517" y="2518618"/>
            <a:ext cx="1899879" cy="307777"/>
          </a:xfrm>
          <a:prstGeom prst="rect">
            <a:avLst/>
          </a:prstGeom>
          <a:noFill/>
          <a:ln w="9525">
            <a:noFill/>
            <a:miter lim="800000"/>
            <a:headEnd/>
            <a:tailEnd/>
          </a:ln>
        </p:spPr>
        <p:txBody>
          <a:bodyPr wrap="none">
            <a:spAutoFit/>
          </a:bodyPr>
          <a:lstStyle/>
          <a:p>
            <a:pPr>
              <a:buNone/>
            </a:pPr>
            <a:r>
              <a:rPr lang="en-US" altLang="ja-JP" sz="1400">
                <a:solidFill>
                  <a:srgbClr val="B2B2B2"/>
                </a:solidFill>
                <a:latin typeface="Tahoma" pitchFamily="34" charset="0"/>
                <a:ea typeface="HGP創英角ｺﾞｼｯｸUB" pitchFamily="50" charset="-128"/>
              </a:rPr>
              <a:t>  (</a:t>
            </a:r>
            <a:r>
              <a:rPr lang="ja-JP" altLang="en-US" sz="1400">
                <a:solidFill>
                  <a:srgbClr val="B2B2B2"/>
                </a:solidFill>
                <a:latin typeface="Tahoma" pitchFamily="34" charset="0"/>
                <a:ea typeface="HGP創英角ｺﾞｼｯｸUB" pitchFamily="50" charset="-128"/>
              </a:rPr>
              <a:t>東京大学</a:t>
            </a:r>
            <a:r>
              <a:rPr lang="en-US" altLang="ja-JP" sz="1400">
                <a:solidFill>
                  <a:srgbClr val="B2B2B2"/>
                </a:solidFill>
                <a:latin typeface="Tahoma" pitchFamily="34" charset="0"/>
                <a:ea typeface="HGP創英角ｺﾞｼｯｸUB" pitchFamily="50" charset="-128"/>
              </a:rPr>
              <a:t>,</a:t>
            </a:r>
            <a:r>
              <a:rPr lang="ja-JP" altLang="en-US" sz="1400">
                <a:solidFill>
                  <a:srgbClr val="B2B2B2"/>
                </a:solidFill>
                <a:latin typeface="Tahoma" pitchFamily="34" charset="0"/>
                <a:ea typeface="HGP創英角ｺﾞｼｯｸUB" pitchFamily="50" charset="-128"/>
              </a:rPr>
              <a:t> </a:t>
            </a:r>
            <a:r>
              <a:rPr lang="en-US" altLang="ja-JP" sz="1400">
                <a:solidFill>
                  <a:srgbClr val="B2B2B2"/>
                </a:solidFill>
                <a:latin typeface="Tahoma" pitchFamily="34" charset="0"/>
                <a:ea typeface="HGP創英角ｺﾞｼｯｸUB" pitchFamily="50" charset="-128"/>
              </a:rPr>
              <a:t>2008</a:t>
            </a:r>
            <a:r>
              <a:rPr lang="ja-JP" altLang="en-US" sz="1400">
                <a:solidFill>
                  <a:srgbClr val="B2B2B2"/>
                </a:solidFill>
                <a:latin typeface="Tahoma" pitchFamily="34" charset="0"/>
                <a:ea typeface="HGP創英角ｺﾞｼｯｸUB" pitchFamily="50" charset="-128"/>
              </a:rPr>
              <a:t>年</a:t>
            </a:r>
            <a:r>
              <a:rPr lang="en-US" altLang="ja-JP" sz="1400">
                <a:solidFill>
                  <a:srgbClr val="B2B2B2"/>
                </a:solidFill>
                <a:latin typeface="Tahoma" pitchFamily="34" charset="0"/>
                <a:ea typeface="HGP創英角ｺﾞｼｯｸUB" pitchFamily="50" charset="-128"/>
              </a:rPr>
              <a:t>-)</a:t>
            </a:r>
            <a:endParaRPr lang="ja-JP" altLang="en-US" sz="1400">
              <a:solidFill>
                <a:srgbClr val="B2B2B2"/>
              </a:solidFill>
              <a:latin typeface="Tahoma" pitchFamily="34" charset="0"/>
              <a:ea typeface="HGP創英角ｺﾞｼｯｸUB" pitchFamily="50" charset="-128"/>
            </a:endParaRPr>
          </a:p>
        </p:txBody>
      </p:sp>
      <p:sp>
        <p:nvSpPr>
          <p:cNvPr id="12" name="Text Box 9"/>
          <p:cNvSpPr txBox="1">
            <a:spLocks noChangeArrowheads="1"/>
          </p:cNvSpPr>
          <p:nvPr/>
        </p:nvSpPr>
        <p:spPr bwMode="auto">
          <a:xfrm>
            <a:off x="6812664" y="2518618"/>
            <a:ext cx="1955985" cy="307777"/>
          </a:xfrm>
          <a:prstGeom prst="rect">
            <a:avLst/>
          </a:prstGeom>
          <a:noFill/>
          <a:ln w="9525">
            <a:noFill/>
            <a:miter lim="800000"/>
            <a:headEnd/>
            <a:tailEnd/>
          </a:ln>
        </p:spPr>
        <p:txBody>
          <a:bodyPr wrap="none">
            <a:spAutoFit/>
          </a:bodyPr>
          <a:lstStyle/>
          <a:p>
            <a:pPr>
              <a:buNone/>
            </a:pPr>
            <a:r>
              <a:rPr lang="en-US" altLang="ja-JP" sz="1400">
                <a:solidFill>
                  <a:srgbClr val="B2B2B2"/>
                </a:solidFill>
                <a:latin typeface="Tahoma" pitchFamily="34" charset="0"/>
                <a:ea typeface="HGP創英角ｺﾞｼｯｸUB" pitchFamily="50" charset="-128"/>
              </a:rPr>
              <a:t>   (</a:t>
            </a:r>
            <a:r>
              <a:rPr lang="ja-JP" altLang="en-US" sz="1400">
                <a:solidFill>
                  <a:srgbClr val="B2B2B2"/>
                </a:solidFill>
                <a:latin typeface="Tahoma" pitchFamily="34" charset="0"/>
                <a:ea typeface="HGP創英角ｺﾞｼｯｸUB" pitchFamily="50" charset="-128"/>
              </a:rPr>
              <a:t>京都大学</a:t>
            </a:r>
            <a:r>
              <a:rPr lang="en-US" altLang="ja-JP" sz="1400">
                <a:solidFill>
                  <a:srgbClr val="B2B2B2"/>
                </a:solidFill>
                <a:latin typeface="Tahoma" pitchFamily="34" charset="0"/>
                <a:ea typeface="HGP創英角ｺﾞｼｯｸUB" pitchFamily="50" charset="-128"/>
              </a:rPr>
              <a:t>, 2010</a:t>
            </a:r>
            <a:r>
              <a:rPr lang="ja-JP" altLang="en-US" sz="1400">
                <a:solidFill>
                  <a:srgbClr val="B2B2B2"/>
                </a:solidFill>
                <a:latin typeface="Tahoma" pitchFamily="34" charset="0"/>
                <a:ea typeface="HGP創英角ｺﾞｼｯｸUB" pitchFamily="50" charset="-128"/>
              </a:rPr>
              <a:t>年</a:t>
            </a:r>
            <a:r>
              <a:rPr lang="en-US" altLang="ja-JP" sz="1400">
                <a:solidFill>
                  <a:srgbClr val="B2B2B2"/>
                </a:solidFill>
                <a:latin typeface="Tahoma" pitchFamily="34" charset="0"/>
                <a:ea typeface="HGP創英角ｺﾞｼｯｸUB" pitchFamily="50" charset="-128"/>
              </a:rPr>
              <a:t>-)</a:t>
            </a:r>
            <a:endParaRPr lang="ja-JP" altLang="en-US" sz="1400">
              <a:solidFill>
                <a:srgbClr val="B2B2B2"/>
              </a:solidFill>
              <a:latin typeface="Tahoma" pitchFamily="34" charset="0"/>
              <a:ea typeface="HGP創英角ｺﾞｼｯｸUB" pitchFamily="50" charset="-128"/>
            </a:endParaRPr>
          </a:p>
        </p:txBody>
      </p:sp>
      <p:pic>
        <p:nvPicPr>
          <p:cNvPr id="13" name="図 10" descr="setup_kyoto100214.JPG"/>
          <p:cNvPicPr>
            <a:picLocks noChangeAspect="1"/>
          </p:cNvPicPr>
          <p:nvPr/>
        </p:nvPicPr>
        <p:blipFill>
          <a:blip r:embed="rId4" cstate="print"/>
          <a:srcRect/>
          <a:stretch>
            <a:fillRect/>
          </a:stretch>
        </p:blipFill>
        <p:spPr bwMode="auto">
          <a:xfrm>
            <a:off x="6457950" y="2901206"/>
            <a:ext cx="2214563" cy="1660525"/>
          </a:xfrm>
          <a:prstGeom prst="rect">
            <a:avLst/>
          </a:prstGeom>
          <a:noFill/>
          <a:ln w="9525">
            <a:noFill/>
            <a:miter lim="800000"/>
            <a:headEnd/>
            <a:tailEnd/>
          </a:ln>
        </p:spPr>
      </p:pic>
      <p:sp>
        <p:nvSpPr>
          <p:cNvPr id="14" name="Text Box 8"/>
          <p:cNvSpPr txBox="1">
            <a:spLocks noChangeArrowheads="1"/>
          </p:cNvSpPr>
          <p:nvPr/>
        </p:nvSpPr>
        <p:spPr bwMode="auto">
          <a:xfrm>
            <a:off x="1428750" y="2502743"/>
            <a:ext cx="2214563" cy="339725"/>
          </a:xfrm>
          <a:prstGeom prst="rect">
            <a:avLst/>
          </a:prstGeom>
          <a:noFill/>
          <a:ln w="9525">
            <a:noFill/>
            <a:miter lim="800000"/>
            <a:headEnd/>
            <a:tailEnd/>
          </a:ln>
        </p:spPr>
        <p:txBody>
          <a:bodyPr>
            <a:spAutoFit/>
          </a:bodyPr>
          <a:lstStyle/>
          <a:p>
            <a:pPr>
              <a:buNone/>
            </a:pPr>
            <a:r>
              <a:rPr lang="en-US" altLang="ja-JP" sz="1600" dirty="0">
                <a:solidFill>
                  <a:srgbClr val="B2B2B2"/>
                </a:solidFill>
                <a:latin typeface="Tahoma" pitchFamily="34" charset="0"/>
                <a:ea typeface="HGP創英角ｺﾞｼｯｸUB" pitchFamily="50" charset="-128"/>
              </a:rPr>
              <a:t> </a:t>
            </a:r>
            <a:r>
              <a:rPr lang="en-US" altLang="ja-JP" sz="1400" dirty="0">
                <a:solidFill>
                  <a:srgbClr val="B2B2B2"/>
                </a:solidFill>
                <a:latin typeface="Tahoma" pitchFamily="34" charset="0"/>
                <a:ea typeface="HGP創英角ｺﾞｼｯｸUB" pitchFamily="50" charset="-128"/>
              </a:rPr>
              <a:t>(</a:t>
            </a:r>
            <a:r>
              <a:rPr lang="ja-JP" altLang="en-US" sz="1400" dirty="0">
                <a:solidFill>
                  <a:srgbClr val="B2B2B2"/>
                </a:solidFill>
                <a:latin typeface="Tahoma" pitchFamily="34" charset="0"/>
                <a:ea typeface="HGP創英角ｺﾞｼｯｸUB" pitchFamily="50" charset="-128"/>
              </a:rPr>
              <a:t>地球周回軌道</a:t>
            </a:r>
            <a:r>
              <a:rPr lang="en-US" altLang="ja-JP" sz="1400" dirty="0">
                <a:solidFill>
                  <a:srgbClr val="B2B2B2"/>
                </a:solidFill>
                <a:latin typeface="Tahoma" pitchFamily="34" charset="0"/>
                <a:ea typeface="HGP創英角ｺﾞｼｯｸUB" pitchFamily="50" charset="-128"/>
              </a:rPr>
              <a:t>, 2009</a:t>
            </a:r>
            <a:r>
              <a:rPr lang="ja-JP" altLang="en-US" sz="1400" dirty="0">
                <a:solidFill>
                  <a:srgbClr val="B2B2B2"/>
                </a:solidFill>
                <a:latin typeface="Tahoma" pitchFamily="34" charset="0"/>
                <a:ea typeface="HGP創英角ｺﾞｼｯｸUB" pitchFamily="50" charset="-128"/>
              </a:rPr>
              <a:t>年</a:t>
            </a:r>
            <a:r>
              <a:rPr lang="en-US" altLang="ja-JP" sz="1400" dirty="0">
                <a:solidFill>
                  <a:srgbClr val="B2B2B2"/>
                </a:solidFill>
                <a:latin typeface="Tahoma" pitchFamily="34" charset="0"/>
                <a:ea typeface="HGP創英角ｺﾞｼｯｸUB" pitchFamily="50" charset="-128"/>
              </a:rPr>
              <a:t>-)</a:t>
            </a:r>
            <a:endParaRPr lang="ja-JP" altLang="en-US" sz="1400" dirty="0">
              <a:solidFill>
                <a:srgbClr val="B2B2B2"/>
              </a:solidFill>
              <a:latin typeface="Tahoma" pitchFamily="34" charset="0"/>
              <a:ea typeface="HGP創英角ｺﾞｼｯｸUB" pitchFamily="50" charset="-128"/>
            </a:endParaRPr>
          </a:p>
        </p:txBody>
      </p:sp>
      <p:pic>
        <p:nvPicPr>
          <p:cNvPr id="15" name="Picture 95"/>
          <p:cNvPicPr>
            <a:picLocks noChangeAspect="1" noChangeArrowheads="1"/>
          </p:cNvPicPr>
          <p:nvPr/>
        </p:nvPicPr>
        <p:blipFill>
          <a:blip r:embed="rId5" cstate="print"/>
          <a:srcRect/>
          <a:stretch>
            <a:fillRect/>
          </a:stretch>
        </p:blipFill>
        <p:spPr bwMode="auto">
          <a:xfrm rot="20700000">
            <a:off x="1422400" y="3069481"/>
            <a:ext cx="1876425" cy="1233487"/>
          </a:xfrm>
          <a:prstGeom prst="rect">
            <a:avLst/>
          </a:prstGeom>
          <a:noFill/>
          <a:ln w="9525">
            <a:noFill/>
            <a:miter lim="800000"/>
            <a:headEnd/>
            <a:tailEnd/>
          </a:ln>
        </p:spPr>
      </p:pic>
      <p:sp>
        <p:nvSpPr>
          <p:cNvPr id="16" name="Text Box 8"/>
          <p:cNvSpPr txBox="1">
            <a:spLocks noChangeArrowheads="1"/>
          </p:cNvSpPr>
          <p:nvPr/>
        </p:nvSpPr>
        <p:spPr bwMode="auto">
          <a:xfrm>
            <a:off x="1157394" y="2132856"/>
            <a:ext cx="2571538" cy="369332"/>
          </a:xfrm>
          <a:prstGeom prst="rect">
            <a:avLst/>
          </a:prstGeom>
          <a:noFill/>
          <a:ln w="9525">
            <a:noFill/>
            <a:miter lim="800000"/>
            <a:headEnd/>
            <a:tailEnd/>
          </a:ln>
        </p:spPr>
        <p:txBody>
          <a:bodyPr wrap="none">
            <a:spAutoFit/>
          </a:bodyPr>
          <a:lstStyle/>
          <a:p>
            <a:pPr>
              <a:buNone/>
            </a:pPr>
            <a:r>
              <a:rPr lang="ja-JP" altLang="en-US" sz="1800" dirty="0">
                <a:solidFill>
                  <a:srgbClr val="99CCFF"/>
                </a:solidFill>
                <a:latin typeface="Tahoma" pitchFamily="34" charset="0"/>
                <a:ea typeface="HGP創英角ｺﾞｼｯｸUB" pitchFamily="50" charset="-128"/>
              </a:rPr>
              <a:t>ねじれ型重力波検出器</a:t>
            </a:r>
            <a:r>
              <a:rPr lang="en-US" altLang="ja-JP" sz="1800" dirty="0">
                <a:solidFill>
                  <a:srgbClr val="99CCFF"/>
                </a:solidFill>
                <a:latin typeface="Tahoma" pitchFamily="34" charset="0"/>
                <a:ea typeface="HGP創英角ｺﾞｼｯｸUB" pitchFamily="50" charset="-128"/>
              </a:rPr>
              <a:t>A</a:t>
            </a:r>
            <a:endParaRPr lang="ja-JP" altLang="en-US" sz="1800" dirty="0">
              <a:solidFill>
                <a:srgbClr val="99CCFF"/>
              </a:solidFill>
              <a:latin typeface="Tahoma" pitchFamily="34" charset="0"/>
              <a:ea typeface="HGP創英角ｺﾞｼｯｸUB" pitchFamily="50" charset="-128"/>
            </a:endParaRPr>
          </a:p>
        </p:txBody>
      </p:sp>
      <p:sp>
        <p:nvSpPr>
          <p:cNvPr id="17" name="Text Box 8"/>
          <p:cNvSpPr txBox="1">
            <a:spLocks noChangeArrowheads="1"/>
          </p:cNvSpPr>
          <p:nvPr/>
        </p:nvSpPr>
        <p:spPr bwMode="auto">
          <a:xfrm>
            <a:off x="3713163" y="2132856"/>
            <a:ext cx="2541587" cy="369887"/>
          </a:xfrm>
          <a:prstGeom prst="rect">
            <a:avLst/>
          </a:prstGeom>
          <a:noFill/>
          <a:ln w="9525">
            <a:noFill/>
            <a:miter lim="800000"/>
            <a:headEnd/>
            <a:tailEnd/>
          </a:ln>
        </p:spPr>
        <p:txBody>
          <a:bodyPr wrap="none">
            <a:spAutoFit/>
          </a:bodyPr>
          <a:lstStyle/>
          <a:p>
            <a:pPr>
              <a:buNone/>
            </a:pPr>
            <a:r>
              <a:rPr lang="ja-JP" altLang="en-US" sz="1800" dirty="0">
                <a:solidFill>
                  <a:srgbClr val="99FF99"/>
                </a:solidFill>
                <a:latin typeface="Tahoma" pitchFamily="34" charset="0"/>
                <a:ea typeface="HGP創英角ｺﾞｼｯｸUB" pitchFamily="50" charset="-128"/>
              </a:rPr>
              <a:t>ねじれ型重力波検出器</a:t>
            </a:r>
            <a:r>
              <a:rPr lang="en-US" altLang="ja-JP" sz="1800" dirty="0">
                <a:solidFill>
                  <a:srgbClr val="99FF99"/>
                </a:solidFill>
                <a:latin typeface="Tahoma" pitchFamily="34" charset="0"/>
                <a:ea typeface="HGP創英角ｺﾞｼｯｸUB" pitchFamily="50" charset="-128"/>
              </a:rPr>
              <a:t>B</a:t>
            </a:r>
            <a:endParaRPr lang="ja-JP" altLang="en-US" sz="1800" dirty="0">
              <a:solidFill>
                <a:srgbClr val="99FF99"/>
              </a:solidFill>
              <a:latin typeface="Tahoma" pitchFamily="34" charset="0"/>
              <a:ea typeface="HGP創英角ｺﾞｼｯｸUB" pitchFamily="50" charset="-128"/>
            </a:endParaRPr>
          </a:p>
        </p:txBody>
      </p:sp>
      <p:sp>
        <p:nvSpPr>
          <p:cNvPr id="18" name="Text Box 8"/>
          <p:cNvSpPr txBox="1">
            <a:spLocks noChangeArrowheads="1"/>
          </p:cNvSpPr>
          <p:nvPr/>
        </p:nvSpPr>
        <p:spPr bwMode="auto">
          <a:xfrm>
            <a:off x="6286500" y="2132856"/>
            <a:ext cx="2543175" cy="369887"/>
          </a:xfrm>
          <a:prstGeom prst="rect">
            <a:avLst/>
          </a:prstGeom>
          <a:noFill/>
          <a:ln w="9525">
            <a:noFill/>
            <a:miter lim="800000"/>
            <a:headEnd/>
            <a:tailEnd/>
          </a:ln>
        </p:spPr>
        <p:txBody>
          <a:bodyPr wrap="none">
            <a:spAutoFit/>
          </a:bodyPr>
          <a:lstStyle/>
          <a:p>
            <a:pPr>
              <a:buNone/>
            </a:pPr>
            <a:r>
              <a:rPr lang="ja-JP" altLang="en-US" sz="1800" dirty="0">
                <a:solidFill>
                  <a:srgbClr val="FF9999"/>
                </a:solidFill>
                <a:latin typeface="Tahoma" pitchFamily="34" charset="0"/>
                <a:ea typeface="HGP創英角ｺﾞｼｯｸUB" pitchFamily="50" charset="-128"/>
              </a:rPr>
              <a:t>ねじれ型重力波検出器</a:t>
            </a:r>
            <a:r>
              <a:rPr lang="en-US" altLang="ja-JP" sz="1800" dirty="0">
                <a:solidFill>
                  <a:srgbClr val="FF9999"/>
                </a:solidFill>
                <a:latin typeface="Tahoma" pitchFamily="34" charset="0"/>
                <a:ea typeface="HGP創英角ｺﾞｼｯｸUB" pitchFamily="50" charset="-128"/>
              </a:rPr>
              <a:t>C</a:t>
            </a:r>
            <a:endParaRPr lang="ja-JP" altLang="en-US" sz="1800" dirty="0">
              <a:solidFill>
                <a:srgbClr val="FF9999"/>
              </a:solidFill>
              <a:latin typeface="Tahoma" pitchFamily="34" charset="0"/>
              <a:ea typeface="HGP創英角ｺﾞｼｯｸUB" pitchFamily="50" charset="-128"/>
            </a:endParaRPr>
          </a:p>
        </p:txBody>
      </p:sp>
      <p:sp>
        <p:nvSpPr>
          <p:cNvPr id="19" name="Text Box 8"/>
          <p:cNvSpPr txBox="1">
            <a:spLocks noChangeArrowheads="1"/>
          </p:cNvSpPr>
          <p:nvPr/>
        </p:nvSpPr>
        <p:spPr bwMode="auto">
          <a:xfrm>
            <a:off x="282575" y="4753818"/>
            <a:ext cx="855663" cy="307975"/>
          </a:xfrm>
          <a:prstGeom prst="rect">
            <a:avLst/>
          </a:prstGeom>
          <a:noFill/>
          <a:ln w="9525">
            <a:noFill/>
            <a:miter lim="800000"/>
            <a:headEnd/>
            <a:tailEnd/>
          </a:ln>
          <a:effectLst/>
        </p:spPr>
        <p:txBody>
          <a:bodyPr wrap="none">
            <a:spAutoFit/>
          </a:bodyPr>
          <a:lstStyle/>
          <a:p>
            <a:pPr>
              <a:buNone/>
              <a:defRPr/>
            </a:pPr>
            <a:r>
              <a:rPr lang="ja-JP" altLang="en-US" sz="1400" dirty="0">
                <a:solidFill>
                  <a:srgbClr val="969696"/>
                </a:solidFill>
                <a:latin typeface="Tahoma" pitchFamily="34" charset="0"/>
                <a:ea typeface="HGP創英角ｺﾞｼｯｸUB" pitchFamily="50" charset="-128"/>
              </a:rPr>
              <a:t>試験マス</a:t>
            </a:r>
          </a:p>
        </p:txBody>
      </p:sp>
      <p:sp>
        <p:nvSpPr>
          <p:cNvPr id="20" name="Text Box 8"/>
          <p:cNvSpPr txBox="1">
            <a:spLocks noChangeArrowheads="1"/>
          </p:cNvSpPr>
          <p:nvPr/>
        </p:nvSpPr>
        <p:spPr bwMode="auto">
          <a:xfrm>
            <a:off x="1454128" y="4642693"/>
            <a:ext cx="1941558" cy="338554"/>
          </a:xfrm>
          <a:prstGeom prst="rect">
            <a:avLst/>
          </a:prstGeom>
          <a:noFill/>
          <a:ln w="9525">
            <a:noFill/>
            <a:miter lim="800000"/>
            <a:headEnd/>
            <a:tailEnd/>
          </a:ln>
        </p:spPr>
        <p:txBody>
          <a:bodyPr wrap="none">
            <a:spAutoFit/>
          </a:bodyPr>
          <a:lstStyle/>
          <a:p>
            <a:pPr>
              <a:buNone/>
            </a:pPr>
            <a:r>
              <a:rPr lang="ja-JP" altLang="en-US" sz="1600" dirty="0">
                <a:solidFill>
                  <a:srgbClr val="CCECFF"/>
                </a:solidFill>
                <a:latin typeface="Tahoma" pitchFamily="34" charset="0"/>
                <a:ea typeface="HGP創英角ｺﾞｼｯｸUB" pitchFamily="50" charset="-128"/>
              </a:rPr>
              <a:t>質量 </a:t>
            </a:r>
            <a:r>
              <a:rPr lang="en-US" altLang="ja-JP" sz="1600" dirty="0">
                <a:solidFill>
                  <a:srgbClr val="CCECFF"/>
                </a:solidFill>
                <a:latin typeface="Tahoma" pitchFamily="34" charset="0"/>
                <a:ea typeface="HGP創英角ｺﾞｼｯｸUB" pitchFamily="50" charset="-128"/>
              </a:rPr>
              <a:t>50g, </a:t>
            </a:r>
            <a:r>
              <a:rPr lang="ja-JP" altLang="en-US" sz="1600" dirty="0">
                <a:solidFill>
                  <a:srgbClr val="CCECFF"/>
                </a:solidFill>
                <a:latin typeface="Tahoma" pitchFamily="34" charset="0"/>
                <a:ea typeface="HGP創英角ｺﾞｼｯｸUB" pitchFamily="50" charset="-128"/>
              </a:rPr>
              <a:t>長さ </a:t>
            </a:r>
            <a:r>
              <a:rPr lang="en-US" altLang="ja-JP" sz="1600" dirty="0">
                <a:solidFill>
                  <a:srgbClr val="CCECFF"/>
                </a:solidFill>
                <a:latin typeface="Tahoma" pitchFamily="34" charset="0"/>
                <a:ea typeface="HGP創英角ｺﾞｼｯｸUB" pitchFamily="50" charset="-128"/>
              </a:rPr>
              <a:t>5cm</a:t>
            </a:r>
            <a:endParaRPr lang="ja-JP" altLang="en-US" sz="1400" dirty="0">
              <a:solidFill>
                <a:srgbClr val="CCECFF"/>
              </a:solidFill>
              <a:latin typeface="Tahoma" pitchFamily="34" charset="0"/>
              <a:ea typeface="HGP創英角ｺﾞｼｯｸUB" pitchFamily="50" charset="-128"/>
            </a:endParaRPr>
          </a:p>
        </p:txBody>
      </p:sp>
      <p:sp>
        <p:nvSpPr>
          <p:cNvPr id="21" name="Text Box 8"/>
          <p:cNvSpPr txBox="1">
            <a:spLocks noChangeArrowheads="1"/>
          </p:cNvSpPr>
          <p:nvPr/>
        </p:nvSpPr>
        <p:spPr bwMode="auto">
          <a:xfrm>
            <a:off x="1485604" y="4969718"/>
            <a:ext cx="1834156" cy="338554"/>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無重力浮上 </a:t>
            </a:r>
            <a:r>
              <a:rPr lang="en-US" altLang="ja-JP" sz="1600">
                <a:solidFill>
                  <a:srgbClr val="FFFFFF"/>
                </a:solidFill>
                <a:latin typeface="Tahoma" pitchFamily="34" charset="0"/>
                <a:ea typeface="HGP創英角ｺﾞｼｯｸUB" pitchFamily="50" charset="-128"/>
              </a:rPr>
              <a:t>+</a:t>
            </a:r>
            <a:r>
              <a:rPr lang="ja-JP" altLang="en-US" sz="1600">
                <a:solidFill>
                  <a:srgbClr val="FFFFFF"/>
                </a:solidFill>
                <a:latin typeface="Tahoma" pitchFamily="34" charset="0"/>
                <a:ea typeface="HGP創英角ｺﾞｼｯｸUB" pitchFamily="50" charset="-128"/>
              </a:rPr>
              <a:t>制御</a:t>
            </a:r>
          </a:p>
        </p:txBody>
      </p:sp>
      <p:sp>
        <p:nvSpPr>
          <p:cNvPr id="23" name="Text Box 8"/>
          <p:cNvSpPr txBox="1">
            <a:spLocks noChangeArrowheads="1"/>
          </p:cNvSpPr>
          <p:nvPr/>
        </p:nvSpPr>
        <p:spPr bwMode="auto">
          <a:xfrm>
            <a:off x="1428750" y="5285631"/>
            <a:ext cx="1768475" cy="338137"/>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反射型フォトセンサ</a:t>
            </a:r>
          </a:p>
        </p:txBody>
      </p:sp>
      <p:sp>
        <p:nvSpPr>
          <p:cNvPr id="24" name="Text Box 8"/>
          <p:cNvSpPr txBox="1">
            <a:spLocks noChangeArrowheads="1"/>
          </p:cNvSpPr>
          <p:nvPr/>
        </p:nvSpPr>
        <p:spPr bwMode="auto">
          <a:xfrm>
            <a:off x="1438912" y="5606306"/>
            <a:ext cx="1805302" cy="338554"/>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スピン </a:t>
            </a:r>
            <a:r>
              <a:rPr lang="en-US" altLang="ja-JP" sz="1600">
                <a:solidFill>
                  <a:srgbClr val="FFFFFF"/>
                </a:solidFill>
                <a:latin typeface="Tahoma" pitchFamily="34" charset="0"/>
                <a:ea typeface="HGP創英角ｺﾞｼｯｸUB" pitchFamily="50" charset="-128"/>
              </a:rPr>
              <a:t>+ </a:t>
            </a:r>
            <a:r>
              <a:rPr lang="ja-JP" altLang="en-US" sz="1600">
                <a:solidFill>
                  <a:srgbClr val="FFFFFF"/>
                </a:solidFill>
                <a:latin typeface="Tahoma" pitchFamily="34" charset="0"/>
                <a:ea typeface="HGP創英角ｺﾞｼｯｸUB" pitchFamily="50" charset="-128"/>
              </a:rPr>
              <a:t>軌道運動</a:t>
            </a:r>
          </a:p>
        </p:txBody>
      </p:sp>
      <p:sp>
        <p:nvSpPr>
          <p:cNvPr id="25" name="Text Box 8"/>
          <p:cNvSpPr txBox="1">
            <a:spLocks noChangeArrowheads="1"/>
          </p:cNvSpPr>
          <p:nvPr/>
        </p:nvSpPr>
        <p:spPr bwMode="auto">
          <a:xfrm>
            <a:off x="3886679" y="4642693"/>
            <a:ext cx="2165979" cy="338554"/>
          </a:xfrm>
          <a:prstGeom prst="rect">
            <a:avLst/>
          </a:prstGeom>
          <a:noFill/>
          <a:ln w="9525">
            <a:noFill/>
            <a:miter lim="800000"/>
            <a:headEnd/>
            <a:tailEnd/>
          </a:ln>
        </p:spPr>
        <p:txBody>
          <a:bodyPr wrap="none">
            <a:spAutoFit/>
          </a:bodyPr>
          <a:lstStyle/>
          <a:p>
            <a:pPr>
              <a:buNone/>
            </a:pPr>
            <a:r>
              <a:rPr lang="ja-JP" altLang="en-US" sz="1600" dirty="0">
                <a:solidFill>
                  <a:srgbClr val="CCFFCC"/>
                </a:solidFill>
                <a:latin typeface="Tahoma" pitchFamily="34" charset="0"/>
                <a:ea typeface="HGP創英角ｺﾞｼｯｸUB" pitchFamily="50" charset="-128"/>
              </a:rPr>
              <a:t>質量 </a:t>
            </a:r>
            <a:r>
              <a:rPr lang="en-US" altLang="ja-JP" sz="1600" dirty="0">
                <a:solidFill>
                  <a:srgbClr val="CCFFCC"/>
                </a:solidFill>
                <a:latin typeface="Tahoma" pitchFamily="34" charset="0"/>
                <a:ea typeface="HGP創英角ｺﾞｼｯｸUB" pitchFamily="50" charset="-128"/>
              </a:rPr>
              <a:t>150g, </a:t>
            </a:r>
            <a:r>
              <a:rPr lang="ja-JP" altLang="en-US" sz="1600" dirty="0">
                <a:solidFill>
                  <a:srgbClr val="CCFFCC"/>
                </a:solidFill>
                <a:latin typeface="Tahoma" pitchFamily="34" charset="0"/>
                <a:ea typeface="HGP創英角ｺﾞｼｯｸUB" pitchFamily="50" charset="-128"/>
              </a:rPr>
              <a:t>長さ </a:t>
            </a:r>
            <a:r>
              <a:rPr lang="en-US" altLang="ja-JP" sz="1600" dirty="0">
                <a:solidFill>
                  <a:srgbClr val="CCFFCC"/>
                </a:solidFill>
                <a:latin typeface="Tahoma" pitchFamily="34" charset="0"/>
                <a:ea typeface="HGP創英角ｺﾞｼｯｸUB" pitchFamily="50" charset="-128"/>
              </a:rPr>
              <a:t>20cm</a:t>
            </a:r>
            <a:endParaRPr lang="ja-JP" altLang="en-US" sz="1400" dirty="0">
              <a:solidFill>
                <a:srgbClr val="CCFFCC"/>
              </a:solidFill>
              <a:latin typeface="Tahoma" pitchFamily="34" charset="0"/>
              <a:ea typeface="HGP創英角ｺﾞｼｯｸUB" pitchFamily="50" charset="-128"/>
            </a:endParaRPr>
          </a:p>
        </p:txBody>
      </p:sp>
      <p:sp>
        <p:nvSpPr>
          <p:cNvPr id="26" name="Text Box 8"/>
          <p:cNvSpPr txBox="1">
            <a:spLocks noChangeArrowheads="1"/>
          </p:cNvSpPr>
          <p:nvPr/>
        </p:nvSpPr>
        <p:spPr bwMode="auto">
          <a:xfrm>
            <a:off x="3918050" y="4969718"/>
            <a:ext cx="2244525" cy="338554"/>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超電導磁気浮上 </a:t>
            </a:r>
            <a:r>
              <a:rPr lang="en-US" altLang="ja-JP" sz="1600">
                <a:solidFill>
                  <a:srgbClr val="FFFFFF"/>
                </a:solidFill>
                <a:latin typeface="Tahoma" pitchFamily="34" charset="0"/>
                <a:ea typeface="HGP創英角ｺﾞｼｯｸUB" pitchFamily="50" charset="-128"/>
              </a:rPr>
              <a:t>+</a:t>
            </a:r>
            <a:r>
              <a:rPr lang="ja-JP" altLang="en-US" sz="1600">
                <a:solidFill>
                  <a:srgbClr val="FFFFFF"/>
                </a:solidFill>
                <a:latin typeface="Tahoma" pitchFamily="34" charset="0"/>
                <a:ea typeface="HGP創英角ｺﾞｼｯｸUB" pitchFamily="50" charset="-128"/>
              </a:rPr>
              <a:t>制御</a:t>
            </a:r>
          </a:p>
        </p:txBody>
      </p:sp>
      <p:sp>
        <p:nvSpPr>
          <p:cNvPr id="27" name="Text Box 8"/>
          <p:cNvSpPr txBox="1">
            <a:spLocks noChangeArrowheads="1"/>
          </p:cNvSpPr>
          <p:nvPr/>
        </p:nvSpPr>
        <p:spPr bwMode="auto">
          <a:xfrm>
            <a:off x="3886200" y="5285631"/>
            <a:ext cx="1500188" cy="338137"/>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レーザー干渉計</a:t>
            </a:r>
          </a:p>
        </p:txBody>
      </p:sp>
      <p:sp>
        <p:nvSpPr>
          <p:cNvPr id="28" name="Text Box 8"/>
          <p:cNvSpPr txBox="1">
            <a:spLocks noChangeArrowheads="1"/>
          </p:cNvSpPr>
          <p:nvPr/>
        </p:nvSpPr>
        <p:spPr bwMode="auto">
          <a:xfrm>
            <a:off x="3898900" y="5606306"/>
            <a:ext cx="1416050" cy="339725"/>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地上静置観測</a:t>
            </a:r>
          </a:p>
        </p:txBody>
      </p:sp>
      <p:sp>
        <p:nvSpPr>
          <p:cNvPr id="29" name="Text Box 8"/>
          <p:cNvSpPr txBox="1">
            <a:spLocks noChangeArrowheads="1"/>
          </p:cNvSpPr>
          <p:nvPr/>
        </p:nvSpPr>
        <p:spPr bwMode="auto">
          <a:xfrm>
            <a:off x="6506848" y="4642693"/>
            <a:ext cx="2165979" cy="338554"/>
          </a:xfrm>
          <a:prstGeom prst="rect">
            <a:avLst/>
          </a:prstGeom>
          <a:noFill/>
          <a:ln w="9525">
            <a:noFill/>
            <a:miter lim="800000"/>
            <a:headEnd/>
            <a:tailEnd/>
          </a:ln>
        </p:spPr>
        <p:txBody>
          <a:bodyPr wrap="none">
            <a:spAutoFit/>
          </a:bodyPr>
          <a:lstStyle/>
          <a:p>
            <a:pPr>
              <a:buNone/>
            </a:pPr>
            <a:r>
              <a:rPr lang="ja-JP" altLang="en-US" sz="1600" dirty="0">
                <a:solidFill>
                  <a:srgbClr val="FFCCCC"/>
                </a:solidFill>
                <a:latin typeface="Tahoma" pitchFamily="34" charset="0"/>
                <a:ea typeface="HGP創英角ｺﾞｼｯｸUB" pitchFamily="50" charset="-128"/>
              </a:rPr>
              <a:t>質量 </a:t>
            </a:r>
            <a:r>
              <a:rPr lang="en-US" altLang="ja-JP" sz="1600" dirty="0">
                <a:solidFill>
                  <a:srgbClr val="FFCCCC"/>
                </a:solidFill>
                <a:latin typeface="Tahoma" pitchFamily="34" charset="0"/>
                <a:ea typeface="HGP創英角ｺﾞｼｯｸUB" pitchFamily="50" charset="-128"/>
              </a:rPr>
              <a:t>340g, </a:t>
            </a:r>
            <a:r>
              <a:rPr lang="ja-JP" altLang="en-US" sz="1600" dirty="0">
                <a:solidFill>
                  <a:srgbClr val="FFCCCC"/>
                </a:solidFill>
                <a:latin typeface="Tahoma" pitchFamily="34" charset="0"/>
                <a:ea typeface="HGP創英角ｺﾞｼｯｸUB" pitchFamily="50" charset="-128"/>
              </a:rPr>
              <a:t>長さ </a:t>
            </a:r>
            <a:r>
              <a:rPr lang="en-US" altLang="ja-JP" sz="1600" dirty="0">
                <a:solidFill>
                  <a:srgbClr val="FFCCCC"/>
                </a:solidFill>
                <a:latin typeface="Tahoma" pitchFamily="34" charset="0"/>
                <a:ea typeface="HGP創英角ｺﾞｼｯｸUB" pitchFamily="50" charset="-128"/>
              </a:rPr>
              <a:t>25cm</a:t>
            </a:r>
            <a:endParaRPr lang="ja-JP" altLang="en-US" sz="1400" dirty="0">
              <a:solidFill>
                <a:srgbClr val="FFCCCC"/>
              </a:solidFill>
              <a:latin typeface="Tahoma" pitchFamily="34" charset="0"/>
              <a:ea typeface="HGP創英角ｺﾞｼｯｸUB" pitchFamily="50" charset="-128"/>
            </a:endParaRPr>
          </a:p>
        </p:txBody>
      </p:sp>
      <p:sp>
        <p:nvSpPr>
          <p:cNvPr id="30" name="Text Box 8"/>
          <p:cNvSpPr txBox="1">
            <a:spLocks noChangeArrowheads="1"/>
          </p:cNvSpPr>
          <p:nvPr/>
        </p:nvSpPr>
        <p:spPr bwMode="auto">
          <a:xfrm>
            <a:off x="6492875" y="4969718"/>
            <a:ext cx="2274888" cy="338138"/>
          </a:xfrm>
          <a:prstGeom prst="rect">
            <a:avLst/>
          </a:prstGeom>
          <a:noFill/>
          <a:ln w="9525">
            <a:noFill/>
            <a:miter lim="800000"/>
            <a:headEnd/>
            <a:tailEnd/>
          </a:ln>
        </p:spPr>
        <p:txBody>
          <a:bodyPr wrap="none">
            <a:spAutoFit/>
          </a:bodyPr>
          <a:lstStyle/>
          <a:p>
            <a:pPr>
              <a:buNone/>
            </a:pPr>
            <a:r>
              <a:rPr lang="ja-JP" altLang="en-US" sz="1600" dirty="0">
                <a:solidFill>
                  <a:srgbClr val="FFFFFF"/>
                </a:solidFill>
                <a:latin typeface="Tahoma" pitchFamily="34" charset="0"/>
                <a:ea typeface="HGP創英角ｺﾞｼｯｸUB" pitchFamily="50" charset="-128"/>
              </a:rPr>
              <a:t>超電導磁気浮上 </a:t>
            </a:r>
            <a:r>
              <a:rPr lang="en-US" altLang="ja-JP" sz="1600" dirty="0">
                <a:solidFill>
                  <a:srgbClr val="FFFFFF"/>
                </a:solidFill>
                <a:latin typeface="Tahoma" pitchFamily="34" charset="0"/>
                <a:ea typeface="HGP創英角ｺﾞｼｯｸUB" pitchFamily="50" charset="-128"/>
              </a:rPr>
              <a:t>+</a:t>
            </a:r>
            <a:r>
              <a:rPr lang="ja-JP" altLang="en-US" sz="1600" dirty="0">
                <a:solidFill>
                  <a:srgbClr val="FFFFFF"/>
                </a:solidFill>
                <a:latin typeface="Tahoma" pitchFamily="34" charset="0"/>
                <a:ea typeface="HGP創英角ｺﾞｼｯｸUB" pitchFamily="50" charset="-128"/>
              </a:rPr>
              <a:t>制御</a:t>
            </a:r>
          </a:p>
        </p:txBody>
      </p:sp>
      <p:sp>
        <p:nvSpPr>
          <p:cNvPr id="31" name="Text Box 8"/>
          <p:cNvSpPr txBox="1">
            <a:spLocks noChangeArrowheads="1"/>
          </p:cNvSpPr>
          <p:nvPr/>
        </p:nvSpPr>
        <p:spPr bwMode="auto">
          <a:xfrm>
            <a:off x="6530975" y="5285631"/>
            <a:ext cx="1498600" cy="338137"/>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レーザー干渉計</a:t>
            </a:r>
          </a:p>
        </p:txBody>
      </p:sp>
      <p:sp>
        <p:nvSpPr>
          <p:cNvPr id="32" name="Text Box 8"/>
          <p:cNvSpPr txBox="1">
            <a:spLocks noChangeArrowheads="1"/>
          </p:cNvSpPr>
          <p:nvPr/>
        </p:nvSpPr>
        <p:spPr bwMode="auto">
          <a:xfrm>
            <a:off x="6529388" y="5606306"/>
            <a:ext cx="1416050" cy="339725"/>
          </a:xfrm>
          <a:prstGeom prst="rect">
            <a:avLst/>
          </a:prstGeom>
          <a:noFill/>
          <a:ln w="9525">
            <a:noFill/>
            <a:miter lim="800000"/>
            <a:headEnd/>
            <a:tailEnd/>
          </a:ln>
        </p:spPr>
        <p:txBody>
          <a:bodyPr wrap="none">
            <a:spAutoFit/>
          </a:bodyPr>
          <a:lstStyle/>
          <a:p>
            <a:pPr>
              <a:buNone/>
            </a:pPr>
            <a:r>
              <a:rPr lang="ja-JP" altLang="en-US" sz="1600">
                <a:solidFill>
                  <a:srgbClr val="FFFFFF"/>
                </a:solidFill>
                <a:latin typeface="Tahoma" pitchFamily="34" charset="0"/>
                <a:ea typeface="HGP創英角ｺﾞｼｯｸUB" pitchFamily="50" charset="-128"/>
              </a:rPr>
              <a:t>地上静置観測</a:t>
            </a:r>
          </a:p>
        </p:txBody>
      </p:sp>
      <p:sp>
        <p:nvSpPr>
          <p:cNvPr id="33" name="Text Box 8"/>
          <p:cNvSpPr txBox="1">
            <a:spLocks noChangeArrowheads="1"/>
          </p:cNvSpPr>
          <p:nvPr/>
        </p:nvSpPr>
        <p:spPr bwMode="auto">
          <a:xfrm>
            <a:off x="258763" y="5253881"/>
            <a:ext cx="903287" cy="307975"/>
          </a:xfrm>
          <a:prstGeom prst="rect">
            <a:avLst/>
          </a:prstGeom>
          <a:noFill/>
          <a:ln w="9525">
            <a:noFill/>
            <a:miter lim="800000"/>
            <a:headEnd/>
            <a:tailEnd/>
          </a:ln>
          <a:effectLst/>
        </p:spPr>
        <p:txBody>
          <a:bodyPr wrap="none">
            <a:spAutoFit/>
          </a:bodyPr>
          <a:lstStyle/>
          <a:p>
            <a:pPr>
              <a:buNone/>
              <a:defRPr/>
            </a:pPr>
            <a:r>
              <a:rPr lang="ja-JP" altLang="en-US" sz="1400" dirty="0">
                <a:solidFill>
                  <a:srgbClr val="969696"/>
                </a:solidFill>
                <a:latin typeface="Tahoma" pitchFamily="34" charset="0"/>
                <a:ea typeface="HGP創英角ｺﾞｼｯｸUB" pitchFamily="50" charset="-128"/>
              </a:rPr>
              <a:t>変動検出</a:t>
            </a:r>
          </a:p>
        </p:txBody>
      </p:sp>
      <p:sp>
        <p:nvSpPr>
          <p:cNvPr id="34" name="Text Box 8"/>
          <p:cNvSpPr txBox="1">
            <a:spLocks noChangeArrowheads="1"/>
          </p:cNvSpPr>
          <p:nvPr/>
        </p:nvSpPr>
        <p:spPr bwMode="auto">
          <a:xfrm>
            <a:off x="214313" y="5611068"/>
            <a:ext cx="992187" cy="307975"/>
          </a:xfrm>
          <a:prstGeom prst="rect">
            <a:avLst/>
          </a:prstGeom>
          <a:noFill/>
          <a:ln w="9525">
            <a:noFill/>
            <a:miter lim="800000"/>
            <a:headEnd/>
            <a:tailEnd/>
          </a:ln>
          <a:effectLst/>
        </p:spPr>
        <p:txBody>
          <a:bodyPr wrap="none">
            <a:spAutoFit/>
          </a:bodyPr>
          <a:lstStyle/>
          <a:p>
            <a:pPr>
              <a:buNone/>
              <a:defRPr/>
            </a:pPr>
            <a:r>
              <a:rPr lang="ja-JP" altLang="en-US" sz="1400" dirty="0">
                <a:solidFill>
                  <a:srgbClr val="969696"/>
                </a:solidFill>
                <a:latin typeface="Tahoma" pitchFamily="34" charset="0"/>
                <a:ea typeface="HGP創英角ｺﾞｼｯｸUB" pitchFamily="50" charset="-128"/>
              </a:rPr>
              <a:t>位置・姿勢</a:t>
            </a:r>
          </a:p>
        </p:txBody>
      </p:sp>
      <p:sp>
        <p:nvSpPr>
          <p:cNvPr id="35" name="Text Box 8"/>
          <p:cNvSpPr txBox="1">
            <a:spLocks noChangeArrowheads="1"/>
          </p:cNvSpPr>
          <p:nvPr/>
        </p:nvSpPr>
        <p:spPr bwMode="auto">
          <a:xfrm>
            <a:off x="2508250" y="4296618"/>
            <a:ext cx="1143000" cy="277813"/>
          </a:xfrm>
          <a:prstGeom prst="rect">
            <a:avLst/>
          </a:prstGeom>
          <a:noFill/>
          <a:ln w="9525">
            <a:noFill/>
            <a:miter lim="800000"/>
            <a:headEnd/>
            <a:tailEnd/>
          </a:ln>
        </p:spPr>
        <p:txBody>
          <a:bodyPr>
            <a:spAutoFit/>
          </a:bodyPr>
          <a:lstStyle/>
          <a:p>
            <a:pPr>
              <a:buNone/>
            </a:pPr>
            <a:r>
              <a:rPr lang="en-US" altLang="ja-JP" sz="1200">
                <a:solidFill>
                  <a:schemeClr val="bg1"/>
                </a:solidFill>
                <a:latin typeface="Tahoma" pitchFamily="34" charset="0"/>
                <a:ea typeface="HGP創英角ｺﾞｼｯｸUB" pitchFamily="50" charset="-128"/>
              </a:rPr>
              <a:t> SDS-1/SWIM</a:t>
            </a:r>
          </a:p>
        </p:txBody>
      </p:sp>
      <p:sp>
        <p:nvSpPr>
          <p:cNvPr id="36" name="Rectangle 11"/>
          <p:cNvSpPr>
            <a:spLocks noChangeArrowheads="1"/>
          </p:cNvSpPr>
          <p:nvPr/>
        </p:nvSpPr>
        <p:spPr bwMode="auto">
          <a:xfrm>
            <a:off x="1115616" y="1372706"/>
            <a:ext cx="5256584"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dirty="0" smtClean="0">
                <a:solidFill>
                  <a:srgbClr val="FFFFFF"/>
                </a:solidFill>
                <a:latin typeface="Tahoma" pitchFamily="34" charset="0"/>
                <a:ea typeface="HGP創英角ｺﾞｼｯｸUB" pitchFamily="50" charset="-128"/>
              </a:rPr>
              <a:t>2</a:t>
            </a:r>
            <a:r>
              <a:rPr lang="ja-JP" altLang="en-US" sz="2000" dirty="0" err="1" smtClean="0">
                <a:solidFill>
                  <a:srgbClr val="FFFFFF"/>
                </a:solidFill>
                <a:latin typeface="Tahoma" pitchFamily="34" charset="0"/>
                <a:ea typeface="HGP創英角ｺﾞｼｯｸUB" pitchFamily="50" charset="-128"/>
              </a:rPr>
              <a:t>つの</a:t>
            </a:r>
            <a:r>
              <a:rPr lang="ja-JP" altLang="en-US" sz="2000" dirty="0" smtClean="0">
                <a:solidFill>
                  <a:srgbClr val="FFFFFF"/>
                </a:solidFill>
                <a:latin typeface="Tahoma" pitchFamily="34" charset="0"/>
                <a:ea typeface="HGP創英角ｺﾞｼｯｸUB" pitchFamily="50" charset="-128"/>
              </a:rPr>
              <a:t>地上装置</a:t>
            </a:r>
            <a:r>
              <a:rPr lang="en-US" altLang="ja-JP" sz="2000" dirty="0" smtClean="0">
                <a:solidFill>
                  <a:srgbClr val="FFFFFF"/>
                </a:solidFill>
                <a:latin typeface="Tahoma" pitchFamily="34" charset="0"/>
                <a:ea typeface="HGP創英角ｺﾞｼｯｸUB" pitchFamily="50" charset="-128"/>
              </a:rPr>
              <a:t>, 1</a:t>
            </a:r>
            <a:r>
              <a:rPr lang="ja-JP" altLang="en-US" sz="2000" dirty="0" err="1" smtClean="0">
                <a:solidFill>
                  <a:srgbClr val="FFFFFF"/>
                </a:solidFill>
                <a:latin typeface="Tahoma" pitchFamily="34" charset="0"/>
                <a:ea typeface="HGP創英角ｺﾞｼｯｸUB" pitchFamily="50" charset="-128"/>
              </a:rPr>
              <a:t>つの</a:t>
            </a:r>
            <a:r>
              <a:rPr lang="ja-JP" altLang="en-US" sz="2000" dirty="0" smtClean="0">
                <a:solidFill>
                  <a:srgbClr val="FFFFFF"/>
                </a:solidFill>
                <a:latin typeface="Tahoma" pitchFamily="34" charset="0"/>
              </a:rPr>
              <a:t>衛星搭載モジュール</a:t>
            </a:r>
            <a:endParaRPr lang="en-US" altLang="ja-JP" sz="2000" dirty="0">
              <a:solidFill>
                <a:srgbClr val="FFFFFF"/>
              </a:solidFill>
              <a:latin typeface="Tahoma" pitchFamily="34" charset="0"/>
              <a:ea typeface="HGP創英角ｺﾞｼｯｸUB" pitchFamily="50" charset="-128"/>
            </a:endParaRPr>
          </a:p>
        </p:txBody>
      </p:sp>
      <p:grpSp>
        <p:nvGrpSpPr>
          <p:cNvPr id="43" name="グループ化 42"/>
          <p:cNvGrpSpPr/>
          <p:nvPr/>
        </p:nvGrpSpPr>
        <p:grpSpPr>
          <a:xfrm>
            <a:off x="3714744" y="2071678"/>
            <a:ext cx="5214974" cy="4000528"/>
            <a:chOff x="3714744" y="2071678"/>
            <a:chExt cx="5214974" cy="4000528"/>
          </a:xfrm>
        </p:grpSpPr>
        <p:grpSp>
          <p:nvGrpSpPr>
            <p:cNvPr id="41" name="グループ化 40"/>
            <p:cNvGrpSpPr/>
            <p:nvPr/>
          </p:nvGrpSpPr>
          <p:grpSpPr>
            <a:xfrm>
              <a:off x="3714744" y="2071678"/>
              <a:ext cx="5214974" cy="4000528"/>
              <a:chOff x="3714744" y="2071678"/>
              <a:chExt cx="5214974" cy="4000528"/>
            </a:xfrm>
          </p:grpSpPr>
          <p:sp>
            <p:nvSpPr>
              <p:cNvPr id="38" name="角丸四角形 37"/>
              <p:cNvSpPr/>
              <p:nvPr/>
            </p:nvSpPr>
            <p:spPr bwMode="auto">
              <a:xfrm>
                <a:off x="3714744" y="2071678"/>
                <a:ext cx="5214974" cy="4000528"/>
              </a:xfrm>
              <a:prstGeom prst="roundRect">
                <a:avLst>
                  <a:gd name="adj" fmla="val 4275"/>
                </a:avLst>
              </a:prstGeom>
              <a:solidFill>
                <a:srgbClr val="1C1C1C">
                  <a:alpha val="90000"/>
                </a:srgbClr>
              </a:solidFill>
              <a:ln w="6350">
                <a:no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40" name="Rectangle 11"/>
              <p:cNvSpPr>
                <a:spLocks noChangeArrowheads="1"/>
              </p:cNvSpPr>
              <p:nvPr/>
            </p:nvSpPr>
            <p:spPr bwMode="auto">
              <a:xfrm>
                <a:off x="3857620" y="2847330"/>
                <a:ext cx="4643470" cy="193899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ea typeface="HGP創英角ｺﾞｼｯｸUB" pitchFamily="50" charset="-128"/>
                  </a:rPr>
                  <a:t>JAXA</a:t>
                </a:r>
                <a:r>
                  <a:rPr lang="ja-JP" altLang="en-US" sz="2000" dirty="0" smtClean="0">
                    <a:solidFill>
                      <a:srgbClr val="FFFFFF"/>
                    </a:solidFill>
                    <a:latin typeface="Tahoma" pitchFamily="34" charset="0"/>
                    <a:ea typeface="HGP創英角ｺﾞｼｯｸUB" pitchFamily="50" charset="-128"/>
                  </a:rPr>
                  <a:t>の</a:t>
                </a:r>
                <a:r>
                  <a:rPr lang="en-US" altLang="ja-JP" sz="2000" dirty="0" smtClean="0">
                    <a:solidFill>
                      <a:srgbClr val="FFFFFF"/>
                    </a:solidFill>
                    <a:latin typeface="Tahoma" pitchFamily="34" charset="0"/>
                    <a:ea typeface="HGP創英角ｺﾞｼｯｸUB" pitchFamily="50" charset="-128"/>
                  </a:rPr>
                  <a:t>SDS-1</a:t>
                </a:r>
                <a:r>
                  <a:rPr lang="ja-JP" altLang="en-US" sz="2000" dirty="0" smtClean="0">
                    <a:solidFill>
                      <a:srgbClr val="FFFFFF"/>
                    </a:solidFill>
                    <a:latin typeface="Tahoma" pitchFamily="34" charset="0"/>
                    <a:ea typeface="HGP創英角ｺﾞｼｯｸUB" pitchFamily="50" charset="-128"/>
                  </a:rPr>
                  <a:t>衛星に搭載された</a:t>
                </a:r>
                <a:r>
                  <a:rPr lang="en-US" altLang="ja-JP" sz="2000" dirty="0" smtClean="0">
                    <a:solidFill>
                      <a:srgbClr val="FFFFFF"/>
                    </a:solidFill>
                    <a:latin typeface="Tahoma" pitchFamily="34" charset="0"/>
                    <a:ea typeface="HGP創英角ｺﾞｼｯｸUB" pitchFamily="50" charset="-128"/>
                  </a:rPr>
                  <a:t>SWIM</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超小型重力波観測モジュール</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ea typeface="HGP創英角ｺﾞｼｯｸUB" pitchFamily="50" charset="-128"/>
                  </a:rPr>
                  <a:t>     DECIGO/DPF</a:t>
                </a:r>
                <a:r>
                  <a:rPr lang="ja-JP" altLang="en-US" sz="2000" dirty="0" smtClean="0">
                    <a:solidFill>
                      <a:srgbClr val="FFFFFF"/>
                    </a:solidFill>
                    <a:latin typeface="Tahoma" pitchFamily="34" charset="0"/>
                    <a:ea typeface="HGP創英角ｺﾞｼｯｸUB" pitchFamily="50" charset="-128"/>
                  </a:rPr>
                  <a:t>のための宇宙実証試験</a:t>
                </a:r>
                <a:r>
                  <a:rPr lang="en-US" altLang="ja-JP" sz="2000" dirty="0" smtClean="0">
                    <a:solidFill>
                      <a:srgbClr val="FFFFFF"/>
                    </a:solidFill>
                    <a:latin typeface="Tahoma" pitchFamily="34" charset="0"/>
                    <a:ea typeface="HGP創英角ｺﾞｼｯｸUB" pitchFamily="50" charset="-128"/>
                  </a:rPr>
                  <a:t>.</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SpaceWire</a:t>
                </a:r>
                <a:r>
                  <a:rPr lang="ja-JP" altLang="en-US" sz="2000" dirty="0" smtClean="0">
                    <a:solidFill>
                      <a:srgbClr val="FFFFFF"/>
                    </a:solidFill>
                    <a:latin typeface="Tahoma" pitchFamily="34" charset="0"/>
                  </a:rPr>
                  <a:t>信号処理系の宇宙実証</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ea typeface="HGP創英角ｺﾞｼｯｸUB" pitchFamily="50" charset="-128"/>
                  </a:rPr>
                  <a:t>     </a:t>
                </a:r>
                <a:r>
                  <a:rPr lang="ja-JP" altLang="en-US" sz="2000" dirty="0" smtClean="0">
                    <a:solidFill>
                      <a:srgbClr val="99CCFF"/>
                    </a:solidFill>
                    <a:latin typeface="Tahoma" pitchFamily="34" charset="0"/>
                    <a:ea typeface="HGP創英角ｺﾞｼｯｸUB" pitchFamily="50" charset="-128"/>
                  </a:rPr>
                  <a:t>回転</a:t>
                </a:r>
                <a:r>
                  <a:rPr lang="en-US" altLang="ja-JP" sz="2000" dirty="0" smtClean="0">
                    <a:solidFill>
                      <a:srgbClr val="99CCFF"/>
                    </a:solidFill>
                    <a:latin typeface="Tahoma" pitchFamily="34" charset="0"/>
                    <a:ea typeface="HGP創英角ｺﾞｼｯｸUB" pitchFamily="50" charset="-128"/>
                  </a:rPr>
                  <a:t>TOBA</a:t>
                </a:r>
                <a:r>
                  <a:rPr lang="ja-JP" altLang="en-US" sz="2000" dirty="0" smtClean="0">
                    <a:solidFill>
                      <a:srgbClr val="99CCFF"/>
                    </a:solidFill>
                    <a:latin typeface="Tahoma" pitchFamily="34" charset="0"/>
                    <a:ea typeface="HGP創英角ｺﾞｼｯｸUB" pitchFamily="50" charset="-128"/>
                  </a:rPr>
                  <a:t>のプロトタイプ</a:t>
                </a:r>
                <a:r>
                  <a:rPr lang="en-US" altLang="ja-JP" sz="2000" dirty="0" smtClean="0">
                    <a:solidFill>
                      <a:srgbClr val="FFFFFF"/>
                    </a:solidFill>
                    <a:latin typeface="Tahoma" pitchFamily="34" charset="0"/>
                    <a:ea typeface="HGP創英角ｺﾞｼｯｸUB" pitchFamily="50" charset="-128"/>
                  </a:rPr>
                  <a:t>.</a:t>
                </a:r>
                <a:endParaRPr lang="en-US" altLang="ja-JP" sz="2000" dirty="0">
                  <a:solidFill>
                    <a:srgbClr val="FFFFFF"/>
                  </a:solidFill>
                  <a:latin typeface="Tahoma" pitchFamily="34" charset="0"/>
                  <a:ea typeface="HGP創英角ｺﾞｼｯｸUB" pitchFamily="50" charset="-128"/>
                </a:endParaRPr>
              </a:p>
            </p:txBody>
          </p:sp>
        </p:grpSp>
        <p:sp>
          <p:nvSpPr>
            <p:cNvPr id="42" name="Rectangle 11"/>
            <p:cNvSpPr>
              <a:spLocks noChangeArrowheads="1"/>
            </p:cNvSpPr>
            <p:nvPr/>
          </p:nvSpPr>
          <p:spPr bwMode="auto">
            <a:xfrm>
              <a:off x="5643570" y="5286388"/>
              <a:ext cx="2714644" cy="3508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400" dirty="0" smtClean="0">
                  <a:solidFill>
                    <a:srgbClr val="B2B2B2"/>
                  </a:solidFill>
                  <a:latin typeface="Tahoma" pitchFamily="34" charset="0"/>
                </a:rPr>
                <a:t>※</a:t>
              </a:r>
              <a:r>
                <a:rPr lang="ja-JP" altLang="en-US" sz="1400" dirty="0" smtClean="0">
                  <a:solidFill>
                    <a:srgbClr val="B2B2B2"/>
                  </a:solidFill>
                  <a:latin typeface="Tahoma" pitchFamily="34" charset="0"/>
                </a:rPr>
                <a:t>物理学会誌</a:t>
              </a:r>
              <a:r>
                <a:rPr lang="en-US" altLang="ja-JP" sz="1400" dirty="0" smtClean="0">
                  <a:solidFill>
                    <a:srgbClr val="B2B2B2"/>
                  </a:solidFill>
                  <a:latin typeface="Tahoma" pitchFamily="34" charset="0"/>
                </a:rPr>
                <a:t>2010</a:t>
              </a:r>
              <a:r>
                <a:rPr lang="ja-JP" altLang="en-US" sz="1400" dirty="0" smtClean="0">
                  <a:solidFill>
                    <a:srgbClr val="B2B2B2"/>
                  </a:solidFill>
                  <a:latin typeface="Tahoma" pitchFamily="34" charset="0"/>
                </a:rPr>
                <a:t>年</a:t>
              </a:r>
              <a:r>
                <a:rPr lang="en-US" altLang="ja-JP" sz="1400" dirty="0" smtClean="0">
                  <a:solidFill>
                    <a:srgbClr val="B2B2B2"/>
                  </a:solidFill>
                  <a:latin typeface="Tahoma" pitchFamily="34" charset="0"/>
                </a:rPr>
                <a:t>12</a:t>
              </a:r>
              <a:r>
                <a:rPr lang="ja-JP" altLang="en-US" sz="1400" dirty="0" smtClean="0">
                  <a:solidFill>
                    <a:srgbClr val="B2B2B2"/>
                  </a:solidFill>
                  <a:latin typeface="Tahoma" pitchFamily="34" charset="0"/>
                </a:rPr>
                <a:t>月号</a:t>
              </a:r>
              <a:endParaRPr lang="en-US" altLang="ja-JP" sz="1400" dirty="0">
                <a:solidFill>
                  <a:srgbClr val="B2B2B2"/>
                </a:solidFill>
                <a:latin typeface="Tahoma" pitchFamily="34" charset="0"/>
                <a:ea typeface="HGP創英角ｺﾞｼｯｸUB" pitchFamily="50" charset="-128"/>
              </a:endParaRPr>
            </a:p>
          </p:txBody>
        </p:sp>
      </p:gr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57</a:t>
            </a:fld>
            <a:endParaRPr lang="en-US" altLang="ja-JP" dirty="0"/>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title"/>
          </p:nvPr>
        </p:nvSpPr>
        <p:spPr/>
        <p:txBody>
          <a:bodyPr/>
          <a:lstStyle/>
          <a:p>
            <a:r>
              <a:rPr lang="ja-JP" altLang="en-US" dirty="0" smtClean="0"/>
              <a:t>研究の背景</a:t>
            </a:r>
            <a:endParaRPr lang="ja-JP" altLang="en-US" dirty="0"/>
          </a:p>
        </p:txBody>
      </p:sp>
      <p:sp>
        <p:nvSpPr>
          <p:cNvPr id="14"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dirty="0"/>
          </a:p>
        </p:txBody>
      </p:sp>
      <p:grpSp>
        <p:nvGrpSpPr>
          <p:cNvPr id="260" name="グループ化 259"/>
          <p:cNvGrpSpPr/>
          <p:nvPr/>
        </p:nvGrpSpPr>
        <p:grpSpPr>
          <a:xfrm>
            <a:off x="3643306" y="926986"/>
            <a:ext cx="2286016" cy="2216262"/>
            <a:chOff x="3643306" y="926986"/>
            <a:chExt cx="2286016" cy="2216262"/>
          </a:xfrm>
        </p:grpSpPr>
        <p:sp>
          <p:nvSpPr>
            <p:cNvPr id="236" name="AutoShape 56"/>
            <p:cNvSpPr>
              <a:spLocks noChangeArrowheads="1"/>
            </p:cNvSpPr>
            <p:nvPr/>
          </p:nvSpPr>
          <p:spPr bwMode="auto">
            <a:xfrm>
              <a:off x="3643306" y="928670"/>
              <a:ext cx="2214578" cy="2214578"/>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pic>
          <p:nvPicPr>
            <p:cNvPr id="1070089" name="Picture 9"/>
            <p:cNvPicPr>
              <a:picLocks noChangeAspect="1" noChangeArrowheads="1"/>
            </p:cNvPicPr>
            <p:nvPr/>
          </p:nvPicPr>
          <p:blipFill>
            <a:blip r:embed="rId3" cstate="print"/>
            <a:srcRect/>
            <a:stretch>
              <a:fillRect/>
            </a:stretch>
          </p:blipFill>
          <p:spPr bwMode="auto">
            <a:xfrm>
              <a:off x="3857621" y="1643050"/>
              <a:ext cx="1785949" cy="1423230"/>
            </a:xfrm>
            <a:prstGeom prst="rect">
              <a:avLst/>
            </a:prstGeom>
            <a:noFill/>
            <a:ln w="15875">
              <a:noFill/>
              <a:miter lim="800000"/>
              <a:headEnd/>
              <a:tailEnd/>
            </a:ln>
            <a:effectLst/>
          </p:spPr>
        </p:pic>
        <p:sp>
          <p:nvSpPr>
            <p:cNvPr id="1070086" name="Rectangle 6"/>
            <p:cNvSpPr>
              <a:spLocks noChangeArrowheads="1"/>
            </p:cNvSpPr>
            <p:nvPr/>
          </p:nvSpPr>
          <p:spPr bwMode="auto">
            <a:xfrm>
              <a:off x="3643306" y="926986"/>
              <a:ext cx="2286016" cy="90486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99FF99"/>
                  </a:solidFill>
                  <a:latin typeface="Tahoma" pitchFamily="34" charset="0"/>
                </a:rPr>
                <a:t>LCGT</a:t>
              </a:r>
              <a:r>
                <a:rPr lang="en-US" altLang="ja-JP" sz="1600" b="1" dirty="0" smtClean="0">
                  <a:solidFill>
                    <a:srgbClr val="EAEAEA"/>
                  </a:solidFill>
                  <a:latin typeface="Tahoma" pitchFamily="34" charset="0"/>
                </a:rPr>
                <a:t>  (2017~)</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Terrestrial Detector</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a:t>
              </a:r>
              <a:r>
                <a:rPr lang="en-US" altLang="ja-JP" sz="1400" b="1" dirty="0" smtClean="0">
                  <a:solidFill>
                    <a:srgbClr val="EAEAEA"/>
                  </a:solidFill>
                  <a:latin typeface="Tahoma" pitchFamily="34" charset="0"/>
                  <a:sym typeface="Wingdings" pitchFamily="2" charset="2"/>
                </a:rPr>
                <a:t> </a:t>
              </a:r>
              <a:r>
                <a:rPr lang="en-US" altLang="ja-JP" sz="1400" b="1" dirty="0" smtClean="0">
                  <a:solidFill>
                    <a:srgbClr val="CCFFCC"/>
                  </a:solidFill>
                  <a:latin typeface="Tahoma" pitchFamily="34" charset="0"/>
                  <a:sym typeface="Wingdings" pitchFamily="2" charset="2"/>
                </a:rPr>
                <a:t>High</a:t>
              </a:r>
              <a:r>
                <a:rPr lang="en-US" altLang="ja-JP" sz="1400" b="1" dirty="0" smtClean="0">
                  <a:solidFill>
                    <a:srgbClr val="EAEAEA"/>
                  </a:solidFill>
                  <a:latin typeface="Tahoma" pitchFamily="34" charset="0"/>
                  <a:sym typeface="Wingdings" pitchFamily="2" charset="2"/>
                </a:rPr>
                <a:t> freq. events</a:t>
              </a:r>
            </a:p>
          </p:txBody>
        </p:sp>
      </p:grpSp>
      <p:sp>
        <p:nvSpPr>
          <p:cNvPr id="243" name="右矢印 242"/>
          <p:cNvSpPr/>
          <p:nvPr/>
        </p:nvSpPr>
        <p:spPr bwMode="auto">
          <a:xfrm>
            <a:off x="5978538" y="1932289"/>
            <a:ext cx="357190" cy="285752"/>
          </a:xfrm>
          <a:prstGeom prst="rightArrow">
            <a:avLst/>
          </a:prstGeom>
          <a:solidFill>
            <a:srgbClr val="CCFFCC">
              <a:alpha val="10000"/>
            </a:srgbClr>
          </a:solidFill>
          <a:ln w="6350">
            <a:solidFill>
              <a:srgbClr val="CCFFCC"/>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nvGrpSpPr>
          <p:cNvPr id="259" name="グループ化 258"/>
          <p:cNvGrpSpPr/>
          <p:nvPr/>
        </p:nvGrpSpPr>
        <p:grpSpPr>
          <a:xfrm>
            <a:off x="6429388" y="1000108"/>
            <a:ext cx="2652730" cy="2414747"/>
            <a:chOff x="6429388" y="1000108"/>
            <a:chExt cx="2652730" cy="2414747"/>
          </a:xfrm>
        </p:grpSpPr>
        <p:sp>
          <p:nvSpPr>
            <p:cNvPr id="235" name="AutoShape 56"/>
            <p:cNvSpPr>
              <a:spLocks noChangeArrowheads="1"/>
            </p:cNvSpPr>
            <p:nvPr/>
          </p:nvSpPr>
          <p:spPr bwMode="auto">
            <a:xfrm>
              <a:off x="6429388" y="1000108"/>
              <a:ext cx="2428892" cy="2357454"/>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pic>
          <p:nvPicPr>
            <p:cNvPr id="12" name="図 11" descr="universe_mod_cut_crop.jpg"/>
            <p:cNvPicPr>
              <a:picLocks noChangeAspect="1"/>
            </p:cNvPicPr>
            <p:nvPr/>
          </p:nvPicPr>
          <p:blipFill>
            <a:blip r:embed="rId4" cstate="print">
              <a:clrChange>
                <a:clrFrom>
                  <a:srgbClr val="000000"/>
                </a:clrFrom>
                <a:clrTo>
                  <a:srgbClr val="000000">
                    <a:alpha val="0"/>
                  </a:srgbClr>
                </a:clrTo>
              </a:clrChange>
            </a:blip>
            <a:srcRect r="35242"/>
            <a:stretch>
              <a:fillRect/>
            </a:stretch>
          </p:blipFill>
          <p:spPr>
            <a:xfrm>
              <a:off x="6537210" y="2000241"/>
              <a:ext cx="1539981" cy="1414614"/>
            </a:xfrm>
            <a:prstGeom prst="rect">
              <a:avLst/>
            </a:prstGeom>
          </p:spPr>
        </p:pic>
        <p:grpSp>
          <p:nvGrpSpPr>
            <p:cNvPr id="2" name="グループ化 12"/>
            <p:cNvGrpSpPr/>
            <p:nvPr/>
          </p:nvGrpSpPr>
          <p:grpSpPr>
            <a:xfrm rot="15785392">
              <a:off x="7669130" y="1773739"/>
              <a:ext cx="1057362" cy="1058536"/>
              <a:chOff x="9501222" y="714356"/>
              <a:chExt cx="5338763" cy="4864101"/>
            </a:xfrm>
          </p:grpSpPr>
          <p:sp>
            <p:nvSpPr>
              <p:cNvPr id="15"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4"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 name="Group 16"/>
              <p:cNvGrpSpPr>
                <a:grpSpLocks/>
              </p:cNvGrpSpPr>
              <p:nvPr/>
            </p:nvGrpSpPr>
            <p:grpSpPr bwMode="auto">
              <a:xfrm rot="7209001">
                <a:off x="11449039" y="2208261"/>
                <a:ext cx="600087" cy="495300"/>
                <a:chOff x="4785" y="11039"/>
                <a:chExt cx="829" cy="688"/>
              </a:xfrm>
            </p:grpSpPr>
            <p:sp>
              <p:nvSpPr>
                <p:cNvPr id="219"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3"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 name="Group 26"/>
              <p:cNvGrpSpPr>
                <a:grpSpLocks/>
              </p:cNvGrpSpPr>
              <p:nvPr/>
            </p:nvGrpSpPr>
            <p:grpSpPr bwMode="auto">
              <a:xfrm rot="7209001">
                <a:off x="11403003" y="2178095"/>
                <a:ext cx="600087" cy="500063"/>
                <a:chOff x="4785" y="11039"/>
                <a:chExt cx="829" cy="688"/>
              </a:xfrm>
            </p:grpSpPr>
            <p:sp>
              <p:nvSpPr>
                <p:cNvPr id="214"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8"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 name="Group 49"/>
              <p:cNvGrpSpPr>
                <a:grpSpLocks/>
              </p:cNvGrpSpPr>
              <p:nvPr/>
            </p:nvGrpSpPr>
            <p:grpSpPr bwMode="auto">
              <a:xfrm rot="3616332">
                <a:off x="12330179" y="2190798"/>
                <a:ext cx="600087" cy="503238"/>
                <a:chOff x="4785" y="11039"/>
                <a:chExt cx="829" cy="688"/>
              </a:xfrm>
            </p:grpSpPr>
            <p:sp>
              <p:nvSpPr>
                <p:cNvPr id="209"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6"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 name="Group 61"/>
              <p:cNvGrpSpPr>
                <a:grpSpLocks/>
              </p:cNvGrpSpPr>
              <p:nvPr/>
            </p:nvGrpSpPr>
            <p:grpSpPr bwMode="auto">
              <a:xfrm rot="14462297">
                <a:off x="12703220" y="1458910"/>
                <a:ext cx="223837" cy="180975"/>
                <a:chOff x="5504" y="8144"/>
                <a:chExt cx="291" cy="236"/>
              </a:xfrm>
            </p:grpSpPr>
            <p:sp>
              <p:nvSpPr>
                <p:cNvPr id="207"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 name="Group 64"/>
              <p:cNvGrpSpPr>
                <a:grpSpLocks/>
              </p:cNvGrpSpPr>
              <p:nvPr/>
            </p:nvGrpSpPr>
            <p:grpSpPr bwMode="auto">
              <a:xfrm rot="7209001">
                <a:off x="11436374" y="1468435"/>
                <a:ext cx="227014" cy="180975"/>
                <a:chOff x="5504" y="8144"/>
                <a:chExt cx="291" cy="236"/>
              </a:xfrm>
            </p:grpSpPr>
            <p:sp>
              <p:nvSpPr>
                <p:cNvPr id="205"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4"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 name="Group 78"/>
              <p:cNvGrpSpPr>
                <a:grpSpLocks/>
              </p:cNvGrpSpPr>
              <p:nvPr/>
            </p:nvGrpSpPr>
            <p:grpSpPr bwMode="auto">
              <a:xfrm flipH="1">
                <a:off x="12703129" y="4371956"/>
                <a:ext cx="600087" cy="495300"/>
                <a:chOff x="4785" y="11039"/>
                <a:chExt cx="829" cy="688"/>
              </a:xfrm>
            </p:grpSpPr>
            <p:sp>
              <p:nvSpPr>
                <p:cNvPr id="200"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6"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 name="Group 88"/>
              <p:cNvGrpSpPr>
                <a:grpSpLocks/>
              </p:cNvGrpSpPr>
              <p:nvPr/>
            </p:nvGrpSpPr>
            <p:grpSpPr bwMode="auto">
              <a:xfrm flipH="1">
                <a:off x="12703129" y="4416406"/>
                <a:ext cx="600087" cy="500063"/>
                <a:chOff x="4785" y="11039"/>
                <a:chExt cx="829" cy="688"/>
              </a:xfrm>
            </p:grpSpPr>
            <p:sp>
              <p:nvSpPr>
                <p:cNvPr id="195"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1"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111"/>
              <p:cNvGrpSpPr>
                <a:grpSpLocks/>
              </p:cNvGrpSpPr>
              <p:nvPr/>
            </p:nvGrpSpPr>
            <p:grpSpPr bwMode="auto">
              <a:xfrm rot="3592668" flipH="1">
                <a:off x="13154018" y="3611479"/>
                <a:ext cx="600087" cy="503238"/>
                <a:chOff x="4785" y="11039"/>
                <a:chExt cx="829" cy="688"/>
              </a:xfrm>
            </p:grpSpPr>
            <p:sp>
              <p:nvSpPr>
                <p:cNvPr id="190"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2"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123"/>
              <p:cNvGrpSpPr>
                <a:grpSpLocks/>
              </p:cNvGrpSpPr>
              <p:nvPr/>
            </p:nvGrpSpPr>
            <p:grpSpPr bwMode="auto">
              <a:xfrm rot="14346703" flipH="1">
                <a:off x="14209737" y="4059201"/>
                <a:ext cx="223837" cy="180975"/>
                <a:chOff x="5504" y="8144"/>
                <a:chExt cx="291" cy="236"/>
              </a:xfrm>
            </p:grpSpPr>
            <p:sp>
              <p:nvSpPr>
                <p:cNvPr id="188"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3" name="Group 126"/>
              <p:cNvGrpSpPr>
                <a:grpSpLocks/>
              </p:cNvGrpSpPr>
              <p:nvPr/>
            </p:nvGrpSpPr>
            <p:grpSpPr bwMode="auto">
              <a:xfrm flipH="1">
                <a:off x="13565203" y="5149831"/>
                <a:ext cx="227014" cy="180975"/>
                <a:chOff x="5504" y="8144"/>
                <a:chExt cx="291" cy="236"/>
              </a:xfrm>
            </p:grpSpPr>
            <p:sp>
              <p:nvSpPr>
                <p:cNvPr id="186"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7"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7" name="Group 141"/>
              <p:cNvGrpSpPr>
                <a:grpSpLocks/>
              </p:cNvGrpSpPr>
              <p:nvPr/>
            </p:nvGrpSpPr>
            <p:grpSpPr bwMode="auto">
              <a:xfrm>
                <a:off x="11052279" y="4424344"/>
                <a:ext cx="600087" cy="500063"/>
                <a:chOff x="4785" y="11039"/>
                <a:chExt cx="829" cy="688"/>
              </a:xfrm>
            </p:grpSpPr>
            <p:sp>
              <p:nvSpPr>
                <p:cNvPr id="181"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8" name="Group 171"/>
              <p:cNvGrpSpPr>
                <a:grpSpLocks/>
              </p:cNvGrpSpPr>
              <p:nvPr/>
            </p:nvGrpSpPr>
            <p:grpSpPr bwMode="auto">
              <a:xfrm rot="18007332">
                <a:off x="10577577" y="3603541"/>
                <a:ext cx="600087" cy="500063"/>
                <a:chOff x="4785" y="11039"/>
                <a:chExt cx="829" cy="688"/>
              </a:xfrm>
            </p:grpSpPr>
            <p:sp>
              <p:nvSpPr>
                <p:cNvPr id="176"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9" name="Group 200"/>
              <p:cNvGrpSpPr>
                <a:grpSpLocks/>
              </p:cNvGrpSpPr>
              <p:nvPr/>
            </p:nvGrpSpPr>
            <p:grpSpPr bwMode="auto">
              <a:xfrm rot="7253297">
                <a:off x="9904436" y="4089397"/>
                <a:ext cx="227014" cy="180975"/>
                <a:chOff x="5504" y="8144"/>
                <a:chExt cx="291" cy="236"/>
              </a:xfrm>
            </p:grpSpPr>
            <p:sp>
              <p:nvSpPr>
                <p:cNvPr id="174"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226" name="Group 203"/>
              <p:cNvGrpSpPr>
                <a:grpSpLocks/>
              </p:cNvGrpSpPr>
              <p:nvPr/>
            </p:nvGrpSpPr>
            <p:grpSpPr bwMode="auto">
              <a:xfrm>
                <a:off x="10534666" y="5156181"/>
                <a:ext cx="223837" cy="180975"/>
                <a:chOff x="5504" y="8144"/>
                <a:chExt cx="291" cy="236"/>
              </a:xfrm>
            </p:grpSpPr>
            <p:sp>
              <p:nvSpPr>
                <p:cNvPr id="172"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50" name="Rectangle 6"/>
            <p:cNvSpPr>
              <a:spLocks noChangeArrowheads="1"/>
            </p:cNvSpPr>
            <p:nvPr/>
          </p:nvSpPr>
          <p:spPr bwMode="auto">
            <a:xfrm>
              <a:off x="6581788" y="1044644"/>
              <a:ext cx="2500330"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99CCFF"/>
                  </a:solidFill>
                  <a:latin typeface="Tahoma" pitchFamily="34" charset="0"/>
                </a:rPr>
                <a:t>DECIGO</a:t>
              </a:r>
              <a:r>
                <a:rPr lang="en-US" altLang="ja-JP" sz="1600" b="1" dirty="0" smtClean="0">
                  <a:solidFill>
                    <a:srgbClr val="EAEAEA"/>
                  </a:solidFill>
                  <a:latin typeface="Tahoma" pitchFamily="34" charset="0"/>
                </a:rPr>
                <a:t>  (2027~)</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Space observatory</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a:t>
              </a:r>
              <a:r>
                <a:rPr lang="en-US" altLang="ja-JP" sz="1400" b="1" dirty="0" smtClean="0">
                  <a:solidFill>
                    <a:srgbClr val="EAEAEA"/>
                  </a:solidFill>
                  <a:latin typeface="Tahoma" pitchFamily="34" charset="0"/>
                  <a:sym typeface="Wingdings" pitchFamily="2" charset="2"/>
                </a:rPr>
                <a:t> </a:t>
              </a:r>
              <a:r>
                <a:rPr lang="en-US" altLang="ja-JP" sz="1400" b="1" dirty="0" smtClean="0">
                  <a:solidFill>
                    <a:srgbClr val="CCECFF"/>
                  </a:solidFill>
                  <a:latin typeface="Tahoma" pitchFamily="34" charset="0"/>
                  <a:sym typeface="Wingdings" pitchFamily="2" charset="2"/>
                </a:rPr>
                <a:t>Low</a:t>
              </a:r>
              <a:r>
                <a:rPr lang="en-US" altLang="ja-JP" sz="1400" b="1" dirty="0" smtClean="0">
                  <a:solidFill>
                    <a:srgbClr val="EAEAEA"/>
                  </a:solidFill>
                  <a:latin typeface="Tahoma" pitchFamily="34" charset="0"/>
                  <a:sym typeface="Wingdings" pitchFamily="2" charset="2"/>
                </a:rPr>
                <a:t> freq. sources</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sym typeface="Wingdings" pitchFamily="2" charset="2"/>
                </a:rPr>
                <a:t>          Cosmology</a:t>
              </a:r>
              <a:endParaRPr lang="ja-JP" altLang="en-US" sz="1400" b="1" dirty="0">
                <a:solidFill>
                  <a:srgbClr val="EAEAEA"/>
                </a:solidFill>
                <a:latin typeface="Tahoma" pitchFamily="34" charset="0"/>
              </a:endParaRPr>
            </a:p>
          </p:txBody>
        </p:sp>
      </p:grpSp>
      <p:grpSp>
        <p:nvGrpSpPr>
          <p:cNvPr id="255" name="グループ化 254"/>
          <p:cNvGrpSpPr/>
          <p:nvPr/>
        </p:nvGrpSpPr>
        <p:grpSpPr>
          <a:xfrm>
            <a:off x="1142976" y="857232"/>
            <a:ext cx="2071702" cy="1785950"/>
            <a:chOff x="1142976" y="857232"/>
            <a:chExt cx="2071702" cy="1785950"/>
          </a:xfrm>
        </p:grpSpPr>
        <p:sp>
          <p:nvSpPr>
            <p:cNvPr id="240" name="AutoShape 56"/>
            <p:cNvSpPr>
              <a:spLocks noChangeArrowheads="1"/>
            </p:cNvSpPr>
            <p:nvPr/>
          </p:nvSpPr>
          <p:spPr bwMode="auto">
            <a:xfrm>
              <a:off x="1142976" y="928670"/>
              <a:ext cx="2000264" cy="1714512"/>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pic>
          <p:nvPicPr>
            <p:cNvPr id="230" name="図 229" descr="setup_kyoto100214.JPG"/>
            <p:cNvPicPr>
              <a:picLocks noChangeAspect="1"/>
            </p:cNvPicPr>
            <p:nvPr/>
          </p:nvPicPr>
          <p:blipFill>
            <a:blip r:embed="rId5" cstate="print"/>
            <a:stretch>
              <a:fillRect/>
            </a:stretch>
          </p:blipFill>
          <p:spPr>
            <a:xfrm>
              <a:off x="1411425" y="1451477"/>
              <a:ext cx="1517501" cy="1138127"/>
            </a:xfrm>
            <a:prstGeom prst="rect">
              <a:avLst/>
            </a:prstGeom>
          </p:spPr>
        </p:pic>
        <p:sp>
          <p:nvSpPr>
            <p:cNvPr id="233" name="Rectangle 6"/>
            <p:cNvSpPr>
              <a:spLocks noChangeArrowheads="1"/>
            </p:cNvSpPr>
            <p:nvPr/>
          </p:nvSpPr>
          <p:spPr bwMode="auto">
            <a:xfrm>
              <a:off x="1142976" y="857232"/>
              <a:ext cx="2071702"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CC99FF"/>
                  </a:solidFill>
                  <a:latin typeface="Tahoma" pitchFamily="34" charset="0"/>
                </a:rPr>
                <a:t>Gravity</a:t>
              </a:r>
              <a:r>
                <a:rPr lang="en-US" altLang="ja-JP" sz="1600" b="1" dirty="0" smtClean="0">
                  <a:solidFill>
                    <a:srgbClr val="EAEAEA"/>
                  </a:solidFill>
                  <a:latin typeface="Tahoma" pitchFamily="34" charset="0"/>
                </a:rPr>
                <a:t>  (2009~)</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Test of gravity </a:t>
              </a:r>
              <a:r>
                <a:rPr lang="en-US" altLang="ja-JP" sz="1400" b="1" dirty="0" smtClean="0">
                  <a:solidFill>
                    <a:srgbClr val="EAEAEA"/>
                  </a:solidFill>
                  <a:latin typeface="Tahoma" pitchFamily="34" charset="0"/>
                </a:rPr>
                <a:t>ISL </a:t>
              </a:r>
            </a:p>
          </p:txBody>
        </p:sp>
      </p:grpSp>
      <p:grpSp>
        <p:nvGrpSpPr>
          <p:cNvPr id="266" name="グループ化 265"/>
          <p:cNvGrpSpPr/>
          <p:nvPr/>
        </p:nvGrpSpPr>
        <p:grpSpPr>
          <a:xfrm>
            <a:off x="285720" y="2742140"/>
            <a:ext cx="2571768" cy="2486627"/>
            <a:chOff x="285720" y="2742140"/>
            <a:chExt cx="2571768" cy="2486627"/>
          </a:xfrm>
        </p:grpSpPr>
        <p:grpSp>
          <p:nvGrpSpPr>
            <p:cNvPr id="256" name="グループ化 255"/>
            <p:cNvGrpSpPr/>
            <p:nvPr/>
          </p:nvGrpSpPr>
          <p:grpSpPr>
            <a:xfrm>
              <a:off x="285720" y="2928934"/>
              <a:ext cx="2071702" cy="1928826"/>
              <a:chOff x="285720" y="2928934"/>
              <a:chExt cx="2071702" cy="1928826"/>
            </a:xfrm>
          </p:grpSpPr>
          <p:sp>
            <p:nvSpPr>
              <p:cNvPr id="239" name="AutoShape 56"/>
              <p:cNvSpPr>
                <a:spLocks noChangeArrowheads="1"/>
              </p:cNvSpPr>
              <p:nvPr/>
            </p:nvSpPr>
            <p:spPr bwMode="auto">
              <a:xfrm>
                <a:off x="285720" y="2928934"/>
                <a:ext cx="1857388" cy="1928826"/>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229" name="Rectangle 6"/>
              <p:cNvSpPr>
                <a:spLocks noChangeArrowheads="1"/>
              </p:cNvSpPr>
              <p:nvPr/>
            </p:nvSpPr>
            <p:spPr bwMode="auto">
              <a:xfrm>
                <a:off x="285720" y="2928934"/>
                <a:ext cx="2071702" cy="815929"/>
              </a:xfrm>
              <a:prstGeom prst="rect">
                <a:avLst/>
              </a:prstGeom>
              <a:noFill/>
              <a:ln w="15875">
                <a:noFill/>
                <a:miter lim="800000"/>
                <a:headEnd/>
                <a:tailEnd/>
              </a:ln>
              <a:effectLst/>
            </p:spPr>
            <p:txBody>
              <a:bodyPr wrap="square">
                <a:spAutoFit/>
              </a:bodyPr>
              <a:lstStyle/>
              <a:p>
                <a:pPr algn="l">
                  <a:lnSpc>
                    <a:spcPct val="105000"/>
                  </a:lnSpc>
                  <a:buClr>
                    <a:schemeClr val="accent2"/>
                  </a:buClr>
                  <a:buSzPct val="70000"/>
                  <a:buFont typeface="Wingdings" pitchFamily="2" charset="2"/>
                  <a:buNone/>
                </a:pPr>
                <a:r>
                  <a:rPr lang="en-US" altLang="ja-JP" sz="1600" b="1" dirty="0" smtClean="0">
                    <a:solidFill>
                      <a:srgbClr val="99CCFF"/>
                    </a:solidFill>
                    <a:latin typeface="Tahoma" pitchFamily="34" charset="0"/>
                  </a:rPr>
                  <a:t>TOBA</a:t>
                </a:r>
                <a:r>
                  <a:rPr lang="en-US" altLang="ja-JP" sz="1600" b="1" dirty="0" smtClean="0">
                    <a:solidFill>
                      <a:srgbClr val="EAEAEA"/>
                    </a:solidFill>
                    <a:latin typeface="Tahoma" pitchFamily="34" charset="0"/>
                  </a:rPr>
                  <a:t>  (2005~)</a:t>
                </a:r>
              </a:p>
              <a:p>
                <a:pPr algn="l">
                  <a:lnSpc>
                    <a:spcPct val="105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Novel Detector </a:t>
                </a:r>
              </a:p>
              <a:p>
                <a:pPr algn="l">
                  <a:lnSpc>
                    <a:spcPct val="105000"/>
                  </a:lnSpc>
                  <a:buClr>
                    <a:schemeClr val="accent2"/>
                  </a:buClr>
                  <a:buSzPct val="70000"/>
                  <a:buFont typeface="Wingdings" pitchFamily="2" charset="2"/>
                  <a:buNone/>
                </a:pPr>
                <a:r>
                  <a:rPr lang="en-US" altLang="ja-JP" sz="1400" b="1" dirty="0" smtClean="0">
                    <a:solidFill>
                      <a:srgbClr val="EAEAEA"/>
                    </a:solidFill>
                    <a:latin typeface="Tahoma" pitchFamily="34" charset="0"/>
                  </a:rPr>
                  <a:t>      configuration</a:t>
                </a:r>
              </a:p>
            </p:txBody>
          </p:sp>
          <p:pic>
            <p:nvPicPr>
              <p:cNvPr id="234" name="Picture 1026"/>
              <p:cNvPicPr>
                <a:picLocks noChangeAspect="1" noChangeArrowheads="1"/>
              </p:cNvPicPr>
              <p:nvPr/>
            </p:nvPicPr>
            <p:blipFill>
              <a:blip r:embed="rId6" cstate="print"/>
              <a:srcRect/>
              <a:stretch>
                <a:fillRect/>
              </a:stretch>
            </p:blipFill>
            <p:spPr bwMode="auto">
              <a:xfrm>
                <a:off x="428596" y="3714753"/>
                <a:ext cx="1571636" cy="1102368"/>
              </a:xfrm>
              <a:prstGeom prst="rect">
                <a:avLst/>
              </a:prstGeom>
              <a:noFill/>
              <a:ln w="15875">
                <a:noFill/>
                <a:miter lim="800000"/>
                <a:headEnd/>
                <a:tailEnd/>
              </a:ln>
              <a:effectLst/>
            </p:spPr>
          </p:pic>
        </p:grpSp>
        <p:sp>
          <p:nvSpPr>
            <p:cNvPr id="244" name="右矢印 243"/>
            <p:cNvSpPr/>
            <p:nvPr/>
          </p:nvSpPr>
          <p:spPr bwMode="auto">
            <a:xfrm rot="17717282">
              <a:off x="2027112" y="2777859"/>
              <a:ext cx="357190" cy="285752"/>
            </a:xfrm>
            <a:prstGeom prst="rightArrow">
              <a:avLst/>
            </a:prstGeom>
            <a:solidFill>
              <a:srgbClr val="CC99FF">
                <a:alpha val="10000"/>
              </a:srgbClr>
            </a:solidFill>
            <a:ln w="6350">
              <a:solidFill>
                <a:srgbClr val="CC99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245" name="右矢印 244"/>
            <p:cNvSpPr/>
            <p:nvPr/>
          </p:nvSpPr>
          <p:spPr bwMode="auto">
            <a:xfrm rot="1984297">
              <a:off x="1826310" y="4943015"/>
              <a:ext cx="357190" cy="285752"/>
            </a:xfrm>
            <a:prstGeom prst="rightArrow">
              <a:avLst/>
            </a:prstGeom>
            <a:solidFill>
              <a:srgbClr val="CC99FF">
                <a:alpha val="10000"/>
              </a:srgbClr>
            </a:solidFill>
            <a:ln w="6350">
              <a:solidFill>
                <a:srgbClr val="CC99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246" name="右矢印 245"/>
            <p:cNvSpPr/>
            <p:nvPr/>
          </p:nvSpPr>
          <p:spPr bwMode="auto">
            <a:xfrm>
              <a:off x="2244180" y="3863993"/>
              <a:ext cx="613308" cy="279387"/>
            </a:xfrm>
            <a:prstGeom prst="rightArrow">
              <a:avLst/>
            </a:prstGeom>
            <a:solidFill>
              <a:srgbClr val="CC99FF">
                <a:alpha val="10000"/>
              </a:srgbClr>
            </a:solidFill>
            <a:ln w="6350">
              <a:solidFill>
                <a:srgbClr val="CC99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grpSp>
        <p:nvGrpSpPr>
          <p:cNvPr id="265" name="グループ化 264"/>
          <p:cNvGrpSpPr/>
          <p:nvPr/>
        </p:nvGrpSpPr>
        <p:grpSpPr>
          <a:xfrm>
            <a:off x="2214546" y="3146733"/>
            <a:ext cx="6286544" cy="3282663"/>
            <a:chOff x="2214546" y="3146733"/>
            <a:chExt cx="6286544" cy="3282663"/>
          </a:xfrm>
        </p:grpSpPr>
        <p:grpSp>
          <p:nvGrpSpPr>
            <p:cNvPr id="261" name="グループ化 260"/>
            <p:cNvGrpSpPr/>
            <p:nvPr/>
          </p:nvGrpSpPr>
          <p:grpSpPr>
            <a:xfrm>
              <a:off x="2928926" y="3286124"/>
              <a:ext cx="2857520" cy="1359006"/>
              <a:chOff x="2928926" y="3286124"/>
              <a:chExt cx="2857520" cy="1359006"/>
            </a:xfrm>
          </p:grpSpPr>
          <p:sp>
            <p:nvSpPr>
              <p:cNvPr id="237" name="AutoShape 56"/>
              <p:cNvSpPr>
                <a:spLocks noChangeArrowheads="1"/>
              </p:cNvSpPr>
              <p:nvPr/>
            </p:nvSpPr>
            <p:spPr bwMode="auto">
              <a:xfrm>
                <a:off x="2928926" y="3287808"/>
                <a:ext cx="2857520" cy="1357322"/>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pic>
            <p:nvPicPr>
              <p:cNvPr id="227" name="Picture 1"/>
              <p:cNvPicPr>
                <a:picLocks noChangeAspect="1" noChangeArrowheads="1"/>
              </p:cNvPicPr>
              <p:nvPr/>
            </p:nvPicPr>
            <p:blipFill>
              <a:blip r:embed="rId7" cstate="print"/>
              <a:srcRect t="13895" r="68272" b="29528"/>
              <a:stretch>
                <a:fillRect/>
              </a:stretch>
            </p:blipFill>
            <p:spPr bwMode="auto">
              <a:xfrm>
                <a:off x="4502067" y="3359246"/>
                <a:ext cx="1212941" cy="1214446"/>
              </a:xfrm>
              <a:prstGeom prst="rect">
                <a:avLst/>
              </a:prstGeom>
              <a:noFill/>
              <a:ln w="9525">
                <a:noFill/>
                <a:miter lim="800000"/>
                <a:headEnd/>
                <a:tailEnd/>
              </a:ln>
            </p:spPr>
          </p:pic>
          <p:sp>
            <p:nvSpPr>
              <p:cNvPr id="228" name="Rectangle 6"/>
              <p:cNvSpPr>
                <a:spLocks noChangeArrowheads="1"/>
              </p:cNvSpPr>
              <p:nvPr/>
            </p:nvSpPr>
            <p:spPr bwMode="auto">
              <a:xfrm>
                <a:off x="2930431" y="3286124"/>
                <a:ext cx="2071702"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FFCCCC"/>
                    </a:solidFill>
                    <a:latin typeface="Tahoma" pitchFamily="34" charset="0"/>
                  </a:rPr>
                  <a:t>DPF </a:t>
                </a:r>
                <a:r>
                  <a:rPr lang="en-US" altLang="ja-JP" sz="1600" b="1" dirty="0" smtClean="0">
                    <a:solidFill>
                      <a:srgbClr val="EAEAEA"/>
                    </a:solidFill>
                    <a:latin typeface="Tahoma" pitchFamily="34" charset="0"/>
                  </a:rPr>
                  <a:t> (2015~)</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Small Satellite</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Galactic events</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Earth’s gravity</a:t>
                </a:r>
                <a:endParaRPr lang="ja-JP" altLang="en-US" sz="1400" b="1" dirty="0">
                  <a:solidFill>
                    <a:srgbClr val="EAEAEA"/>
                  </a:solidFill>
                  <a:latin typeface="Tahoma" pitchFamily="34" charset="0"/>
                </a:endParaRPr>
              </a:p>
            </p:txBody>
          </p:sp>
        </p:grpSp>
        <p:grpSp>
          <p:nvGrpSpPr>
            <p:cNvPr id="257" name="グループ化 256"/>
            <p:cNvGrpSpPr/>
            <p:nvPr/>
          </p:nvGrpSpPr>
          <p:grpSpPr>
            <a:xfrm>
              <a:off x="2214546" y="4786322"/>
              <a:ext cx="2286016" cy="1643074"/>
              <a:chOff x="2214546" y="4786322"/>
              <a:chExt cx="2286016" cy="1643074"/>
            </a:xfrm>
          </p:grpSpPr>
          <p:sp>
            <p:nvSpPr>
              <p:cNvPr id="238" name="AutoShape 56"/>
              <p:cNvSpPr>
                <a:spLocks noChangeArrowheads="1"/>
              </p:cNvSpPr>
              <p:nvPr/>
            </p:nvSpPr>
            <p:spPr bwMode="auto">
              <a:xfrm>
                <a:off x="2214546" y="4786322"/>
                <a:ext cx="2071702" cy="1643074"/>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231" name="Rectangle 6"/>
              <p:cNvSpPr>
                <a:spLocks noChangeArrowheads="1"/>
              </p:cNvSpPr>
              <p:nvPr/>
            </p:nvSpPr>
            <p:spPr bwMode="auto">
              <a:xfrm>
                <a:off x="2214546" y="4786322"/>
                <a:ext cx="2286016"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FF9999"/>
                    </a:solidFill>
                    <a:latin typeface="Tahoma" pitchFamily="34" charset="0"/>
                  </a:rPr>
                  <a:t>SWIM </a:t>
                </a:r>
                <a:r>
                  <a:rPr lang="en-US" altLang="ja-JP" sz="1600" b="1" dirty="0" smtClean="0">
                    <a:solidFill>
                      <a:srgbClr val="EAEAEA"/>
                    </a:solidFill>
                    <a:latin typeface="Tahoma" pitchFamily="34" charset="0"/>
                  </a:rPr>
                  <a:t> (2009~)</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First module in orbit</a:t>
                </a:r>
              </a:p>
            </p:txBody>
          </p:sp>
          <p:pic>
            <p:nvPicPr>
              <p:cNvPr id="232" name="図 16" descr="photo_sat_3_01L.jpg"/>
              <p:cNvPicPr>
                <a:picLocks noChangeAspect="1"/>
              </p:cNvPicPr>
              <p:nvPr/>
            </p:nvPicPr>
            <p:blipFill>
              <a:blip r:embed="rId8" cstate="print"/>
              <a:srcRect/>
              <a:stretch>
                <a:fillRect/>
              </a:stretch>
            </p:blipFill>
            <p:spPr bwMode="auto">
              <a:xfrm>
                <a:off x="2571736" y="5357826"/>
                <a:ext cx="1339683" cy="1071570"/>
              </a:xfrm>
              <a:prstGeom prst="rect">
                <a:avLst/>
              </a:prstGeom>
              <a:noFill/>
              <a:ln w="9525">
                <a:noFill/>
                <a:miter lim="800000"/>
                <a:headEnd/>
                <a:tailEnd/>
              </a:ln>
            </p:spPr>
          </p:pic>
        </p:grpSp>
        <p:sp>
          <p:nvSpPr>
            <p:cNvPr id="242" name="右矢印 241"/>
            <p:cNvSpPr/>
            <p:nvPr/>
          </p:nvSpPr>
          <p:spPr bwMode="auto">
            <a:xfrm rot="19112456">
              <a:off x="6978669" y="3146733"/>
              <a:ext cx="357190"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nvGrpSpPr>
            <p:cNvPr id="262" name="グループ化 261"/>
            <p:cNvGrpSpPr/>
            <p:nvPr/>
          </p:nvGrpSpPr>
          <p:grpSpPr>
            <a:xfrm>
              <a:off x="6143636" y="3429000"/>
              <a:ext cx="1571636" cy="634020"/>
              <a:chOff x="6143636" y="3429000"/>
              <a:chExt cx="1571636" cy="634020"/>
            </a:xfrm>
          </p:grpSpPr>
          <p:sp>
            <p:nvSpPr>
              <p:cNvPr id="254" name="AutoShape 56"/>
              <p:cNvSpPr>
                <a:spLocks noChangeArrowheads="1"/>
              </p:cNvSpPr>
              <p:nvPr/>
            </p:nvSpPr>
            <p:spPr bwMode="auto">
              <a:xfrm>
                <a:off x="6143636" y="3442648"/>
                <a:ext cx="1428760" cy="571504"/>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247" name="Rectangle 6"/>
              <p:cNvSpPr>
                <a:spLocks noChangeArrowheads="1"/>
              </p:cNvSpPr>
              <p:nvPr/>
            </p:nvSpPr>
            <p:spPr bwMode="auto">
              <a:xfrm>
                <a:off x="6143636" y="3429000"/>
                <a:ext cx="1571636" cy="63402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FFCCCC"/>
                    </a:solidFill>
                    <a:latin typeface="Tahoma" pitchFamily="34" charset="0"/>
                  </a:rPr>
                  <a:t>Pre-DECIGO </a:t>
                </a:r>
                <a:r>
                  <a:rPr lang="en-US" altLang="ja-JP" sz="1600" b="1" dirty="0" smtClean="0">
                    <a:solidFill>
                      <a:srgbClr val="EAEAEA"/>
                    </a:solidFill>
                    <a:latin typeface="Tahoma" pitchFamily="34" charset="0"/>
                  </a:rPr>
                  <a:t>   </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(2021~)</a:t>
                </a:r>
              </a:p>
            </p:txBody>
          </p:sp>
        </p:grpSp>
        <p:sp>
          <p:nvSpPr>
            <p:cNvPr id="248" name="右矢印 247"/>
            <p:cNvSpPr/>
            <p:nvPr/>
          </p:nvSpPr>
          <p:spPr bwMode="auto">
            <a:xfrm rot="19585848">
              <a:off x="4192589" y="4575494"/>
              <a:ext cx="357190"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249" name="右矢印 248"/>
            <p:cNvSpPr/>
            <p:nvPr/>
          </p:nvSpPr>
          <p:spPr bwMode="auto">
            <a:xfrm rot="1710271">
              <a:off x="5739910" y="4425606"/>
              <a:ext cx="357190"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nvGrpSpPr>
            <p:cNvPr id="258" name="グループ化 257"/>
            <p:cNvGrpSpPr/>
            <p:nvPr/>
          </p:nvGrpSpPr>
          <p:grpSpPr>
            <a:xfrm>
              <a:off x="6072198" y="4572008"/>
              <a:ext cx="2428892" cy="1758654"/>
              <a:chOff x="6072198" y="4572008"/>
              <a:chExt cx="2428892" cy="1758654"/>
            </a:xfrm>
          </p:grpSpPr>
          <p:sp>
            <p:nvSpPr>
              <p:cNvPr id="251" name="AutoShape 56"/>
              <p:cNvSpPr>
                <a:spLocks noChangeArrowheads="1"/>
              </p:cNvSpPr>
              <p:nvPr/>
            </p:nvSpPr>
            <p:spPr bwMode="auto">
              <a:xfrm>
                <a:off x="6072198" y="4616150"/>
                <a:ext cx="2428892" cy="1714512"/>
              </a:xfrm>
              <a:prstGeom prst="roundRect">
                <a:avLst>
                  <a:gd name="adj" fmla="val 6731"/>
                </a:avLst>
              </a:prstGeom>
              <a:solidFill>
                <a:srgbClr val="FFFFFF">
                  <a:alpha val="10000"/>
                </a:srgbClr>
              </a:solidFill>
              <a:ln w="3175">
                <a:noFill/>
                <a:round/>
                <a:headEnd/>
                <a:tailEnd/>
              </a:ln>
              <a:effectLst/>
            </p:spPr>
            <p:txBody>
              <a:bodyPr wrap="square" anchor="ctr">
                <a:noAutofit/>
              </a:bodyPr>
              <a:lstStyle/>
              <a:p>
                <a:endParaRPr lang="ja-JP" altLang="en-US"/>
              </a:p>
            </p:txBody>
          </p:sp>
          <p:sp>
            <p:nvSpPr>
              <p:cNvPr id="224" name="Rectangle 6"/>
              <p:cNvSpPr>
                <a:spLocks noChangeArrowheads="1"/>
              </p:cNvSpPr>
              <p:nvPr/>
            </p:nvSpPr>
            <p:spPr bwMode="auto">
              <a:xfrm>
                <a:off x="6072198" y="4572008"/>
                <a:ext cx="2428892" cy="871008"/>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600" b="1" dirty="0" smtClean="0">
                    <a:solidFill>
                      <a:srgbClr val="99CCFF"/>
                    </a:solidFill>
                    <a:latin typeface="Tahoma" pitchFamily="34" charset="0"/>
                  </a:rPr>
                  <a:t>Satellite Gravity</a:t>
                </a:r>
                <a:r>
                  <a:rPr lang="en-US" altLang="ja-JP" sz="1600" b="1" dirty="0" smtClean="0">
                    <a:solidFill>
                      <a:srgbClr val="EAEAEA"/>
                    </a:solidFill>
                    <a:latin typeface="Tahoma" pitchFamily="34" charset="0"/>
                  </a:rPr>
                  <a:t>  (?~)</a:t>
                </a:r>
              </a:p>
              <a:p>
                <a:pPr algn="l">
                  <a:lnSpc>
                    <a:spcPct val="110000"/>
                  </a:lnSpc>
                  <a:buClr>
                    <a:schemeClr val="accent2"/>
                  </a:buClr>
                  <a:buSzPct val="70000"/>
                  <a:buFont typeface="Wingdings" pitchFamily="2" charset="2"/>
                  <a:buNone/>
                </a:pPr>
                <a:r>
                  <a:rPr lang="en-US" altLang="ja-JP" sz="1600" b="1" dirty="0" smtClean="0">
                    <a:solidFill>
                      <a:srgbClr val="EAEAEA"/>
                    </a:solidFill>
                    <a:latin typeface="Tahoma" pitchFamily="34" charset="0"/>
                  </a:rPr>
                  <a:t>  </a:t>
                </a:r>
                <a:r>
                  <a:rPr lang="en-US" altLang="ja-JP" sz="1400" b="1" dirty="0" smtClean="0">
                    <a:solidFill>
                      <a:srgbClr val="EAEAEA"/>
                    </a:solidFill>
                    <a:latin typeface="Tahoma" pitchFamily="34" charset="0"/>
                  </a:rPr>
                  <a:t>Space observatory</a:t>
                </a:r>
              </a:p>
              <a:p>
                <a:pPr algn="l">
                  <a:lnSpc>
                    <a:spcPct val="110000"/>
                  </a:lnSpc>
                  <a:buClr>
                    <a:schemeClr val="accent2"/>
                  </a:buClr>
                  <a:buSzPct val="70000"/>
                  <a:buFont typeface="Wingdings" pitchFamily="2" charset="2"/>
                  <a:buNone/>
                </a:pPr>
                <a:r>
                  <a:rPr lang="en-US" altLang="ja-JP" sz="1400" b="1" dirty="0" smtClean="0">
                    <a:solidFill>
                      <a:srgbClr val="EAEAEA"/>
                    </a:solidFill>
                    <a:latin typeface="Tahoma" pitchFamily="34" charset="0"/>
                  </a:rPr>
                  <a:t>     </a:t>
                </a:r>
                <a:r>
                  <a:rPr lang="en-US" altLang="ja-JP" sz="1400" b="1" dirty="0" smtClean="0">
                    <a:solidFill>
                      <a:srgbClr val="EAEAEA"/>
                    </a:solidFill>
                    <a:latin typeface="Tahoma" pitchFamily="34" charset="0"/>
                    <a:sym typeface="Wingdings" pitchFamily="2" charset="2"/>
                  </a:rPr>
                  <a:t> Earth environment</a:t>
                </a:r>
                <a:endParaRPr lang="ja-JP" altLang="en-US" sz="1400" b="1" dirty="0">
                  <a:solidFill>
                    <a:srgbClr val="EAEAEA"/>
                  </a:solidFill>
                  <a:latin typeface="Tahoma" pitchFamily="34" charset="0"/>
                </a:endParaRPr>
              </a:p>
            </p:txBody>
          </p:sp>
          <p:pic>
            <p:nvPicPr>
              <p:cNvPr id="252" name="Picture 9" descr="GOCE Satellite"/>
              <p:cNvPicPr>
                <a:picLocks noChangeAspect="1" noChangeArrowheads="1"/>
              </p:cNvPicPr>
              <p:nvPr/>
            </p:nvPicPr>
            <p:blipFill>
              <a:blip r:embed="rId9" cstate="print"/>
              <a:srcRect/>
              <a:stretch>
                <a:fillRect/>
              </a:stretch>
            </p:blipFill>
            <p:spPr bwMode="auto">
              <a:xfrm>
                <a:off x="6429388" y="5429264"/>
                <a:ext cx="1282481" cy="875293"/>
              </a:xfrm>
              <a:prstGeom prst="rect">
                <a:avLst/>
              </a:prstGeom>
              <a:noFill/>
            </p:spPr>
          </p:pic>
        </p:grpSp>
        <p:sp>
          <p:nvSpPr>
            <p:cNvPr id="253" name="右矢印 252"/>
            <p:cNvSpPr/>
            <p:nvPr/>
          </p:nvSpPr>
          <p:spPr bwMode="auto">
            <a:xfrm rot="20540828">
              <a:off x="5822966" y="3690745"/>
              <a:ext cx="357190"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grpSp>
      <p:sp>
        <p:nvSpPr>
          <p:cNvPr id="225" name="スライド番号プレースホルダー 224"/>
          <p:cNvSpPr>
            <a:spLocks noGrp="1"/>
          </p:cNvSpPr>
          <p:nvPr>
            <p:ph type="sldNum" sz="quarter" idx="11"/>
          </p:nvPr>
        </p:nvSpPr>
        <p:spPr/>
        <p:txBody>
          <a:bodyPr/>
          <a:lstStyle/>
          <a:p>
            <a:pPr>
              <a:defRPr/>
            </a:pPr>
            <a:fld id="{7AF75637-E8AC-4181-927C-9D85E9A3AAC1}" type="slidenum">
              <a:rPr lang="en-US" altLang="ja-JP" smtClean="0"/>
              <a:pPr>
                <a:defRPr/>
              </a:pPr>
              <a:t>58</a:t>
            </a:fld>
            <a:endParaRPr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p:txBody>
          <a:bodyPr/>
          <a:lstStyle/>
          <a:p>
            <a:r>
              <a:rPr lang="ja-JP" altLang="en-US"/>
              <a:t>観測周波数帯と観測対象</a:t>
            </a:r>
          </a:p>
        </p:txBody>
      </p:sp>
      <p:sp>
        <p:nvSpPr>
          <p:cNvPr id="30"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1144835" name="AutoShape 3"/>
          <p:cNvSpPr>
            <a:spLocks noChangeAspect="1" noChangeArrowheads="1"/>
          </p:cNvSpPr>
          <p:nvPr/>
        </p:nvSpPr>
        <p:spPr bwMode="auto">
          <a:xfrm>
            <a:off x="900113" y="2205038"/>
            <a:ext cx="7632700" cy="4222750"/>
          </a:xfrm>
          <a:prstGeom prst="roundRect">
            <a:avLst>
              <a:gd name="adj" fmla="val 1917"/>
            </a:avLst>
          </a:prstGeom>
          <a:solidFill>
            <a:srgbClr val="FFFFFF">
              <a:alpha val="10001"/>
            </a:srgbClr>
          </a:solidFill>
          <a:ln w="9525">
            <a:noFill/>
            <a:round/>
            <a:headEnd/>
            <a:tailEnd/>
          </a:ln>
          <a:effectLst/>
        </p:spPr>
        <p:txBody>
          <a:bodyPr anchor="ctr">
            <a:noAutofit/>
          </a:bodyPr>
          <a:lstStyle/>
          <a:p>
            <a:endParaRPr lang="ja-JP" altLang="en-US">
              <a:latin typeface="Tahoma" pitchFamily="34" charset="0"/>
            </a:endParaRPr>
          </a:p>
        </p:txBody>
      </p:sp>
      <p:pic>
        <p:nvPicPr>
          <p:cNvPr id="1144836" name="Picture 4"/>
          <p:cNvPicPr>
            <a:picLocks noChangeAspect="1" noChangeArrowheads="1"/>
          </p:cNvPicPr>
          <p:nvPr/>
        </p:nvPicPr>
        <p:blipFill>
          <a:blip r:embed="rId3" cstate="print"/>
          <a:srcRect/>
          <a:stretch>
            <a:fillRect/>
          </a:stretch>
        </p:blipFill>
        <p:spPr bwMode="auto">
          <a:xfrm>
            <a:off x="993775" y="2181225"/>
            <a:ext cx="7343775" cy="4271963"/>
          </a:xfrm>
          <a:prstGeom prst="rect">
            <a:avLst/>
          </a:prstGeom>
          <a:noFill/>
          <a:ln w="15875">
            <a:noFill/>
            <a:miter lim="800000"/>
            <a:headEnd/>
            <a:tailEnd/>
          </a:ln>
          <a:effectLst/>
        </p:spPr>
      </p:pic>
      <p:sp>
        <p:nvSpPr>
          <p:cNvPr id="1144837" name="Freeform 5"/>
          <p:cNvSpPr>
            <a:spLocks noChangeAspect="1"/>
          </p:cNvSpPr>
          <p:nvPr/>
        </p:nvSpPr>
        <p:spPr bwMode="auto">
          <a:xfrm>
            <a:off x="4859338" y="2420938"/>
            <a:ext cx="1438275" cy="3330575"/>
          </a:xfrm>
          <a:custGeom>
            <a:avLst/>
            <a:gdLst/>
            <a:ahLst/>
            <a:cxnLst>
              <a:cxn ang="0">
                <a:pos x="768" y="1776"/>
              </a:cxn>
              <a:cxn ang="0">
                <a:pos x="384" y="0"/>
              </a:cxn>
              <a:cxn ang="0">
                <a:pos x="0" y="0"/>
              </a:cxn>
              <a:cxn ang="0">
                <a:pos x="432" y="1776"/>
              </a:cxn>
              <a:cxn ang="0">
                <a:pos x="768" y="1776"/>
              </a:cxn>
            </a:cxnLst>
            <a:rect l="0" t="0" r="r" b="b"/>
            <a:pathLst>
              <a:path w="768" h="1776">
                <a:moveTo>
                  <a:pt x="768" y="1776"/>
                </a:moveTo>
                <a:lnTo>
                  <a:pt x="384" y="0"/>
                </a:lnTo>
                <a:lnTo>
                  <a:pt x="0" y="0"/>
                </a:lnTo>
                <a:lnTo>
                  <a:pt x="432" y="1776"/>
                </a:lnTo>
                <a:lnTo>
                  <a:pt x="768" y="1776"/>
                </a:lnTo>
                <a:close/>
              </a:path>
            </a:pathLst>
          </a:custGeom>
          <a:solidFill>
            <a:srgbClr val="C0C0C0">
              <a:alpha val="20000"/>
            </a:srgbClr>
          </a:solidFill>
          <a:ln w="15875" cap="flat" cmpd="sng">
            <a:noFill/>
            <a:prstDash val="solid"/>
            <a:round/>
            <a:headEnd/>
            <a:tailEnd/>
          </a:ln>
          <a:effectLst/>
        </p:spPr>
        <p:txBody>
          <a:bodyPr wrap="none" anchor="ctr">
            <a:noAutofit/>
          </a:bodyPr>
          <a:lstStyle/>
          <a:p>
            <a:endParaRPr lang="ja-JP" altLang="en-US">
              <a:latin typeface="Tahoma" pitchFamily="34" charset="0"/>
            </a:endParaRPr>
          </a:p>
        </p:txBody>
      </p:sp>
      <p:sp>
        <p:nvSpPr>
          <p:cNvPr id="1144838" name="Rectangle 6"/>
          <p:cNvSpPr>
            <a:spLocks noChangeAspect="1" noChangeArrowheads="1"/>
          </p:cNvSpPr>
          <p:nvPr/>
        </p:nvSpPr>
        <p:spPr bwMode="auto">
          <a:xfrm>
            <a:off x="3419475" y="4557713"/>
            <a:ext cx="1992313" cy="806450"/>
          </a:xfrm>
          <a:prstGeom prst="rect">
            <a:avLst/>
          </a:prstGeom>
          <a:noFill/>
          <a:ln w="9525">
            <a:noFill/>
            <a:miter lim="800000"/>
            <a:headEnd/>
            <a:tailEnd/>
          </a:ln>
          <a:effectLst/>
        </p:spPr>
        <p:txBody>
          <a:bodyPr wrap="none">
            <a:noAutofit/>
          </a:bodyPr>
          <a:lstStyle/>
          <a:p>
            <a:pPr algn="l">
              <a:lnSpc>
                <a:spcPct val="90000"/>
              </a:lnSpc>
              <a:buFontTx/>
              <a:buNone/>
            </a:pPr>
            <a:r>
              <a:rPr lang="en-US" altLang="ja-JP" sz="1600" b="1" dirty="0">
                <a:solidFill>
                  <a:srgbClr val="CC99FF"/>
                </a:solidFill>
                <a:latin typeface="Tahoma" pitchFamily="34" charset="0"/>
              </a:rPr>
              <a:t>  DECIGO</a:t>
            </a:r>
            <a:r>
              <a:rPr lang="en-US" altLang="ja-JP" sz="1200" b="1" dirty="0">
                <a:solidFill>
                  <a:srgbClr val="CC99FF"/>
                </a:solidFill>
                <a:latin typeface="Tahoma" pitchFamily="34" charset="0"/>
              </a:rPr>
              <a:t> </a:t>
            </a:r>
          </a:p>
          <a:p>
            <a:pPr algn="l">
              <a:lnSpc>
                <a:spcPct val="90000"/>
              </a:lnSpc>
              <a:buFontTx/>
              <a:buNone/>
            </a:pPr>
            <a:r>
              <a:rPr lang="en-US" altLang="ja-JP" sz="1600" b="1" dirty="0">
                <a:solidFill>
                  <a:srgbClr val="CC99FF"/>
                </a:solidFill>
                <a:latin typeface="Tahoma" pitchFamily="34" charset="0"/>
              </a:rPr>
              <a:t>  </a:t>
            </a:r>
            <a:r>
              <a:rPr lang="ja-JP" altLang="en-US" sz="1000" b="1" dirty="0">
                <a:solidFill>
                  <a:srgbClr val="CC99FF"/>
                </a:solidFill>
                <a:latin typeface="Tahoma" pitchFamily="34" charset="0"/>
              </a:rPr>
              <a:t>基線長 </a:t>
            </a:r>
            <a:r>
              <a:rPr lang="en-US" altLang="ja-JP" sz="1000" b="1" dirty="0">
                <a:solidFill>
                  <a:srgbClr val="CC99FF"/>
                </a:solidFill>
                <a:latin typeface="Tahoma" pitchFamily="34" charset="0"/>
              </a:rPr>
              <a:t>10</a:t>
            </a:r>
            <a:r>
              <a:rPr lang="en-US" altLang="ja-JP" sz="1000" b="1" baseline="30000" dirty="0">
                <a:solidFill>
                  <a:srgbClr val="CC99FF"/>
                </a:solidFill>
                <a:latin typeface="Tahoma" pitchFamily="34" charset="0"/>
              </a:rPr>
              <a:t>7</a:t>
            </a:r>
            <a:r>
              <a:rPr lang="en-US" altLang="ja-JP" sz="1000" b="1" dirty="0">
                <a:solidFill>
                  <a:srgbClr val="CC99FF"/>
                </a:solidFill>
                <a:latin typeface="Tahoma" pitchFamily="34" charset="0"/>
              </a:rPr>
              <a:t> m, </a:t>
            </a:r>
            <a:r>
              <a:rPr lang="ja-JP" altLang="en-US" sz="1000" b="1" dirty="0">
                <a:solidFill>
                  <a:srgbClr val="CC99FF"/>
                </a:solidFill>
                <a:latin typeface="Tahoma" pitchFamily="34" charset="0"/>
              </a:rPr>
              <a:t>マス </a:t>
            </a:r>
            <a:r>
              <a:rPr lang="en-US" altLang="ja-JP" sz="1000" b="1" dirty="0">
                <a:solidFill>
                  <a:srgbClr val="CC99FF"/>
                </a:solidFill>
                <a:latin typeface="Tahoma" pitchFamily="34" charset="0"/>
              </a:rPr>
              <a:t>100kg, </a:t>
            </a:r>
          </a:p>
          <a:p>
            <a:pPr algn="l">
              <a:lnSpc>
                <a:spcPct val="90000"/>
              </a:lnSpc>
              <a:buFontTx/>
              <a:buNone/>
            </a:pPr>
            <a:r>
              <a:rPr lang="en-US" altLang="ja-JP" sz="1000" b="1" dirty="0">
                <a:solidFill>
                  <a:srgbClr val="CC99FF"/>
                </a:solidFill>
                <a:latin typeface="Tahoma" pitchFamily="34" charset="0"/>
              </a:rPr>
              <a:t>   </a:t>
            </a:r>
            <a:r>
              <a:rPr lang="ja-JP" altLang="en-US" sz="1000" b="1" dirty="0">
                <a:solidFill>
                  <a:srgbClr val="CC99FF"/>
                </a:solidFill>
                <a:latin typeface="Tahoma" pitchFamily="34" charset="0"/>
              </a:rPr>
              <a:t>レーザー光 </a:t>
            </a:r>
            <a:r>
              <a:rPr lang="en-US" altLang="ja-JP" sz="1000" b="1" dirty="0">
                <a:solidFill>
                  <a:srgbClr val="CC99FF"/>
                </a:solidFill>
                <a:latin typeface="Tahoma" pitchFamily="34" charset="0"/>
              </a:rPr>
              <a:t>10W, </a:t>
            </a:r>
            <a:r>
              <a:rPr lang="ja-JP" altLang="en-US" sz="1000" b="1" dirty="0">
                <a:solidFill>
                  <a:srgbClr val="CC99FF"/>
                </a:solidFill>
                <a:latin typeface="Tahoma" pitchFamily="34" charset="0"/>
              </a:rPr>
              <a:t>波長 </a:t>
            </a:r>
            <a:r>
              <a:rPr lang="en-US" altLang="ja-JP" sz="1000" b="1" dirty="0">
                <a:solidFill>
                  <a:srgbClr val="CC99FF"/>
                </a:solidFill>
                <a:latin typeface="Tahoma" pitchFamily="34" charset="0"/>
              </a:rPr>
              <a:t>532nm</a:t>
            </a:r>
          </a:p>
          <a:p>
            <a:pPr algn="l">
              <a:lnSpc>
                <a:spcPct val="90000"/>
              </a:lnSpc>
              <a:buFontTx/>
              <a:buNone/>
            </a:pPr>
            <a:r>
              <a:rPr lang="en-US" altLang="ja-JP" sz="1000" b="1" dirty="0">
                <a:solidFill>
                  <a:srgbClr val="CC99FF"/>
                </a:solidFill>
                <a:latin typeface="Tahoma" pitchFamily="34" charset="0"/>
              </a:rPr>
              <a:t>   </a:t>
            </a:r>
            <a:r>
              <a:rPr lang="ja-JP" altLang="en-US" sz="1000" b="1" dirty="0">
                <a:solidFill>
                  <a:srgbClr val="CC99FF"/>
                </a:solidFill>
                <a:latin typeface="Tahoma" pitchFamily="34" charset="0"/>
              </a:rPr>
              <a:t>テレスコープ径 </a:t>
            </a:r>
            <a:r>
              <a:rPr lang="en-US" altLang="ja-JP" sz="1000" b="1" dirty="0">
                <a:solidFill>
                  <a:srgbClr val="CC99FF"/>
                </a:solidFill>
                <a:latin typeface="Tahoma" pitchFamily="34" charset="0"/>
              </a:rPr>
              <a:t>1m</a:t>
            </a:r>
          </a:p>
        </p:txBody>
      </p:sp>
      <p:sp>
        <p:nvSpPr>
          <p:cNvPr id="1144844" name="Rectangle 12"/>
          <p:cNvSpPr>
            <a:spLocks noChangeAspect="1" noChangeArrowheads="1"/>
          </p:cNvSpPr>
          <p:nvPr/>
        </p:nvSpPr>
        <p:spPr bwMode="auto">
          <a:xfrm>
            <a:off x="7246938" y="4592648"/>
            <a:ext cx="709612" cy="336550"/>
          </a:xfrm>
          <a:prstGeom prst="rect">
            <a:avLst/>
          </a:prstGeom>
          <a:noFill/>
          <a:ln w="9525">
            <a:noFill/>
            <a:miter lim="800000"/>
            <a:headEnd/>
            <a:tailEnd/>
          </a:ln>
          <a:effectLst/>
        </p:spPr>
        <p:txBody>
          <a:bodyPr wrap="none">
            <a:noAutofit/>
          </a:bodyPr>
          <a:lstStyle/>
          <a:p>
            <a:pPr>
              <a:buFontTx/>
              <a:buNone/>
            </a:pPr>
            <a:r>
              <a:rPr lang="en-US" altLang="ja-JP" sz="1600" b="1" dirty="0">
                <a:solidFill>
                  <a:srgbClr val="FFCC99"/>
                </a:solidFill>
                <a:latin typeface="Tahoma" pitchFamily="34" charset="0"/>
              </a:rPr>
              <a:t>LCGT</a:t>
            </a:r>
          </a:p>
        </p:txBody>
      </p:sp>
      <p:grpSp>
        <p:nvGrpSpPr>
          <p:cNvPr id="33" name="グループ化 32"/>
          <p:cNvGrpSpPr/>
          <p:nvPr/>
        </p:nvGrpSpPr>
        <p:grpSpPr>
          <a:xfrm>
            <a:off x="6065838" y="2852737"/>
            <a:ext cx="1973262" cy="1884362"/>
            <a:chOff x="6065838" y="2852737"/>
            <a:chExt cx="1973262" cy="1884362"/>
          </a:xfrm>
        </p:grpSpPr>
        <p:sp>
          <p:nvSpPr>
            <p:cNvPr id="1144840" name="Freeform 8"/>
            <p:cNvSpPr>
              <a:spLocks noChangeAspect="1"/>
            </p:cNvSpPr>
            <p:nvPr/>
          </p:nvSpPr>
          <p:spPr bwMode="auto">
            <a:xfrm>
              <a:off x="6786563" y="3354387"/>
              <a:ext cx="719137" cy="719137"/>
            </a:xfrm>
            <a:custGeom>
              <a:avLst/>
              <a:gdLst/>
              <a:ahLst/>
              <a:cxnLst>
                <a:cxn ang="0">
                  <a:pos x="0" y="0"/>
                </a:cxn>
                <a:cxn ang="0">
                  <a:pos x="384" y="48"/>
                </a:cxn>
                <a:cxn ang="0">
                  <a:pos x="384" y="384"/>
                </a:cxn>
                <a:cxn ang="0">
                  <a:pos x="0" y="384"/>
                </a:cxn>
                <a:cxn ang="0">
                  <a:pos x="0" y="0"/>
                </a:cxn>
              </a:cxnLst>
              <a:rect l="0" t="0" r="r" b="b"/>
              <a:pathLst>
                <a:path w="384" h="384">
                  <a:moveTo>
                    <a:pt x="0" y="0"/>
                  </a:moveTo>
                  <a:lnTo>
                    <a:pt x="384" y="48"/>
                  </a:lnTo>
                  <a:lnTo>
                    <a:pt x="384" y="384"/>
                  </a:lnTo>
                  <a:lnTo>
                    <a:pt x="0" y="384"/>
                  </a:lnTo>
                  <a:lnTo>
                    <a:pt x="0" y="0"/>
                  </a:lnTo>
                  <a:close/>
                </a:path>
              </a:pathLst>
            </a:custGeom>
            <a:solidFill>
              <a:srgbClr val="FFFF99">
                <a:alpha val="50000"/>
              </a:srgbClr>
            </a:solidFill>
            <a:ln w="3175" cap="flat" cmpd="sng">
              <a:noFill/>
              <a:prstDash val="solid"/>
              <a:round/>
              <a:headEnd/>
              <a:tailEnd/>
            </a:ln>
            <a:effectLst/>
          </p:spPr>
          <p:txBody>
            <a:bodyPr wrap="none" anchor="ctr">
              <a:noAutofit/>
            </a:bodyPr>
            <a:lstStyle/>
            <a:p>
              <a:endParaRPr lang="ja-JP" altLang="en-US">
                <a:latin typeface="Tahoma" pitchFamily="34" charset="0"/>
              </a:endParaRPr>
            </a:p>
          </p:txBody>
        </p:sp>
        <p:sp>
          <p:nvSpPr>
            <p:cNvPr id="1144841" name="Freeform 9"/>
            <p:cNvSpPr>
              <a:spLocks noChangeAspect="1"/>
            </p:cNvSpPr>
            <p:nvPr/>
          </p:nvSpPr>
          <p:spPr bwMode="auto">
            <a:xfrm>
              <a:off x="6065838" y="3119437"/>
              <a:ext cx="1530350" cy="987425"/>
            </a:xfrm>
            <a:custGeom>
              <a:avLst/>
              <a:gdLst/>
              <a:ahLst/>
              <a:cxnLst>
                <a:cxn ang="0">
                  <a:pos x="816" y="336"/>
                </a:cxn>
                <a:cxn ang="0">
                  <a:pos x="0" y="0"/>
                </a:cxn>
                <a:cxn ang="0">
                  <a:pos x="0" y="192"/>
                </a:cxn>
                <a:cxn ang="0">
                  <a:pos x="816" y="528"/>
                </a:cxn>
                <a:cxn ang="0">
                  <a:pos x="816" y="336"/>
                </a:cxn>
              </a:cxnLst>
              <a:rect l="0" t="0" r="r" b="b"/>
              <a:pathLst>
                <a:path w="816" h="528">
                  <a:moveTo>
                    <a:pt x="816" y="336"/>
                  </a:moveTo>
                  <a:lnTo>
                    <a:pt x="0" y="0"/>
                  </a:lnTo>
                  <a:lnTo>
                    <a:pt x="0" y="192"/>
                  </a:lnTo>
                  <a:lnTo>
                    <a:pt x="816" y="528"/>
                  </a:lnTo>
                  <a:lnTo>
                    <a:pt x="816" y="336"/>
                  </a:lnTo>
                  <a:close/>
                </a:path>
              </a:pathLst>
            </a:custGeom>
            <a:solidFill>
              <a:srgbClr val="CCFFCC">
                <a:alpha val="50000"/>
              </a:srgbClr>
            </a:solidFill>
            <a:ln w="15875" cap="flat" cmpd="sng">
              <a:noFill/>
              <a:prstDash val="solid"/>
              <a:round/>
              <a:headEnd/>
              <a:tailEnd/>
            </a:ln>
            <a:effectLst/>
          </p:spPr>
          <p:txBody>
            <a:bodyPr wrap="none" anchor="ctr">
              <a:noAutofit/>
            </a:bodyPr>
            <a:lstStyle/>
            <a:p>
              <a:endParaRPr lang="ja-JP" altLang="en-US">
                <a:latin typeface="Tahoma" pitchFamily="34" charset="0"/>
              </a:endParaRPr>
            </a:p>
          </p:txBody>
        </p:sp>
        <p:sp>
          <p:nvSpPr>
            <p:cNvPr id="1144842" name="Oval 10"/>
            <p:cNvSpPr>
              <a:spLocks noChangeAspect="1" noChangeArrowheads="1"/>
            </p:cNvSpPr>
            <p:nvPr/>
          </p:nvSpPr>
          <p:spPr bwMode="auto">
            <a:xfrm>
              <a:off x="7146925" y="4106861"/>
              <a:ext cx="179387" cy="180975"/>
            </a:xfrm>
            <a:prstGeom prst="ellipse">
              <a:avLst/>
            </a:prstGeom>
            <a:solidFill>
              <a:srgbClr val="FF9900"/>
            </a:solidFill>
            <a:ln w="15875">
              <a:noFill/>
              <a:round/>
              <a:headEnd/>
              <a:tailEnd/>
            </a:ln>
            <a:effectLst/>
          </p:spPr>
          <p:txBody>
            <a:bodyPr wrap="none" anchor="ctr">
              <a:noAutofit/>
            </a:bodyPr>
            <a:lstStyle/>
            <a:p>
              <a:endParaRPr lang="ja-JP" altLang="en-US">
                <a:latin typeface="Tahoma" pitchFamily="34" charset="0"/>
              </a:endParaRPr>
            </a:p>
          </p:txBody>
        </p:sp>
        <p:sp>
          <p:nvSpPr>
            <p:cNvPr id="1144843" name="Freeform 11"/>
            <p:cNvSpPr>
              <a:spLocks noChangeAspect="1"/>
            </p:cNvSpPr>
            <p:nvPr/>
          </p:nvSpPr>
          <p:spPr bwMode="auto">
            <a:xfrm>
              <a:off x="6065838" y="3836987"/>
              <a:ext cx="539750" cy="900112"/>
            </a:xfrm>
            <a:custGeom>
              <a:avLst/>
              <a:gdLst/>
              <a:ahLst/>
              <a:cxnLst>
                <a:cxn ang="0">
                  <a:pos x="0" y="0"/>
                </a:cxn>
                <a:cxn ang="0">
                  <a:pos x="288" y="96"/>
                </a:cxn>
                <a:cxn ang="0">
                  <a:pos x="288" y="480"/>
                </a:cxn>
                <a:cxn ang="0">
                  <a:pos x="48" y="432"/>
                </a:cxn>
                <a:cxn ang="0">
                  <a:pos x="0" y="0"/>
                </a:cxn>
              </a:cxnLst>
              <a:rect l="0" t="0" r="r" b="b"/>
              <a:pathLst>
                <a:path w="288" h="480">
                  <a:moveTo>
                    <a:pt x="0" y="0"/>
                  </a:moveTo>
                  <a:lnTo>
                    <a:pt x="288" y="96"/>
                  </a:lnTo>
                  <a:lnTo>
                    <a:pt x="288" y="480"/>
                  </a:lnTo>
                  <a:lnTo>
                    <a:pt x="48" y="432"/>
                  </a:lnTo>
                  <a:lnTo>
                    <a:pt x="0" y="0"/>
                  </a:lnTo>
                  <a:close/>
                </a:path>
              </a:pathLst>
            </a:custGeom>
            <a:solidFill>
              <a:srgbClr val="FFCC99">
                <a:alpha val="50000"/>
              </a:srgbClr>
            </a:solidFill>
            <a:ln w="15875" cap="flat" cmpd="sng">
              <a:noFill/>
              <a:prstDash val="solid"/>
              <a:round/>
              <a:headEnd/>
              <a:tailEnd/>
            </a:ln>
            <a:effectLst/>
          </p:spPr>
          <p:txBody>
            <a:bodyPr wrap="none" anchor="ctr">
              <a:noAutofit/>
            </a:bodyPr>
            <a:lstStyle/>
            <a:p>
              <a:endParaRPr lang="ja-JP" altLang="en-US">
                <a:latin typeface="Tahoma" pitchFamily="34" charset="0"/>
              </a:endParaRPr>
            </a:p>
          </p:txBody>
        </p:sp>
        <p:sp>
          <p:nvSpPr>
            <p:cNvPr id="1144845" name="Rectangle 13"/>
            <p:cNvSpPr>
              <a:spLocks noChangeAspect="1" noChangeArrowheads="1"/>
            </p:cNvSpPr>
            <p:nvPr/>
          </p:nvSpPr>
          <p:spPr bwMode="auto">
            <a:xfrm>
              <a:off x="7092950" y="3117849"/>
              <a:ext cx="946150" cy="457200"/>
            </a:xfrm>
            <a:prstGeom prst="rect">
              <a:avLst/>
            </a:prstGeom>
            <a:noFill/>
            <a:ln w="9525">
              <a:noFill/>
              <a:miter lim="800000"/>
              <a:headEnd/>
              <a:tailEnd/>
            </a:ln>
            <a:effectLst/>
          </p:spPr>
          <p:txBody>
            <a:bodyPr wrap="none">
              <a:noAutofit/>
            </a:bodyPr>
            <a:lstStyle/>
            <a:p>
              <a:pPr algn="l">
                <a:buFontTx/>
                <a:buNone/>
              </a:pPr>
              <a:r>
                <a:rPr lang="ja-JP" altLang="en-US" sz="1200" b="1" dirty="0">
                  <a:solidFill>
                    <a:srgbClr val="FFFF66"/>
                  </a:solidFill>
                  <a:latin typeface="Tahoma" pitchFamily="34" charset="0"/>
                </a:rPr>
                <a:t>重力崩壊型</a:t>
              </a:r>
            </a:p>
            <a:p>
              <a:pPr algn="l">
                <a:buFontTx/>
                <a:buNone/>
              </a:pPr>
              <a:r>
                <a:rPr lang="ja-JP" altLang="en-US" sz="1200" b="1" dirty="0">
                  <a:solidFill>
                    <a:srgbClr val="FFFF66"/>
                  </a:solidFill>
                  <a:latin typeface="Tahoma" pitchFamily="34" charset="0"/>
                </a:rPr>
                <a:t>超新星爆発</a:t>
              </a:r>
            </a:p>
          </p:txBody>
        </p:sp>
        <p:sp>
          <p:nvSpPr>
            <p:cNvPr id="1144846" name="Rectangle 14"/>
            <p:cNvSpPr>
              <a:spLocks noChangeAspect="1" noChangeArrowheads="1"/>
            </p:cNvSpPr>
            <p:nvPr/>
          </p:nvSpPr>
          <p:spPr bwMode="auto">
            <a:xfrm>
              <a:off x="6227763" y="2852737"/>
              <a:ext cx="793750" cy="457200"/>
            </a:xfrm>
            <a:prstGeom prst="rect">
              <a:avLst/>
            </a:prstGeom>
            <a:noFill/>
            <a:ln w="9525">
              <a:noFill/>
              <a:miter lim="800000"/>
              <a:headEnd/>
              <a:tailEnd/>
            </a:ln>
            <a:effectLst/>
          </p:spPr>
          <p:txBody>
            <a:bodyPr wrap="none">
              <a:noAutofit/>
            </a:bodyPr>
            <a:lstStyle/>
            <a:p>
              <a:pPr algn="l">
                <a:buFontTx/>
                <a:buNone/>
              </a:pPr>
              <a:r>
                <a:rPr lang="ja-JP" altLang="en-US" sz="1200" b="1">
                  <a:solidFill>
                    <a:srgbClr val="CCFFCC"/>
                  </a:solidFill>
                  <a:latin typeface="Tahoma" pitchFamily="34" charset="0"/>
                </a:rPr>
                <a:t>中性子星</a:t>
              </a:r>
            </a:p>
            <a:p>
              <a:pPr algn="l">
                <a:buFontTx/>
                <a:buNone/>
              </a:pPr>
              <a:r>
                <a:rPr lang="ja-JP" altLang="en-US" sz="1200" b="1">
                  <a:solidFill>
                    <a:srgbClr val="CCFFCC"/>
                  </a:solidFill>
                  <a:latin typeface="Tahoma" pitchFamily="34" charset="0"/>
                </a:rPr>
                <a:t>連星合体</a:t>
              </a:r>
            </a:p>
          </p:txBody>
        </p:sp>
        <p:sp>
          <p:nvSpPr>
            <p:cNvPr id="1144847" name="Rectangle 15"/>
            <p:cNvSpPr>
              <a:spLocks noChangeAspect="1" noChangeArrowheads="1"/>
            </p:cNvSpPr>
            <p:nvPr/>
          </p:nvSpPr>
          <p:spPr bwMode="auto">
            <a:xfrm>
              <a:off x="7324725" y="3800474"/>
              <a:ext cx="631825" cy="396875"/>
            </a:xfrm>
            <a:prstGeom prst="rect">
              <a:avLst/>
            </a:prstGeom>
            <a:noFill/>
            <a:ln w="9525">
              <a:noFill/>
              <a:miter lim="800000"/>
              <a:headEnd/>
              <a:tailEnd/>
            </a:ln>
            <a:effectLst/>
          </p:spPr>
          <p:txBody>
            <a:bodyPr wrap="none">
              <a:noAutofit/>
            </a:bodyPr>
            <a:lstStyle/>
            <a:p>
              <a:pPr algn="l">
                <a:buFontTx/>
                <a:buNone/>
              </a:pPr>
              <a:r>
                <a:rPr lang="en-US" altLang="ja-JP" sz="1000" b="1">
                  <a:solidFill>
                    <a:srgbClr val="FF9900"/>
                  </a:solidFill>
                  <a:latin typeface="Tahoma" pitchFamily="34" charset="0"/>
                </a:rPr>
                <a:t>ScoX-1</a:t>
              </a:r>
            </a:p>
            <a:p>
              <a:pPr algn="l">
                <a:buFontTx/>
                <a:buNone/>
              </a:pPr>
              <a:r>
                <a:rPr lang="en-US" altLang="ja-JP" sz="1000" b="1">
                  <a:solidFill>
                    <a:srgbClr val="FF9900"/>
                  </a:solidFill>
                  <a:latin typeface="Tahoma" pitchFamily="34" charset="0"/>
                </a:rPr>
                <a:t>  (1yr)</a:t>
              </a:r>
            </a:p>
          </p:txBody>
        </p:sp>
        <p:sp>
          <p:nvSpPr>
            <p:cNvPr id="1144848" name="Rectangle 16"/>
            <p:cNvSpPr>
              <a:spLocks noChangeAspect="1" noChangeArrowheads="1"/>
            </p:cNvSpPr>
            <p:nvPr/>
          </p:nvSpPr>
          <p:spPr bwMode="auto">
            <a:xfrm>
              <a:off x="6113463" y="3900486"/>
              <a:ext cx="749300" cy="427037"/>
            </a:xfrm>
            <a:prstGeom prst="rect">
              <a:avLst/>
            </a:prstGeom>
            <a:noFill/>
            <a:ln w="9525">
              <a:noFill/>
              <a:miter lim="800000"/>
              <a:headEnd/>
              <a:tailEnd/>
            </a:ln>
            <a:effectLst/>
          </p:spPr>
          <p:txBody>
            <a:bodyPr wrap="none">
              <a:noAutofit/>
            </a:bodyPr>
            <a:lstStyle/>
            <a:p>
              <a:pPr algn="l">
                <a:buFontTx/>
                <a:buNone/>
              </a:pPr>
              <a:r>
                <a:rPr lang="ja-JP" altLang="en-US" sz="1200" b="1">
                  <a:solidFill>
                    <a:srgbClr val="FF9900"/>
                  </a:solidFill>
                  <a:latin typeface="Tahoma" pitchFamily="34" charset="0"/>
                </a:rPr>
                <a:t>パルサー</a:t>
              </a:r>
            </a:p>
            <a:p>
              <a:pPr algn="l">
                <a:buFontTx/>
                <a:buNone/>
              </a:pPr>
              <a:r>
                <a:rPr lang="ja-JP" altLang="en-US" sz="1000" b="1">
                  <a:solidFill>
                    <a:srgbClr val="FF9900"/>
                  </a:solidFill>
                  <a:latin typeface="Tahoma" pitchFamily="34" charset="0"/>
                </a:rPr>
                <a:t>　　  </a:t>
              </a:r>
              <a:r>
                <a:rPr lang="en-US" altLang="ja-JP" sz="1000" b="1">
                  <a:solidFill>
                    <a:srgbClr val="FF9900"/>
                  </a:solidFill>
                  <a:latin typeface="Tahoma" pitchFamily="34" charset="0"/>
                </a:rPr>
                <a:t>(1yr)</a:t>
              </a:r>
            </a:p>
          </p:txBody>
        </p:sp>
      </p:grpSp>
      <p:grpSp>
        <p:nvGrpSpPr>
          <p:cNvPr id="34" name="グループ化 33"/>
          <p:cNvGrpSpPr/>
          <p:nvPr/>
        </p:nvGrpSpPr>
        <p:grpSpPr>
          <a:xfrm>
            <a:off x="2339975" y="2349500"/>
            <a:ext cx="2886075" cy="1944688"/>
            <a:chOff x="2339975" y="2349500"/>
            <a:chExt cx="2886075" cy="1944688"/>
          </a:xfrm>
        </p:grpSpPr>
        <p:sp>
          <p:nvSpPr>
            <p:cNvPr id="1144850" name="Freeform 18"/>
            <p:cNvSpPr>
              <a:spLocks noChangeAspect="1"/>
            </p:cNvSpPr>
            <p:nvPr/>
          </p:nvSpPr>
          <p:spPr bwMode="auto">
            <a:xfrm>
              <a:off x="2339975" y="2757488"/>
              <a:ext cx="2146300" cy="1536700"/>
            </a:xfrm>
            <a:custGeom>
              <a:avLst/>
              <a:gdLst/>
              <a:ahLst/>
              <a:cxnLst>
                <a:cxn ang="0">
                  <a:pos x="0" y="0"/>
                </a:cxn>
                <a:cxn ang="0">
                  <a:pos x="168" y="24"/>
                </a:cxn>
                <a:cxn ang="0">
                  <a:pos x="432" y="108"/>
                </a:cxn>
                <a:cxn ang="0">
                  <a:pos x="528" y="138"/>
                </a:cxn>
                <a:cxn ang="0">
                  <a:pos x="564" y="162"/>
                </a:cxn>
                <a:cxn ang="0">
                  <a:pos x="624" y="216"/>
                </a:cxn>
                <a:cxn ang="0">
                  <a:pos x="654" y="240"/>
                </a:cxn>
                <a:cxn ang="0">
                  <a:pos x="666" y="258"/>
                </a:cxn>
                <a:cxn ang="0">
                  <a:pos x="684" y="270"/>
                </a:cxn>
                <a:cxn ang="0">
                  <a:pos x="756" y="348"/>
                </a:cxn>
                <a:cxn ang="0">
                  <a:pos x="780" y="378"/>
                </a:cxn>
                <a:cxn ang="0">
                  <a:pos x="816" y="426"/>
                </a:cxn>
                <a:cxn ang="0">
                  <a:pos x="840" y="456"/>
                </a:cxn>
                <a:cxn ang="0">
                  <a:pos x="864" y="492"/>
                </a:cxn>
                <a:cxn ang="0">
                  <a:pos x="918" y="534"/>
                </a:cxn>
                <a:cxn ang="0">
                  <a:pos x="930" y="552"/>
                </a:cxn>
                <a:cxn ang="0">
                  <a:pos x="948" y="564"/>
                </a:cxn>
                <a:cxn ang="0">
                  <a:pos x="1050" y="678"/>
                </a:cxn>
                <a:cxn ang="0">
                  <a:pos x="1098" y="726"/>
                </a:cxn>
                <a:cxn ang="0">
                  <a:pos x="1134" y="750"/>
                </a:cxn>
                <a:cxn ang="0">
                  <a:pos x="1152" y="762"/>
                </a:cxn>
                <a:cxn ang="0">
                  <a:pos x="1164" y="780"/>
                </a:cxn>
                <a:cxn ang="0">
                  <a:pos x="1182" y="792"/>
                </a:cxn>
                <a:cxn ang="0">
                  <a:pos x="1224" y="840"/>
                </a:cxn>
                <a:cxn ang="0">
                  <a:pos x="1242" y="870"/>
                </a:cxn>
              </a:cxnLst>
              <a:rect l="0" t="0" r="r" b="b"/>
              <a:pathLst>
                <a:path w="1242" h="870">
                  <a:moveTo>
                    <a:pt x="0" y="0"/>
                  </a:moveTo>
                  <a:cubicBezTo>
                    <a:pt x="58" y="5"/>
                    <a:pt x="110" y="18"/>
                    <a:pt x="168" y="24"/>
                  </a:cubicBezTo>
                  <a:cubicBezTo>
                    <a:pt x="256" y="53"/>
                    <a:pt x="344" y="79"/>
                    <a:pt x="432" y="108"/>
                  </a:cubicBezTo>
                  <a:cubicBezTo>
                    <a:pt x="461" y="118"/>
                    <a:pt x="502" y="123"/>
                    <a:pt x="528" y="138"/>
                  </a:cubicBezTo>
                  <a:cubicBezTo>
                    <a:pt x="541" y="145"/>
                    <a:pt x="564" y="162"/>
                    <a:pt x="564" y="162"/>
                  </a:cubicBezTo>
                  <a:cubicBezTo>
                    <a:pt x="578" y="183"/>
                    <a:pt x="600" y="208"/>
                    <a:pt x="624" y="216"/>
                  </a:cubicBezTo>
                  <a:cubicBezTo>
                    <a:pt x="658" y="268"/>
                    <a:pt x="613" y="207"/>
                    <a:pt x="654" y="240"/>
                  </a:cubicBezTo>
                  <a:cubicBezTo>
                    <a:pt x="660" y="245"/>
                    <a:pt x="661" y="253"/>
                    <a:pt x="666" y="258"/>
                  </a:cubicBezTo>
                  <a:cubicBezTo>
                    <a:pt x="671" y="263"/>
                    <a:pt x="678" y="266"/>
                    <a:pt x="684" y="270"/>
                  </a:cubicBezTo>
                  <a:cubicBezTo>
                    <a:pt x="702" y="297"/>
                    <a:pt x="724" y="337"/>
                    <a:pt x="756" y="348"/>
                  </a:cubicBezTo>
                  <a:cubicBezTo>
                    <a:pt x="768" y="383"/>
                    <a:pt x="753" y="351"/>
                    <a:pt x="780" y="378"/>
                  </a:cubicBezTo>
                  <a:cubicBezTo>
                    <a:pt x="801" y="399"/>
                    <a:pt x="788" y="407"/>
                    <a:pt x="816" y="426"/>
                  </a:cubicBezTo>
                  <a:cubicBezTo>
                    <a:pt x="830" y="467"/>
                    <a:pt x="811" y="423"/>
                    <a:pt x="840" y="456"/>
                  </a:cubicBezTo>
                  <a:cubicBezTo>
                    <a:pt x="849" y="467"/>
                    <a:pt x="852" y="484"/>
                    <a:pt x="864" y="492"/>
                  </a:cubicBezTo>
                  <a:cubicBezTo>
                    <a:pt x="883" y="505"/>
                    <a:pt x="899" y="521"/>
                    <a:pt x="918" y="534"/>
                  </a:cubicBezTo>
                  <a:cubicBezTo>
                    <a:pt x="922" y="540"/>
                    <a:pt x="925" y="547"/>
                    <a:pt x="930" y="552"/>
                  </a:cubicBezTo>
                  <a:cubicBezTo>
                    <a:pt x="935" y="557"/>
                    <a:pt x="943" y="559"/>
                    <a:pt x="948" y="564"/>
                  </a:cubicBezTo>
                  <a:cubicBezTo>
                    <a:pt x="978" y="599"/>
                    <a:pt x="1005" y="663"/>
                    <a:pt x="1050" y="678"/>
                  </a:cubicBezTo>
                  <a:cubicBezTo>
                    <a:pt x="1062" y="697"/>
                    <a:pt x="1080" y="712"/>
                    <a:pt x="1098" y="726"/>
                  </a:cubicBezTo>
                  <a:cubicBezTo>
                    <a:pt x="1109" y="735"/>
                    <a:pt x="1122" y="742"/>
                    <a:pt x="1134" y="750"/>
                  </a:cubicBezTo>
                  <a:cubicBezTo>
                    <a:pt x="1140" y="754"/>
                    <a:pt x="1152" y="762"/>
                    <a:pt x="1152" y="762"/>
                  </a:cubicBezTo>
                  <a:cubicBezTo>
                    <a:pt x="1156" y="768"/>
                    <a:pt x="1159" y="775"/>
                    <a:pt x="1164" y="780"/>
                  </a:cubicBezTo>
                  <a:cubicBezTo>
                    <a:pt x="1169" y="785"/>
                    <a:pt x="1177" y="787"/>
                    <a:pt x="1182" y="792"/>
                  </a:cubicBezTo>
                  <a:cubicBezTo>
                    <a:pt x="1231" y="848"/>
                    <a:pt x="1184" y="813"/>
                    <a:pt x="1224" y="840"/>
                  </a:cubicBezTo>
                  <a:cubicBezTo>
                    <a:pt x="1232" y="863"/>
                    <a:pt x="1226" y="854"/>
                    <a:pt x="1242" y="870"/>
                  </a:cubicBezTo>
                </a:path>
              </a:pathLst>
            </a:custGeom>
            <a:noFill/>
            <a:ln w="63500" cap="flat" cmpd="sng">
              <a:solidFill>
                <a:srgbClr val="C0C0C0"/>
              </a:solidFill>
              <a:prstDash val="solid"/>
              <a:round/>
              <a:headEnd/>
              <a:tailEnd/>
            </a:ln>
            <a:effectLst/>
          </p:spPr>
          <p:txBody>
            <a:bodyPr anchor="ctr">
              <a:noAutofit/>
            </a:bodyPr>
            <a:lstStyle/>
            <a:p>
              <a:endParaRPr lang="ja-JP" altLang="en-US">
                <a:latin typeface="Tahoma" pitchFamily="34" charset="0"/>
              </a:endParaRPr>
            </a:p>
          </p:txBody>
        </p:sp>
        <p:sp>
          <p:nvSpPr>
            <p:cNvPr id="1144851" name="Freeform 19"/>
            <p:cNvSpPr>
              <a:spLocks noChangeAspect="1"/>
            </p:cNvSpPr>
            <p:nvPr/>
          </p:nvSpPr>
          <p:spPr bwMode="auto">
            <a:xfrm>
              <a:off x="3186113" y="2397125"/>
              <a:ext cx="1890713" cy="1081088"/>
            </a:xfrm>
            <a:custGeom>
              <a:avLst/>
              <a:gdLst/>
              <a:ahLst/>
              <a:cxnLst>
                <a:cxn ang="0">
                  <a:pos x="1008" y="432"/>
                </a:cxn>
                <a:cxn ang="0">
                  <a:pos x="48" y="0"/>
                </a:cxn>
                <a:cxn ang="0">
                  <a:pos x="0" y="240"/>
                </a:cxn>
                <a:cxn ang="0">
                  <a:pos x="1008" y="576"/>
                </a:cxn>
                <a:cxn ang="0">
                  <a:pos x="1008" y="432"/>
                </a:cxn>
              </a:cxnLst>
              <a:rect l="0" t="0" r="r" b="b"/>
              <a:pathLst>
                <a:path w="1008" h="576">
                  <a:moveTo>
                    <a:pt x="1008" y="432"/>
                  </a:moveTo>
                  <a:lnTo>
                    <a:pt x="48" y="0"/>
                  </a:lnTo>
                  <a:lnTo>
                    <a:pt x="0" y="240"/>
                  </a:lnTo>
                  <a:lnTo>
                    <a:pt x="1008" y="576"/>
                  </a:lnTo>
                  <a:lnTo>
                    <a:pt x="1008" y="432"/>
                  </a:lnTo>
                  <a:close/>
                </a:path>
              </a:pathLst>
            </a:custGeom>
            <a:solidFill>
              <a:srgbClr val="CCFFFF">
                <a:alpha val="50000"/>
              </a:srgbClr>
            </a:solidFill>
            <a:ln w="15875" cap="flat" cmpd="sng">
              <a:noFill/>
              <a:prstDash val="solid"/>
              <a:round/>
              <a:headEnd/>
              <a:tailEnd/>
            </a:ln>
            <a:effectLst/>
          </p:spPr>
          <p:txBody>
            <a:bodyPr wrap="none" anchor="ctr">
              <a:noAutofit/>
            </a:bodyPr>
            <a:lstStyle/>
            <a:p>
              <a:endParaRPr lang="ja-JP" altLang="en-US">
                <a:latin typeface="Tahoma" pitchFamily="34" charset="0"/>
              </a:endParaRPr>
            </a:p>
          </p:txBody>
        </p:sp>
        <p:sp>
          <p:nvSpPr>
            <p:cNvPr id="1144852" name="Freeform 20"/>
            <p:cNvSpPr>
              <a:spLocks noChangeAspect="1"/>
            </p:cNvSpPr>
            <p:nvPr/>
          </p:nvSpPr>
          <p:spPr bwMode="auto">
            <a:xfrm>
              <a:off x="2916238" y="2882900"/>
              <a:ext cx="1371600" cy="898525"/>
            </a:xfrm>
            <a:custGeom>
              <a:avLst/>
              <a:gdLst/>
              <a:ahLst/>
              <a:cxnLst>
                <a:cxn ang="0">
                  <a:pos x="0" y="0"/>
                </a:cxn>
                <a:cxn ang="0">
                  <a:pos x="270" y="30"/>
                </a:cxn>
                <a:cxn ang="0">
                  <a:pos x="492" y="96"/>
                </a:cxn>
                <a:cxn ang="0">
                  <a:pos x="672" y="162"/>
                </a:cxn>
                <a:cxn ang="0">
                  <a:pos x="732" y="198"/>
                </a:cxn>
                <a:cxn ang="0">
                  <a:pos x="732" y="240"/>
                </a:cxn>
                <a:cxn ang="0">
                  <a:pos x="714" y="300"/>
                </a:cxn>
                <a:cxn ang="0">
                  <a:pos x="618" y="480"/>
                </a:cxn>
                <a:cxn ang="0">
                  <a:pos x="576" y="480"/>
                </a:cxn>
                <a:cxn ang="0">
                  <a:pos x="492" y="384"/>
                </a:cxn>
                <a:cxn ang="0">
                  <a:pos x="444" y="330"/>
                </a:cxn>
                <a:cxn ang="0">
                  <a:pos x="372" y="240"/>
                </a:cxn>
                <a:cxn ang="0">
                  <a:pos x="276" y="144"/>
                </a:cxn>
                <a:cxn ang="0">
                  <a:pos x="204" y="84"/>
                </a:cxn>
                <a:cxn ang="0">
                  <a:pos x="78" y="18"/>
                </a:cxn>
                <a:cxn ang="0">
                  <a:pos x="0" y="0"/>
                </a:cxn>
              </a:cxnLst>
              <a:rect l="0" t="0" r="r" b="b"/>
              <a:pathLst>
                <a:path w="732" h="480">
                  <a:moveTo>
                    <a:pt x="0" y="0"/>
                  </a:moveTo>
                  <a:lnTo>
                    <a:pt x="270" y="30"/>
                  </a:lnTo>
                  <a:lnTo>
                    <a:pt x="492" y="96"/>
                  </a:lnTo>
                  <a:lnTo>
                    <a:pt x="672" y="162"/>
                  </a:lnTo>
                  <a:lnTo>
                    <a:pt x="732" y="198"/>
                  </a:lnTo>
                  <a:lnTo>
                    <a:pt x="732" y="240"/>
                  </a:lnTo>
                  <a:lnTo>
                    <a:pt x="714" y="300"/>
                  </a:lnTo>
                  <a:lnTo>
                    <a:pt x="618" y="480"/>
                  </a:lnTo>
                  <a:lnTo>
                    <a:pt x="576" y="480"/>
                  </a:lnTo>
                  <a:lnTo>
                    <a:pt x="492" y="384"/>
                  </a:lnTo>
                  <a:lnTo>
                    <a:pt x="444" y="330"/>
                  </a:lnTo>
                  <a:lnTo>
                    <a:pt x="372" y="240"/>
                  </a:lnTo>
                  <a:lnTo>
                    <a:pt x="276" y="144"/>
                  </a:lnTo>
                  <a:lnTo>
                    <a:pt x="204" y="84"/>
                  </a:lnTo>
                  <a:lnTo>
                    <a:pt x="78" y="18"/>
                  </a:lnTo>
                  <a:lnTo>
                    <a:pt x="0" y="0"/>
                  </a:lnTo>
                  <a:close/>
                </a:path>
              </a:pathLst>
            </a:custGeom>
            <a:solidFill>
              <a:srgbClr val="FFCCFF">
                <a:alpha val="50000"/>
              </a:srgbClr>
            </a:solidFill>
            <a:ln w="15875" cap="flat" cmpd="sng">
              <a:noFill/>
              <a:prstDash val="solid"/>
              <a:round/>
              <a:headEnd/>
              <a:tailEnd/>
            </a:ln>
            <a:effectLst/>
          </p:spPr>
          <p:txBody>
            <a:bodyPr wrap="none" anchor="ctr">
              <a:noAutofit/>
            </a:bodyPr>
            <a:lstStyle/>
            <a:p>
              <a:endParaRPr lang="ja-JP" altLang="en-US">
                <a:latin typeface="Tahoma" pitchFamily="34" charset="0"/>
              </a:endParaRPr>
            </a:p>
          </p:txBody>
        </p:sp>
        <p:sp>
          <p:nvSpPr>
            <p:cNvPr id="1144853" name="Rectangle 21"/>
            <p:cNvSpPr>
              <a:spLocks noChangeAspect="1" noChangeArrowheads="1"/>
            </p:cNvSpPr>
            <p:nvPr/>
          </p:nvSpPr>
          <p:spPr bwMode="auto">
            <a:xfrm>
              <a:off x="2843213" y="3836988"/>
              <a:ext cx="1498600" cy="457200"/>
            </a:xfrm>
            <a:prstGeom prst="rect">
              <a:avLst/>
            </a:prstGeom>
            <a:noFill/>
            <a:ln w="9525">
              <a:noFill/>
              <a:miter lim="800000"/>
              <a:headEnd/>
              <a:tailEnd/>
            </a:ln>
            <a:effectLst/>
          </p:spPr>
          <p:txBody>
            <a:bodyPr wrap="none">
              <a:noAutofit/>
            </a:bodyPr>
            <a:lstStyle/>
            <a:p>
              <a:pPr algn="l">
                <a:buFontTx/>
                <a:buNone/>
              </a:pPr>
              <a:r>
                <a:rPr lang="ja-JP" altLang="en-US" sz="1200" b="1">
                  <a:solidFill>
                    <a:srgbClr val="DDDDDD"/>
                  </a:solidFill>
                  <a:latin typeface="Tahoma" pitchFamily="34" charset="0"/>
                </a:rPr>
                <a:t>銀河系内連星</a:t>
              </a:r>
            </a:p>
            <a:p>
              <a:pPr algn="l">
                <a:buFontTx/>
                <a:buNone/>
              </a:pPr>
              <a:r>
                <a:rPr lang="ja-JP" altLang="en-US" sz="1200" b="1">
                  <a:solidFill>
                    <a:srgbClr val="DDDDDD"/>
                  </a:solidFill>
                  <a:latin typeface="Tahoma" pitchFamily="34" charset="0"/>
                </a:rPr>
                <a:t>バックグラウンド雑音</a:t>
              </a:r>
            </a:p>
          </p:txBody>
        </p:sp>
        <p:sp>
          <p:nvSpPr>
            <p:cNvPr id="1144854" name="Rectangle 22"/>
            <p:cNvSpPr>
              <a:spLocks noChangeAspect="1" noChangeArrowheads="1"/>
            </p:cNvSpPr>
            <p:nvPr/>
          </p:nvSpPr>
          <p:spPr bwMode="auto">
            <a:xfrm>
              <a:off x="3924300" y="2349500"/>
              <a:ext cx="1301750" cy="639763"/>
            </a:xfrm>
            <a:prstGeom prst="rect">
              <a:avLst/>
            </a:prstGeom>
            <a:noFill/>
            <a:ln w="9525">
              <a:noFill/>
              <a:miter lim="800000"/>
              <a:headEnd/>
              <a:tailEnd/>
            </a:ln>
            <a:effectLst/>
          </p:spPr>
          <p:txBody>
            <a:bodyPr wrap="none">
              <a:noAutofit/>
            </a:bodyPr>
            <a:lstStyle/>
            <a:p>
              <a:pPr algn="l">
                <a:buFontTx/>
                <a:buNone/>
              </a:pPr>
              <a:r>
                <a:rPr lang="ja-JP" altLang="en-US" sz="1200" b="1">
                  <a:solidFill>
                    <a:srgbClr val="99CCFF"/>
                  </a:solidFill>
                  <a:latin typeface="Tahoma" pitchFamily="34" charset="0"/>
                </a:rPr>
                <a:t>大質量</a:t>
              </a:r>
            </a:p>
            <a:p>
              <a:pPr algn="l">
                <a:buFontTx/>
                <a:buNone/>
              </a:pPr>
              <a:r>
                <a:rPr lang="ja-JP" altLang="en-US" sz="1200" b="1">
                  <a:solidFill>
                    <a:srgbClr val="99CCFF"/>
                  </a:solidFill>
                  <a:latin typeface="Tahoma" pitchFamily="34" charset="0"/>
                </a:rPr>
                <a:t>ブラックホール</a:t>
              </a:r>
            </a:p>
            <a:p>
              <a:pPr algn="l">
                <a:buFontTx/>
                <a:buNone/>
              </a:pPr>
              <a:r>
                <a:rPr lang="ja-JP" altLang="en-US" sz="1200" b="1">
                  <a:solidFill>
                    <a:srgbClr val="99CCFF"/>
                  </a:solidFill>
                  <a:latin typeface="Tahoma" pitchFamily="34" charset="0"/>
                </a:rPr>
                <a:t>　　　　　連星合体</a:t>
              </a:r>
            </a:p>
          </p:txBody>
        </p:sp>
        <p:sp>
          <p:nvSpPr>
            <p:cNvPr id="1144855" name="Rectangle 23"/>
            <p:cNvSpPr>
              <a:spLocks noChangeAspect="1" noChangeArrowheads="1"/>
            </p:cNvSpPr>
            <p:nvPr/>
          </p:nvSpPr>
          <p:spPr bwMode="auto">
            <a:xfrm>
              <a:off x="3708400" y="3189288"/>
              <a:ext cx="1098550" cy="274638"/>
            </a:xfrm>
            <a:prstGeom prst="rect">
              <a:avLst/>
            </a:prstGeom>
            <a:noFill/>
            <a:ln w="9525">
              <a:noFill/>
              <a:miter lim="800000"/>
              <a:headEnd/>
              <a:tailEnd/>
            </a:ln>
            <a:effectLst/>
          </p:spPr>
          <p:txBody>
            <a:bodyPr wrap="none">
              <a:noAutofit/>
            </a:bodyPr>
            <a:lstStyle/>
            <a:p>
              <a:pPr algn="l">
                <a:buFontTx/>
                <a:buNone/>
              </a:pPr>
              <a:r>
                <a:rPr lang="ja-JP" altLang="en-US" sz="1200" b="1">
                  <a:solidFill>
                    <a:srgbClr val="660066"/>
                  </a:solidFill>
                  <a:latin typeface="Tahoma" pitchFamily="34" charset="0"/>
                </a:rPr>
                <a:t>銀河系内連星</a:t>
              </a:r>
            </a:p>
          </p:txBody>
        </p:sp>
      </p:grpSp>
      <p:sp>
        <p:nvSpPr>
          <p:cNvPr id="1144856" name="Rectangle 24"/>
          <p:cNvSpPr>
            <a:spLocks noChangeAspect="1" noChangeArrowheads="1"/>
          </p:cNvSpPr>
          <p:nvPr/>
        </p:nvSpPr>
        <p:spPr bwMode="auto">
          <a:xfrm>
            <a:off x="2320925" y="2925763"/>
            <a:ext cx="666750" cy="336550"/>
          </a:xfrm>
          <a:prstGeom prst="rect">
            <a:avLst/>
          </a:prstGeom>
          <a:noFill/>
          <a:ln w="9525">
            <a:noFill/>
            <a:miter lim="800000"/>
            <a:headEnd/>
            <a:tailEnd/>
          </a:ln>
          <a:effectLst/>
        </p:spPr>
        <p:txBody>
          <a:bodyPr wrap="none">
            <a:noAutofit/>
          </a:bodyPr>
          <a:lstStyle/>
          <a:p>
            <a:pPr>
              <a:buFontTx/>
              <a:buNone/>
            </a:pPr>
            <a:r>
              <a:rPr lang="en-US" altLang="ja-JP" sz="1600" b="1" dirty="0">
                <a:solidFill>
                  <a:srgbClr val="99CCFF"/>
                </a:solidFill>
                <a:latin typeface="Tahoma" pitchFamily="34" charset="0"/>
              </a:rPr>
              <a:t>LISA</a:t>
            </a:r>
          </a:p>
        </p:txBody>
      </p:sp>
      <p:sp>
        <p:nvSpPr>
          <p:cNvPr id="1144857" name="Rectangle 25"/>
          <p:cNvSpPr>
            <a:spLocks noChangeAspect="1" noChangeArrowheads="1"/>
          </p:cNvSpPr>
          <p:nvPr/>
        </p:nvSpPr>
        <p:spPr bwMode="auto">
          <a:xfrm>
            <a:off x="5580063" y="5103813"/>
            <a:ext cx="1250950" cy="457200"/>
          </a:xfrm>
          <a:prstGeom prst="rect">
            <a:avLst/>
          </a:prstGeom>
          <a:noFill/>
          <a:ln w="9525">
            <a:noFill/>
            <a:miter lim="800000"/>
            <a:headEnd/>
            <a:tailEnd/>
          </a:ln>
          <a:effectLst/>
        </p:spPr>
        <p:txBody>
          <a:bodyPr wrap="none">
            <a:noAutofit/>
          </a:bodyPr>
          <a:lstStyle/>
          <a:p>
            <a:pPr algn="l">
              <a:buFontTx/>
              <a:buNone/>
            </a:pPr>
            <a:r>
              <a:rPr lang="ja-JP" altLang="en-US" sz="1200" b="1">
                <a:solidFill>
                  <a:srgbClr val="DDDDDD"/>
                </a:solidFill>
                <a:latin typeface="Tahoma" pitchFamily="34" charset="0"/>
              </a:rPr>
              <a:t>重力場変動雑音</a:t>
            </a:r>
          </a:p>
          <a:p>
            <a:pPr algn="l">
              <a:buFontTx/>
              <a:buNone/>
            </a:pPr>
            <a:r>
              <a:rPr lang="ja-JP" altLang="en-US" sz="1200" b="1">
                <a:solidFill>
                  <a:srgbClr val="DDDDDD"/>
                </a:solidFill>
                <a:latin typeface="Tahoma" pitchFamily="34" charset="0"/>
              </a:rPr>
              <a:t>  </a:t>
            </a:r>
            <a:r>
              <a:rPr lang="en-US" altLang="ja-JP" sz="1200" b="1">
                <a:solidFill>
                  <a:srgbClr val="DDDDDD"/>
                </a:solidFill>
                <a:latin typeface="Tahoma" pitchFamily="34" charset="0"/>
              </a:rPr>
              <a:t>(</a:t>
            </a:r>
            <a:r>
              <a:rPr lang="ja-JP" altLang="en-US" sz="1200" b="1">
                <a:solidFill>
                  <a:srgbClr val="DDDDDD"/>
                </a:solidFill>
                <a:latin typeface="Tahoma" pitchFamily="34" charset="0"/>
              </a:rPr>
              <a:t>地上検出器</a:t>
            </a:r>
            <a:r>
              <a:rPr lang="en-US" altLang="ja-JP" sz="1200" b="1">
                <a:solidFill>
                  <a:srgbClr val="DDDDDD"/>
                </a:solidFill>
                <a:latin typeface="Tahoma" pitchFamily="34" charset="0"/>
              </a:rPr>
              <a:t>)</a:t>
            </a:r>
          </a:p>
        </p:txBody>
      </p:sp>
      <p:grpSp>
        <p:nvGrpSpPr>
          <p:cNvPr id="4" name="Group 29"/>
          <p:cNvGrpSpPr>
            <a:grpSpLocks/>
          </p:cNvGrpSpPr>
          <p:nvPr/>
        </p:nvGrpSpPr>
        <p:grpSpPr bwMode="auto">
          <a:xfrm>
            <a:off x="2339975" y="3062288"/>
            <a:ext cx="3598863" cy="2071687"/>
            <a:chOff x="1474" y="1929"/>
            <a:chExt cx="2267" cy="1305"/>
          </a:xfrm>
        </p:grpSpPr>
        <p:sp>
          <p:nvSpPr>
            <p:cNvPr id="1144862" name="Line 30"/>
            <p:cNvSpPr>
              <a:spLocks noChangeAspect="1" noChangeShapeType="1"/>
            </p:cNvSpPr>
            <p:nvPr/>
          </p:nvSpPr>
          <p:spPr bwMode="auto">
            <a:xfrm flipH="1" flipV="1">
              <a:off x="1474" y="1929"/>
              <a:ext cx="2177" cy="1305"/>
            </a:xfrm>
            <a:prstGeom prst="line">
              <a:avLst/>
            </a:prstGeom>
            <a:noFill/>
            <a:ln w="50800">
              <a:solidFill>
                <a:srgbClr val="FF99CC"/>
              </a:solidFill>
              <a:round/>
              <a:headEnd/>
              <a:tailEnd/>
            </a:ln>
            <a:effectLst/>
          </p:spPr>
          <p:txBody>
            <a:bodyPr anchor="ctr">
              <a:noAutofit/>
            </a:bodyPr>
            <a:lstStyle/>
            <a:p>
              <a:endParaRPr lang="ja-JP" altLang="en-US">
                <a:latin typeface="Tahoma" pitchFamily="34" charset="0"/>
              </a:endParaRPr>
            </a:p>
          </p:txBody>
        </p:sp>
        <p:sp>
          <p:nvSpPr>
            <p:cNvPr id="1144863" name="Rectangle 31"/>
            <p:cNvSpPr>
              <a:spLocks noChangeAspect="1" noChangeArrowheads="1"/>
            </p:cNvSpPr>
            <p:nvPr/>
          </p:nvSpPr>
          <p:spPr bwMode="auto">
            <a:xfrm>
              <a:off x="3016" y="2513"/>
              <a:ext cx="725" cy="403"/>
            </a:xfrm>
            <a:prstGeom prst="rect">
              <a:avLst/>
            </a:prstGeom>
            <a:noFill/>
            <a:ln w="9525">
              <a:noFill/>
              <a:miter lim="800000"/>
              <a:headEnd/>
              <a:tailEnd/>
            </a:ln>
            <a:effectLst/>
          </p:spPr>
          <p:txBody>
            <a:bodyPr wrap="none">
              <a:noAutofit/>
            </a:bodyPr>
            <a:lstStyle/>
            <a:p>
              <a:pPr algn="l">
                <a:buFontTx/>
                <a:buNone/>
              </a:pPr>
              <a:r>
                <a:rPr lang="ja-JP" altLang="en-US" sz="1200" b="1" dirty="0">
                  <a:solidFill>
                    <a:srgbClr val="FFCCCC"/>
                  </a:solidFill>
                  <a:latin typeface="Tahoma" pitchFamily="34" charset="0"/>
                </a:rPr>
                <a:t>初期宇宙</a:t>
              </a:r>
            </a:p>
            <a:p>
              <a:pPr algn="l">
                <a:buFontTx/>
                <a:buNone/>
              </a:pPr>
              <a:r>
                <a:rPr lang="ja-JP" altLang="en-US" sz="1200" b="1" dirty="0">
                  <a:solidFill>
                    <a:srgbClr val="FFCCCC"/>
                  </a:solidFill>
                  <a:latin typeface="Tahoma" pitchFamily="34" charset="0"/>
                </a:rPr>
                <a:t>からの重力波</a:t>
              </a:r>
            </a:p>
            <a:p>
              <a:pPr algn="l">
                <a:buFontTx/>
                <a:buNone/>
              </a:pPr>
              <a:r>
                <a:rPr lang="ja-JP" altLang="en-US" sz="1200" b="1" dirty="0">
                  <a:solidFill>
                    <a:srgbClr val="FFCCCC"/>
                  </a:solidFill>
                  <a:latin typeface="Tahoma" pitchFamily="34" charset="0"/>
                </a:rPr>
                <a:t>    </a:t>
              </a:r>
              <a:r>
                <a:rPr lang="en-US" altLang="ja-JP" sz="1200" b="1" dirty="0">
                  <a:solidFill>
                    <a:srgbClr val="FFCCCC"/>
                  </a:solidFill>
                  <a:latin typeface="Tahoma" pitchFamily="34" charset="0"/>
                </a:rPr>
                <a:t>(</a:t>
              </a:r>
              <a:r>
                <a:rPr lang="en-US" altLang="ja-JP" sz="1000" b="1" dirty="0">
                  <a:solidFill>
                    <a:srgbClr val="FFCCCC"/>
                  </a:solidFill>
                  <a:latin typeface="Tahoma" pitchFamily="34" charset="0"/>
                </a:rPr>
                <a:t>W</a:t>
              </a:r>
              <a:r>
                <a:rPr lang="en-US" altLang="ja-JP" sz="1000" b="1" baseline="-10000" dirty="0">
                  <a:solidFill>
                    <a:srgbClr val="FFCCCC"/>
                  </a:solidFill>
                  <a:latin typeface="Tahoma" pitchFamily="34" charset="0"/>
                </a:rPr>
                <a:t>gw</a:t>
              </a:r>
              <a:r>
                <a:rPr lang="en-US" altLang="ja-JP" sz="1000" b="1" dirty="0">
                  <a:solidFill>
                    <a:srgbClr val="FFCCCC"/>
                  </a:solidFill>
                  <a:latin typeface="Tahoma" pitchFamily="34" charset="0"/>
                </a:rPr>
                <a:t>=10</a:t>
              </a:r>
              <a:r>
                <a:rPr lang="en-US" altLang="ja-JP" sz="1000" b="1" baseline="30000" dirty="0">
                  <a:solidFill>
                    <a:srgbClr val="FFCCCC"/>
                  </a:solidFill>
                  <a:latin typeface="Tahoma" pitchFamily="34" charset="0"/>
                </a:rPr>
                <a:t>-14</a:t>
              </a:r>
              <a:r>
                <a:rPr lang="en-US" altLang="ja-JP" sz="1200" b="1" dirty="0">
                  <a:solidFill>
                    <a:srgbClr val="FFCCCC"/>
                  </a:solidFill>
                  <a:latin typeface="Tahoma" pitchFamily="34" charset="0"/>
                </a:rPr>
                <a:t>)</a:t>
              </a:r>
            </a:p>
          </p:txBody>
        </p:sp>
      </p:grpSp>
      <p:sp>
        <p:nvSpPr>
          <p:cNvPr id="1144864" name="Rectangle 32"/>
          <p:cNvSpPr>
            <a:spLocks noChangeArrowheads="1"/>
          </p:cNvSpPr>
          <p:nvPr/>
        </p:nvSpPr>
        <p:spPr bwMode="auto">
          <a:xfrm>
            <a:off x="900113" y="992188"/>
            <a:ext cx="7920037" cy="1006429"/>
          </a:xfrm>
          <a:prstGeom prst="rect">
            <a:avLst/>
          </a:prstGeom>
          <a:noFill/>
          <a:ln w="15875">
            <a:noFill/>
            <a:miter lim="800000"/>
            <a:headEnd/>
            <a:tailEnd/>
          </a:ln>
          <a:effectLst/>
        </p:spPr>
        <p:txBody>
          <a:bodyPr>
            <a:noAutofit/>
          </a:bodyPr>
          <a:lstStyle/>
          <a:p>
            <a:pPr algn="l">
              <a:lnSpc>
                <a:spcPct val="110000"/>
              </a:lnSpc>
              <a:buClr>
                <a:schemeClr val="accent2"/>
              </a:buClr>
              <a:buSzPct val="70000"/>
              <a:buFont typeface="Wingdings" pitchFamily="2" charset="2"/>
              <a:buNone/>
            </a:pPr>
            <a:r>
              <a:rPr lang="ja-JP" altLang="en-US" sz="1800" dirty="0">
                <a:solidFill>
                  <a:srgbClr val="F8F8F8"/>
                </a:solidFill>
                <a:latin typeface="Tahoma" pitchFamily="34" charset="0"/>
                <a:ea typeface="HGP創英角ｺﾞｼｯｸUB" pitchFamily="50" charset="-128"/>
              </a:rPr>
              <a:t>地上干渉計 </a:t>
            </a:r>
            <a:r>
              <a:rPr lang="en-US" altLang="ja-JP" sz="1800" dirty="0">
                <a:solidFill>
                  <a:srgbClr val="F8F8F8"/>
                </a:solidFill>
                <a:latin typeface="Tahoma" pitchFamily="34" charset="0"/>
                <a:ea typeface="HGP創英角ｺﾞｼｯｸUB" pitchFamily="50" charset="-128"/>
              </a:rPr>
              <a:t>: 10Hz - 1kHz       </a:t>
            </a:r>
            <a:r>
              <a:rPr lang="en-US" altLang="ja-JP" sz="1800" dirty="0">
                <a:solidFill>
                  <a:srgbClr val="F8F8F8"/>
                </a:solidFill>
                <a:latin typeface="Tahoma" pitchFamily="34" charset="0"/>
                <a:ea typeface="HGP創英角ｺﾞｼｯｸUB" pitchFamily="50" charset="-128"/>
                <a:sym typeface="Wingdings" pitchFamily="2" charset="2"/>
              </a:rPr>
              <a:t> </a:t>
            </a:r>
            <a:r>
              <a:rPr lang="ja-JP" altLang="en-US" sz="1800" dirty="0">
                <a:solidFill>
                  <a:srgbClr val="F8F8F8"/>
                </a:solidFill>
                <a:latin typeface="Tahoma" pitchFamily="34" charset="0"/>
                <a:ea typeface="HGP創英角ｺﾞｼｯｸUB" pitchFamily="50" charset="-128"/>
                <a:sym typeface="Wingdings" pitchFamily="2" charset="2"/>
              </a:rPr>
              <a:t>中性子星など</a:t>
            </a:r>
            <a:endParaRPr lang="ja-JP" altLang="en-US" sz="1800" dirty="0">
              <a:solidFill>
                <a:srgbClr val="F8F8F8"/>
              </a:solidFill>
              <a:latin typeface="Tahoma" pitchFamily="34" charset="0"/>
              <a:ea typeface="HGP創英角ｺﾞｼｯｸUB" pitchFamily="50" charset="-128"/>
            </a:endParaRPr>
          </a:p>
          <a:p>
            <a:pPr algn="l">
              <a:lnSpc>
                <a:spcPct val="110000"/>
              </a:lnSpc>
              <a:buClr>
                <a:schemeClr val="accent2"/>
              </a:buClr>
              <a:buSzPct val="70000"/>
              <a:buFont typeface="Wingdings" pitchFamily="2" charset="2"/>
              <a:buNone/>
            </a:pPr>
            <a:r>
              <a:rPr lang="en-US" altLang="ja-JP" sz="1800" dirty="0">
                <a:solidFill>
                  <a:srgbClr val="FFCCCC"/>
                </a:solidFill>
                <a:latin typeface="Tahoma" pitchFamily="34" charset="0"/>
                <a:ea typeface="HGP創英角ｺﾞｼｯｸUB" pitchFamily="50" charset="-128"/>
              </a:rPr>
              <a:t>DECIGO   </a:t>
            </a:r>
            <a:r>
              <a:rPr lang="en-US" altLang="ja-JP" sz="1800" dirty="0" smtClean="0">
                <a:solidFill>
                  <a:srgbClr val="FFCCCC"/>
                </a:solidFill>
                <a:latin typeface="Tahoma" pitchFamily="34" charset="0"/>
                <a:ea typeface="HGP創英角ｺﾞｼｯｸUB" pitchFamily="50" charset="-128"/>
              </a:rPr>
              <a:t>  </a:t>
            </a:r>
            <a:r>
              <a:rPr lang="en-US" altLang="ja-JP" sz="1800" dirty="0">
                <a:solidFill>
                  <a:srgbClr val="FFCCCC"/>
                </a:solidFill>
                <a:latin typeface="Tahoma" pitchFamily="34" charset="0"/>
                <a:ea typeface="HGP創英角ｺﾞｼｯｸUB" pitchFamily="50" charset="-128"/>
              </a:rPr>
              <a:t>: </a:t>
            </a:r>
            <a:r>
              <a:rPr lang="en-US" altLang="ja-JP" sz="1800" dirty="0" smtClean="0">
                <a:solidFill>
                  <a:srgbClr val="FFCCCC"/>
                </a:solidFill>
                <a:latin typeface="Tahoma" pitchFamily="34" charset="0"/>
                <a:ea typeface="HGP創英角ｺﾞｼｯｸUB" pitchFamily="50" charset="-128"/>
              </a:rPr>
              <a:t> 0.1 </a:t>
            </a:r>
            <a:r>
              <a:rPr lang="en-US" altLang="ja-JP" sz="1800" dirty="0">
                <a:solidFill>
                  <a:srgbClr val="FFCCCC"/>
                </a:solidFill>
                <a:latin typeface="Tahoma" pitchFamily="34" charset="0"/>
                <a:ea typeface="HGP創英角ｺﾞｼｯｸUB" pitchFamily="50" charset="-128"/>
              </a:rPr>
              <a:t>- 1Hz           </a:t>
            </a:r>
            <a:r>
              <a:rPr lang="en-US" altLang="ja-JP" sz="1800" dirty="0" smtClean="0">
                <a:solidFill>
                  <a:srgbClr val="FFCCCC"/>
                </a:solidFill>
                <a:latin typeface="Tahoma" pitchFamily="34" charset="0"/>
                <a:ea typeface="HGP創英角ｺﾞｼｯｸUB" pitchFamily="50" charset="-128"/>
                <a:sym typeface="Wingdings" pitchFamily="2" charset="2"/>
              </a:rPr>
              <a:t> </a:t>
            </a:r>
            <a:r>
              <a:rPr lang="ja-JP" altLang="en-US" sz="1800" dirty="0">
                <a:solidFill>
                  <a:srgbClr val="FFCCCC"/>
                </a:solidFill>
                <a:latin typeface="Tahoma" pitchFamily="34" charset="0"/>
                <a:ea typeface="HGP創英角ｺﾞｼｯｸUB" pitchFamily="50" charset="-128"/>
                <a:sym typeface="Wingdings" pitchFamily="2" charset="2"/>
              </a:rPr>
              <a:t>中間質量</a:t>
            </a:r>
            <a:r>
              <a:rPr lang="en-US" altLang="ja-JP" sz="1800" dirty="0">
                <a:solidFill>
                  <a:srgbClr val="FFCCCC"/>
                </a:solidFill>
                <a:latin typeface="Tahoma" pitchFamily="34" charset="0"/>
                <a:ea typeface="HGP創英角ｺﾞｼｯｸUB" pitchFamily="50" charset="-128"/>
                <a:sym typeface="Wingdings" pitchFamily="2" charset="2"/>
              </a:rPr>
              <a:t>BH</a:t>
            </a:r>
            <a:r>
              <a:rPr lang="ja-JP" altLang="en-US" sz="1800" dirty="0">
                <a:solidFill>
                  <a:srgbClr val="FFCCCC"/>
                </a:solidFill>
                <a:latin typeface="Tahoma" pitchFamily="34" charset="0"/>
                <a:ea typeface="HGP創英角ｺﾞｼｯｸUB" pitchFamily="50" charset="-128"/>
                <a:sym typeface="Wingdings" pitchFamily="2" charset="2"/>
              </a:rPr>
              <a:t>など</a:t>
            </a:r>
            <a:r>
              <a:rPr lang="en-US" altLang="ja-JP" sz="1800" dirty="0">
                <a:solidFill>
                  <a:srgbClr val="FFCCCC"/>
                </a:solidFill>
                <a:latin typeface="Tahoma" pitchFamily="34" charset="0"/>
                <a:ea typeface="HGP創英角ｺﾞｼｯｸUB" pitchFamily="50" charset="-128"/>
                <a:sym typeface="Wingdings" pitchFamily="2" charset="2"/>
              </a:rPr>
              <a:t>, </a:t>
            </a:r>
            <a:r>
              <a:rPr lang="ja-JP" altLang="en-US" sz="1800" dirty="0">
                <a:solidFill>
                  <a:srgbClr val="FFCCCC"/>
                </a:solidFill>
                <a:latin typeface="Tahoma" pitchFamily="34" charset="0"/>
                <a:ea typeface="HGP創英角ｺﾞｼｯｸUB" pitchFamily="50" charset="-128"/>
                <a:sym typeface="Wingdings" pitchFamily="2" charset="2"/>
              </a:rPr>
              <a:t>初期宇宙からの重力波</a:t>
            </a:r>
            <a:endParaRPr lang="ja-JP" altLang="en-US" sz="1800" dirty="0">
              <a:solidFill>
                <a:srgbClr val="FFCCCC"/>
              </a:solidFill>
              <a:latin typeface="Tahoma" pitchFamily="34" charset="0"/>
              <a:ea typeface="HGP創英角ｺﾞｼｯｸUB" pitchFamily="50" charset="-128"/>
            </a:endParaRPr>
          </a:p>
          <a:p>
            <a:pPr algn="l">
              <a:lnSpc>
                <a:spcPct val="110000"/>
              </a:lnSpc>
              <a:buClr>
                <a:schemeClr val="accent2"/>
              </a:buClr>
              <a:buSzPct val="70000"/>
              <a:buFont typeface="Wingdings" pitchFamily="2" charset="2"/>
              <a:buNone/>
            </a:pPr>
            <a:r>
              <a:rPr lang="en-US" altLang="ja-JP" sz="1800" dirty="0">
                <a:solidFill>
                  <a:srgbClr val="F8F8F8"/>
                </a:solidFill>
                <a:latin typeface="Tahoma" pitchFamily="34" charset="0"/>
                <a:ea typeface="HGP創英角ｺﾞｼｯｸUB" pitchFamily="50" charset="-128"/>
              </a:rPr>
              <a:t>LISA          : </a:t>
            </a:r>
            <a:r>
              <a:rPr lang="en-US" altLang="ja-JP" sz="1800" dirty="0" smtClean="0">
                <a:solidFill>
                  <a:srgbClr val="F8F8F8"/>
                </a:solidFill>
                <a:latin typeface="Tahoma" pitchFamily="34" charset="0"/>
                <a:ea typeface="HGP創英角ｺﾞｼｯｸUB" pitchFamily="50" charset="-128"/>
              </a:rPr>
              <a:t> 1mHz </a:t>
            </a:r>
            <a:r>
              <a:rPr lang="en-US" altLang="ja-JP" sz="1800" dirty="0">
                <a:solidFill>
                  <a:srgbClr val="F8F8F8"/>
                </a:solidFill>
                <a:latin typeface="Tahoma" pitchFamily="34" charset="0"/>
                <a:ea typeface="HGP創英角ｺﾞｼｯｸUB" pitchFamily="50" charset="-128"/>
              </a:rPr>
              <a:t>– 10mHz  </a:t>
            </a:r>
            <a:r>
              <a:rPr lang="en-US" altLang="ja-JP" sz="1800" dirty="0" smtClean="0">
                <a:solidFill>
                  <a:srgbClr val="F8F8F8"/>
                </a:solidFill>
                <a:latin typeface="Tahoma" pitchFamily="34" charset="0"/>
                <a:ea typeface="HGP創英角ｺﾞｼｯｸUB" pitchFamily="50" charset="-128"/>
                <a:sym typeface="Wingdings" pitchFamily="2" charset="2"/>
              </a:rPr>
              <a:t> </a:t>
            </a:r>
            <a:r>
              <a:rPr lang="ja-JP" altLang="en-US" sz="1800" dirty="0">
                <a:solidFill>
                  <a:srgbClr val="F8F8F8"/>
                </a:solidFill>
                <a:latin typeface="Tahoma" pitchFamily="34" charset="0"/>
                <a:ea typeface="HGP創英角ｺﾞｼｯｸUB" pitchFamily="50" charset="-128"/>
                <a:sym typeface="Wingdings" pitchFamily="2" charset="2"/>
              </a:rPr>
              <a:t>大質量</a:t>
            </a:r>
            <a:r>
              <a:rPr lang="en-US" altLang="ja-JP" sz="1800" dirty="0">
                <a:solidFill>
                  <a:srgbClr val="F8F8F8"/>
                </a:solidFill>
                <a:latin typeface="Tahoma" pitchFamily="34" charset="0"/>
                <a:ea typeface="HGP創英角ｺﾞｼｯｸUB" pitchFamily="50" charset="-128"/>
                <a:sym typeface="Wingdings" pitchFamily="2" charset="2"/>
              </a:rPr>
              <a:t>BH</a:t>
            </a:r>
            <a:r>
              <a:rPr lang="ja-JP" altLang="en-US" sz="1800" dirty="0">
                <a:solidFill>
                  <a:srgbClr val="F8F8F8"/>
                </a:solidFill>
                <a:latin typeface="Tahoma" pitchFamily="34" charset="0"/>
                <a:ea typeface="HGP創英角ｺﾞｼｯｸUB" pitchFamily="50" charset="-128"/>
                <a:sym typeface="Wingdings" pitchFamily="2" charset="2"/>
              </a:rPr>
              <a:t>など</a:t>
            </a:r>
            <a:endParaRPr lang="ja-JP" altLang="en-US" sz="1800" dirty="0">
              <a:solidFill>
                <a:srgbClr val="F8F8F8"/>
              </a:solidFill>
              <a:latin typeface="Tahoma" pitchFamily="34" charset="0"/>
              <a:ea typeface="HGP創英角ｺﾞｼｯｸUB" pitchFamily="50" charset="-128"/>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59</a:t>
            </a:fld>
            <a:endParaRPr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ja-JP" altLang="en-GB" dirty="0">
                <a:latin typeface="+mn-ea"/>
                <a:cs typeface="Times New Roman" pitchFamily="18" charset="0"/>
              </a:rPr>
              <a:t>スペースワイヤ実証モジュール</a:t>
            </a:r>
            <a:r>
              <a:rPr lang="ja-JP" altLang="en-US" dirty="0">
                <a:latin typeface="+mn-ea"/>
                <a:cs typeface="Times New Roman" pitchFamily="18" charset="0"/>
              </a:rPr>
              <a:t> </a:t>
            </a:r>
            <a:r>
              <a:rPr lang="en-US" altLang="ja-JP" dirty="0" smtClean="0"/>
              <a:t>SWIM</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a:ea typeface="HGP創英角ｺﾞｼｯｸUB" pitchFamily="50" charset="-128"/>
                <a:cs typeface="+mn-cs"/>
              </a:rPr>
              <a:t>小型衛星による実証シンポジウム </a:t>
            </a:r>
            <a:r>
              <a:rPr lang="en-US" altLang="ja-JP" sz="1200" kern="1200" smtClean="0">
                <a:solidFill>
                  <a:srgbClr val="EAEAEA"/>
                </a:solidFill>
                <a:latin typeface="Tahoma"/>
                <a:ea typeface="HGP創英角ｺﾞｼｯｸUB" pitchFamily="50" charset="-128"/>
                <a:cs typeface="+mn-cs"/>
              </a:rPr>
              <a:t>(2011</a:t>
            </a:r>
            <a:r>
              <a:rPr lang="ja-JP" altLang="en-US" sz="1200" kern="1200" smtClean="0">
                <a:solidFill>
                  <a:srgbClr val="EAEAEA"/>
                </a:solidFill>
                <a:latin typeface="Tahoma"/>
                <a:ea typeface="HGP創英角ｺﾞｼｯｸUB" pitchFamily="50" charset="-128"/>
                <a:cs typeface="+mn-cs"/>
              </a:rPr>
              <a:t>年</a:t>
            </a:r>
            <a:r>
              <a:rPr lang="en-US" altLang="ja-JP" sz="1200" kern="1200" smtClean="0">
                <a:solidFill>
                  <a:srgbClr val="EAEAEA"/>
                </a:solidFill>
                <a:latin typeface="Tahoma"/>
                <a:ea typeface="HGP創英角ｺﾞｼｯｸUB" pitchFamily="50" charset="-128"/>
                <a:cs typeface="+mn-cs"/>
              </a:rPr>
              <a:t>9</a:t>
            </a:r>
            <a:r>
              <a:rPr lang="ja-JP" altLang="en-US" sz="1200" kern="1200" smtClean="0">
                <a:solidFill>
                  <a:srgbClr val="EAEAEA"/>
                </a:solidFill>
                <a:latin typeface="Tahoma"/>
                <a:ea typeface="HGP創英角ｺﾞｼｯｸUB" pitchFamily="50" charset="-128"/>
                <a:cs typeface="+mn-cs"/>
              </a:rPr>
              <a:t>月</a:t>
            </a:r>
            <a:r>
              <a:rPr lang="en-US" altLang="ja-JP" sz="1200" kern="1200" smtClean="0">
                <a:solidFill>
                  <a:srgbClr val="EAEAEA"/>
                </a:solidFill>
                <a:latin typeface="Tahoma"/>
                <a:ea typeface="HGP創英角ｺﾞｼｯｸUB" pitchFamily="50" charset="-128"/>
                <a:cs typeface="+mn-cs"/>
              </a:rPr>
              <a:t>7</a:t>
            </a:r>
            <a:r>
              <a:rPr lang="ja-JP" altLang="en-US" sz="1200" kern="1200" smtClean="0">
                <a:solidFill>
                  <a:srgbClr val="EAEAEA"/>
                </a:solidFill>
                <a:latin typeface="Tahoma"/>
                <a:ea typeface="HGP創英角ｺﾞｼｯｸUB" pitchFamily="50" charset="-128"/>
                <a:cs typeface="+mn-cs"/>
              </a:rPr>
              <a:t>日</a:t>
            </a:r>
            <a:r>
              <a:rPr lang="en-US" altLang="ja-JP" sz="1200" kern="1200" smtClean="0">
                <a:solidFill>
                  <a:srgbClr val="EAEAEA"/>
                </a:solidFill>
                <a:latin typeface="Tahoma"/>
                <a:ea typeface="HGP創英角ｺﾞｼｯｸUB" pitchFamily="50" charset="-128"/>
                <a:cs typeface="+mn-cs"/>
              </a:rPr>
              <a:t>, </a:t>
            </a:r>
            <a:r>
              <a:rPr lang="ja-JP" altLang="en-US" sz="1200" kern="1200" smtClean="0">
                <a:solidFill>
                  <a:srgbClr val="EAEAEA"/>
                </a:solidFill>
                <a:latin typeface="Tahoma"/>
                <a:ea typeface="HGP創英角ｺﾞｼｯｸUB" pitchFamily="50" charset="-128"/>
                <a:cs typeface="+mn-cs"/>
              </a:rPr>
              <a:t>学術総合センター 一ツ橋記念講堂</a:t>
            </a:r>
            <a:r>
              <a:rPr lang="en-US" altLang="ja-JP" sz="1200" kern="1200" smtClean="0">
                <a:solidFill>
                  <a:srgbClr val="EAEAEA"/>
                </a:solidFill>
                <a:latin typeface="Tahoma"/>
                <a:ea typeface="HGP創英角ｺﾞｼｯｸUB" pitchFamily="50" charset="-128"/>
                <a:cs typeface="+mn-cs"/>
              </a:rPr>
              <a:t>)</a:t>
            </a:r>
            <a:endParaRPr lang="en-US" altLang="ja-JP" sz="1200" kern="1200" dirty="0">
              <a:solidFill>
                <a:srgbClr val="EAEAEA"/>
              </a:solidFill>
              <a:latin typeface="Tahoma"/>
              <a:ea typeface="HGP創英角ｺﾞｼｯｸUB" pitchFamily="50" charset="-128"/>
              <a:cs typeface="+mn-cs"/>
            </a:endParaRPr>
          </a:p>
        </p:txBody>
      </p:sp>
      <p:sp>
        <p:nvSpPr>
          <p:cNvPr id="1125392" name="Rectangle 16"/>
          <p:cNvSpPr>
            <a:spLocks noChangeArrowheads="1"/>
          </p:cNvSpPr>
          <p:nvPr/>
        </p:nvSpPr>
        <p:spPr bwMode="auto">
          <a:xfrm>
            <a:off x="683568" y="827422"/>
            <a:ext cx="7316786" cy="498598"/>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b="1" dirty="0">
                <a:solidFill>
                  <a:srgbClr val="99CCFF"/>
                </a:solidFill>
                <a:latin typeface="Tahoma" pitchFamily="34" charset="0"/>
              </a:rPr>
              <a:t>SWIM </a:t>
            </a:r>
            <a:r>
              <a:rPr lang="en-US" altLang="ja-JP" sz="1800" b="1" dirty="0">
                <a:solidFill>
                  <a:srgbClr val="99CCFF"/>
                </a:solidFill>
                <a:latin typeface="Tahoma" pitchFamily="34" charset="0"/>
              </a:rPr>
              <a:t>(</a:t>
            </a:r>
            <a:r>
              <a:rPr lang="en-US" altLang="ja-JP" sz="1800" b="1" u="sng" dirty="0" err="1">
                <a:solidFill>
                  <a:srgbClr val="99CCFF"/>
                </a:solidFill>
                <a:latin typeface="Tahoma" pitchFamily="34" charset="0"/>
              </a:rPr>
              <a:t>S</a:t>
            </a:r>
            <a:r>
              <a:rPr lang="en-US" altLang="ja-JP" sz="1800" b="1" dirty="0" err="1">
                <a:solidFill>
                  <a:srgbClr val="99CCFF"/>
                </a:solidFill>
                <a:latin typeface="Tahoma" pitchFamily="34" charset="0"/>
              </a:rPr>
              <a:t>pace</a:t>
            </a:r>
            <a:r>
              <a:rPr lang="en-US" altLang="ja-JP" sz="1800" b="1" u="sng" dirty="0" err="1">
                <a:solidFill>
                  <a:srgbClr val="99CCFF"/>
                </a:solidFill>
                <a:latin typeface="Tahoma" pitchFamily="34" charset="0"/>
              </a:rPr>
              <a:t>W</a:t>
            </a:r>
            <a:r>
              <a:rPr lang="en-US" altLang="ja-JP" sz="1800" b="1" dirty="0" err="1">
                <a:solidFill>
                  <a:srgbClr val="99CCFF"/>
                </a:solidFill>
                <a:latin typeface="Tahoma" pitchFamily="34" charset="0"/>
              </a:rPr>
              <a:t>ire</a:t>
            </a:r>
            <a:r>
              <a:rPr lang="en-US" altLang="ja-JP" sz="1800" b="1" dirty="0">
                <a:solidFill>
                  <a:srgbClr val="99CCFF"/>
                </a:solidFill>
                <a:latin typeface="Tahoma" pitchFamily="34" charset="0"/>
              </a:rPr>
              <a:t> </a:t>
            </a:r>
            <a:r>
              <a:rPr lang="en-US" altLang="ja-JP" sz="1800" b="1" u="sng" dirty="0">
                <a:solidFill>
                  <a:srgbClr val="99CCFF"/>
                </a:solidFill>
                <a:latin typeface="Tahoma" pitchFamily="34" charset="0"/>
              </a:rPr>
              <a:t>I</a:t>
            </a:r>
            <a:r>
              <a:rPr lang="en-US" altLang="ja-JP" sz="1800" b="1" dirty="0">
                <a:solidFill>
                  <a:srgbClr val="99CCFF"/>
                </a:solidFill>
                <a:latin typeface="Tahoma" pitchFamily="34" charset="0"/>
              </a:rPr>
              <a:t>nterface Demonstration </a:t>
            </a:r>
            <a:r>
              <a:rPr lang="en-US" altLang="ja-JP" sz="1800" b="1" u="sng" dirty="0">
                <a:solidFill>
                  <a:srgbClr val="99CCFF"/>
                </a:solidFill>
                <a:latin typeface="Tahoma" pitchFamily="34" charset="0"/>
              </a:rPr>
              <a:t>M</a:t>
            </a:r>
            <a:r>
              <a:rPr lang="en-US" altLang="ja-JP" sz="1800" b="1" dirty="0">
                <a:solidFill>
                  <a:srgbClr val="99CCFF"/>
                </a:solidFill>
                <a:latin typeface="Tahoma" pitchFamily="34" charset="0"/>
              </a:rPr>
              <a:t>odule</a:t>
            </a:r>
            <a:r>
              <a:rPr lang="en-US" altLang="ja-JP" sz="1800" b="1" dirty="0" smtClean="0">
                <a:solidFill>
                  <a:srgbClr val="99CCFF"/>
                </a:solidFill>
                <a:latin typeface="Tahoma" pitchFamily="34" charset="0"/>
              </a:rPr>
              <a:t>)</a:t>
            </a:r>
            <a:r>
              <a:rPr kumimoji="1" lang="ja-JP" altLang="en-US" sz="1800" b="1" kern="1200" dirty="0" smtClean="0">
                <a:solidFill>
                  <a:srgbClr val="F8F8F8"/>
                </a:solidFill>
                <a:latin typeface="Tahoma" pitchFamily="34" charset="0"/>
              </a:rPr>
              <a:t>  </a:t>
            </a:r>
            <a:endParaRPr kumimoji="1" lang="en-US" altLang="ja-JP" sz="1800" b="1" kern="1200" dirty="0" smtClean="0">
              <a:solidFill>
                <a:srgbClr val="F8F8F8"/>
              </a:solidFill>
              <a:latin typeface="Tahoma" pitchFamily="34" charset="0"/>
            </a:endParaRPr>
          </a:p>
        </p:txBody>
      </p:sp>
      <p:sp>
        <p:nvSpPr>
          <p:cNvPr id="26" name="AutoShape 4"/>
          <p:cNvSpPr>
            <a:spLocks noChangeArrowheads="1"/>
          </p:cNvSpPr>
          <p:nvPr/>
        </p:nvSpPr>
        <p:spPr bwMode="auto">
          <a:xfrm>
            <a:off x="4500563" y="3476646"/>
            <a:ext cx="4392612" cy="2881312"/>
          </a:xfrm>
          <a:prstGeom prst="roundRect">
            <a:avLst>
              <a:gd name="adj" fmla="val 3069"/>
            </a:avLst>
          </a:prstGeom>
          <a:solidFill>
            <a:srgbClr val="C0C0C0">
              <a:alpha val="30196"/>
            </a:srgbClr>
          </a:solidFill>
          <a:ln w="15875">
            <a:noFill/>
            <a:round/>
            <a:headEnd/>
            <a:tailEnd/>
          </a:ln>
        </p:spPr>
        <p:txBody>
          <a:bodyPr anchor="ctr">
            <a:spAutoFit/>
          </a:bodyPr>
          <a:lstStyle/>
          <a:p>
            <a:pPr algn="ctr" rtl="0" fontAlgn="base">
              <a:spcBef>
                <a:spcPct val="0"/>
              </a:spcBef>
              <a:spcAft>
                <a:spcPct val="0"/>
              </a:spcAft>
              <a:buFontTx/>
              <a:buChar char="•"/>
            </a:pPr>
            <a:endParaRPr kumimoji="1" lang="ja-JP" altLang="en-US" sz="2400" kern="1200">
              <a:solidFill>
                <a:srgbClr val="003366"/>
              </a:solidFill>
              <a:latin typeface="Times New Roman" pitchFamily="18" charset="0"/>
              <a:ea typeface="HGP創英角ｺﾞｼｯｸUB" pitchFamily="50" charset="-128"/>
              <a:cs typeface="+mn-cs"/>
            </a:endParaRPr>
          </a:p>
        </p:txBody>
      </p:sp>
      <p:sp>
        <p:nvSpPr>
          <p:cNvPr id="27" name="AutoShape 5"/>
          <p:cNvSpPr>
            <a:spLocks noChangeArrowheads="1"/>
          </p:cNvSpPr>
          <p:nvPr/>
        </p:nvSpPr>
        <p:spPr bwMode="auto">
          <a:xfrm>
            <a:off x="179388" y="3476646"/>
            <a:ext cx="4248150" cy="2881312"/>
          </a:xfrm>
          <a:prstGeom prst="roundRect">
            <a:avLst>
              <a:gd name="adj" fmla="val 3069"/>
            </a:avLst>
          </a:prstGeom>
          <a:solidFill>
            <a:srgbClr val="C0C0C0">
              <a:alpha val="30196"/>
            </a:srgbClr>
          </a:solidFill>
          <a:ln w="15875">
            <a:noFill/>
            <a:round/>
            <a:headEnd/>
            <a:tailEnd/>
          </a:ln>
        </p:spPr>
        <p:txBody>
          <a:bodyPr anchor="ctr">
            <a:spAutoFit/>
          </a:bodyPr>
          <a:lstStyle/>
          <a:p>
            <a:pPr algn="ctr" rtl="0" fontAlgn="base">
              <a:spcBef>
                <a:spcPct val="0"/>
              </a:spcBef>
              <a:spcAft>
                <a:spcPct val="0"/>
              </a:spcAft>
              <a:buFontTx/>
              <a:buChar char="•"/>
            </a:pPr>
            <a:endParaRPr kumimoji="1" lang="ja-JP" altLang="en-US" sz="2400" kern="1200">
              <a:solidFill>
                <a:srgbClr val="003366"/>
              </a:solidFill>
              <a:latin typeface="Times New Roman" pitchFamily="18" charset="0"/>
              <a:ea typeface="HGP創英角ｺﾞｼｯｸUB" pitchFamily="50" charset="-128"/>
              <a:cs typeface="+mn-cs"/>
            </a:endParaRPr>
          </a:p>
        </p:txBody>
      </p:sp>
      <p:sp>
        <p:nvSpPr>
          <p:cNvPr id="28" name="Rectangle 6"/>
          <p:cNvSpPr>
            <a:spLocks noChangeArrowheads="1"/>
          </p:cNvSpPr>
          <p:nvPr/>
        </p:nvSpPr>
        <p:spPr bwMode="auto">
          <a:xfrm>
            <a:off x="179388" y="3773508"/>
            <a:ext cx="1800225" cy="1808163"/>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CPU: HR5000</a:t>
            </a:r>
            <a:r>
              <a:rPr kumimoji="1" lang="en-US" altLang="ja-JP" sz="1000" b="1" kern="1200">
                <a:solidFill>
                  <a:srgbClr val="CCECFF"/>
                </a:solidFill>
                <a:latin typeface="Tahoma" pitchFamily="34" charset="0"/>
                <a:ea typeface="HGP創英角ｺﾞｼｯｸUB" pitchFamily="50" charset="-128"/>
                <a:cs typeface="+mn-cs"/>
              </a:rPr>
              <a:t>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(64bit, 33MHz)</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System Memory:</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2MB Flash Memory</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4MB Burst SRAM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4MB Asynch. SRAM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Data Recorder:</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1GB SDRAM</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1GB Flash Memory</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00" b="1" kern="1200">
                <a:solidFill>
                  <a:srgbClr val="CCECFF"/>
                </a:solidFill>
                <a:latin typeface="Tahoma" pitchFamily="34" charset="0"/>
                <a:ea typeface="HGP創英角ｺﾞｼｯｸUB" pitchFamily="50" charset="-128"/>
                <a:cs typeface="+mn-cs"/>
              </a:rPr>
              <a:t>  SpW: 3ch</a:t>
            </a:r>
            <a:endParaRPr kumimoji="1" lang="en-US" altLang="ja-JP" sz="1200" b="1" kern="1200">
              <a:solidFill>
                <a:srgbClr val="CCECFF"/>
              </a:solidFill>
              <a:latin typeface="Tahoma" pitchFamily="34" charset="0"/>
              <a:ea typeface="HGP創英角ｺﾞｼｯｸUB" pitchFamily="50" charset="-128"/>
              <a:cs typeface="+mn-cs"/>
            </a:endParaRPr>
          </a:p>
        </p:txBody>
      </p:sp>
      <p:pic>
        <p:nvPicPr>
          <p:cNvPr id="30" name="Picture 7" descr="IMG_3121"/>
          <p:cNvPicPr>
            <a:picLocks noChangeAspect="1" noChangeArrowheads="1"/>
          </p:cNvPicPr>
          <p:nvPr/>
        </p:nvPicPr>
        <p:blipFill>
          <a:blip r:embed="rId3" cstate="print"/>
          <a:srcRect/>
          <a:stretch>
            <a:fillRect/>
          </a:stretch>
        </p:blipFill>
        <p:spPr bwMode="auto">
          <a:xfrm>
            <a:off x="1979613" y="3837008"/>
            <a:ext cx="2376487" cy="2305050"/>
          </a:xfrm>
          <a:prstGeom prst="rect">
            <a:avLst/>
          </a:prstGeom>
          <a:noFill/>
          <a:ln w="9525">
            <a:noFill/>
            <a:miter lim="800000"/>
            <a:headEnd/>
            <a:tailEnd/>
          </a:ln>
        </p:spPr>
      </p:pic>
      <p:pic>
        <p:nvPicPr>
          <p:cNvPr id="31" name="Picture 8" descr="IMG_3127"/>
          <p:cNvPicPr>
            <a:picLocks noChangeAspect="1" noChangeArrowheads="1"/>
          </p:cNvPicPr>
          <p:nvPr/>
        </p:nvPicPr>
        <p:blipFill>
          <a:blip r:embed="rId4" cstate="print"/>
          <a:srcRect/>
          <a:stretch>
            <a:fillRect/>
          </a:stretch>
        </p:blipFill>
        <p:spPr bwMode="auto">
          <a:xfrm>
            <a:off x="4643438" y="3886221"/>
            <a:ext cx="2376487" cy="2224087"/>
          </a:xfrm>
          <a:prstGeom prst="rect">
            <a:avLst/>
          </a:prstGeom>
          <a:noFill/>
          <a:ln w="9525">
            <a:noFill/>
            <a:miter lim="800000"/>
            <a:headEnd/>
            <a:tailEnd/>
          </a:ln>
        </p:spPr>
      </p:pic>
      <p:sp>
        <p:nvSpPr>
          <p:cNvPr id="32" name="Rectangle 9"/>
          <p:cNvSpPr>
            <a:spLocks noChangeArrowheads="1"/>
          </p:cNvSpPr>
          <p:nvPr/>
        </p:nvSpPr>
        <p:spPr bwMode="auto">
          <a:xfrm>
            <a:off x="142876" y="3467121"/>
            <a:ext cx="4429124" cy="363176"/>
          </a:xfrm>
          <a:prstGeom prst="rect">
            <a:avLst/>
          </a:prstGeom>
          <a:noFill/>
          <a:ln w="15875">
            <a:noFill/>
            <a:miter lim="800000"/>
            <a:headEnd/>
            <a:tailEnd/>
          </a:ln>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a:solidFill>
                  <a:srgbClr val="99CCFF"/>
                </a:solidFill>
                <a:latin typeface="Tahoma" pitchFamily="34" charset="0"/>
                <a:ea typeface="HGP創英角ｺﾞｼｯｸUB" pitchFamily="50" charset="-128"/>
                <a:cs typeface="+mn-cs"/>
              </a:rPr>
              <a:t>SpaceCube2: Space-qualified Computer</a:t>
            </a:r>
          </a:p>
        </p:txBody>
      </p:sp>
      <p:sp>
        <p:nvSpPr>
          <p:cNvPr id="33" name="Rectangle 10"/>
          <p:cNvSpPr>
            <a:spLocks noChangeArrowheads="1"/>
          </p:cNvSpPr>
          <p:nvPr/>
        </p:nvSpPr>
        <p:spPr bwMode="auto">
          <a:xfrm>
            <a:off x="4716463" y="3476646"/>
            <a:ext cx="3529012" cy="363176"/>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600" b="1" kern="1200" dirty="0" err="1">
                <a:solidFill>
                  <a:srgbClr val="99CCFF"/>
                </a:solidFill>
                <a:latin typeface="Tahoma" pitchFamily="34" charset="0"/>
                <a:ea typeface="HGP創英角ｺﾞｼｯｸUB" pitchFamily="50" charset="-128"/>
                <a:cs typeface="+mn-cs"/>
              </a:rPr>
              <a:t>SWIM</a:t>
            </a:r>
            <a:r>
              <a:rPr kumimoji="1" lang="en-US" altLang="ja-JP" sz="1600" b="1" kern="1200" dirty="0" err="1">
                <a:solidFill>
                  <a:srgbClr val="99CCFF"/>
                </a:solidFill>
                <a:latin typeface="Symbol" pitchFamily="18" charset="2"/>
                <a:ea typeface="HGP創英角ｺﾞｼｯｸUB" pitchFamily="50" charset="-128"/>
                <a:cs typeface="+mn-cs"/>
              </a:rPr>
              <a:t>mn</a:t>
            </a:r>
            <a:r>
              <a:rPr kumimoji="1" lang="en-US" altLang="ja-JP" sz="1600" b="1" kern="1200" dirty="0">
                <a:solidFill>
                  <a:srgbClr val="99CCFF"/>
                </a:solidFill>
                <a:latin typeface="Tahoma" pitchFamily="34" charset="0"/>
                <a:ea typeface="HGP創英角ｺﾞｼｯｸUB" pitchFamily="50" charset="-128"/>
                <a:cs typeface="+mn-cs"/>
              </a:rPr>
              <a:t>   : User Module</a:t>
            </a:r>
          </a:p>
        </p:txBody>
      </p:sp>
      <p:sp>
        <p:nvSpPr>
          <p:cNvPr id="34" name="Rectangle 11"/>
          <p:cNvSpPr>
            <a:spLocks noChangeArrowheads="1"/>
          </p:cNvSpPr>
          <p:nvPr/>
        </p:nvSpPr>
        <p:spPr bwMode="auto">
          <a:xfrm>
            <a:off x="6910388" y="3692546"/>
            <a:ext cx="2125662" cy="1704975"/>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Processor test board </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GW+Acc. sensor</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FPGA board</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DAC 16bit x 8 ch</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ADC 16bit x 4 ch</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a:t>
            </a:r>
            <a:r>
              <a:rPr kumimoji="1" lang="en-US" altLang="ja-JP" sz="1200" b="1" kern="1200">
                <a:solidFill>
                  <a:srgbClr val="CCECFF"/>
                </a:solidFill>
                <a:latin typeface="Tahoma" pitchFamily="34" charset="0"/>
                <a:ea typeface="HGP創英角ｺﾞｼｯｸUB" pitchFamily="50" charset="-128"/>
                <a:cs typeface="+mn-cs"/>
                <a:sym typeface="Wingdings" pitchFamily="2" charset="2"/>
              </a:rPr>
              <a:t></a:t>
            </a:r>
            <a:r>
              <a:rPr kumimoji="1" lang="en-US" altLang="ja-JP" sz="1200" b="1" kern="1200">
                <a:solidFill>
                  <a:srgbClr val="CCECFF"/>
                </a:solidFill>
                <a:latin typeface="Tahoma" pitchFamily="34" charset="0"/>
                <a:ea typeface="HGP創英角ｺﾞｼｯｸUB" pitchFamily="50" charset="-128"/>
                <a:cs typeface="+mn-cs"/>
              </a:rPr>
              <a:t> 32 ch by MPX</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Torsion Antenna x2</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~47g test mass</a:t>
            </a:r>
          </a:p>
        </p:txBody>
      </p:sp>
      <p:sp>
        <p:nvSpPr>
          <p:cNvPr id="35" name="Rectangle 12"/>
          <p:cNvSpPr>
            <a:spLocks noChangeArrowheads="1"/>
          </p:cNvSpPr>
          <p:nvPr/>
        </p:nvSpPr>
        <p:spPr bwMode="auto">
          <a:xfrm>
            <a:off x="252413" y="5564208"/>
            <a:ext cx="1943100" cy="696913"/>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Size: 71 x 221 x 171</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Weight: 1.9 kg</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Power: 7W </a:t>
            </a:r>
          </a:p>
        </p:txBody>
      </p:sp>
      <p:sp>
        <p:nvSpPr>
          <p:cNvPr id="38" name="Rectangle 15"/>
          <p:cNvSpPr>
            <a:spLocks noChangeArrowheads="1"/>
          </p:cNvSpPr>
          <p:nvPr/>
        </p:nvSpPr>
        <p:spPr bwMode="auto">
          <a:xfrm>
            <a:off x="7019925" y="5386408"/>
            <a:ext cx="1981200" cy="898525"/>
          </a:xfrm>
          <a:prstGeom prst="rect">
            <a:avLst/>
          </a:prstGeom>
          <a:noFill/>
          <a:ln w="15875">
            <a:noFill/>
            <a:miter lim="800000"/>
            <a:headEnd/>
            <a:tailEnd/>
          </a:ln>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Data Rate : 380kbps</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Size: 124 x 224 x 174</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Weight: 3.5 kg</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200" b="1" kern="1200">
                <a:solidFill>
                  <a:srgbClr val="CCECFF"/>
                </a:solidFill>
                <a:latin typeface="Tahoma" pitchFamily="34" charset="0"/>
                <a:ea typeface="HGP創英角ｺﾞｼｯｸUB" pitchFamily="50" charset="-128"/>
                <a:cs typeface="+mn-cs"/>
              </a:rPr>
              <a:t>  Power: ~7W </a:t>
            </a:r>
          </a:p>
        </p:txBody>
      </p:sp>
      <p:sp>
        <p:nvSpPr>
          <p:cNvPr id="42" name="Rectangle 20"/>
          <p:cNvSpPr>
            <a:spLocks noChangeArrowheads="1"/>
          </p:cNvSpPr>
          <p:nvPr/>
        </p:nvSpPr>
        <p:spPr bwMode="auto">
          <a:xfrm>
            <a:off x="6083300" y="5897583"/>
            <a:ext cx="1152525" cy="214313"/>
          </a:xfrm>
          <a:prstGeom prst="rect">
            <a:avLst/>
          </a:prstGeom>
          <a:noFill/>
          <a:ln w="15875">
            <a:noFill/>
            <a:miter lim="800000"/>
            <a:headEnd/>
            <a:tailEnd/>
          </a:ln>
        </p:spPr>
        <p:txBody>
          <a:bodyPr>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800" b="1" kern="1200">
                <a:solidFill>
                  <a:srgbClr val="B2B2B2"/>
                </a:solidFill>
                <a:latin typeface="Tahoma" pitchFamily="34" charset="0"/>
                <a:ea typeface="HGP創英角ｺﾞｼｯｸUB" pitchFamily="50" charset="-128"/>
                <a:cs typeface="+mn-cs"/>
              </a:rPr>
              <a:t>Photo by JAXA</a:t>
            </a:r>
          </a:p>
        </p:txBody>
      </p:sp>
      <p:sp>
        <p:nvSpPr>
          <p:cNvPr id="43" name="Rectangle 21"/>
          <p:cNvSpPr>
            <a:spLocks noChangeArrowheads="1"/>
          </p:cNvSpPr>
          <p:nvPr/>
        </p:nvSpPr>
        <p:spPr bwMode="auto">
          <a:xfrm>
            <a:off x="3419475" y="5926158"/>
            <a:ext cx="1152525" cy="214313"/>
          </a:xfrm>
          <a:prstGeom prst="rect">
            <a:avLst/>
          </a:prstGeom>
          <a:noFill/>
          <a:ln w="15875">
            <a:noFill/>
            <a:miter lim="800000"/>
            <a:headEnd/>
            <a:tailEnd/>
          </a:ln>
        </p:spPr>
        <p:txBody>
          <a:bodyPr>
            <a:spAutoFit/>
          </a:bodyPr>
          <a:lstStyle/>
          <a:p>
            <a:pPr marL="457200" indent="-457200" algn="l" rtl="0" fontAlgn="base">
              <a:spcBef>
                <a:spcPct val="0"/>
              </a:spcBef>
              <a:spcAft>
                <a:spcPct val="0"/>
              </a:spcAft>
              <a:buClr>
                <a:srgbClr val="003366"/>
              </a:buClr>
              <a:buSzPct val="70000"/>
              <a:buFont typeface="Wingdings" pitchFamily="2" charset="2"/>
              <a:buNone/>
            </a:pPr>
            <a:r>
              <a:rPr kumimoji="1" lang="en-US" altLang="ja-JP" sz="800" b="1" kern="1200">
                <a:solidFill>
                  <a:srgbClr val="B2B2B2"/>
                </a:solidFill>
                <a:latin typeface="Tahoma" pitchFamily="34" charset="0"/>
                <a:ea typeface="HGP創英角ｺﾞｼｯｸUB" pitchFamily="50" charset="-128"/>
                <a:cs typeface="+mn-cs"/>
              </a:rPr>
              <a:t>Photo by JAXA</a:t>
            </a:r>
          </a:p>
        </p:txBody>
      </p:sp>
      <p:sp>
        <p:nvSpPr>
          <p:cNvPr id="19" name="Rectangle 5"/>
          <p:cNvSpPr>
            <a:spLocks noChangeArrowheads="1"/>
          </p:cNvSpPr>
          <p:nvPr/>
        </p:nvSpPr>
        <p:spPr bwMode="auto">
          <a:xfrm>
            <a:off x="1051662" y="1311272"/>
            <a:ext cx="7336762" cy="2123658"/>
          </a:xfrm>
          <a:prstGeom prst="rect">
            <a:avLst/>
          </a:prstGeom>
          <a:noFill/>
          <a:ln w="15875">
            <a:noFill/>
            <a:miter lim="800000"/>
            <a:headEnd/>
            <a:tailEnd/>
          </a:ln>
        </p:spPr>
        <p:txBody>
          <a:bodyPr wrap="square">
            <a:spAutoFit/>
          </a:bodyPr>
          <a:lstStyle/>
          <a:p>
            <a:pPr algn="l">
              <a:lnSpc>
                <a:spcPct val="110000"/>
              </a:lnSpc>
              <a:buClr>
                <a:srgbClr val="003366"/>
              </a:buClr>
              <a:buSzPct val="70000"/>
              <a:buFont typeface="Wingdings" pitchFamily="2" charset="2"/>
              <a:buNone/>
            </a:pPr>
            <a:r>
              <a:rPr lang="en-US" altLang="ja-JP" sz="2000" dirty="0" smtClean="0">
                <a:solidFill>
                  <a:srgbClr val="F8F8F8"/>
                </a:solidFill>
                <a:latin typeface="Tahoma" pitchFamily="34" charset="0"/>
                <a:ea typeface="HGP創英角ｺﾞｼｯｸUB" pitchFamily="50" charset="-128"/>
              </a:rPr>
              <a:t>- </a:t>
            </a:r>
            <a:r>
              <a:rPr lang="ja-JP" altLang="en-US" sz="2000" dirty="0" smtClean="0">
                <a:solidFill>
                  <a:srgbClr val="F8F8F8"/>
                </a:solidFill>
                <a:latin typeface="Tahoma" pitchFamily="34" charset="0"/>
                <a:ea typeface="HGP創英角ｺﾞｼｯｸUB" pitchFamily="50" charset="-128"/>
              </a:rPr>
              <a:t>次世代通信・信号処理</a:t>
            </a:r>
            <a:r>
              <a:rPr lang="ja-JP" altLang="en-US" sz="2000" dirty="0" smtClean="0">
                <a:solidFill>
                  <a:srgbClr val="F8F8F8"/>
                </a:solidFill>
                <a:latin typeface="Tahoma" pitchFamily="34" charset="0"/>
                <a:ea typeface="HGP創英角ｺﾞｼｯｸUB" pitchFamily="50" charset="-128"/>
              </a:rPr>
              <a:t>規格 </a:t>
            </a:r>
            <a:r>
              <a:rPr lang="ja-JP" altLang="en-US" sz="2000" dirty="0" smtClean="0">
                <a:solidFill>
                  <a:srgbClr val="CCECFF"/>
                </a:solidFill>
                <a:latin typeface="Tahoma" pitchFamily="34" charset="0"/>
              </a:rPr>
              <a:t>スペースワイヤ</a:t>
            </a:r>
            <a:r>
              <a:rPr lang="ja-JP" altLang="en-US" sz="2000" dirty="0" smtClean="0">
                <a:solidFill>
                  <a:srgbClr val="F8F8F8"/>
                </a:solidFill>
                <a:latin typeface="Tahoma" pitchFamily="34" charset="0"/>
              </a:rPr>
              <a:t> </a:t>
            </a:r>
            <a:r>
              <a:rPr lang="ja-JP" altLang="en-US" sz="2000" dirty="0" smtClean="0">
                <a:solidFill>
                  <a:srgbClr val="F8F8F8"/>
                </a:solidFill>
                <a:latin typeface="Tahoma" pitchFamily="34" charset="0"/>
                <a:ea typeface="HGP創英角ｺﾞｼｯｸUB" pitchFamily="50" charset="-128"/>
              </a:rPr>
              <a:t>の宇宙実証モジュール</a:t>
            </a:r>
            <a:r>
              <a:rPr lang="en-US" altLang="ja-JP" sz="2000" dirty="0" smtClean="0">
                <a:solidFill>
                  <a:srgbClr val="F8F8F8"/>
                </a:solidFill>
                <a:latin typeface="Tahoma" pitchFamily="34" charset="0"/>
                <a:ea typeface="HGP創英角ｺﾞｼｯｸUB" pitchFamily="50" charset="-128"/>
              </a:rPr>
              <a:t>.</a:t>
            </a:r>
          </a:p>
          <a:p>
            <a:pPr algn="l">
              <a:lnSpc>
                <a:spcPct val="110000"/>
              </a:lnSpc>
              <a:buClr>
                <a:srgbClr val="003366"/>
              </a:buClr>
              <a:buSzPct val="70000"/>
              <a:buFont typeface="Wingdings" pitchFamily="2" charset="2"/>
              <a:buNone/>
            </a:pPr>
            <a:r>
              <a:rPr lang="en-US" altLang="ja-JP" sz="2000" dirty="0" smtClean="0">
                <a:solidFill>
                  <a:srgbClr val="F8F8F8"/>
                </a:solidFill>
                <a:latin typeface="Tahoma" pitchFamily="34" charset="0"/>
              </a:rPr>
              <a:t>     </a:t>
            </a:r>
            <a:r>
              <a:rPr lang="en-US" altLang="ja-JP" sz="2000" dirty="0" smtClean="0">
                <a:solidFill>
                  <a:srgbClr val="99CCFF"/>
                </a:solidFill>
                <a:latin typeface="Tahoma" pitchFamily="34" charset="0"/>
              </a:rPr>
              <a:t>SpaceCube2</a:t>
            </a:r>
            <a:r>
              <a:rPr lang="en-US" altLang="ja-JP" sz="2000" dirty="0" smtClean="0">
                <a:solidFill>
                  <a:srgbClr val="F8F8F8"/>
                </a:solidFill>
                <a:latin typeface="Tahoma" pitchFamily="34" charset="0"/>
              </a:rPr>
              <a:t> :</a:t>
            </a:r>
            <a:r>
              <a:rPr lang="ja-JP" altLang="en-US" sz="2000" dirty="0">
                <a:solidFill>
                  <a:srgbClr val="F8F8F8"/>
                </a:solidFill>
                <a:latin typeface="Tahoma" pitchFamily="34" charset="0"/>
              </a:rPr>
              <a:t>　</a:t>
            </a:r>
            <a:r>
              <a:rPr lang="ja-JP" altLang="en-US" sz="2000" dirty="0" smtClean="0">
                <a:solidFill>
                  <a:srgbClr val="F8F8F8"/>
                </a:solidFill>
                <a:latin typeface="Tahoma" pitchFamily="34" charset="0"/>
              </a:rPr>
              <a:t>宇宙用</a:t>
            </a:r>
            <a:r>
              <a:rPr lang="ja-JP" altLang="en-US" sz="2000" dirty="0" smtClean="0">
                <a:solidFill>
                  <a:srgbClr val="F8F8F8"/>
                </a:solidFill>
                <a:latin typeface="Tahoma" pitchFamily="34" charset="0"/>
              </a:rPr>
              <a:t>計算機 </a:t>
            </a:r>
            <a:r>
              <a:rPr lang="en-US" altLang="ja-JP" sz="1600" dirty="0" smtClean="0">
                <a:solidFill>
                  <a:srgbClr val="B2B2B2"/>
                </a:solidFill>
                <a:latin typeface="Tahoma" pitchFamily="34" charset="0"/>
              </a:rPr>
              <a:t>(ISAS/JAXA</a:t>
            </a:r>
            <a:r>
              <a:rPr lang="ja-JP" altLang="en-US" sz="1600" dirty="0" smtClean="0">
                <a:solidFill>
                  <a:srgbClr val="B2B2B2"/>
                </a:solidFill>
                <a:latin typeface="Tahoma" pitchFamily="34" charset="0"/>
              </a:rPr>
              <a:t>と</a:t>
            </a:r>
            <a:r>
              <a:rPr lang="en-US" altLang="ja-JP" sz="1600" dirty="0" smtClean="0">
                <a:solidFill>
                  <a:srgbClr val="B2B2B2"/>
                </a:solidFill>
                <a:latin typeface="Tahoma" pitchFamily="34" charset="0"/>
              </a:rPr>
              <a:t>NEC</a:t>
            </a:r>
            <a:r>
              <a:rPr lang="ja-JP" altLang="en-US" sz="1600" dirty="0" smtClean="0">
                <a:solidFill>
                  <a:srgbClr val="B2B2B2"/>
                </a:solidFill>
                <a:latin typeface="Tahoma" pitchFamily="34" charset="0"/>
              </a:rPr>
              <a:t>の共同開発</a:t>
            </a:r>
            <a:r>
              <a:rPr lang="en-US" altLang="ja-JP" sz="1600" dirty="0" smtClean="0">
                <a:solidFill>
                  <a:srgbClr val="B2B2B2"/>
                </a:solidFill>
                <a:latin typeface="Tahoma" pitchFamily="34" charset="0"/>
              </a:rPr>
              <a:t>)</a:t>
            </a:r>
            <a:endParaRPr lang="en-US" altLang="ja-JP" sz="1600" dirty="0" smtClean="0">
              <a:solidFill>
                <a:srgbClr val="B2B2B2"/>
              </a:solidFill>
              <a:latin typeface="Tahoma" pitchFamily="34" charset="0"/>
            </a:endParaRPr>
          </a:p>
          <a:p>
            <a:pPr algn="l">
              <a:lnSpc>
                <a:spcPct val="110000"/>
              </a:lnSpc>
              <a:buClr>
                <a:srgbClr val="003366"/>
              </a:buClr>
              <a:buSzPct val="70000"/>
              <a:buFont typeface="Wingdings" pitchFamily="2" charset="2"/>
              <a:buNone/>
            </a:pPr>
            <a:r>
              <a:rPr lang="en-US" altLang="ja-JP" sz="2000" dirty="0">
                <a:solidFill>
                  <a:srgbClr val="F8F8F8"/>
                </a:solidFill>
                <a:latin typeface="Tahoma" pitchFamily="34" charset="0"/>
              </a:rPr>
              <a:t> </a:t>
            </a:r>
            <a:r>
              <a:rPr lang="en-US" altLang="ja-JP" sz="2000" dirty="0" smtClean="0">
                <a:solidFill>
                  <a:srgbClr val="F8F8F8"/>
                </a:solidFill>
                <a:latin typeface="Tahoma" pitchFamily="34" charset="0"/>
              </a:rPr>
              <a:t>    </a:t>
            </a:r>
            <a:r>
              <a:rPr lang="en-US" altLang="ja-JP" sz="2000" dirty="0" err="1" smtClean="0">
                <a:solidFill>
                  <a:srgbClr val="99CCFF"/>
                </a:solidFill>
                <a:latin typeface="Tahoma" pitchFamily="34" charset="0"/>
              </a:rPr>
              <a:t>SWIM</a:t>
            </a:r>
            <a:r>
              <a:rPr lang="en-US" altLang="ja-JP" sz="2000" dirty="0" err="1" smtClean="0">
                <a:solidFill>
                  <a:srgbClr val="99CCFF"/>
                </a:solidFill>
                <a:latin typeface="Symbol" pitchFamily="18" charset="2"/>
              </a:rPr>
              <a:t>mn</a:t>
            </a:r>
            <a:r>
              <a:rPr lang="en-US" altLang="ja-JP" sz="2000" dirty="0" smtClean="0">
                <a:solidFill>
                  <a:srgbClr val="F8F8F8"/>
                </a:solidFill>
                <a:latin typeface="Tahoma" pitchFamily="34" charset="0"/>
              </a:rPr>
              <a:t> </a:t>
            </a:r>
            <a:r>
              <a:rPr lang="ja-JP" altLang="en-US" sz="2000" dirty="0" smtClean="0">
                <a:solidFill>
                  <a:srgbClr val="F8F8F8"/>
                </a:solidFill>
                <a:latin typeface="Tahoma" pitchFamily="34" charset="0"/>
              </a:rPr>
              <a:t>　</a:t>
            </a:r>
            <a:r>
              <a:rPr lang="en-US" altLang="ja-JP" sz="2000" dirty="0" smtClean="0">
                <a:solidFill>
                  <a:srgbClr val="F8F8F8"/>
                </a:solidFill>
                <a:latin typeface="Tahoma" pitchFamily="34" charset="0"/>
              </a:rPr>
              <a:t>    :</a:t>
            </a:r>
            <a:r>
              <a:rPr lang="ja-JP" altLang="en-US" sz="2000" dirty="0">
                <a:solidFill>
                  <a:srgbClr val="F8F8F8"/>
                </a:solidFill>
                <a:latin typeface="Tahoma" pitchFamily="34" charset="0"/>
              </a:rPr>
              <a:t>　</a:t>
            </a:r>
            <a:r>
              <a:rPr lang="en-US" altLang="ja-JP" sz="2000" dirty="0" err="1" smtClean="0">
                <a:solidFill>
                  <a:srgbClr val="F8F8F8"/>
                </a:solidFill>
                <a:latin typeface="Tahoma" pitchFamily="34" charset="0"/>
              </a:rPr>
              <a:t>SpaceWire</a:t>
            </a:r>
            <a:r>
              <a:rPr lang="ja-JP" altLang="en-US" sz="2000" dirty="0" smtClean="0">
                <a:solidFill>
                  <a:srgbClr val="F8F8F8"/>
                </a:solidFill>
                <a:latin typeface="Tahoma" pitchFamily="34" charset="0"/>
              </a:rPr>
              <a:t>通信ターゲット</a:t>
            </a:r>
            <a:r>
              <a:rPr lang="ja-JP" altLang="en-US" sz="2000" dirty="0">
                <a:solidFill>
                  <a:srgbClr val="F8F8F8"/>
                </a:solidFill>
                <a:latin typeface="Tahoma" pitchFamily="34" charset="0"/>
              </a:rPr>
              <a:t>と</a:t>
            </a:r>
            <a:r>
              <a:rPr lang="ja-JP" altLang="en-US" sz="2000" dirty="0" smtClean="0">
                <a:solidFill>
                  <a:srgbClr val="F8F8F8"/>
                </a:solidFill>
                <a:latin typeface="Tahoma" pitchFamily="34" charset="0"/>
              </a:rPr>
              <a:t>なる観測装置</a:t>
            </a:r>
            <a:r>
              <a:rPr lang="en-US" altLang="ja-JP" sz="2000" dirty="0" smtClean="0">
                <a:solidFill>
                  <a:srgbClr val="F8F8F8"/>
                </a:solidFill>
                <a:latin typeface="Tahoma" pitchFamily="34" charset="0"/>
              </a:rPr>
              <a:t>.</a:t>
            </a:r>
          </a:p>
          <a:p>
            <a:pPr algn="l">
              <a:lnSpc>
                <a:spcPct val="110000"/>
              </a:lnSpc>
              <a:buClr>
                <a:srgbClr val="003366"/>
              </a:buClr>
              <a:buSzPct val="70000"/>
              <a:buFont typeface="Wingdings" pitchFamily="2" charset="2"/>
              <a:buNone/>
            </a:pPr>
            <a:r>
              <a:rPr lang="en-US" altLang="ja-JP" sz="2000" dirty="0" smtClean="0">
                <a:solidFill>
                  <a:srgbClr val="F8F8F8"/>
                </a:solidFill>
                <a:latin typeface="Tahoma" pitchFamily="34" charset="0"/>
              </a:rPr>
              <a:t>                               </a:t>
            </a:r>
            <a:r>
              <a:rPr lang="en-US" altLang="ja-JP" sz="2000" dirty="0" smtClean="0">
                <a:solidFill>
                  <a:srgbClr val="F8F8F8"/>
                </a:solidFill>
                <a:latin typeface="Tahoma" pitchFamily="34" charset="0"/>
                <a:sym typeface="Wingdings" pitchFamily="2" charset="2"/>
              </a:rPr>
              <a:t> </a:t>
            </a:r>
            <a:r>
              <a:rPr lang="ja-JP" altLang="en-US" sz="2000" dirty="0" smtClean="0">
                <a:solidFill>
                  <a:srgbClr val="99CCFF"/>
                </a:solidFill>
                <a:latin typeface="Tahoma" pitchFamily="34" charset="0"/>
                <a:sym typeface="Wingdings" pitchFamily="2" charset="2"/>
              </a:rPr>
              <a:t>重力波観測モジュール</a:t>
            </a:r>
            <a:r>
              <a:rPr lang="ja-JP" altLang="en-US" sz="2000" dirty="0" smtClean="0">
                <a:solidFill>
                  <a:srgbClr val="F8F8F8"/>
                </a:solidFill>
                <a:latin typeface="Tahoma" pitchFamily="34" charset="0"/>
                <a:sym typeface="Wingdings" pitchFamily="2" charset="2"/>
              </a:rPr>
              <a:t>を搭載</a:t>
            </a:r>
            <a:r>
              <a:rPr lang="en-US" altLang="ja-JP" sz="2000" dirty="0" smtClean="0">
                <a:solidFill>
                  <a:srgbClr val="F8F8F8"/>
                </a:solidFill>
                <a:latin typeface="Tahoma" pitchFamily="34" charset="0"/>
                <a:sym typeface="Wingdings" pitchFamily="2" charset="2"/>
              </a:rPr>
              <a:t>.</a:t>
            </a:r>
            <a:r>
              <a:rPr lang="en-US" altLang="ja-JP" sz="2000" dirty="0" smtClean="0">
                <a:solidFill>
                  <a:srgbClr val="F8F8F8"/>
                </a:solidFill>
                <a:latin typeface="Tahoma" pitchFamily="34" charset="0"/>
              </a:rPr>
              <a:t>  </a:t>
            </a:r>
          </a:p>
          <a:p>
            <a:pPr algn="l">
              <a:lnSpc>
                <a:spcPct val="110000"/>
              </a:lnSpc>
              <a:buClr>
                <a:srgbClr val="003366"/>
              </a:buClr>
              <a:buSzPct val="70000"/>
              <a:buFont typeface="Wingdings" pitchFamily="2" charset="2"/>
              <a:buNone/>
            </a:pPr>
            <a:r>
              <a:rPr lang="en-US" altLang="ja-JP" sz="2000" dirty="0" smtClean="0">
                <a:solidFill>
                  <a:srgbClr val="F8F8F8"/>
                </a:solidFill>
                <a:latin typeface="Tahoma" pitchFamily="34" charset="0"/>
              </a:rPr>
              <a:t>- </a:t>
            </a:r>
            <a:r>
              <a:rPr lang="ja-JP" altLang="en-US" sz="2000" dirty="0" smtClean="0">
                <a:solidFill>
                  <a:srgbClr val="F8F8F8"/>
                </a:solidFill>
                <a:latin typeface="Tahoma" pitchFamily="34" charset="0"/>
              </a:rPr>
              <a:t>大きさ </a:t>
            </a:r>
            <a:r>
              <a:rPr lang="ja-JP" altLang="en-US" sz="2000" dirty="0" smtClean="0">
                <a:solidFill>
                  <a:srgbClr val="F8F8F8"/>
                </a:solidFill>
                <a:latin typeface="Tahoma" pitchFamily="34" charset="0"/>
              </a:rPr>
              <a:t>約</a:t>
            </a:r>
            <a:r>
              <a:rPr lang="en-US" altLang="ja-JP" sz="2000" dirty="0" smtClean="0">
                <a:solidFill>
                  <a:srgbClr val="F8F8F8"/>
                </a:solidFill>
                <a:latin typeface="Tahoma" pitchFamily="34" charset="0"/>
              </a:rPr>
              <a:t>200mm</a:t>
            </a:r>
            <a:r>
              <a:rPr lang="ja-JP" altLang="en-US" sz="2000" dirty="0" smtClean="0">
                <a:solidFill>
                  <a:srgbClr val="F8F8F8"/>
                </a:solidFill>
                <a:latin typeface="Tahoma" pitchFamily="34" charset="0"/>
              </a:rPr>
              <a:t>立方</a:t>
            </a:r>
            <a:r>
              <a:rPr lang="en-US" altLang="ja-JP" sz="2000" dirty="0" smtClean="0">
                <a:solidFill>
                  <a:srgbClr val="F8F8F8"/>
                </a:solidFill>
                <a:latin typeface="Tahoma" pitchFamily="34" charset="0"/>
              </a:rPr>
              <a:t>, </a:t>
            </a:r>
            <a:r>
              <a:rPr lang="ja-JP" altLang="en-US" sz="2000" dirty="0" smtClean="0">
                <a:solidFill>
                  <a:srgbClr val="F8F8F8"/>
                </a:solidFill>
                <a:latin typeface="Tahoma" pitchFamily="34" charset="0"/>
              </a:rPr>
              <a:t>重量 約</a:t>
            </a:r>
            <a:r>
              <a:rPr lang="en-US" altLang="ja-JP" sz="2000" dirty="0" smtClean="0">
                <a:solidFill>
                  <a:srgbClr val="F8F8F8"/>
                </a:solidFill>
                <a:latin typeface="Tahoma" pitchFamily="34" charset="0"/>
              </a:rPr>
              <a:t>5kg</a:t>
            </a:r>
            <a:r>
              <a:rPr lang="en-US" altLang="ja-JP" sz="2000" dirty="0" smtClean="0">
                <a:solidFill>
                  <a:srgbClr val="F8F8F8"/>
                </a:solidFill>
                <a:latin typeface="Tahoma" pitchFamily="34" charset="0"/>
              </a:rPr>
              <a:t>.</a:t>
            </a:r>
          </a:p>
          <a:p>
            <a:pPr algn="l">
              <a:lnSpc>
                <a:spcPct val="110000"/>
              </a:lnSpc>
              <a:buClr>
                <a:srgbClr val="003366"/>
              </a:buClr>
              <a:buSzPct val="70000"/>
              <a:buFont typeface="Wingdings" pitchFamily="2" charset="2"/>
              <a:buNone/>
            </a:pPr>
            <a:r>
              <a:rPr lang="en-US" altLang="ja-JP" sz="2000" dirty="0">
                <a:solidFill>
                  <a:srgbClr val="F8F8F8"/>
                </a:solidFill>
                <a:latin typeface="Tahoma" pitchFamily="34" charset="0"/>
              </a:rPr>
              <a:t>- </a:t>
            </a:r>
            <a:r>
              <a:rPr lang="en-US" altLang="ja-JP" sz="2000" dirty="0" smtClean="0">
                <a:solidFill>
                  <a:srgbClr val="F8F8F8"/>
                </a:solidFill>
                <a:latin typeface="Tahoma" pitchFamily="34" charset="0"/>
              </a:rPr>
              <a:t>ISAS/JAXA, NEC, MHI</a:t>
            </a:r>
            <a:r>
              <a:rPr lang="ja-JP" altLang="en-US" sz="2000" dirty="0">
                <a:solidFill>
                  <a:srgbClr val="F8F8F8"/>
                </a:solidFill>
                <a:latin typeface="Tahoma" pitchFamily="34" charset="0"/>
              </a:rPr>
              <a:t>の</a:t>
            </a:r>
            <a:r>
              <a:rPr lang="ja-JP" altLang="en-US" sz="2000" dirty="0" smtClean="0">
                <a:solidFill>
                  <a:srgbClr val="F8F8F8"/>
                </a:solidFill>
                <a:latin typeface="Tahoma" pitchFamily="34" charset="0"/>
              </a:rPr>
              <a:t>共同研究開発によって実現</a:t>
            </a:r>
            <a:r>
              <a:rPr lang="en-US" altLang="ja-JP" sz="2000" dirty="0" smtClean="0">
                <a:solidFill>
                  <a:srgbClr val="F8F8F8"/>
                </a:solidFill>
                <a:latin typeface="Tahoma" pitchFamily="34" charset="0"/>
              </a:rPr>
              <a:t>.</a:t>
            </a:r>
            <a:endParaRPr lang="en-US" altLang="ja-JP" sz="2000" dirty="0" smtClean="0">
              <a:solidFill>
                <a:srgbClr val="F8F8F8"/>
              </a:solidFill>
              <a:latin typeface="Tahoma" pitchFamily="34" charset="0"/>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6</a:t>
            </a:fld>
            <a:endParaRPr lang="en-US" altLang="ja-JP" dirty="0"/>
          </a:p>
        </p:txBody>
      </p:sp>
    </p:spTree>
    <p:extLst>
      <p:ext uri="{BB962C8B-B14F-4D97-AF65-F5344CB8AC3E}">
        <p14:creationId xmlns:p14="http://schemas.microsoft.com/office/powerpoint/2010/main" val="2218695926"/>
      </p:ext>
    </p:extLst>
  </p:cSld>
  <p:clrMapOvr>
    <a:masterClrMapping/>
  </p:clrMapOvr>
  <p:transition advTm="52992"/>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8"/>
          <p:cNvSpPr>
            <a:spLocks noChangeArrowheads="1"/>
          </p:cNvSpPr>
          <p:nvPr/>
        </p:nvSpPr>
        <p:spPr bwMode="auto">
          <a:xfrm>
            <a:off x="1928794" y="2812464"/>
            <a:ext cx="5904749" cy="3467562"/>
          </a:xfrm>
          <a:prstGeom prst="roundRect">
            <a:avLst>
              <a:gd name="adj" fmla="val 6731"/>
            </a:avLst>
          </a:prstGeom>
          <a:solidFill>
            <a:srgbClr val="FFFFFF">
              <a:alpha val="90000"/>
            </a:srgbClr>
          </a:solidFill>
          <a:ln w="15875">
            <a:noFill/>
            <a:round/>
            <a:headEnd/>
            <a:tailEnd/>
          </a:ln>
          <a:effectLst/>
        </p:spPr>
        <p:txBody>
          <a:bodyPr anchor="ctr">
            <a:noAutofit/>
          </a:bodyPr>
          <a:lstStyle/>
          <a:p>
            <a:endParaRPr lang="ja-JP" altLang="en-US"/>
          </a:p>
        </p:txBody>
      </p:sp>
      <p:sp>
        <p:nvSpPr>
          <p:cNvPr id="771077" name="Rectangle 5"/>
          <p:cNvSpPr>
            <a:spLocks noGrp="1" noChangeArrowheads="1"/>
          </p:cNvSpPr>
          <p:nvPr>
            <p:ph type="title"/>
          </p:nvPr>
        </p:nvSpPr>
        <p:spPr/>
        <p:txBody>
          <a:bodyPr/>
          <a:lstStyle/>
          <a:p>
            <a:r>
              <a:rPr lang="ja-JP" altLang="en-US" dirty="0" smtClean="0"/>
              <a:t>捩じれ型アンテナ</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pic>
        <p:nvPicPr>
          <p:cNvPr id="140493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00232" y="2922440"/>
            <a:ext cx="5820576" cy="3219453"/>
          </a:xfrm>
          <a:prstGeom prst="rect">
            <a:avLst/>
          </a:prstGeom>
          <a:noFill/>
          <a:ln w="9525">
            <a:noFill/>
            <a:miter lim="800000"/>
            <a:headEnd/>
            <a:tailEnd/>
          </a:ln>
        </p:spPr>
      </p:pic>
      <p:sp>
        <p:nvSpPr>
          <p:cNvPr id="7" name="Rectangle 11"/>
          <p:cNvSpPr>
            <a:spLocks noChangeArrowheads="1"/>
          </p:cNvSpPr>
          <p:nvPr/>
        </p:nvSpPr>
        <p:spPr bwMode="auto">
          <a:xfrm>
            <a:off x="714348" y="1500174"/>
            <a:ext cx="5072098"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dirty="0" smtClean="0">
                <a:solidFill>
                  <a:srgbClr val="FFFFFF"/>
                </a:solidFill>
                <a:latin typeface="Tahoma" pitchFamily="34" charset="0"/>
              </a:rPr>
              <a:t>2</a:t>
            </a:r>
            <a:r>
              <a:rPr lang="ja-JP" altLang="en-US" sz="2000" dirty="0" err="1" smtClean="0">
                <a:solidFill>
                  <a:srgbClr val="FFFFFF"/>
                </a:solidFill>
                <a:latin typeface="Tahoma" pitchFamily="34" charset="0"/>
              </a:rPr>
              <a:t>つの</a:t>
            </a:r>
            <a:r>
              <a:rPr lang="ja-JP" altLang="en-US" sz="2000" dirty="0" smtClean="0">
                <a:solidFill>
                  <a:srgbClr val="FFFFFF"/>
                </a:solidFill>
                <a:latin typeface="Tahoma" pitchFamily="34" charset="0"/>
              </a:rPr>
              <a:t>棒状試験マスを配置</a:t>
            </a:r>
            <a:endParaRPr lang="en-US" altLang="ja-JP" sz="2000" dirty="0">
              <a:solidFill>
                <a:srgbClr val="FFFFFF"/>
              </a:solidFill>
              <a:latin typeface="Tahoma" pitchFamily="34" charset="0"/>
              <a:ea typeface="HGP創英角ｺﾞｼｯｸUB" pitchFamily="50" charset="-128"/>
            </a:endParaRPr>
          </a:p>
        </p:txBody>
      </p:sp>
      <p:sp>
        <p:nvSpPr>
          <p:cNvPr id="8" name="AutoShape 38"/>
          <p:cNvSpPr>
            <a:spLocks noChangeArrowheads="1"/>
          </p:cNvSpPr>
          <p:nvPr/>
        </p:nvSpPr>
        <p:spPr bwMode="auto">
          <a:xfrm>
            <a:off x="4143372" y="1716213"/>
            <a:ext cx="296863" cy="626507"/>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FFFFFF">
              <a:alpha val="20000"/>
            </a:srgbClr>
          </a:solidFill>
          <a:ln w="3175">
            <a:solidFill>
              <a:srgbClr val="FFFFFF"/>
            </a:solidFill>
            <a:miter lim="800000"/>
            <a:headEnd/>
            <a:tailEnd/>
          </a:ln>
          <a:effectLst/>
        </p:spPr>
        <p:txBody>
          <a:bodyPr anchor="ctr">
            <a:spAutoFit/>
          </a:bodyPr>
          <a:lstStyle/>
          <a:p>
            <a:endParaRPr lang="ja-JP" altLang="en-US"/>
          </a:p>
        </p:txBody>
      </p:sp>
      <p:sp>
        <p:nvSpPr>
          <p:cNvPr id="9" name="Rectangle 11"/>
          <p:cNvSpPr>
            <a:spLocks noChangeArrowheads="1"/>
          </p:cNvSpPr>
          <p:nvPr/>
        </p:nvSpPr>
        <p:spPr bwMode="auto">
          <a:xfrm>
            <a:off x="785786" y="1928802"/>
            <a:ext cx="3929090"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rPr>
              <a:t>レーザー干渉計よよって</a:t>
            </a:r>
            <a:endParaRPr lang="en-US" altLang="ja-JP" sz="2000" dirty="0" smtClean="0">
              <a:solidFill>
                <a:srgbClr val="FFFFFF"/>
              </a:solidFill>
            </a:endParaRPr>
          </a:p>
          <a:p>
            <a:pPr algn="l">
              <a:buClr>
                <a:schemeClr val="accent2"/>
              </a:buClr>
              <a:buSzPct val="70000"/>
              <a:buFont typeface="Wingdings" pitchFamily="2" charset="2"/>
              <a:buNone/>
            </a:pPr>
            <a:r>
              <a:rPr lang="ja-JP" altLang="en-US" sz="2000" dirty="0" smtClean="0">
                <a:solidFill>
                  <a:srgbClr val="FFFFFF"/>
                </a:solidFill>
                <a:latin typeface="Tahoma" pitchFamily="34" charset="0"/>
              </a:rPr>
              <a:t>　　　　　差動回転変動を検出</a:t>
            </a:r>
            <a:endParaRPr lang="en-US" altLang="ja-JP" sz="2000" dirty="0">
              <a:solidFill>
                <a:srgbClr val="FFFFFF"/>
              </a:solidFill>
              <a:latin typeface="Tahoma" pitchFamily="34" charset="0"/>
              <a:ea typeface="HGP創英角ｺﾞｼｯｸUB" pitchFamily="50" charset="-128"/>
            </a:endParaRPr>
          </a:p>
        </p:txBody>
      </p:sp>
      <p:sp>
        <p:nvSpPr>
          <p:cNvPr id="11" name="Rectangle 11"/>
          <p:cNvSpPr>
            <a:spLocks noChangeArrowheads="1"/>
          </p:cNvSpPr>
          <p:nvPr/>
        </p:nvSpPr>
        <p:spPr bwMode="auto">
          <a:xfrm>
            <a:off x="4643438" y="1500174"/>
            <a:ext cx="4286280" cy="1200329"/>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ea typeface="HGP創英角ｺﾞｼｯｸUB" pitchFamily="50" charset="-128"/>
              </a:rPr>
              <a:t>地上でも低周波数重力波を観測可能</a:t>
            </a:r>
            <a:r>
              <a:rPr lang="en-US" altLang="ja-JP" sz="2000" dirty="0" smtClean="0">
                <a:solidFill>
                  <a:srgbClr val="FFFFFF"/>
                </a:solidFill>
                <a:latin typeface="Tahoma" pitchFamily="34" charset="0"/>
                <a:ea typeface="HGP創英角ｺﾞｼｯｸUB" pitchFamily="50" charset="-128"/>
              </a:rPr>
              <a:t>.</a:t>
            </a:r>
          </a:p>
          <a:p>
            <a:pPr algn="l">
              <a:lnSpc>
                <a:spcPct val="120000"/>
              </a:lnSpc>
              <a:buClr>
                <a:schemeClr val="accent2"/>
              </a:buClr>
              <a:buSzPct val="70000"/>
              <a:buFont typeface="Wingdings" pitchFamily="2" charset="2"/>
              <a:buNone/>
            </a:pPr>
            <a:r>
              <a:rPr lang="ja-JP" altLang="en-US" sz="2000" dirty="0" smtClean="0">
                <a:solidFill>
                  <a:srgbClr val="FFFFFF"/>
                </a:solidFill>
              </a:rPr>
              <a:t>宇宙では、さらなる</a:t>
            </a:r>
            <a:endParaRPr lang="en-US" altLang="ja-JP" sz="2000" dirty="0" smtClean="0">
              <a:solidFill>
                <a:srgbClr val="FFFFFF"/>
              </a:solidFill>
            </a:endParaRPr>
          </a:p>
          <a:p>
            <a:pPr algn="l">
              <a:lnSpc>
                <a:spcPct val="120000"/>
              </a:lnSpc>
              <a:buClr>
                <a:schemeClr val="accent2"/>
              </a:buClr>
              <a:buSzPct val="70000"/>
              <a:buFont typeface="Wingdings" pitchFamily="2" charset="2"/>
              <a:buNone/>
            </a:pPr>
            <a:r>
              <a:rPr lang="ja-JP" altLang="en-US" sz="2000" dirty="0" smtClean="0">
                <a:solidFill>
                  <a:srgbClr val="FFFFFF"/>
                </a:solidFill>
              </a:rPr>
              <a:t>　　　　　　    感度の向上が期待できる</a:t>
            </a:r>
            <a:r>
              <a:rPr lang="en-US" altLang="ja-JP" sz="2000" dirty="0" smtClean="0">
                <a:solidFill>
                  <a:srgbClr val="FFFFFF"/>
                </a:solidFill>
              </a:rPr>
              <a:t>.</a:t>
            </a:r>
            <a:endParaRPr lang="en-US" altLang="ja-JP" sz="2000" dirty="0">
              <a:solidFill>
                <a:srgbClr val="FFFFFF"/>
              </a:solidFill>
              <a:latin typeface="Tahoma" pitchFamily="34" charset="0"/>
              <a:ea typeface="HGP創英角ｺﾞｼｯｸUB" pitchFamily="50" charset="-128"/>
            </a:endParaRPr>
          </a:p>
        </p:txBody>
      </p:sp>
      <p:sp>
        <p:nvSpPr>
          <p:cNvPr id="12" name="Rectangle 11"/>
          <p:cNvSpPr>
            <a:spLocks noChangeArrowheads="1"/>
          </p:cNvSpPr>
          <p:nvPr/>
        </p:nvSpPr>
        <p:spPr bwMode="auto">
          <a:xfrm>
            <a:off x="571472" y="928670"/>
            <a:ext cx="7072362"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捩じれ型重力波望遠鏡   </a:t>
            </a:r>
            <a:r>
              <a:rPr lang="en-US" altLang="ja-JP" sz="2000" b="1" dirty="0" smtClean="0">
                <a:solidFill>
                  <a:srgbClr val="FFFFFF"/>
                </a:solidFill>
                <a:latin typeface="Tahoma" pitchFamily="34" charset="0"/>
              </a:rPr>
              <a:t>(TOBA: </a:t>
            </a:r>
            <a:r>
              <a:rPr lang="en-US" altLang="ja-JP" sz="2000" b="1" u="sng" dirty="0" smtClean="0">
                <a:solidFill>
                  <a:srgbClr val="99CCFF"/>
                </a:solidFill>
                <a:latin typeface="Tahoma" pitchFamily="34" charset="0"/>
              </a:rPr>
              <a:t>To</a:t>
            </a:r>
            <a:r>
              <a:rPr lang="en-US" altLang="ja-JP" sz="2000" b="1" dirty="0" smtClean="0">
                <a:solidFill>
                  <a:srgbClr val="FFFFFF"/>
                </a:solidFill>
                <a:latin typeface="Tahoma" pitchFamily="34" charset="0"/>
              </a:rPr>
              <a:t>rsion-</a:t>
            </a:r>
            <a:r>
              <a:rPr lang="en-US" altLang="ja-JP" sz="2000" b="1" u="sng" dirty="0" smtClean="0">
                <a:solidFill>
                  <a:srgbClr val="99CCFF"/>
                </a:solidFill>
                <a:latin typeface="Tahoma" pitchFamily="34" charset="0"/>
              </a:rPr>
              <a:t>B</a:t>
            </a:r>
            <a:r>
              <a:rPr lang="en-US" altLang="ja-JP" sz="2000" b="1" dirty="0" smtClean="0">
                <a:solidFill>
                  <a:srgbClr val="FFFFFF"/>
                </a:solidFill>
                <a:latin typeface="Tahoma" pitchFamily="34" charset="0"/>
              </a:rPr>
              <a:t>ar </a:t>
            </a:r>
            <a:r>
              <a:rPr lang="en-US" altLang="ja-JP" sz="2000" b="1" u="sng" dirty="0" smtClean="0">
                <a:solidFill>
                  <a:srgbClr val="99CCFF"/>
                </a:solidFill>
                <a:latin typeface="Tahoma" pitchFamily="34" charset="0"/>
              </a:rPr>
              <a:t>A</a:t>
            </a:r>
            <a:r>
              <a:rPr lang="en-US" altLang="ja-JP" sz="2000" b="1" dirty="0" smtClean="0">
                <a:solidFill>
                  <a:srgbClr val="FFFFFF"/>
                </a:solidFill>
                <a:latin typeface="Tahoma" pitchFamily="34" charset="0"/>
              </a:rPr>
              <a:t>ntenna)</a:t>
            </a:r>
            <a:endParaRPr lang="en-US" altLang="ja-JP" sz="2000" b="1" dirty="0">
              <a:solidFill>
                <a:srgbClr val="FFFFFF"/>
              </a:solidFill>
              <a:latin typeface="Tahoma" pitchFamily="34" charset="0"/>
              <a:ea typeface="HGP創英角ｺﾞｼｯｸUB" pitchFamily="50" charset="-128"/>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60</a:t>
            </a:fld>
            <a:endParaRPr lang="en-US" altLang="ja-JP" dirty="0"/>
          </a:p>
        </p:txBody>
      </p:sp>
    </p:spTree>
  </p:cSld>
  <p:clrMapOvr>
    <a:masterClrMapping/>
  </p:clrMapOvr>
  <p:transition advTm="52992"/>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56"/>
          <p:cNvSpPr>
            <a:spLocks noChangeArrowheads="1"/>
          </p:cNvSpPr>
          <p:nvPr/>
        </p:nvSpPr>
        <p:spPr bwMode="auto">
          <a:xfrm>
            <a:off x="1043608" y="984148"/>
            <a:ext cx="6840760" cy="2016224"/>
          </a:xfrm>
          <a:prstGeom prst="roundRect">
            <a:avLst>
              <a:gd name="adj" fmla="val 6731"/>
            </a:avLst>
          </a:prstGeom>
          <a:solidFill>
            <a:srgbClr val="000000">
              <a:alpha val="20000"/>
            </a:srgbClr>
          </a:solidFill>
          <a:ln w="3175">
            <a:solidFill>
              <a:srgbClr val="5F5F5F"/>
            </a:solidFill>
            <a:round/>
            <a:headEnd/>
            <a:tailEnd/>
          </a:ln>
          <a:effectLst/>
        </p:spPr>
        <p:txBody>
          <a:bodyPr wrap="square" anchor="ctr">
            <a:noAutofit/>
          </a:bodyPr>
          <a:lstStyle/>
          <a:p>
            <a:endParaRPr lang="ja-JP" altLang="en-US"/>
          </a:p>
        </p:txBody>
      </p:sp>
      <p:sp>
        <p:nvSpPr>
          <p:cNvPr id="771077" name="Rectangle 5"/>
          <p:cNvSpPr>
            <a:spLocks noGrp="1" noChangeArrowheads="1"/>
          </p:cNvSpPr>
          <p:nvPr>
            <p:ph type="title"/>
          </p:nvPr>
        </p:nvSpPr>
        <p:spPr/>
        <p:txBody>
          <a:bodyPr/>
          <a:lstStyle/>
          <a:p>
            <a:r>
              <a:rPr lang="ja-JP" altLang="en-US" dirty="0" smtClean="0"/>
              <a:t>背景と動機</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4" name="Rectangle 11"/>
          <p:cNvSpPr>
            <a:spLocks noChangeArrowheads="1"/>
          </p:cNvSpPr>
          <p:nvPr/>
        </p:nvSpPr>
        <p:spPr bwMode="auto">
          <a:xfrm>
            <a:off x="1187624" y="2220478"/>
            <a:ext cx="7143800" cy="707886"/>
          </a:xfrm>
          <a:prstGeom prst="rect">
            <a:avLst/>
          </a:prstGeom>
          <a:noFill/>
          <a:ln w="15875">
            <a:noFill/>
            <a:miter lim="800000"/>
            <a:headEnd/>
            <a:tailEnd/>
          </a:ln>
          <a:effectLst/>
        </p:spPr>
        <p:txBody>
          <a:bodyPr wrap="square">
            <a:no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特に低周波数帯では</a:t>
            </a:r>
            <a:endParaRPr lang="en-US" altLang="ja-JP" sz="2000" dirty="0" smtClean="0">
              <a:solidFill>
                <a:srgbClr val="FFFFFF"/>
              </a:solidFill>
              <a:latin typeface="Tahoma" pitchFamily="34" charset="0"/>
            </a:endParaRPr>
          </a:p>
          <a:p>
            <a:pPr algn="l">
              <a:buClr>
                <a:schemeClr val="accent2"/>
              </a:buClr>
              <a:buSzPct val="70000"/>
              <a:buFont typeface="Wingdings" pitchFamily="2" charset="2"/>
              <a:buNone/>
            </a:pPr>
            <a:r>
              <a:rPr lang="ja-JP" altLang="en-US" sz="2000" dirty="0" smtClean="0">
                <a:solidFill>
                  <a:srgbClr val="FFFFFF"/>
                </a:solidFill>
                <a:latin typeface="Tahoma" pitchFamily="34" charset="0"/>
              </a:rPr>
              <a:t>　　</a:t>
            </a:r>
            <a:r>
              <a:rPr lang="ja-JP" altLang="en-US" sz="2000" dirty="0" smtClean="0">
                <a:solidFill>
                  <a:srgbClr val="CCFFCC"/>
                </a:solidFill>
                <a:latin typeface="Tahoma" pitchFamily="34" charset="0"/>
              </a:rPr>
              <a:t>大きな重力波振幅</a:t>
            </a:r>
            <a:r>
              <a:rPr lang="en-US" altLang="ja-JP" sz="2000" dirty="0" smtClean="0">
                <a:solidFill>
                  <a:srgbClr val="CCFFCC"/>
                </a:solidFill>
                <a:latin typeface="Tahoma" pitchFamily="34" charset="0"/>
              </a:rPr>
              <a:t>, </a:t>
            </a:r>
            <a:r>
              <a:rPr lang="ja-JP" altLang="en-US" sz="2000" dirty="0" smtClean="0">
                <a:solidFill>
                  <a:srgbClr val="CCFFCC"/>
                </a:solidFill>
                <a:latin typeface="Tahoma" pitchFamily="34" charset="0"/>
              </a:rPr>
              <a:t>定常的な重力波源   </a:t>
            </a:r>
            <a:r>
              <a:rPr lang="ja-JP" altLang="en-US" sz="2000" dirty="0" smtClean="0">
                <a:solidFill>
                  <a:srgbClr val="FFFFFF"/>
                </a:solidFill>
                <a:latin typeface="Tahoma" pitchFamily="34" charset="0"/>
              </a:rPr>
              <a:t>が期待できる</a:t>
            </a:r>
            <a:r>
              <a:rPr lang="en-US" altLang="ja-JP" sz="2000" dirty="0" smtClean="0">
                <a:solidFill>
                  <a:srgbClr val="FFFFFF"/>
                </a:solidFill>
                <a:latin typeface="Tahoma" pitchFamily="34" charset="0"/>
              </a:rPr>
              <a:t>.</a:t>
            </a:r>
          </a:p>
        </p:txBody>
      </p:sp>
      <p:sp>
        <p:nvSpPr>
          <p:cNvPr id="5" name="Rectangle 11"/>
          <p:cNvSpPr>
            <a:spLocks noChangeArrowheads="1"/>
          </p:cNvSpPr>
          <p:nvPr/>
        </p:nvSpPr>
        <p:spPr bwMode="auto">
          <a:xfrm>
            <a:off x="1187624" y="1068350"/>
            <a:ext cx="7143800" cy="1200329"/>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重力波の周波数 </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波源の運動の時間スケールを反映</a:t>
            </a:r>
            <a:endParaRPr lang="en-US" altLang="ja-JP" sz="2000" dirty="0" smtClean="0">
              <a:solidFill>
                <a:srgbClr val="FFFFFF"/>
              </a:solidFill>
              <a:latin typeface="Tahoma" pitchFamily="34" charset="0"/>
              <a:sym typeface="Wingdings" pitchFamily="2" charset="2"/>
            </a:endParaRP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sym typeface="Wingdings" pitchFamily="2" charset="2"/>
              </a:rPr>
              <a:t>         </a:t>
            </a:r>
            <a:r>
              <a:rPr lang="ja-JP" altLang="en-US" sz="2000" dirty="0" smtClean="0">
                <a:solidFill>
                  <a:srgbClr val="CCFFCC"/>
                </a:solidFill>
                <a:latin typeface="Tahoma" pitchFamily="34" charset="0"/>
                <a:sym typeface="Wingdings" pitchFamily="2" charset="2"/>
              </a:rPr>
              <a:t>さまざまな周波数帯での観測</a:t>
            </a:r>
            <a:r>
              <a:rPr lang="ja-JP" altLang="en-US" sz="2000" dirty="0" smtClean="0">
                <a:solidFill>
                  <a:srgbClr val="FFFFFF"/>
                </a:solidFill>
                <a:latin typeface="Tahoma" pitchFamily="34" charset="0"/>
                <a:sym typeface="Wingdings" pitchFamily="2" charset="2"/>
              </a:rPr>
              <a:t>が望ましい</a:t>
            </a:r>
            <a:r>
              <a:rPr lang="en-US" altLang="ja-JP" sz="2000" dirty="0" smtClean="0">
                <a:solidFill>
                  <a:srgbClr val="FFFFFF"/>
                </a:solidFill>
                <a:latin typeface="Tahoma" pitchFamily="34" charset="0"/>
                <a:sym typeface="Wingdings" pitchFamily="2" charset="2"/>
              </a:rPr>
              <a:t>. </a:t>
            </a:r>
            <a:endParaRPr lang="en-US" altLang="ja-JP" sz="2000" dirty="0" smtClean="0">
              <a:solidFill>
                <a:srgbClr val="FFFFFF"/>
              </a:solidFill>
              <a:latin typeface="Tahoma" pitchFamily="34" charset="0"/>
            </a:endParaRPr>
          </a:p>
        </p:txBody>
      </p:sp>
      <p:grpSp>
        <p:nvGrpSpPr>
          <p:cNvPr id="13" name="グループ化 12"/>
          <p:cNvGrpSpPr/>
          <p:nvPr/>
        </p:nvGrpSpPr>
        <p:grpSpPr>
          <a:xfrm>
            <a:off x="1115616" y="3140968"/>
            <a:ext cx="7617840" cy="1800200"/>
            <a:chOff x="1115616" y="3140968"/>
            <a:chExt cx="7617840" cy="1800200"/>
          </a:xfrm>
        </p:grpSpPr>
        <p:sp>
          <p:nvSpPr>
            <p:cNvPr id="12" name="AutoShape 56"/>
            <p:cNvSpPr>
              <a:spLocks noChangeArrowheads="1"/>
            </p:cNvSpPr>
            <p:nvPr/>
          </p:nvSpPr>
          <p:spPr bwMode="auto">
            <a:xfrm>
              <a:off x="1115616" y="3140968"/>
              <a:ext cx="6840760" cy="1800200"/>
            </a:xfrm>
            <a:prstGeom prst="roundRect">
              <a:avLst>
                <a:gd name="adj" fmla="val 6731"/>
              </a:avLst>
            </a:prstGeom>
            <a:solidFill>
              <a:srgbClr val="000000">
                <a:alpha val="20000"/>
              </a:srgbClr>
            </a:solidFill>
            <a:ln w="3175">
              <a:solidFill>
                <a:srgbClr val="5F5F5F"/>
              </a:solidFill>
              <a:round/>
              <a:headEnd/>
              <a:tailEnd/>
            </a:ln>
            <a:effectLst/>
          </p:spPr>
          <p:txBody>
            <a:bodyPr wrap="square" anchor="ctr">
              <a:noAutofit/>
            </a:bodyPr>
            <a:lstStyle/>
            <a:p>
              <a:endParaRPr lang="ja-JP" altLang="en-US"/>
            </a:p>
          </p:txBody>
        </p:sp>
        <p:sp>
          <p:nvSpPr>
            <p:cNvPr id="6" name="Rectangle 11"/>
            <p:cNvSpPr>
              <a:spLocks noChangeArrowheads="1"/>
            </p:cNvSpPr>
            <p:nvPr/>
          </p:nvSpPr>
          <p:spPr bwMode="auto">
            <a:xfrm>
              <a:off x="1589656" y="3140968"/>
              <a:ext cx="7143800" cy="1200329"/>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地上望遠鏡では、低周波数帯の重力波観測は困難</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 検出器の</a:t>
              </a:r>
              <a:r>
                <a:rPr lang="ja-JP" altLang="en-US" sz="2000" dirty="0" smtClean="0">
                  <a:solidFill>
                    <a:srgbClr val="CCFFCC"/>
                  </a:solidFill>
                  <a:latin typeface="Tahoma" pitchFamily="34" charset="0"/>
                </a:rPr>
                <a:t>原理的な限界</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 地面振動などの環境雑音</a:t>
              </a:r>
              <a:r>
                <a:rPr lang="en-US" altLang="ja-JP" sz="2000" dirty="0" smtClean="0">
                  <a:solidFill>
                    <a:srgbClr val="FFFFFF"/>
                  </a:solidFill>
                  <a:latin typeface="Tahoma" pitchFamily="34" charset="0"/>
                </a:rPr>
                <a:t>.</a:t>
              </a:r>
            </a:p>
          </p:txBody>
        </p:sp>
        <p:sp>
          <p:nvSpPr>
            <p:cNvPr id="7" name="Rectangle 11"/>
            <p:cNvSpPr>
              <a:spLocks noChangeArrowheads="1"/>
            </p:cNvSpPr>
            <p:nvPr/>
          </p:nvSpPr>
          <p:spPr bwMode="auto">
            <a:xfrm>
              <a:off x="1604664" y="4365104"/>
              <a:ext cx="5253352" cy="461665"/>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宇宙に行くのは、</a:t>
              </a:r>
              <a:r>
                <a:rPr lang="ja-JP" altLang="en-US" sz="2000" dirty="0" smtClean="0">
                  <a:solidFill>
                    <a:srgbClr val="CCFFCC"/>
                  </a:solidFill>
                  <a:latin typeface="Tahoma" pitchFamily="34" charset="0"/>
                </a:rPr>
                <a:t>多大なリソース</a:t>
              </a:r>
              <a:r>
                <a:rPr lang="ja-JP" altLang="en-US" sz="2000" dirty="0" smtClean="0">
                  <a:solidFill>
                    <a:srgbClr val="FFFFFF"/>
                  </a:solidFill>
                  <a:latin typeface="Tahoma" pitchFamily="34" charset="0"/>
                </a:rPr>
                <a:t>が必要</a:t>
              </a:r>
              <a:r>
                <a:rPr lang="en-US" altLang="ja-JP" sz="2000" dirty="0" smtClean="0">
                  <a:solidFill>
                    <a:srgbClr val="FFFFFF"/>
                  </a:solidFill>
                  <a:latin typeface="Tahoma" pitchFamily="34" charset="0"/>
                </a:rPr>
                <a:t>.</a:t>
              </a:r>
            </a:p>
          </p:txBody>
        </p:sp>
      </p:grpSp>
      <p:grpSp>
        <p:nvGrpSpPr>
          <p:cNvPr id="14" name="グループ化 13"/>
          <p:cNvGrpSpPr/>
          <p:nvPr/>
        </p:nvGrpSpPr>
        <p:grpSpPr>
          <a:xfrm>
            <a:off x="1475656" y="5085184"/>
            <a:ext cx="6624736" cy="1296144"/>
            <a:chOff x="1475656" y="5085184"/>
            <a:chExt cx="6624736" cy="1296144"/>
          </a:xfrm>
        </p:grpSpPr>
        <p:sp>
          <p:nvSpPr>
            <p:cNvPr id="10" name="AutoShape 56"/>
            <p:cNvSpPr>
              <a:spLocks noChangeArrowheads="1"/>
            </p:cNvSpPr>
            <p:nvPr/>
          </p:nvSpPr>
          <p:spPr bwMode="auto">
            <a:xfrm>
              <a:off x="1979712" y="5085184"/>
              <a:ext cx="4968552" cy="1296144"/>
            </a:xfrm>
            <a:prstGeom prst="roundRect">
              <a:avLst>
                <a:gd name="adj" fmla="val 6731"/>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8" name="AutoShape 38"/>
            <p:cNvSpPr>
              <a:spLocks noChangeArrowheads="1"/>
            </p:cNvSpPr>
            <p:nvPr/>
          </p:nvSpPr>
          <p:spPr bwMode="auto">
            <a:xfrm>
              <a:off x="1475656" y="5232052"/>
              <a:ext cx="296863" cy="357188"/>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FFFFFF">
                <a:alpha val="20000"/>
              </a:srgbClr>
            </a:solidFill>
            <a:ln w="3175">
              <a:solidFill>
                <a:srgbClr val="FFFFFF"/>
              </a:solidFill>
              <a:miter lim="800000"/>
              <a:headEnd/>
              <a:tailEnd/>
            </a:ln>
            <a:effectLst/>
          </p:spPr>
          <p:txBody>
            <a:bodyPr anchor="ctr">
              <a:noAutofit/>
            </a:bodyPr>
            <a:lstStyle/>
            <a:p>
              <a:endParaRPr lang="ja-JP" altLang="en-US"/>
            </a:p>
          </p:txBody>
        </p:sp>
        <p:sp>
          <p:nvSpPr>
            <p:cNvPr id="9" name="Rectangle 11"/>
            <p:cNvSpPr>
              <a:spLocks noChangeArrowheads="1"/>
            </p:cNvSpPr>
            <p:nvPr/>
          </p:nvSpPr>
          <p:spPr bwMode="auto">
            <a:xfrm>
              <a:off x="2108720" y="5157192"/>
              <a:ext cx="5991672" cy="1200329"/>
            </a:xfrm>
            <a:prstGeom prst="rect">
              <a:avLst/>
            </a:prstGeom>
            <a:noFill/>
            <a:ln w="15875">
              <a:noFill/>
              <a:miter lim="800000"/>
              <a:headEnd/>
              <a:tailEnd/>
            </a:ln>
            <a:effectLst/>
          </p:spPr>
          <p:txBody>
            <a:bodyPr wrap="square">
              <a:no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新しい観測方式を提案する</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CCECFF"/>
                  </a:solidFill>
                  <a:latin typeface="Tahoma" pitchFamily="34" charset="0"/>
                </a:rPr>
                <a:t>　　 地上でも低周波重力波を観測</a:t>
              </a:r>
              <a:r>
                <a:rPr lang="en-US" altLang="ja-JP" sz="2000" dirty="0" smtClean="0">
                  <a:solidFill>
                    <a:srgbClr val="CCECFF"/>
                  </a:solidFill>
                  <a:latin typeface="Tahoma" pitchFamily="34" charset="0"/>
                </a:rPr>
                <a:t>.</a:t>
              </a:r>
            </a:p>
            <a:p>
              <a:pPr algn="l">
                <a:lnSpc>
                  <a:spcPct val="120000"/>
                </a:lnSpc>
                <a:buClr>
                  <a:schemeClr val="accent2"/>
                </a:buClr>
                <a:buSzPct val="70000"/>
                <a:buFont typeface="Wingdings" pitchFamily="2" charset="2"/>
                <a:buNone/>
              </a:pPr>
              <a:r>
                <a:rPr lang="en-US" altLang="ja-JP" sz="2000" dirty="0" smtClean="0">
                  <a:solidFill>
                    <a:srgbClr val="CCECFF"/>
                  </a:solidFill>
                  <a:latin typeface="Tahoma" pitchFamily="34" charset="0"/>
                </a:rPr>
                <a:t>      </a:t>
              </a:r>
              <a:r>
                <a:rPr lang="ja-JP" altLang="en-US" sz="2000" dirty="0" smtClean="0">
                  <a:solidFill>
                    <a:srgbClr val="CCECFF"/>
                  </a:solidFill>
                  <a:latin typeface="Tahoma" pitchFamily="34" charset="0"/>
                </a:rPr>
                <a:t>宇宙望遠鏡で独自の周波数帯を観測</a:t>
              </a:r>
              <a:r>
                <a:rPr lang="en-US" altLang="ja-JP" sz="2000" dirty="0" smtClean="0">
                  <a:solidFill>
                    <a:srgbClr val="CCECFF"/>
                  </a:solidFill>
                  <a:latin typeface="Tahoma" pitchFamily="34" charset="0"/>
                </a:rPr>
                <a:t>.</a:t>
              </a:r>
            </a:p>
          </p:txBody>
        </p:sp>
      </p:gr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61</a:t>
            </a:fld>
            <a:endParaRPr lang="en-US" altLang="ja-JP" dirty="0"/>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56"/>
          <p:cNvSpPr>
            <a:spLocks noChangeArrowheads="1"/>
          </p:cNvSpPr>
          <p:nvPr/>
        </p:nvSpPr>
        <p:spPr bwMode="auto">
          <a:xfrm>
            <a:off x="4787205" y="1484784"/>
            <a:ext cx="3889251" cy="4888582"/>
          </a:xfrm>
          <a:prstGeom prst="roundRect">
            <a:avLst>
              <a:gd name="adj" fmla="val 6731"/>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17" name="AutoShape 58"/>
          <p:cNvSpPr>
            <a:spLocks noChangeArrowheads="1"/>
          </p:cNvSpPr>
          <p:nvPr/>
        </p:nvSpPr>
        <p:spPr bwMode="auto">
          <a:xfrm>
            <a:off x="538733" y="1484784"/>
            <a:ext cx="3961259" cy="4888582"/>
          </a:xfrm>
          <a:prstGeom prst="roundRect">
            <a:avLst>
              <a:gd name="adj" fmla="val 6731"/>
            </a:avLst>
          </a:prstGeom>
          <a:solidFill>
            <a:srgbClr val="CCFFCC">
              <a:alpha val="10000"/>
            </a:srgbClr>
          </a:solidFill>
          <a:ln w="15875">
            <a:noFill/>
            <a:round/>
            <a:headEnd/>
            <a:tailEnd/>
          </a:ln>
          <a:effectLst/>
        </p:spPr>
        <p:txBody>
          <a:bodyPr anchor="ctr">
            <a:noAutofit/>
          </a:bodyPr>
          <a:lstStyle/>
          <a:p>
            <a:endParaRPr lang="ja-JP" altLang="en-US"/>
          </a:p>
        </p:txBody>
      </p:sp>
      <p:sp>
        <p:nvSpPr>
          <p:cNvPr id="771077" name="Rectangle 5"/>
          <p:cNvSpPr>
            <a:spLocks noGrp="1" noChangeArrowheads="1"/>
          </p:cNvSpPr>
          <p:nvPr>
            <p:ph type="title"/>
          </p:nvPr>
        </p:nvSpPr>
        <p:spPr/>
        <p:txBody>
          <a:bodyPr/>
          <a:lstStyle/>
          <a:p>
            <a:r>
              <a:rPr lang="ja-JP" altLang="en-US" dirty="0" smtClean="0"/>
              <a:t>方式の比較</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pic>
        <p:nvPicPr>
          <p:cNvPr id="4" name="Picture 9"/>
          <p:cNvPicPr>
            <a:picLocks noChangeAspect="1" noChangeArrowheads="1"/>
          </p:cNvPicPr>
          <p:nvPr/>
        </p:nvPicPr>
        <p:blipFill>
          <a:blip r:embed="rId3" cstate="print"/>
          <a:srcRect/>
          <a:stretch>
            <a:fillRect/>
          </a:stretch>
        </p:blipFill>
        <p:spPr bwMode="auto">
          <a:xfrm>
            <a:off x="854406" y="2204864"/>
            <a:ext cx="3343305" cy="2664295"/>
          </a:xfrm>
          <a:prstGeom prst="rect">
            <a:avLst/>
          </a:prstGeom>
          <a:noFill/>
          <a:ln w="15875">
            <a:noFill/>
            <a:miter lim="800000"/>
            <a:headEnd/>
            <a:tailEnd/>
          </a:ln>
          <a:effectLst/>
        </p:spPr>
      </p:pic>
      <p:sp>
        <p:nvSpPr>
          <p:cNvPr id="5" name="Rectangle 11"/>
          <p:cNvSpPr>
            <a:spLocks noChangeArrowheads="1"/>
          </p:cNvSpPr>
          <p:nvPr/>
        </p:nvSpPr>
        <p:spPr bwMode="auto">
          <a:xfrm>
            <a:off x="643480" y="980728"/>
            <a:ext cx="4072536"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歪み観測 </a:t>
            </a:r>
            <a:r>
              <a:rPr lang="en-US" altLang="ja-JP" sz="2000" dirty="0" smtClean="0">
                <a:solidFill>
                  <a:srgbClr val="FFFFFF"/>
                </a:solidFill>
                <a:latin typeface="Tahoma" pitchFamily="34" charset="0"/>
              </a:rPr>
              <a:t>(</a:t>
            </a:r>
            <a:r>
              <a:rPr lang="ja-JP" altLang="en-US" sz="2000" dirty="0" smtClean="0">
                <a:solidFill>
                  <a:srgbClr val="FFFFFF"/>
                </a:solidFill>
                <a:latin typeface="Tahoma" pitchFamily="34" charset="0"/>
              </a:rPr>
              <a:t>通常のレーザー干渉計</a:t>
            </a:r>
            <a:r>
              <a:rPr lang="en-US" altLang="ja-JP" sz="2000" dirty="0" smtClean="0">
                <a:solidFill>
                  <a:srgbClr val="FFFFFF"/>
                </a:solidFill>
                <a:latin typeface="Tahoma" pitchFamily="34" charset="0"/>
              </a:rPr>
              <a:t>)</a:t>
            </a:r>
            <a:endParaRPr lang="en-US" altLang="ja-JP" sz="2000" dirty="0">
              <a:solidFill>
                <a:srgbClr val="FFFFFF"/>
              </a:solidFill>
              <a:latin typeface="Tahoma" pitchFamily="34" charset="0"/>
              <a:ea typeface="HGP創英角ｺﾞｼｯｸUB" pitchFamily="50" charset="-128"/>
            </a:endParaRPr>
          </a:p>
        </p:txBody>
      </p:sp>
      <p:sp>
        <p:nvSpPr>
          <p:cNvPr id="6" name="Rectangle 11"/>
          <p:cNvSpPr>
            <a:spLocks noChangeArrowheads="1"/>
          </p:cNvSpPr>
          <p:nvPr/>
        </p:nvSpPr>
        <p:spPr bwMode="auto">
          <a:xfrm>
            <a:off x="4961078" y="980728"/>
            <a:ext cx="3643370"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捩じれ観測　</a:t>
            </a:r>
            <a:r>
              <a:rPr lang="en-US" altLang="ja-JP" sz="2000" dirty="0" smtClean="0">
                <a:solidFill>
                  <a:srgbClr val="FFFFFF"/>
                </a:solidFill>
                <a:latin typeface="Tahoma" pitchFamily="34" charset="0"/>
              </a:rPr>
              <a:t>(TOBA)</a:t>
            </a:r>
            <a:endParaRPr lang="en-US" altLang="ja-JP" sz="2000" dirty="0">
              <a:solidFill>
                <a:srgbClr val="FFFFFF"/>
              </a:solidFill>
              <a:latin typeface="Tahoma" pitchFamily="34" charset="0"/>
              <a:ea typeface="HGP創英角ｺﾞｼｯｸUB" pitchFamily="50" charset="-128"/>
            </a:endParaRPr>
          </a:p>
        </p:txBody>
      </p:sp>
      <p:pic>
        <p:nvPicPr>
          <p:cNvPr id="7" name="図 6" descr="setup_kyoto100214.JPG"/>
          <p:cNvPicPr>
            <a:picLocks noChangeAspect="1"/>
          </p:cNvPicPr>
          <p:nvPr/>
        </p:nvPicPr>
        <p:blipFill>
          <a:blip r:embed="rId4" cstate="print"/>
          <a:stretch>
            <a:fillRect/>
          </a:stretch>
        </p:blipFill>
        <p:spPr>
          <a:xfrm>
            <a:off x="5102878" y="2278986"/>
            <a:ext cx="3357554" cy="2518166"/>
          </a:xfrm>
          <a:prstGeom prst="rect">
            <a:avLst/>
          </a:prstGeom>
        </p:spPr>
      </p:pic>
      <p:sp>
        <p:nvSpPr>
          <p:cNvPr id="8" name="Rectangle 11"/>
          <p:cNvSpPr>
            <a:spLocks noChangeArrowheads="1"/>
          </p:cNvSpPr>
          <p:nvPr/>
        </p:nvSpPr>
        <p:spPr bwMode="auto">
          <a:xfrm>
            <a:off x="899592" y="1484784"/>
            <a:ext cx="3600400"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EAEAEA"/>
                </a:solidFill>
                <a:latin typeface="Tahoma" pitchFamily="34" charset="0"/>
              </a:rPr>
              <a:t>試験マス間の </a:t>
            </a:r>
            <a:r>
              <a:rPr lang="ja-JP" altLang="en-US" sz="2000" dirty="0" smtClean="0">
                <a:solidFill>
                  <a:srgbClr val="EAEAEA"/>
                </a:solidFill>
                <a:latin typeface="Tahoma" pitchFamily="34" charset="0"/>
                <a:ea typeface="HGP創英角ｺﾞｼｯｸUB" pitchFamily="50" charset="-128"/>
              </a:rPr>
              <a:t>基線長変動</a:t>
            </a:r>
            <a:endParaRPr lang="en-US" altLang="ja-JP" sz="2000" dirty="0">
              <a:solidFill>
                <a:srgbClr val="EAEAEA"/>
              </a:solidFill>
              <a:latin typeface="Tahoma" pitchFamily="34" charset="0"/>
              <a:ea typeface="HGP創英角ｺﾞｼｯｸUB" pitchFamily="50" charset="-128"/>
            </a:endParaRPr>
          </a:p>
        </p:txBody>
      </p:sp>
      <p:sp>
        <p:nvSpPr>
          <p:cNvPr id="9" name="Rectangle 11"/>
          <p:cNvSpPr>
            <a:spLocks noChangeArrowheads="1"/>
          </p:cNvSpPr>
          <p:nvPr/>
        </p:nvSpPr>
        <p:spPr bwMode="auto">
          <a:xfrm>
            <a:off x="5292080" y="1484784"/>
            <a:ext cx="3214742"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試験マスの捩じれ</a:t>
            </a:r>
            <a:r>
              <a:rPr lang="ja-JP" altLang="en-US" sz="2000" dirty="0" smtClean="0">
                <a:solidFill>
                  <a:srgbClr val="FFFFFF"/>
                </a:solidFill>
                <a:latin typeface="Tahoma" pitchFamily="34" charset="0"/>
                <a:ea typeface="HGP創英角ｺﾞｼｯｸUB" pitchFamily="50" charset="-128"/>
              </a:rPr>
              <a:t>変動</a:t>
            </a:r>
            <a:endParaRPr lang="en-US" altLang="ja-JP" sz="2000" dirty="0" smtClean="0">
              <a:solidFill>
                <a:srgbClr val="FFFFFF"/>
              </a:solidFill>
              <a:latin typeface="Tahoma" pitchFamily="34" charset="0"/>
              <a:ea typeface="HGP創英角ｺﾞｼｯｸUB" pitchFamily="50" charset="-128"/>
            </a:endParaRPr>
          </a:p>
        </p:txBody>
      </p:sp>
      <p:sp>
        <p:nvSpPr>
          <p:cNvPr id="10" name="Rectangle 11"/>
          <p:cNvSpPr>
            <a:spLocks noChangeArrowheads="1"/>
          </p:cNvSpPr>
          <p:nvPr/>
        </p:nvSpPr>
        <p:spPr bwMode="auto">
          <a:xfrm>
            <a:off x="899592" y="4941168"/>
            <a:ext cx="3854802" cy="64633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800" dirty="0" smtClean="0">
                <a:solidFill>
                  <a:srgbClr val="EAEAEA"/>
                </a:solidFill>
                <a:latin typeface="Tahoma" pitchFamily="34" charset="0"/>
              </a:rPr>
              <a:t>試験マス</a:t>
            </a:r>
            <a:r>
              <a:rPr lang="en-US" altLang="ja-JP" sz="1800" dirty="0" smtClean="0">
                <a:solidFill>
                  <a:srgbClr val="EAEAEA"/>
                </a:solidFill>
                <a:latin typeface="Tahoma" pitchFamily="34" charset="0"/>
              </a:rPr>
              <a:t>:  </a:t>
            </a:r>
            <a:r>
              <a:rPr lang="ja-JP" altLang="en-US" sz="1800" dirty="0" smtClean="0">
                <a:solidFill>
                  <a:srgbClr val="EAEAEA"/>
                </a:solidFill>
                <a:latin typeface="Tahoma" pitchFamily="34" charset="0"/>
              </a:rPr>
              <a:t>振子で懸架</a:t>
            </a:r>
            <a:r>
              <a:rPr lang="en-US" altLang="ja-JP" sz="1800" dirty="0" smtClean="0">
                <a:solidFill>
                  <a:srgbClr val="EAEAEA"/>
                </a:solidFill>
                <a:latin typeface="Tahoma" pitchFamily="34" charset="0"/>
              </a:rPr>
              <a:t> </a:t>
            </a:r>
          </a:p>
          <a:p>
            <a:pPr algn="l">
              <a:buClr>
                <a:schemeClr val="accent2"/>
              </a:buClr>
              <a:buSzPct val="70000"/>
              <a:buFont typeface="Wingdings" pitchFamily="2" charset="2"/>
              <a:buNone/>
            </a:pPr>
            <a:r>
              <a:rPr lang="en-US" altLang="ja-JP" sz="1800" dirty="0" smtClean="0">
                <a:solidFill>
                  <a:srgbClr val="EAEAEA"/>
                </a:solidFill>
                <a:latin typeface="Tahoma" pitchFamily="34" charset="0"/>
              </a:rPr>
              <a:t>             </a:t>
            </a:r>
            <a:r>
              <a:rPr lang="en-US" altLang="ja-JP" sz="1800" dirty="0" smtClean="0">
                <a:solidFill>
                  <a:srgbClr val="CCFFCC"/>
                </a:solidFill>
                <a:latin typeface="Tahoma" pitchFamily="34" charset="0"/>
              </a:rPr>
              <a:t>(</a:t>
            </a:r>
            <a:r>
              <a:rPr lang="ja-JP" altLang="en-US" sz="1800" dirty="0" smtClean="0">
                <a:solidFill>
                  <a:srgbClr val="CCFFCC"/>
                </a:solidFill>
                <a:latin typeface="Tahoma" pitchFamily="34" charset="0"/>
                <a:ea typeface="HGP創英角ｺﾞｼｯｸUB" pitchFamily="50" charset="-128"/>
                <a:sym typeface="Wingdings" pitchFamily="2" charset="2"/>
              </a:rPr>
              <a:t>共振周波数　</a:t>
            </a:r>
            <a:r>
              <a:rPr lang="en-US" altLang="ja-JP" sz="1800" dirty="0" smtClean="0">
                <a:solidFill>
                  <a:srgbClr val="CCFFCC"/>
                </a:solidFill>
                <a:latin typeface="Tahoma" pitchFamily="34" charset="0"/>
                <a:ea typeface="HGP創英角ｺﾞｼｯｸUB" pitchFamily="50" charset="-128"/>
                <a:sym typeface="Wingdings" pitchFamily="2" charset="2"/>
              </a:rPr>
              <a:t>~</a:t>
            </a:r>
            <a:r>
              <a:rPr lang="en-US" altLang="ja-JP" sz="1800" dirty="0" smtClean="0">
                <a:solidFill>
                  <a:srgbClr val="CCFFCC"/>
                </a:solidFill>
                <a:latin typeface="Tahoma" pitchFamily="34" charset="0"/>
                <a:sym typeface="Wingdings" pitchFamily="2" charset="2"/>
              </a:rPr>
              <a:t>1Hz</a:t>
            </a:r>
            <a:r>
              <a:rPr lang="en-US" altLang="ja-JP" sz="1800" dirty="0" smtClean="0">
                <a:solidFill>
                  <a:srgbClr val="CCFFCC"/>
                </a:solidFill>
                <a:latin typeface="Tahoma" pitchFamily="34" charset="0"/>
                <a:ea typeface="HGP創英角ｺﾞｼｯｸUB" pitchFamily="50" charset="-128"/>
                <a:sym typeface="Wingdings" pitchFamily="2" charset="2"/>
              </a:rPr>
              <a:t>)</a:t>
            </a:r>
            <a:endParaRPr lang="en-US" altLang="ja-JP" sz="1800" dirty="0">
              <a:solidFill>
                <a:srgbClr val="CCFFCC"/>
              </a:solidFill>
              <a:latin typeface="Tahoma" pitchFamily="34" charset="0"/>
              <a:ea typeface="HGP創英角ｺﾞｼｯｸUB" pitchFamily="50" charset="-128"/>
            </a:endParaRPr>
          </a:p>
        </p:txBody>
      </p:sp>
      <p:sp>
        <p:nvSpPr>
          <p:cNvPr id="11" name="Rectangle 11"/>
          <p:cNvSpPr>
            <a:spLocks noChangeArrowheads="1"/>
          </p:cNvSpPr>
          <p:nvPr/>
        </p:nvSpPr>
        <p:spPr bwMode="auto">
          <a:xfrm>
            <a:off x="5037678" y="4942909"/>
            <a:ext cx="3854802" cy="64633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800" dirty="0" smtClean="0">
                <a:solidFill>
                  <a:srgbClr val="EAEAEA"/>
                </a:solidFill>
                <a:latin typeface="Tahoma" pitchFamily="34" charset="0"/>
              </a:rPr>
              <a:t>試験マス</a:t>
            </a:r>
            <a:r>
              <a:rPr lang="en-US" altLang="ja-JP" sz="1800" dirty="0" smtClean="0">
                <a:solidFill>
                  <a:srgbClr val="EAEAEA"/>
                </a:solidFill>
                <a:latin typeface="Tahoma" pitchFamily="34" charset="0"/>
              </a:rPr>
              <a:t>:  </a:t>
            </a:r>
            <a:r>
              <a:rPr lang="ja-JP" altLang="en-US" sz="1800" dirty="0" smtClean="0">
                <a:solidFill>
                  <a:srgbClr val="EAEAEA"/>
                </a:solidFill>
                <a:latin typeface="Tahoma" pitchFamily="34" charset="0"/>
              </a:rPr>
              <a:t>捩じれ振子で懸架</a:t>
            </a:r>
            <a:r>
              <a:rPr lang="en-US" altLang="ja-JP" sz="1800" dirty="0" smtClean="0">
                <a:solidFill>
                  <a:srgbClr val="EAEAEA"/>
                </a:solidFill>
                <a:latin typeface="Tahoma" pitchFamily="34" charset="0"/>
              </a:rPr>
              <a:t> </a:t>
            </a:r>
          </a:p>
          <a:p>
            <a:pPr algn="l">
              <a:buClr>
                <a:schemeClr val="accent2"/>
              </a:buClr>
              <a:buSzPct val="70000"/>
              <a:buFont typeface="Wingdings" pitchFamily="2" charset="2"/>
              <a:buNone/>
            </a:pPr>
            <a:r>
              <a:rPr lang="en-US" altLang="ja-JP" sz="1800" dirty="0" smtClean="0">
                <a:solidFill>
                  <a:srgbClr val="CCECFF"/>
                </a:solidFill>
                <a:latin typeface="Tahoma" pitchFamily="34" charset="0"/>
              </a:rPr>
              <a:t>              (</a:t>
            </a:r>
            <a:r>
              <a:rPr lang="ja-JP" altLang="en-US" sz="1800" dirty="0" smtClean="0">
                <a:solidFill>
                  <a:srgbClr val="CCECFF"/>
                </a:solidFill>
                <a:latin typeface="Tahoma" pitchFamily="34" charset="0"/>
                <a:ea typeface="HGP創英角ｺﾞｼｯｸUB" pitchFamily="50" charset="-128"/>
                <a:sym typeface="Wingdings" pitchFamily="2" charset="2"/>
              </a:rPr>
              <a:t>共振周波数　</a:t>
            </a:r>
            <a:r>
              <a:rPr lang="en-US" altLang="ja-JP" sz="1800" dirty="0" smtClean="0">
                <a:solidFill>
                  <a:srgbClr val="CCECFF"/>
                </a:solidFill>
                <a:latin typeface="Tahoma" pitchFamily="34" charset="0"/>
                <a:ea typeface="HGP創英角ｺﾞｼｯｸUB" pitchFamily="50" charset="-128"/>
                <a:sym typeface="Wingdings" pitchFamily="2" charset="2"/>
              </a:rPr>
              <a:t>~</a:t>
            </a:r>
            <a:r>
              <a:rPr lang="en-US" altLang="ja-JP" sz="1800" dirty="0" smtClean="0">
                <a:solidFill>
                  <a:srgbClr val="CCECFF"/>
                </a:solidFill>
                <a:latin typeface="Tahoma" pitchFamily="34" charset="0"/>
                <a:sym typeface="Wingdings" pitchFamily="2" charset="2"/>
              </a:rPr>
              <a:t>1mHz</a:t>
            </a:r>
            <a:r>
              <a:rPr lang="en-US" altLang="ja-JP" sz="1800" dirty="0" smtClean="0">
                <a:solidFill>
                  <a:srgbClr val="CCECFF"/>
                </a:solidFill>
                <a:latin typeface="Tahoma" pitchFamily="34" charset="0"/>
                <a:ea typeface="HGP創英角ｺﾞｼｯｸUB" pitchFamily="50" charset="-128"/>
                <a:sym typeface="Wingdings" pitchFamily="2" charset="2"/>
              </a:rPr>
              <a:t>)</a:t>
            </a:r>
            <a:endParaRPr lang="en-US" altLang="ja-JP" sz="1800" dirty="0">
              <a:solidFill>
                <a:srgbClr val="CCECFF"/>
              </a:solidFill>
              <a:latin typeface="Tahoma" pitchFamily="34" charset="0"/>
              <a:ea typeface="HGP創英角ｺﾞｼｯｸUB" pitchFamily="50" charset="-128"/>
            </a:endParaRPr>
          </a:p>
        </p:txBody>
      </p:sp>
      <p:sp>
        <p:nvSpPr>
          <p:cNvPr id="12" name="Rectangle 11"/>
          <p:cNvSpPr>
            <a:spLocks noChangeArrowheads="1"/>
          </p:cNvSpPr>
          <p:nvPr/>
        </p:nvSpPr>
        <p:spPr bwMode="auto">
          <a:xfrm>
            <a:off x="971600" y="5662989"/>
            <a:ext cx="3854802" cy="64633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800" dirty="0" smtClean="0">
                <a:solidFill>
                  <a:srgbClr val="EAEAEA"/>
                </a:solidFill>
                <a:latin typeface="Tahoma" pitchFamily="34" charset="0"/>
              </a:rPr>
              <a:t>長い基線長が取れる </a:t>
            </a:r>
            <a:endParaRPr lang="en-US" altLang="ja-JP" sz="1800" dirty="0" smtClean="0">
              <a:solidFill>
                <a:srgbClr val="EAEAEA"/>
              </a:solidFill>
              <a:latin typeface="Tahoma" pitchFamily="34" charset="0"/>
            </a:endParaRPr>
          </a:p>
          <a:p>
            <a:pPr algn="l">
              <a:buClr>
                <a:schemeClr val="accent2"/>
              </a:buClr>
              <a:buSzPct val="70000"/>
              <a:buFont typeface="Wingdings" pitchFamily="2" charset="2"/>
              <a:buNone/>
            </a:pPr>
            <a:r>
              <a:rPr lang="en-US" altLang="ja-JP" sz="1800" dirty="0" smtClean="0">
                <a:solidFill>
                  <a:srgbClr val="EAEAEA"/>
                </a:solidFill>
                <a:latin typeface="Tahoma" pitchFamily="34" charset="0"/>
                <a:sym typeface="Wingdings" pitchFamily="2" charset="2"/>
              </a:rPr>
              <a:t>   </a:t>
            </a:r>
            <a:r>
              <a:rPr lang="ja-JP" altLang="en-US" sz="1800" dirty="0" smtClean="0">
                <a:solidFill>
                  <a:srgbClr val="EAEAEA"/>
                </a:solidFill>
                <a:latin typeface="Tahoma" pitchFamily="34" charset="0"/>
                <a:sym typeface="Wingdings" pitchFamily="2" charset="2"/>
              </a:rPr>
              <a:t>信号の増大</a:t>
            </a:r>
            <a:r>
              <a:rPr lang="en-US" altLang="ja-JP" sz="1800" dirty="0" smtClean="0">
                <a:solidFill>
                  <a:srgbClr val="EAEAEA"/>
                </a:solidFill>
                <a:latin typeface="Tahoma" pitchFamily="34" charset="0"/>
                <a:sym typeface="Wingdings" pitchFamily="2" charset="2"/>
              </a:rPr>
              <a:t>, </a:t>
            </a:r>
            <a:r>
              <a:rPr lang="ja-JP" altLang="en-US" sz="1800" dirty="0" smtClean="0">
                <a:solidFill>
                  <a:srgbClr val="CCFFCC"/>
                </a:solidFill>
                <a:latin typeface="Tahoma" pitchFamily="34" charset="0"/>
                <a:sym typeface="Wingdings" pitchFamily="2" charset="2"/>
              </a:rPr>
              <a:t>高い感度</a:t>
            </a:r>
            <a:endParaRPr lang="en-US" altLang="ja-JP" sz="1800" dirty="0" smtClean="0">
              <a:solidFill>
                <a:srgbClr val="CCFFCC"/>
              </a:solidFill>
              <a:latin typeface="Tahoma" pitchFamily="34" charset="0"/>
            </a:endParaRPr>
          </a:p>
        </p:txBody>
      </p:sp>
      <p:sp>
        <p:nvSpPr>
          <p:cNvPr id="13" name="Rectangle 11"/>
          <p:cNvSpPr>
            <a:spLocks noChangeArrowheads="1"/>
          </p:cNvSpPr>
          <p:nvPr/>
        </p:nvSpPr>
        <p:spPr bwMode="auto">
          <a:xfrm>
            <a:off x="5143316" y="5661248"/>
            <a:ext cx="3710786" cy="64633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800" dirty="0" smtClean="0">
                <a:solidFill>
                  <a:srgbClr val="EAEAEA"/>
                </a:solidFill>
                <a:latin typeface="Tahoma" pitchFamily="34" charset="0"/>
              </a:rPr>
              <a:t>長基線は必要ない </a:t>
            </a:r>
            <a:endParaRPr lang="en-US" altLang="ja-JP" sz="1800" dirty="0" smtClean="0">
              <a:solidFill>
                <a:srgbClr val="EAEAEA"/>
              </a:solidFill>
              <a:latin typeface="Tahoma" pitchFamily="34" charset="0"/>
            </a:endParaRPr>
          </a:p>
          <a:p>
            <a:pPr algn="l">
              <a:buClr>
                <a:schemeClr val="accent2"/>
              </a:buClr>
              <a:buSzPct val="70000"/>
              <a:buFont typeface="Wingdings" pitchFamily="2" charset="2"/>
              <a:buNone/>
            </a:pPr>
            <a:r>
              <a:rPr lang="en-US" altLang="ja-JP" sz="1800" dirty="0" smtClean="0">
                <a:solidFill>
                  <a:srgbClr val="EAEAEA"/>
                </a:solidFill>
                <a:latin typeface="Tahoma" pitchFamily="34" charset="0"/>
                <a:sym typeface="Wingdings" pitchFamily="2" charset="2"/>
              </a:rPr>
              <a:t>     </a:t>
            </a:r>
            <a:r>
              <a:rPr lang="ja-JP" altLang="en-US" sz="1800" dirty="0" smtClean="0">
                <a:solidFill>
                  <a:srgbClr val="EAEAEA"/>
                </a:solidFill>
                <a:latin typeface="Tahoma" pitchFamily="34" charset="0"/>
                <a:sym typeface="Wingdings" pitchFamily="2" charset="2"/>
              </a:rPr>
              <a:t>シンプルな構成</a:t>
            </a:r>
            <a:r>
              <a:rPr lang="en-US" altLang="ja-JP" sz="1800" dirty="0" smtClean="0">
                <a:solidFill>
                  <a:srgbClr val="EAEAEA"/>
                </a:solidFill>
                <a:latin typeface="Tahoma" pitchFamily="34" charset="0"/>
                <a:sym typeface="Wingdings" pitchFamily="2" charset="2"/>
              </a:rPr>
              <a:t>, </a:t>
            </a:r>
            <a:r>
              <a:rPr lang="ja-JP" altLang="en-US" sz="1800" dirty="0" smtClean="0">
                <a:solidFill>
                  <a:srgbClr val="CCECFF"/>
                </a:solidFill>
                <a:latin typeface="Tahoma" pitchFamily="34" charset="0"/>
                <a:sym typeface="Wingdings" pitchFamily="2" charset="2"/>
              </a:rPr>
              <a:t>外乱除去</a:t>
            </a:r>
            <a:endParaRPr lang="en-US" altLang="ja-JP" sz="1800" dirty="0" smtClean="0">
              <a:solidFill>
                <a:srgbClr val="CCECFF"/>
              </a:solidFill>
              <a:latin typeface="Tahoma" pitchFamily="34" charset="0"/>
            </a:endParaRPr>
          </a:p>
        </p:txBody>
      </p:sp>
      <p:sp>
        <p:nvSpPr>
          <p:cNvPr id="14" name="Rectangle 11"/>
          <p:cNvSpPr>
            <a:spLocks noChangeArrowheads="1"/>
          </p:cNvSpPr>
          <p:nvPr/>
        </p:nvSpPr>
        <p:spPr bwMode="auto">
          <a:xfrm>
            <a:off x="1115616" y="1835532"/>
            <a:ext cx="3854802"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800" dirty="0" smtClean="0">
                <a:solidFill>
                  <a:srgbClr val="CCFFCC"/>
                </a:solidFill>
                <a:latin typeface="Tahoma" pitchFamily="34" charset="0"/>
                <a:sym typeface="Wingdings" pitchFamily="2" charset="2"/>
              </a:rPr>
              <a:t>観測</a:t>
            </a:r>
            <a:r>
              <a:rPr lang="ja-JP" altLang="en-US" sz="1800" dirty="0" smtClean="0">
                <a:solidFill>
                  <a:srgbClr val="CCFFCC"/>
                </a:solidFill>
                <a:latin typeface="Tahoma" pitchFamily="34" charset="0"/>
                <a:ea typeface="HGP創英角ｺﾞｼｯｸUB" pitchFamily="50" charset="-128"/>
                <a:sym typeface="Wingdings" pitchFamily="2" charset="2"/>
              </a:rPr>
              <a:t>周波数　</a:t>
            </a:r>
            <a:r>
              <a:rPr lang="en-US" altLang="ja-JP" sz="1800" dirty="0" smtClean="0">
                <a:solidFill>
                  <a:srgbClr val="CCFFCC"/>
                </a:solidFill>
                <a:latin typeface="Tahoma" pitchFamily="34" charset="0"/>
                <a:sym typeface="Wingdings" pitchFamily="2" charset="2"/>
              </a:rPr>
              <a:t>10Hz-1kHz</a:t>
            </a:r>
            <a:endParaRPr lang="en-US" altLang="ja-JP" sz="1800" dirty="0">
              <a:solidFill>
                <a:srgbClr val="CCFFCC"/>
              </a:solidFill>
              <a:latin typeface="Tahoma" pitchFamily="34" charset="0"/>
              <a:ea typeface="HGP創英角ｺﾞｼｯｸUB" pitchFamily="50" charset="-128"/>
            </a:endParaRPr>
          </a:p>
        </p:txBody>
      </p:sp>
      <p:sp>
        <p:nvSpPr>
          <p:cNvPr id="15" name="Rectangle 11"/>
          <p:cNvSpPr>
            <a:spLocks noChangeArrowheads="1"/>
          </p:cNvSpPr>
          <p:nvPr/>
        </p:nvSpPr>
        <p:spPr bwMode="auto">
          <a:xfrm>
            <a:off x="5289198" y="1835532"/>
            <a:ext cx="3027218" cy="369332"/>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800" dirty="0" smtClean="0">
                <a:solidFill>
                  <a:srgbClr val="CCECFF"/>
                </a:solidFill>
                <a:latin typeface="Tahoma" pitchFamily="34" charset="0"/>
                <a:sym typeface="Wingdings" pitchFamily="2" charset="2"/>
              </a:rPr>
              <a:t>観測</a:t>
            </a:r>
            <a:r>
              <a:rPr lang="ja-JP" altLang="en-US" sz="1800" dirty="0" smtClean="0">
                <a:solidFill>
                  <a:srgbClr val="CCECFF"/>
                </a:solidFill>
                <a:latin typeface="Tahoma" pitchFamily="34" charset="0"/>
                <a:ea typeface="HGP創英角ｺﾞｼｯｸUB" pitchFamily="50" charset="-128"/>
                <a:sym typeface="Wingdings" pitchFamily="2" charset="2"/>
              </a:rPr>
              <a:t>周波数　</a:t>
            </a:r>
            <a:r>
              <a:rPr lang="en-US" altLang="ja-JP" sz="1800" dirty="0" smtClean="0">
                <a:solidFill>
                  <a:srgbClr val="CCECFF"/>
                </a:solidFill>
                <a:latin typeface="Tahoma" pitchFamily="34" charset="0"/>
                <a:sym typeface="Wingdings" pitchFamily="2" charset="2"/>
              </a:rPr>
              <a:t>10mHz-1Hz</a:t>
            </a:r>
            <a:endParaRPr lang="en-US" altLang="ja-JP" sz="1800" dirty="0">
              <a:solidFill>
                <a:srgbClr val="CCECFF"/>
              </a:solidFill>
              <a:latin typeface="Tahoma" pitchFamily="34" charset="0"/>
              <a:ea typeface="HGP創英角ｺﾞｼｯｸUB" pitchFamily="50" charset="-128"/>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62</a:t>
            </a:fld>
            <a:endParaRPr lang="en-US" altLang="ja-JP" dirty="0"/>
          </a:p>
        </p:txBody>
      </p:sp>
    </p:spTree>
  </p:cSld>
  <p:clrMapOvr>
    <a:masterClrMapping/>
  </p:clrMapOvr>
  <p:transition advTm="52992"/>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重力波に対する応答</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4" name="AutoShape 42"/>
          <p:cNvSpPr>
            <a:spLocks noChangeArrowheads="1"/>
          </p:cNvSpPr>
          <p:nvPr/>
        </p:nvSpPr>
        <p:spPr bwMode="auto">
          <a:xfrm>
            <a:off x="968377" y="3714752"/>
            <a:ext cx="4079897" cy="2214578"/>
          </a:xfrm>
          <a:prstGeom prst="roundRect">
            <a:avLst>
              <a:gd name="adj" fmla="val 3560"/>
            </a:avLst>
          </a:prstGeom>
          <a:solidFill>
            <a:srgbClr val="99CCFF">
              <a:alpha val="10000"/>
            </a:srgbClr>
          </a:solidFill>
          <a:ln w="15875">
            <a:noFill/>
            <a:round/>
            <a:headEnd/>
            <a:tailEnd/>
          </a:ln>
          <a:effectLst/>
        </p:spPr>
        <p:txBody>
          <a:bodyPr wrap="square" anchor="ctr">
            <a:noAutofit/>
          </a:bodyPr>
          <a:lstStyle/>
          <a:p>
            <a:endParaRPr lang="ja-JP" altLang="en-US"/>
          </a:p>
        </p:txBody>
      </p:sp>
      <p:pic>
        <p:nvPicPr>
          <p:cNvPr id="5" name="Picture 18" descr="tidal_force"/>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156481" y="2432050"/>
            <a:ext cx="3843057" cy="2497148"/>
          </a:xfrm>
          <a:prstGeom prst="rect">
            <a:avLst/>
          </a:prstGeom>
          <a:noFill/>
        </p:spPr>
      </p:pic>
      <p:sp>
        <p:nvSpPr>
          <p:cNvPr id="6" name="Rectangle 9"/>
          <p:cNvSpPr>
            <a:spLocks noChangeArrowheads="1"/>
          </p:cNvSpPr>
          <p:nvPr/>
        </p:nvSpPr>
        <p:spPr bwMode="auto">
          <a:xfrm>
            <a:off x="6134123" y="4763168"/>
            <a:ext cx="1724025" cy="52322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B2B2B2"/>
                </a:solidFill>
                <a:latin typeface="Tahoma" pitchFamily="34" charset="0"/>
                <a:ea typeface="HGP創英角ｺﾞｼｯｸUB" pitchFamily="50" charset="-128"/>
              </a:rPr>
              <a:t>Tidal force</a:t>
            </a:r>
          </a:p>
          <a:p>
            <a:pPr algn="l">
              <a:buClr>
                <a:schemeClr val="accent2"/>
              </a:buClr>
              <a:buSzPct val="70000"/>
              <a:buFont typeface="Wingdings" pitchFamily="2" charset="2"/>
              <a:buNone/>
            </a:pPr>
            <a:r>
              <a:rPr lang="en-US" altLang="ja-JP" sz="1400" b="1" dirty="0">
                <a:solidFill>
                  <a:srgbClr val="B2B2B2"/>
                </a:solidFill>
                <a:latin typeface="Tahoma" pitchFamily="34" charset="0"/>
                <a:ea typeface="HGP創英角ｺﾞｼｯｸUB" pitchFamily="50" charset="-128"/>
              </a:rPr>
              <a:t>  by x-mode GW</a:t>
            </a:r>
          </a:p>
        </p:txBody>
      </p:sp>
      <p:sp>
        <p:nvSpPr>
          <p:cNvPr id="7" name="Rectangle 10"/>
          <p:cNvSpPr>
            <a:spLocks noChangeArrowheads="1"/>
          </p:cNvSpPr>
          <p:nvPr/>
        </p:nvSpPr>
        <p:spPr bwMode="auto">
          <a:xfrm>
            <a:off x="5786446" y="4214818"/>
            <a:ext cx="160020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FFCCCC"/>
                </a:solidFill>
                <a:latin typeface="Tahoma" pitchFamily="34" charset="0"/>
                <a:ea typeface="HGP創英角ｺﾞｼｯｸUB" pitchFamily="50" charset="-128"/>
              </a:rPr>
              <a:t>Bar rotation</a:t>
            </a:r>
          </a:p>
        </p:txBody>
      </p:sp>
      <p:sp>
        <p:nvSpPr>
          <p:cNvPr id="8" name="AutoShape 11"/>
          <p:cNvSpPr>
            <a:spLocks noChangeArrowheads="1"/>
          </p:cNvSpPr>
          <p:nvPr/>
        </p:nvSpPr>
        <p:spPr bwMode="auto">
          <a:xfrm rot="5400000">
            <a:off x="6653226" y="2230427"/>
            <a:ext cx="360363" cy="430213"/>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99CCFF">
              <a:alpha val="20000"/>
            </a:srgbClr>
          </a:solidFill>
          <a:ln w="3175">
            <a:solidFill>
              <a:srgbClr val="CCECFF"/>
            </a:solidFill>
            <a:miter lim="800000"/>
            <a:headEnd/>
            <a:tailEnd/>
          </a:ln>
          <a:effectLst/>
        </p:spPr>
        <p:txBody>
          <a:bodyPr anchor="ctr">
            <a:noAutofit/>
          </a:bodyPr>
          <a:lstStyle/>
          <a:p>
            <a:endParaRPr lang="ja-JP" altLang="en-US"/>
          </a:p>
        </p:txBody>
      </p:sp>
      <p:sp>
        <p:nvSpPr>
          <p:cNvPr id="9" name="Rectangle 12"/>
          <p:cNvSpPr>
            <a:spLocks noChangeArrowheads="1"/>
          </p:cNvSpPr>
          <p:nvPr/>
        </p:nvSpPr>
        <p:spPr bwMode="auto">
          <a:xfrm>
            <a:off x="6572264" y="1928802"/>
            <a:ext cx="83820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CCECFF"/>
                </a:solidFill>
                <a:latin typeface="Tahoma" pitchFamily="34" charset="0"/>
                <a:ea typeface="HGP創英角ｺﾞｼｯｸUB" pitchFamily="50" charset="-128"/>
              </a:rPr>
              <a:t>GWs</a:t>
            </a:r>
          </a:p>
        </p:txBody>
      </p:sp>
      <p:pic>
        <p:nvPicPr>
          <p:cNvPr id="10" name="Picture 28" descr="txp_fig"/>
          <p:cNvPicPr>
            <a:picLocks noChangeAspect="1" noChangeArrowheads="1"/>
          </p:cNvPicPr>
          <p:nvPr>
            <p:custDataLst>
              <p:tags r:id="rId1"/>
            </p:custDataLst>
          </p:nvPr>
        </p:nvPicPr>
        <p:blipFill>
          <a:blip r:embed="rId9" cstate="print">
            <a:clrChange>
              <a:clrFrom>
                <a:srgbClr val="FFFFFF"/>
              </a:clrFrom>
              <a:clrTo>
                <a:srgbClr val="FFFFFF">
                  <a:alpha val="0"/>
                </a:srgbClr>
              </a:clrTo>
            </a:clrChange>
            <a:lum bright="100000"/>
          </a:blip>
          <a:srcRect/>
          <a:stretch>
            <a:fillRect/>
          </a:stretch>
        </p:blipFill>
        <p:spPr bwMode="auto">
          <a:xfrm>
            <a:off x="1374800" y="2965897"/>
            <a:ext cx="265113" cy="290512"/>
          </a:xfrm>
          <a:prstGeom prst="rect">
            <a:avLst/>
          </a:prstGeom>
          <a:noFill/>
          <a:ln w="15875">
            <a:noFill/>
            <a:miter lim="800000"/>
            <a:headEnd/>
            <a:tailEnd/>
          </a:ln>
          <a:effectLst/>
        </p:spPr>
      </p:pic>
      <p:sp>
        <p:nvSpPr>
          <p:cNvPr id="11" name="Rectangle 31"/>
          <p:cNvSpPr>
            <a:spLocks noChangeArrowheads="1"/>
          </p:cNvSpPr>
          <p:nvPr/>
        </p:nvSpPr>
        <p:spPr bwMode="auto">
          <a:xfrm>
            <a:off x="1111254" y="4786322"/>
            <a:ext cx="4032250" cy="1077218"/>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DDDDDD"/>
                </a:solidFill>
                <a:latin typeface="Symbol" pitchFamily="18" charset="2"/>
                <a:ea typeface="HGP創英角ｺﾞｼｯｸUB" pitchFamily="50" charset="-128"/>
              </a:rPr>
              <a:t>a </a:t>
            </a:r>
            <a:r>
              <a:rPr lang="en-US" altLang="ja-JP" sz="1600" b="1" dirty="0">
                <a:solidFill>
                  <a:srgbClr val="DDDDDD"/>
                </a:solidFill>
                <a:latin typeface="Tahoma" pitchFamily="34" charset="0"/>
                <a:ea typeface="HGP創英角ｺﾞｼｯｸUB" pitchFamily="50" charset="-128"/>
              </a:rPr>
              <a:t>: shape factor, between 0 to 1</a:t>
            </a:r>
          </a:p>
          <a:p>
            <a:pPr algn="l">
              <a:buClr>
                <a:schemeClr val="accent2"/>
              </a:buClr>
              <a:buSzPct val="70000"/>
              <a:buFont typeface="Wingdings" pitchFamily="2" charset="2"/>
              <a:buNone/>
            </a:pPr>
            <a:r>
              <a:rPr lang="en-US" altLang="ja-JP" sz="1600" b="1" dirty="0">
                <a:solidFill>
                  <a:srgbClr val="DDDDDD"/>
                </a:solidFill>
                <a:latin typeface="Tahoma" pitchFamily="34" charset="0"/>
                <a:ea typeface="HGP創英角ｺﾞｼｯｸUB" pitchFamily="50" charset="-128"/>
              </a:rPr>
              <a:t>            Dumbbell </a:t>
            </a:r>
            <a:r>
              <a:rPr lang="en-US" altLang="ja-JP" sz="1600" b="1" dirty="0">
                <a:solidFill>
                  <a:srgbClr val="DDDDDD"/>
                </a:solidFill>
                <a:latin typeface="Tahoma" pitchFamily="34" charset="0"/>
                <a:ea typeface="HGP創英角ｺﾞｼｯｸUB" pitchFamily="50" charset="-128"/>
                <a:sym typeface="Wingdings" pitchFamily="2" charset="2"/>
              </a:rPr>
              <a:t> </a:t>
            </a:r>
            <a:r>
              <a:rPr lang="en-US" altLang="ja-JP" sz="1600" b="1" dirty="0">
                <a:solidFill>
                  <a:srgbClr val="DDDDDD"/>
                </a:solidFill>
                <a:latin typeface="Symbol" pitchFamily="18" charset="2"/>
                <a:ea typeface="HGP創英角ｺﾞｼｯｸUB" pitchFamily="50" charset="-128"/>
                <a:sym typeface="Wingdings" pitchFamily="2" charset="2"/>
              </a:rPr>
              <a:t>a</a:t>
            </a:r>
            <a:r>
              <a:rPr lang="en-US" altLang="ja-JP" sz="1600" b="1" dirty="0">
                <a:solidFill>
                  <a:srgbClr val="DDDDDD"/>
                </a:solidFill>
                <a:latin typeface="Tahoma" pitchFamily="34" charset="0"/>
                <a:ea typeface="HGP創英角ｺﾞｼｯｸUB" pitchFamily="50" charset="-128"/>
                <a:sym typeface="Wingdings" pitchFamily="2" charset="2"/>
              </a:rPr>
              <a:t> = </a:t>
            </a:r>
            <a:r>
              <a:rPr lang="en-US" altLang="ja-JP" sz="1600" b="1" dirty="0" smtClean="0">
                <a:solidFill>
                  <a:srgbClr val="DDDDDD"/>
                </a:solidFill>
                <a:latin typeface="Tahoma" pitchFamily="34" charset="0"/>
                <a:ea typeface="HGP創英角ｺﾞｼｯｸUB" pitchFamily="50" charset="-128"/>
                <a:sym typeface="Wingdings" pitchFamily="2" charset="2"/>
              </a:rPr>
              <a:t>1</a:t>
            </a:r>
            <a:endParaRPr lang="en-US" altLang="ja-JP" sz="1600" b="1" dirty="0">
              <a:solidFill>
                <a:srgbClr val="DDDDDD"/>
              </a:solidFill>
              <a:latin typeface="Tahoma" pitchFamily="34" charset="0"/>
              <a:ea typeface="HGP創英角ｺﾞｼｯｸUB" pitchFamily="50" charset="-128"/>
              <a:sym typeface="Wingdings" pitchFamily="2" charset="2"/>
            </a:endParaRPr>
          </a:p>
          <a:p>
            <a:pPr algn="l">
              <a:buClr>
                <a:schemeClr val="accent2"/>
              </a:buClr>
              <a:buSzPct val="70000"/>
              <a:buFont typeface="Wingdings" pitchFamily="2" charset="2"/>
              <a:buNone/>
            </a:pPr>
            <a:r>
              <a:rPr kumimoji="0" lang="en-US" altLang="ja-JP" sz="1600" b="1" dirty="0">
                <a:solidFill>
                  <a:srgbClr val="DDDDDD"/>
                </a:solidFill>
                <a:latin typeface="Tahoma" pitchFamily="34" charset="0"/>
                <a:ea typeface="HGP創英角ｺﾞｼｯｸUB" pitchFamily="50" charset="-128"/>
              </a:rPr>
              <a:t>     Dimension less, </a:t>
            </a:r>
          </a:p>
          <a:p>
            <a:pPr algn="l">
              <a:buClr>
                <a:schemeClr val="accent2"/>
              </a:buClr>
              <a:buSzPct val="70000"/>
              <a:buFont typeface="Wingdings" pitchFamily="2" charset="2"/>
              <a:buNone/>
            </a:pPr>
            <a:r>
              <a:rPr kumimoji="0" lang="en-US" altLang="ja-JP" sz="1600" b="1" dirty="0">
                <a:solidFill>
                  <a:srgbClr val="DDDDDD"/>
                </a:solidFill>
                <a:latin typeface="Tahoma" pitchFamily="34" charset="0"/>
                <a:ea typeface="HGP創英角ｺﾞｼｯｸUB" pitchFamily="50" charset="-128"/>
              </a:rPr>
              <a:t>     Independent of matter density </a:t>
            </a:r>
          </a:p>
        </p:txBody>
      </p:sp>
      <p:sp>
        <p:nvSpPr>
          <p:cNvPr id="12" name="Rectangle 32"/>
          <p:cNvSpPr>
            <a:spLocks noChangeArrowheads="1"/>
          </p:cNvSpPr>
          <p:nvPr/>
        </p:nvSpPr>
        <p:spPr bwMode="auto">
          <a:xfrm>
            <a:off x="504856" y="1268760"/>
            <a:ext cx="4392612"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2000" b="1" dirty="0" smtClean="0">
                <a:solidFill>
                  <a:srgbClr val="CCECFF"/>
                </a:solidFill>
                <a:latin typeface="Tahoma" pitchFamily="34" charset="0"/>
              </a:rPr>
              <a:t>棒状試験マス回転の運動方程式</a:t>
            </a:r>
            <a:endParaRPr kumimoji="0" lang="en-US" altLang="ja-JP" sz="2000" b="1" dirty="0">
              <a:solidFill>
                <a:srgbClr val="CCECFF"/>
              </a:solidFill>
              <a:latin typeface="Tahoma" pitchFamily="34" charset="0"/>
              <a:ea typeface="HGP創英角ｺﾞｼｯｸUB" pitchFamily="50" charset="-128"/>
            </a:endParaRPr>
          </a:p>
        </p:txBody>
      </p:sp>
      <p:sp>
        <p:nvSpPr>
          <p:cNvPr id="13" name="Rectangle 33"/>
          <p:cNvSpPr>
            <a:spLocks noChangeArrowheads="1"/>
          </p:cNvSpPr>
          <p:nvPr/>
        </p:nvSpPr>
        <p:spPr bwMode="auto">
          <a:xfrm>
            <a:off x="1606575" y="2948434"/>
            <a:ext cx="338455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kumimoji="0" lang="en-US" altLang="ja-JP" sz="1600" b="1">
                <a:solidFill>
                  <a:srgbClr val="DDDDDD"/>
                </a:solidFill>
                <a:latin typeface="Tahoma" pitchFamily="34" charset="0"/>
                <a:ea typeface="HGP創英角ｺﾞｼｯｸUB" pitchFamily="50" charset="-128"/>
              </a:rPr>
              <a:t>: Dynamic quadrupole moment</a:t>
            </a:r>
          </a:p>
        </p:txBody>
      </p:sp>
      <p:sp>
        <p:nvSpPr>
          <p:cNvPr id="14" name="Rectangle 34"/>
          <p:cNvSpPr>
            <a:spLocks noChangeArrowheads="1"/>
          </p:cNvSpPr>
          <p:nvPr/>
        </p:nvSpPr>
        <p:spPr bwMode="auto">
          <a:xfrm>
            <a:off x="1606575" y="2622997"/>
            <a:ext cx="2376488"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kumimoji="0" lang="en-US" altLang="ja-JP" sz="1600" b="1" dirty="0">
                <a:solidFill>
                  <a:srgbClr val="DDDDDD"/>
                </a:solidFill>
                <a:latin typeface="Tahoma" pitchFamily="34" charset="0"/>
                <a:ea typeface="HGP創英角ｺﾞｼｯｸUB" pitchFamily="50" charset="-128"/>
              </a:rPr>
              <a:t>: Moment of Inertia</a:t>
            </a:r>
          </a:p>
        </p:txBody>
      </p:sp>
      <p:pic>
        <p:nvPicPr>
          <p:cNvPr id="15" name="Picture 35" descr="txp_fig"/>
          <p:cNvPicPr>
            <a:picLocks noChangeAspect="1" noChangeArrowheads="1"/>
          </p:cNvPicPr>
          <p:nvPr>
            <p:custDataLst>
              <p:tags r:id="rId2"/>
            </p:custDataLst>
          </p:nvPr>
        </p:nvPicPr>
        <p:blipFill>
          <a:blip r:embed="rId10" cstate="print">
            <a:clrChange>
              <a:clrFrom>
                <a:srgbClr val="FFFFFF"/>
              </a:clrFrom>
              <a:clrTo>
                <a:srgbClr val="FFFFFF">
                  <a:alpha val="0"/>
                </a:srgbClr>
              </a:clrTo>
            </a:clrChange>
            <a:lum bright="100000"/>
          </a:blip>
          <a:srcRect/>
          <a:stretch>
            <a:fillRect/>
          </a:stretch>
        </p:blipFill>
        <p:spPr bwMode="auto">
          <a:xfrm>
            <a:off x="1412900" y="2749997"/>
            <a:ext cx="98425" cy="139700"/>
          </a:xfrm>
          <a:prstGeom prst="rect">
            <a:avLst/>
          </a:prstGeom>
          <a:noFill/>
          <a:ln w="15875">
            <a:noFill/>
            <a:miter lim="800000"/>
            <a:headEnd/>
            <a:tailEnd/>
          </a:ln>
          <a:effectLst/>
        </p:spPr>
      </p:pic>
      <p:pic>
        <p:nvPicPr>
          <p:cNvPr id="16" name="Picture 36" descr="txp_fig"/>
          <p:cNvPicPr>
            <a:picLocks noChangeAspect="1" noChangeArrowheads="1"/>
          </p:cNvPicPr>
          <p:nvPr>
            <p:custDataLst>
              <p:tags r:id="rId3"/>
            </p:custDataLst>
          </p:nvPr>
        </p:nvPicPr>
        <p:blipFill>
          <a:blip r:embed="rId11" cstate="print">
            <a:clrChange>
              <a:clrFrom>
                <a:srgbClr val="FFFFFF"/>
              </a:clrFrom>
              <a:clrTo>
                <a:srgbClr val="FFFFFF">
                  <a:alpha val="0"/>
                </a:srgbClr>
              </a:clrTo>
            </a:clrChange>
            <a:lum bright="100000"/>
          </a:blip>
          <a:srcRect/>
          <a:stretch>
            <a:fillRect/>
          </a:stretch>
        </p:blipFill>
        <p:spPr bwMode="auto">
          <a:xfrm>
            <a:off x="943000" y="1897480"/>
            <a:ext cx="3722688" cy="608013"/>
          </a:xfrm>
          <a:prstGeom prst="rect">
            <a:avLst/>
          </a:prstGeom>
          <a:noFill/>
          <a:ln w="15875">
            <a:noFill/>
            <a:miter lim="800000"/>
            <a:headEnd/>
            <a:tailEnd/>
          </a:ln>
          <a:effectLst/>
        </p:spPr>
      </p:pic>
      <p:sp>
        <p:nvSpPr>
          <p:cNvPr id="17" name="AutoShape 38"/>
          <p:cNvSpPr>
            <a:spLocks noChangeArrowheads="1"/>
          </p:cNvSpPr>
          <p:nvPr/>
        </p:nvSpPr>
        <p:spPr bwMode="auto">
          <a:xfrm>
            <a:off x="539750" y="4014152"/>
            <a:ext cx="296863" cy="357188"/>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99CCFF">
              <a:alpha val="20000"/>
            </a:srgbClr>
          </a:solidFill>
          <a:ln w="3175">
            <a:solidFill>
              <a:srgbClr val="CCECFF"/>
            </a:solidFill>
            <a:miter lim="800000"/>
            <a:headEnd/>
            <a:tailEnd/>
          </a:ln>
          <a:effectLst/>
        </p:spPr>
        <p:txBody>
          <a:bodyPr anchor="ctr">
            <a:spAutoFit/>
          </a:bodyPr>
          <a:lstStyle/>
          <a:p>
            <a:endParaRPr lang="ja-JP" altLang="en-US"/>
          </a:p>
        </p:txBody>
      </p:sp>
      <p:pic>
        <p:nvPicPr>
          <p:cNvPr id="18" name="Picture 50" descr="txp_fig"/>
          <p:cNvPicPr>
            <a:picLocks noChangeAspect="1" noChangeArrowheads="1"/>
          </p:cNvPicPr>
          <p:nvPr>
            <p:custDataLst>
              <p:tags r:id="rId4"/>
            </p:custDataLst>
          </p:nvPr>
        </p:nvPicPr>
        <p:blipFill>
          <a:blip r:embed="rId12" cstate="print">
            <a:clrChange>
              <a:clrFrom>
                <a:srgbClr val="FFFFFF"/>
              </a:clrFrom>
              <a:clrTo>
                <a:srgbClr val="FFFFFF">
                  <a:alpha val="0"/>
                </a:srgbClr>
              </a:clrTo>
            </a:clrChange>
            <a:lum bright="100000"/>
          </a:blip>
          <a:srcRect/>
          <a:stretch>
            <a:fillRect/>
          </a:stretch>
        </p:blipFill>
        <p:spPr bwMode="auto">
          <a:xfrm>
            <a:off x="4033869" y="4071942"/>
            <a:ext cx="935037" cy="215900"/>
          </a:xfrm>
          <a:prstGeom prst="rect">
            <a:avLst/>
          </a:prstGeom>
          <a:noFill/>
          <a:ln w="15875">
            <a:noFill/>
            <a:miter lim="800000"/>
            <a:headEnd/>
            <a:tailEnd/>
          </a:ln>
          <a:effectLst/>
        </p:spPr>
      </p:pic>
      <p:pic>
        <p:nvPicPr>
          <p:cNvPr id="20" name="図 19" descr="txp_fig.bmp"/>
          <p:cNvPicPr>
            <a:picLocks noChangeAspect="1"/>
          </p:cNvPicPr>
          <p:nvPr>
            <p:custDataLst>
              <p:tags r:id="rId5"/>
            </p:custDataLst>
          </p:nvPr>
        </p:nvPicPr>
        <p:blipFill>
          <a:blip r:embed="rId13" cstate="print">
            <a:clrChange>
              <a:clrFrom>
                <a:srgbClr val="FFFFFF"/>
              </a:clrFrom>
              <a:clrTo>
                <a:srgbClr val="FFFFFF">
                  <a:alpha val="0"/>
                </a:srgbClr>
              </a:clrTo>
            </a:clrChange>
            <a:lum bright="100000"/>
          </a:blip>
          <a:stretch>
            <a:fillRect/>
          </a:stretch>
        </p:blipFill>
        <p:spPr>
          <a:xfrm>
            <a:off x="1100562" y="3879948"/>
            <a:ext cx="2539215" cy="682462"/>
          </a:xfrm>
          <a:prstGeom prst="rect">
            <a:avLst/>
          </a:prstGeom>
          <a:noFill/>
        </p:spPr>
      </p:pic>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63</a:t>
            </a:fld>
            <a:endParaRPr lang="en-US" altLang="ja-JP" dirty="0"/>
          </a:p>
        </p:txBody>
      </p:sp>
    </p:spTree>
  </p:cSld>
  <p:clrMapOvr>
    <a:masterClrMapping/>
  </p:clrMapOvr>
  <p:transition advTm="52992"/>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回転</a:t>
            </a:r>
            <a:r>
              <a:rPr lang="en-US" altLang="ja-JP" dirty="0" smtClean="0"/>
              <a:t>TOBA</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4" name="AutoShape 58"/>
          <p:cNvSpPr>
            <a:spLocks noChangeArrowheads="1"/>
          </p:cNvSpPr>
          <p:nvPr/>
        </p:nvSpPr>
        <p:spPr bwMode="auto">
          <a:xfrm>
            <a:off x="1928794" y="2913766"/>
            <a:ext cx="5904749" cy="3467562"/>
          </a:xfrm>
          <a:prstGeom prst="roundRect">
            <a:avLst>
              <a:gd name="adj" fmla="val 6731"/>
            </a:avLst>
          </a:prstGeom>
          <a:solidFill>
            <a:srgbClr val="FFFFFF">
              <a:alpha val="90000"/>
            </a:srgbClr>
          </a:solidFill>
          <a:ln w="15875">
            <a:noFill/>
            <a:round/>
            <a:headEnd/>
            <a:tailEnd/>
          </a:ln>
          <a:effectLst/>
        </p:spPr>
        <p:txBody>
          <a:bodyPr anchor="ctr">
            <a:noAutofit/>
          </a:bodyPr>
          <a:lstStyle/>
          <a:p>
            <a:endParaRPr lang="ja-JP" altLang="en-US"/>
          </a:p>
        </p:txBody>
      </p:sp>
      <p:pic>
        <p:nvPicPr>
          <p:cNvPr id="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00232" y="3023742"/>
            <a:ext cx="5820576" cy="3219453"/>
          </a:xfrm>
          <a:prstGeom prst="rect">
            <a:avLst/>
          </a:prstGeom>
          <a:noFill/>
          <a:ln w="9525">
            <a:noFill/>
            <a:miter lim="800000"/>
            <a:headEnd/>
            <a:tailEnd/>
          </a:ln>
        </p:spPr>
      </p:pic>
      <p:sp>
        <p:nvSpPr>
          <p:cNvPr id="6" name="Rectangle 11"/>
          <p:cNvSpPr>
            <a:spLocks noChangeArrowheads="1"/>
          </p:cNvSpPr>
          <p:nvPr/>
        </p:nvSpPr>
        <p:spPr bwMode="auto">
          <a:xfrm>
            <a:off x="1763688" y="1779756"/>
            <a:ext cx="5072098"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dirty="0" smtClean="0">
                <a:solidFill>
                  <a:srgbClr val="FFFFFF"/>
                </a:solidFill>
                <a:latin typeface="Tahoma" pitchFamily="34" charset="0"/>
              </a:rPr>
              <a:t>Detector</a:t>
            </a:r>
            <a:r>
              <a:rPr lang="ja-JP" altLang="en-US" sz="2000" dirty="0" smtClean="0">
                <a:solidFill>
                  <a:srgbClr val="FFFFFF"/>
                </a:solidFill>
                <a:latin typeface="Tahoma" pitchFamily="34" charset="0"/>
              </a:rPr>
              <a:t>全体を回転させる</a:t>
            </a:r>
            <a:endParaRPr lang="en-US" altLang="ja-JP" sz="2000" dirty="0">
              <a:solidFill>
                <a:srgbClr val="FFFFFF"/>
              </a:solidFill>
              <a:latin typeface="Tahoma" pitchFamily="34" charset="0"/>
              <a:ea typeface="HGP創英角ｺﾞｼｯｸUB" pitchFamily="50" charset="-128"/>
            </a:endParaRPr>
          </a:p>
        </p:txBody>
      </p:sp>
      <p:sp>
        <p:nvSpPr>
          <p:cNvPr id="8" name="Rectangle 11"/>
          <p:cNvSpPr>
            <a:spLocks noChangeArrowheads="1"/>
          </p:cNvSpPr>
          <p:nvPr/>
        </p:nvSpPr>
        <p:spPr bwMode="auto">
          <a:xfrm>
            <a:off x="3203848" y="2164794"/>
            <a:ext cx="3182032"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dirty="0" smtClean="0">
                <a:solidFill>
                  <a:srgbClr val="FFFFFF"/>
                </a:solidFill>
                <a:latin typeface="Tahoma" pitchFamily="34" charset="0"/>
                <a:sym typeface="Wingdings" pitchFamily="2" charset="2"/>
              </a:rPr>
              <a:t></a:t>
            </a:r>
            <a:r>
              <a:rPr lang="ja-JP" altLang="en-US" sz="2000" dirty="0" smtClean="0">
                <a:solidFill>
                  <a:srgbClr val="FFFFFF"/>
                </a:solidFill>
                <a:latin typeface="Tahoma" pitchFamily="34" charset="0"/>
              </a:rPr>
              <a:t>重力波信号の変調観測</a:t>
            </a:r>
            <a:endParaRPr lang="en-US" altLang="ja-JP" sz="2000" dirty="0">
              <a:solidFill>
                <a:srgbClr val="FFFFFF"/>
              </a:solidFill>
              <a:latin typeface="Tahoma" pitchFamily="34" charset="0"/>
              <a:ea typeface="HGP創英角ｺﾞｼｯｸUB" pitchFamily="50" charset="-128"/>
            </a:endParaRPr>
          </a:p>
        </p:txBody>
      </p:sp>
      <p:sp>
        <p:nvSpPr>
          <p:cNvPr id="19" name="Rectangle 11"/>
          <p:cNvSpPr>
            <a:spLocks noChangeArrowheads="1"/>
          </p:cNvSpPr>
          <p:nvPr/>
        </p:nvSpPr>
        <p:spPr bwMode="auto">
          <a:xfrm>
            <a:off x="1115616" y="1275700"/>
            <a:ext cx="5072098"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2000" dirty="0" smtClean="0">
                <a:solidFill>
                  <a:srgbClr val="FFFFFF"/>
                </a:solidFill>
                <a:latin typeface="Tahoma" pitchFamily="34" charset="0"/>
              </a:rPr>
              <a:t>超低周波数帯 </a:t>
            </a:r>
            <a:r>
              <a:rPr lang="en-US" altLang="ja-JP" sz="2000" dirty="0" smtClean="0">
                <a:solidFill>
                  <a:srgbClr val="FFFFFF"/>
                </a:solidFill>
                <a:latin typeface="Tahoma" pitchFamily="34" charset="0"/>
              </a:rPr>
              <a:t>(~10</a:t>
            </a:r>
            <a:r>
              <a:rPr lang="en-US" altLang="ja-JP" sz="2000" baseline="30000" dirty="0" smtClean="0">
                <a:solidFill>
                  <a:srgbClr val="FFFFFF"/>
                </a:solidFill>
                <a:latin typeface="Tahoma" pitchFamily="34" charset="0"/>
              </a:rPr>
              <a:t>-8</a:t>
            </a:r>
            <a:r>
              <a:rPr lang="en-US" altLang="ja-JP" sz="2000" dirty="0" smtClean="0">
                <a:solidFill>
                  <a:srgbClr val="FFFFFF"/>
                </a:solidFill>
                <a:latin typeface="Tahoma" pitchFamily="34" charset="0"/>
              </a:rPr>
              <a:t> – 10</a:t>
            </a:r>
            <a:r>
              <a:rPr lang="en-US" altLang="ja-JP" sz="2000" baseline="30000" dirty="0" smtClean="0">
                <a:solidFill>
                  <a:srgbClr val="FFFFFF"/>
                </a:solidFill>
                <a:latin typeface="Tahoma" pitchFamily="34" charset="0"/>
              </a:rPr>
              <a:t>-4 </a:t>
            </a:r>
            <a:r>
              <a:rPr lang="en-US" altLang="ja-JP" sz="2000" dirty="0" smtClean="0">
                <a:solidFill>
                  <a:srgbClr val="FFFFFF"/>
                </a:solidFill>
                <a:latin typeface="Tahoma" pitchFamily="34" charset="0"/>
              </a:rPr>
              <a:t>Hz) </a:t>
            </a:r>
            <a:r>
              <a:rPr lang="ja-JP" altLang="en-US" sz="2000" dirty="0" smtClean="0">
                <a:solidFill>
                  <a:srgbClr val="FFFFFF"/>
                </a:solidFill>
                <a:latin typeface="Tahoma" pitchFamily="34" charset="0"/>
              </a:rPr>
              <a:t>を狙う </a:t>
            </a:r>
            <a:endParaRPr lang="en-US" altLang="ja-JP" sz="2000" dirty="0">
              <a:solidFill>
                <a:srgbClr val="FFFFFF"/>
              </a:solidFill>
              <a:latin typeface="Tahoma" pitchFamily="34" charset="0"/>
              <a:ea typeface="HGP創英角ｺﾞｼｯｸUB" pitchFamily="50" charset="-128"/>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64</a:t>
            </a:fld>
            <a:endParaRPr lang="en-US" altLang="ja-JP" dirty="0"/>
          </a:p>
        </p:txBody>
      </p:sp>
    </p:spTree>
  </p:cSld>
  <p:clrMapOvr>
    <a:masterClrMapping/>
  </p:clrMapOvr>
  <p:transition advTm="52992"/>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ja-JP" altLang="en-US" dirty="0" smtClean="0"/>
              <a:t>重力波に対する応答</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4" name="AutoShape 42"/>
          <p:cNvSpPr>
            <a:spLocks noChangeArrowheads="1"/>
          </p:cNvSpPr>
          <p:nvPr/>
        </p:nvSpPr>
        <p:spPr bwMode="auto">
          <a:xfrm>
            <a:off x="968377" y="3714752"/>
            <a:ext cx="4079897" cy="2214578"/>
          </a:xfrm>
          <a:prstGeom prst="roundRect">
            <a:avLst>
              <a:gd name="adj" fmla="val 3560"/>
            </a:avLst>
          </a:prstGeom>
          <a:solidFill>
            <a:srgbClr val="99CCFF">
              <a:alpha val="10000"/>
            </a:srgbClr>
          </a:solidFill>
          <a:ln w="15875">
            <a:noFill/>
            <a:round/>
            <a:headEnd/>
            <a:tailEnd/>
          </a:ln>
          <a:effectLst/>
        </p:spPr>
        <p:txBody>
          <a:bodyPr wrap="square" anchor="ctr">
            <a:noAutofit/>
          </a:bodyPr>
          <a:lstStyle/>
          <a:p>
            <a:endParaRPr lang="ja-JP" altLang="en-US"/>
          </a:p>
        </p:txBody>
      </p:sp>
      <p:pic>
        <p:nvPicPr>
          <p:cNvPr id="5" name="Picture 18" descr="tidal_force"/>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156481" y="2432050"/>
            <a:ext cx="3843057" cy="2497148"/>
          </a:xfrm>
          <a:prstGeom prst="rect">
            <a:avLst/>
          </a:prstGeom>
          <a:noFill/>
        </p:spPr>
      </p:pic>
      <p:sp>
        <p:nvSpPr>
          <p:cNvPr id="6" name="Rectangle 9"/>
          <p:cNvSpPr>
            <a:spLocks noChangeArrowheads="1"/>
          </p:cNvSpPr>
          <p:nvPr/>
        </p:nvSpPr>
        <p:spPr bwMode="auto">
          <a:xfrm>
            <a:off x="6134123" y="4763168"/>
            <a:ext cx="1724025" cy="52322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400" b="1" dirty="0">
                <a:solidFill>
                  <a:srgbClr val="B2B2B2"/>
                </a:solidFill>
                <a:latin typeface="Tahoma" pitchFamily="34" charset="0"/>
                <a:ea typeface="HGP創英角ｺﾞｼｯｸUB" pitchFamily="50" charset="-128"/>
              </a:rPr>
              <a:t>Tidal force</a:t>
            </a:r>
          </a:p>
          <a:p>
            <a:pPr algn="l">
              <a:buClr>
                <a:schemeClr val="accent2"/>
              </a:buClr>
              <a:buSzPct val="70000"/>
              <a:buFont typeface="Wingdings" pitchFamily="2" charset="2"/>
              <a:buNone/>
            </a:pPr>
            <a:r>
              <a:rPr lang="en-US" altLang="ja-JP" sz="1400" b="1" dirty="0">
                <a:solidFill>
                  <a:srgbClr val="B2B2B2"/>
                </a:solidFill>
                <a:latin typeface="Tahoma" pitchFamily="34" charset="0"/>
                <a:ea typeface="HGP創英角ｺﾞｼｯｸUB" pitchFamily="50" charset="-128"/>
              </a:rPr>
              <a:t>  by x-mode GW</a:t>
            </a:r>
          </a:p>
        </p:txBody>
      </p:sp>
      <p:sp>
        <p:nvSpPr>
          <p:cNvPr id="7" name="Rectangle 10"/>
          <p:cNvSpPr>
            <a:spLocks noChangeArrowheads="1"/>
          </p:cNvSpPr>
          <p:nvPr/>
        </p:nvSpPr>
        <p:spPr bwMode="auto">
          <a:xfrm>
            <a:off x="5786446" y="4214818"/>
            <a:ext cx="160020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FFCCCC"/>
                </a:solidFill>
                <a:latin typeface="Tahoma" pitchFamily="34" charset="0"/>
                <a:ea typeface="HGP創英角ｺﾞｼｯｸUB" pitchFamily="50" charset="-128"/>
              </a:rPr>
              <a:t>Bar rotation</a:t>
            </a:r>
          </a:p>
        </p:txBody>
      </p:sp>
      <p:sp>
        <p:nvSpPr>
          <p:cNvPr id="8" name="AutoShape 11"/>
          <p:cNvSpPr>
            <a:spLocks noChangeArrowheads="1"/>
          </p:cNvSpPr>
          <p:nvPr/>
        </p:nvSpPr>
        <p:spPr bwMode="auto">
          <a:xfrm rot="5400000">
            <a:off x="6653226" y="2230427"/>
            <a:ext cx="360363" cy="430213"/>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99CCFF">
              <a:alpha val="20000"/>
            </a:srgbClr>
          </a:solidFill>
          <a:ln w="3175">
            <a:solidFill>
              <a:srgbClr val="CCECFF"/>
            </a:solidFill>
            <a:miter lim="800000"/>
            <a:headEnd/>
            <a:tailEnd/>
          </a:ln>
          <a:effectLst/>
        </p:spPr>
        <p:txBody>
          <a:bodyPr anchor="ctr">
            <a:noAutofit/>
          </a:bodyPr>
          <a:lstStyle/>
          <a:p>
            <a:endParaRPr lang="ja-JP" altLang="en-US"/>
          </a:p>
        </p:txBody>
      </p:sp>
      <p:sp>
        <p:nvSpPr>
          <p:cNvPr id="9" name="Rectangle 12"/>
          <p:cNvSpPr>
            <a:spLocks noChangeArrowheads="1"/>
          </p:cNvSpPr>
          <p:nvPr/>
        </p:nvSpPr>
        <p:spPr bwMode="auto">
          <a:xfrm>
            <a:off x="6572264" y="1928802"/>
            <a:ext cx="83820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CCECFF"/>
                </a:solidFill>
                <a:latin typeface="Tahoma" pitchFamily="34" charset="0"/>
                <a:ea typeface="HGP創英角ｺﾞｼｯｸUB" pitchFamily="50" charset="-128"/>
              </a:rPr>
              <a:t>GWs</a:t>
            </a:r>
          </a:p>
        </p:txBody>
      </p:sp>
      <p:pic>
        <p:nvPicPr>
          <p:cNvPr id="10" name="Picture 28" descr="txp_fig"/>
          <p:cNvPicPr>
            <a:picLocks noChangeAspect="1" noChangeArrowheads="1"/>
          </p:cNvPicPr>
          <p:nvPr>
            <p:custDataLst>
              <p:tags r:id="rId1"/>
            </p:custDataLst>
          </p:nvPr>
        </p:nvPicPr>
        <p:blipFill>
          <a:blip r:embed="rId9" cstate="print">
            <a:clrChange>
              <a:clrFrom>
                <a:srgbClr val="FFFFFF"/>
              </a:clrFrom>
              <a:clrTo>
                <a:srgbClr val="FFFFFF">
                  <a:alpha val="0"/>
                </a:srgbClr>
              </a:clrTo>
            </a:clrChange>
            <a:lum bright="100000"/>
          </a:blip>
          <a:srcRect/>
          <a:stretch>
            <a:fillRect/>
          </a:stretch>
        </p:blipFill>
        <p:spPr bwMode="auto">
          <a:xfrm>
            <a:off x="1374800" y="2965897"/>
            <a:ext cx="265113" cy="290512"/>
          </a:xfrm>
          <a:prstGeom prst="rect">
            <a:avLst/>
          </a:prstGeom>
          <a:noFill/>
          <a:ln w="15875">
            <a:noFill/>
            <a:miter lim="800000"/>
            <a:headEnd/>
            <a:tailEnd/>
          </a:ln>
          <a:effectLst/>
        </p:spPr>
      </p:pic>
      <p:sp>
        <p:nvSpPr>
          <p:cNvPr id="11" name="Rectangle 31"/>
          <p:cNvSpPr>
            <a:spLocks noChangeArrowheads="1"/>
          </p:cNvSpPr>
          <p:nvPr/>
        </p:nvSpPr>
        <p:spPr bwMode="auto">
          <a:xfrm>
            <a:off x="1111254" y="4786322"/>
            <a:ext cx="4032250" cy="1077218"/>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600" b="1" dirty="0">
                <a:solidFill>
                  <a:srgbClr val="DDDDDD"/>
                </a:solidFill>
                <a:latin typeface="Symbol" pitchFamily="18" charset="2"/>
                <a:ea typeface="HGP創英角ｺﾞｼｯｸUB" pitchFamily="50" charset="-128"/>
              </a:rPr>
              <a:t>a </a:t>
            </a:r>
            <a:r>
              <a:rPr lang="en-US" altLang="ja-JP" sz="1600" b="1" dirty="0">
                <a:solidFill>
                  <a:srgbClr val="DDDDDD"/>
                </a:solidFill>
                <a:latin typeface="Tahoma" pitchFamily="34" charset="0"/>
                <a:ea typeface="HGP創英角ｺﾞｼｯｸUB" pitchFamily="50" charset="-128"/>
              </a:rPr>
              <a:t>: shape factor, between 0 to 1</a:t>
            </a:r>
          </a:p>
          <a:p>
            <a:pPr algn="l">
              <a:buClr>
                <a:schemeClr val="accent2"/>
              </a:buClr>
              <a:buSzPct val="70000"/>
              <a:buFont typeface="Wingdings" pitchFamily="2" charset="2"/>
              <a:buNone/>
            </a:pPr>
            <a:r>
              <a:rPr lang="en-US" altLang="ja-JP" sz="1600" b="1" dirty="0">
                <a:solidFill>
                  <a:srgbClr val="DDDDDD"/>
                </a:solidFill>
                <a:latin typeface="Tahoma" pitchFamily="34" charset="0"/>
                <a:ea typeface="HGP創英角ｺﾞｼｯｸUB" pitchFamily="50" charset="-128"/>
              </a:rPr>
              <a:t>            Dumbbell </a:t>
            </a:r>
            <a:r>
              <a:rPr lang="en-US" altLang="ja-JP" sz="1600" b="1" dirty="0">
                <a:solidFill>
                  <a:srgbClr val="DDDDDD"/>
                </a:solidFill>
                <a:latin typeface="Tahoma" pitchFamily="34" charset="0"/>
                <a:ea typeface="HGP創英角ｺﾞｼｯｸUB" pitchFamily="50" charset="-128"/>
                <a:sym typeface="Wingdings" pitchFamily="2" charset="2"/>
              </a:rPr>
              <a:t> </a:t>
            </a:r>
            <a:r>
              <a:rPr lang="en-US" altLang="ja-JP" sz="1600" b="1" dirty="0">
                <a:solidFill>
                  <a:srgbClr val="DDDDDD"/>
                </a:solidFill>
                <a:latin typeface="Symbol" pitchFamily="18" charset="2"/>
                <a:ea typeface="HGP創英角ｺﾞｼｯｸUB" pitchFamily="50" charset="-128"/>
                <a:sym typeface="Wingdings" pitchFamily="2" charset="2"/>
              </a:rPr>
              <a:t>a</a:t>
            </a:r>
            <a:r>
              <a:rPr lang="en-US" altLang="ja-JP" sz="1600" b="1" dirty="0">
                <a:solidFill>
                  <a:srgbClr val="DDDDDD"/>
                </a:solidFill>
                <a:latin typeface="Tahoma" pitchFamily="34" charset="0"/>
                <a:ea typeface="HGP創英角ｺﾞｼｯｸUB" pitchFamily="50" charset="-128"/>
                <a:sym typeface="Wingdings" pitchFamily="2" charset="2"/>
              </a:rPr>
              <a:t> = </a:t>
            </a:r>
            <a:r>
              <a:rPr lang="en-US" altLang="ja-JP" sz="1600" b="1" dirty="0" smtClean="0">
                <a:solidFill>
                  <a:srgbClr val="DDDDDD"/>
                </a:solidFill>
                <a:latin typeface="Tahoma" pitchFamily="34" charset="0"/>
                <a:ea typeface="HGP創英角ｺﾞｼｯｸUB" pitchFamily="50" charset="-128"/>
                <a:sym typeface="Wingdings" pitchFamily="2" charset="2"/>
              </a:rPr>
              <a:t>1</a:t>
            </a:r>
            <a:endParaRPr lang="en-US" altLang="ja-JP" sz="1600" b="1" dirty="0">
              <a:solidFill>
                <a:srgbClr val="DDDDDD"/>
              </a:solidFill>
              <a:latin typeface="Tahoma" pitchFamily="34" charset="0"/>
              <a:ea typeface="HGP創英角ｺﾞｼｯｸUB" pitchFamily="50" charset="-128"/>
              <a:sym typeface="Wingdings" pitchFamily="2" charset="2"/>
            </a:endParaRPr>
          </a:p>
          <a:p>
            <a:pPr algn="l">
              <a:buClr>
                <a:schemeClr val="accent2"/>
              </a:buClr>
              <a:buSzPct val="70000"/>
              <a:buFont typeface="Wingdings" pitchFamily="2" charset="2"/>
              <a:buNone/>
            </a:pPr>
            <a:r>
              <a:rPr kumimoji="0" lang="en-US" altLang="ja-JP" sz="1600" b="1" dirty="0">
                <a:solidFill>
                  <a:srgbClr val="DDDDDD"/>
                </a:solidFill>
                <a:latin typeface="Tahoma" pitchFamily="34" charset="0"/>
                <a:ea typeface="HGP創英角ｺﾞｼｯｸUB" pitchFamily="50" charset="-128"/>
              </a:rPr>
              <a:t>     Dimension less, </a:t>
            </a:r>
          </a:p>
          <a:p>
            <a:pPr algn="l">
              <a:buClr>
                <a:schemeClr val="accent2"/>
              </a:buClr>
              <a:buSzPct val="70000"/>
              <a:buFont typeface="Wingdings" pitchFamily="2" charset="2"/>
              <a:buNone/>
            </a:pPr>
            <a:r>
              <a:rPr kumimoji="0" lang="en-US" altLang="ja-JP" sz="1600" b="1" dirty="0">
                <a:solidFill>
                  <a:srgbClr val="DDDDDD"/>
                </a:solidFill>
                <a:latin typeface="Tahoma" pitchFamily="34" charset="0"/>
                <a:ea typeface="HGP創英角ｺﾞｼｯｸUB" pitchFamily="50" charset="-128"/>
              </a:rPr>
              <a:t>     Independent of matter density </a:t>
            </a:r>
          </a:p>
        </p:txBody>
      </p:sp>
      <p:sp>
        <p:nvSpPr>
          <p:cNvPr id="12" name="Rectangle 32"/>
          <p:cNvSpPr>
            <a:spLocks noChangeArrowheads="1"/>
          </p:cNvSpPr>
          <p:nvPr/>
        </p:nvSpPr>
        <p:spPr bwMode="auto">
          <a:xfrm>
            <a:off x="504856" y="1268760"/>
            <a:ext cx="4392612"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2000" b="1" dirty="0" smtClean="0">
                <a:solidFill>
                  <a:srgbClr val="CCECFF"/>
                </a:solidFill>
                <a:latin typeface="Tahoma" pitchFamily="34" charset="0"/>
              </a:rPr>
              <a:t>棒状試験マス回転の運動方程式</a:t>
            </a:r>
            <a:endParaRPr kumimoji="0" lang="en-US" altLang="ja-JP" sz="2000" b="1" dirty="0">
              <a:solidFill>
                <a:srgbClr val="CCECFF"/>
              </a:solidFill>
              <a:latin typeface="Tahoma" pitchFamily="34" charset="0"/>
              <a:ea typeface="HGP創英角ｺﾞｼｯｸUB" pitchFamily="50" charset="-128"/>
            </a:endParaRPr>
          </a:p>
        </p:txBody>
      </p:sp>
      <p:sp>
        <p:nvSpPr>
          <p:cNvPr id="13" name="Rectangle 33"/>
          <p:cNvSpPr>
            <a:spLocks noChangeArrowheads="1"/>
          </p:cNvSpPr>
          <p:nvPr/>
        </p:nvSpPr>
        <p:spPr bwMode="auto">
          <a:xfrm>
            <a:off x="1606575" y="2948434"/>
            <a:ext cx="338455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kumimoji="0" lang="en-US" altLang="ja-JP" sz="1600" b="1">
                <a:solidFill>
                  <a:srgbClr val="DDDDDD"/>
                </a:solidFill>
                <a:latin typeface="Tahoma" pitchFamily="34" charset="0"/>
                <a:ea typeface="HGP創英角ｺﾞｼｯｸUB" pitchFamily="50" charset="-128"/>
              </a:rPr>
              <a:t>: Dynamic quadrupole moment</a:t>
            </a:r>
          </a:p>
        </p:txBody>
      </p:sp>
      <p:sp>
        <p:nvSpPr>
          <p:cNvPr id="14" name="Rectangle 34"/>
          <p:cNvSpPr>
            <a:spLocks noChangeArrowheads="1"/>
          </p:cNvSpPr>
          <p:nvPr/>
        </p:nvSpPr>
        <p:spPr bwMode="auto">
          <a:xfrm>
            <a:off x="1606575" y="2622997"/>
            <a:ext cx="2376488"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kumimoji="0" lang="en-US" altLang="ja-JP" sz="1600" b="1" dirty="0">
                <a:solidFill>
                  <a:srgbClr val="DDDDDD"/>
                </a:solidFill>
                <a:latin typeface="Tahoma" pitchFamily="34" charset="0"/>
                <a:ea typeface="HGP創英角ｺﾞｼｯｸUB" pitchFamily="50" charset="-128"/>
              </a:rPr>
              <a:t>: Moment of Inertia</a:t>
            </a:r>
          </a:p>
        </p:txBody>
      </p:sp>
      <p:pic>
        <p:nvPicPr>
          <p:cNvPr id="15" name="Picture 35" descr="txp_fig"/>
          <p:cNvPicPr>
            <a:picLocks noChangeAspect="1" noChangeArrowheads="1"/>
          </p:cNvPicPr>
          <p:nvPr>
            <p:custDataLst>
              <p:tags r:id="rId2"/>
            </p:custDataLst>
          </p:nvPr>
        </p:nvPicPr>
        <p:blipFill>
          <a:blip r:embed="rId10" cstate="print">
            <a:clrChange>
              <a:clrFrom>
                <a:srgbClr val="FFFFFF"/>
              </a:clrFrom>
              <a:clrTo>
                <a:srgbClr val="FFFFFF">
                  <a:alpha val="0"/>
                </a:srgbClr>
              </a:clrTo>
            </a:clrChange>
            <a:lum bright="100000"/>
          </a:blip>
          <a:srcRect/>
          <a:stretch>
            <a:fillRect/>
          </a:stretch>
        </p:blipFill>
        <p:spPr bwMode="auto">
          <a:xfrm>
            <a:off x="1412900" y="2749997"/>
            <a:ext cx="98425" cy="139700"/>
          </a:xfrm>
          <a:prstGeom prst="rect">
            <a:avLst/>
          </a:prstGeom>
          <a:noFill/>
          <a:ln w="15875">
            <a:noFill/>
            <a:miter lim="800000"/>
            <a:headEnd/>
            <a:tailEnd/>
          </a:ln>
          <a:effectLst/>
        </p:spPr>
      </p:pic>
      <p:pic>
        <p:nvPicPr>
          <p:cNvPr id="16" name="Picture 36" descr="txp_fig"/>
          <p:cNvPicPr>
            <a:picLocks noChangeAspect="1" noChangeArrowheads="1"/>
          </p:cNvPicPr>
          <p:nvPr>
            <p:custDataLst>
              <p:tags r:id="rId3"/>
            </p:custDataLst>
          </p:nvPr>
        </p:nvPicPr>
        <p:blipFill>
          <a:blip r:embed="rId11" cstate="print">
            <a:clrChange>
              <a:clrFrom>
                <a:srgbClr val="FFFFFF"/>
              </a:clrFrom>
              <a:clrTo>
                <a:srgbClr val="FFFFFF">
                  <a:alpha val="0"/>
                </a:srgbClr>
              </a:clrTo>
            </a:clrChange>
            <a:lum bright="100000"/>
          </a:blip>
          <a:srcRect/>
          <a:stretch>
            <a:fillRect/>
          </a:stretch>
        </p:blipFill>
        <p:spPr bwMode="auto">
          <a:xfrm>
            <a:off x="943000" y="1897480"/>
            <a:ext cx="3722688" cy="608013"/>
          </a:xfrm>
          <a:prstGeom prst="rect">
            <a:avLst/>
          </a:prstGeom>
          <a:noFill/>
          <a:ln w="15875">
            <a:noFill/>
            <a:miter lim="800000"/>
            <a:headEnd/>
            <a:tailEnd/>
          </a:ln>
          <a:effectLst/>
        </p:spPr>
      </p:pic>
      <p:sp>
        <p:nvSpPr>
          <p:cNvPr id="17" name="AutoShape 38"/>
          <p:cNvSpPr>
            <a:spLocks noChangeArrowheads="1"/>
          </p:cNvSpPr>
          <p:nvPr/>
        </p:nvSpPr>
        <p:spPr bwMode="auto">
          <a:xfrm>
            <a:off x="539750" y="4014152"/>
            <a:ext cx="296863" cy="357188"/>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99CCFF">
              <a:alpha val="20000"/>
            </a:srgbClr>
          </a:solidFill>
          <a:ln w="3175">
            <a:solidFill>
              <a:srgbClr val="CCECFF"/>
            </a:solidFill>
            <a:miter lim="800000"/>
            <a:headEnd/>
            <a:tailEnd/>
          </a:ln>
          <a:effectLst/>
        </p:spPr>
        <p:txBody>
          <a:bodyPr anchor="ctr">
            <a:spAutoFit/>
          </a:bodyPr>
          <a:lstStyle/>
          <a:p>
            <a:endParaRPr lang="ja-JP" altLang="en-US"/>
          </a:p>
        </p:txBody>
      </p:sp>
      <p:pic>
        <p:nvPicPr>
          <p:cNvPr id="18" name="Picture 50" descr="txp_fig"/>
          <p:cNvPicPr>
            <a:picLocks noChangeAspect="1" noChangeArrowheads="1"/>
          </p:cNvPicPr>
          <p:nvPr>
            <p:custDataLst>
              <p:tags r:id="rId4"/>
            </p:custDataLst>
          </p:nvPr>
        </p:nvPicPr>
        <p:blipFill>
          <a:blip r:embed="rId12" cstate="print">
            <a:clrChange>
              <a:clrFrom>
                <a:srgbClr val="FFFFFF"/>
              </a:clrFrom>
              <a:clrTo>
                <a:srgbClr val="FFFFFF">
                  <a:alpha val="0"/>
                </a:srgbClr>
              </a:clrTo>
            </a:clrChange>
            <a:lum bright="100000"/>
          </a:blip>
          <a:srcRect/>
          <a:stretch>
            <a:fillRect/>
          </a:stretch>
        </p:blipFill>
        <p:spPr bwMode="auto">
          <a:xfrm>
            <a:off x="4033869" y="4071942"/>
            <a:ext cx="935037" cy="215900"/>
          </a:xfrm>
          <a:prstGeom prst="rect">
            <a:avLst/>
          </a:prstGeom>
          <a:noFill/>
          <a:ln w="15875">
            <a:noFill/>
            <a:miter lim="800000"/>
            <a:headEnd/>
            <a:tailEnd/>
          </a:ln>
          <a:effectLst/>
        </p:spPr>
      </p:pic>
      <p:pic>
        <p:nvPicPr>
          <p:cNvPr id="20" name="図 19" descr="txp_fig.bmp"/>
          <p:cNvPicPr>
            <a:picLocks noChangeAspect="1"/>
          </p:cNvPicPr>
          <p:nvPr>
            <p:custDataLst>
              <p:tags r:id="rId5"/>
            </p:custDataLst>
          </p:nvPr>
        </p:nvPicPr>
        <p:blipFill>
          <a:blip r:embed="rId13" cstate="print">
            <a:clrChange>
              <a:clrFrom>
                <a:srgbClr val="FFFFFF"/>
              </a:clrFrom>
              <a:clrTo>
                <a:srgbClr val="FFFFFF">
                  <a:alpha val="0"/>
                </a:srgbClr>
              </a:clrTo>
            </a:clrChange>
            <a:lum bright="100000"/>
          </a:blip>
          <a:stretch>
            <a:fillRect/>
          </a:stretch>
        </p:blipFill>
        <p:spPr>
          <a:xfrm>
            <a:off x="1100562" y="3879948"/>
            <a:ext cx="2539215" cy="682462"/>
          </a:xfrm>
          <a:prstGeom prst="rect">
            <a:avLst/>
          </a:prstGeom>
          <a:noFill/>
        </p:spPr>
      </p:pic>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65</a:t>
            </a:fld>
            <a:endParaRPr lang="en-US" altLang="ja-JP" dirty="0"/>
          </a:p>
        </p:txBody>
      </p:sp>
    </p:spTree>
  </p:cSld>
  <p:clrMapOvr>
    <a:masterClrMapping/>
  </p:clrMapOvr>
  <p:transition advTm="52992"/>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42"/>
          <p:cNvSpPr>
            <a:spLocks noChangeArrowheads="1"/>
          </p:cNvSpPr>
          <p:nvPr/>
        </p:nvSpPr>
        <p:spPr bwMode="auto">
          <a:xfrm>
            <a:off x="4716016" y="2780928"/>
            <a:ext cx="1440160" cy="504056"/>
          </a:xfrm>
          <a:prstGeom prst="roundRect">
            <a:avLst>
              <a:gd name="adj" fmla="val 3560"/>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36" name="AutoShape 42"/>
          <p:cNvSpPr>
            <a:spLocks noChangeArrowheads="1"/>
          </p:cNvSpPr>
          <p:nvPr/>
        </p:nvSpPr>
        <p:spPr bwMode="auto">
          <a:xfrm>
            <a:off x="6804248" y="2780928"/>
            <a:ext cx="1296144" cy="504056"/>
          </a:xfrm>
          <a:prstGeom prst="roundRect">
            <a:avLst>
              <a:gd name="adj" fmla="val 3560"/>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4" name="AutoShape 42"/>
          <p:cNvSpPr>
            <a:spLocks noChangeArrowheads="1"/>
          </p:cNvSpPr>
          <p:nvPr/>
        </p:nvSpPr>
        <p:spPr bwMode="auto">
          <a:xfrm>
            <a:off x="1907704" y="2610600"/>
            <a:ext cx="6552728" cy="864096"/>
          </a:xfrm>
          <a:prstGeom prst="roundRect">
            <a:avLst>
              <a:gd name="adj" fmla="val 3560"/>
            </a:avLst>
          </a:prstGeom>
          <a:solidFill>
            <a:srgbClr val="99CCFF">
              <a:alpha val="10000"/>
            </a:srgbClr>
          </a:solidFill>
          <a:ln w="15875">
            <a:noFill/>
            <a:round/>
            <a:headEnd/>
            <a:tailEnd/>
          </a:ln>
          <a:effectLst/>
        </p:spPr>
        <p:txBody>
          <a:bodyPr wrap="square" anchor="ctr">
            <a:noAutofit/>
          </a:bodyPr>
          <a:lstStyle/>
          <a:p>
            <a:endParaRPr lang="ja-JP" altLang="en-US"/>
          </a:p>
        </p:txBody>
      </p:sp>
      <p:sp>
        <p:nvSpPr>
          <p:cNvPr id="771077" name="Rectangle 5"/>
          <p:cNvSpPr>
            <a:spLocks noGrp="1" noChangeArrowheads="1"/>
          </p:cNvSpPr>
          <p:nvPr>
            <p:ph type="title"/>
          </p:nvPr>
        </p:nvSpPr>
        <p:spPr/>
        <p:txBody>
          <a:bodyPr/>
          <a:lstStyle/>
          <a:p>
            <a:r>
              <a:rPr lang="ja-JP" altLang="en-US" dirty="0" smtClean="0"/>
              <a:t>重力波に対する応答</a:t>
            </a:r>
            <a:endParaRPr lang="ja-JP" altLang="en-US" dirty="0"/>
          </a:p>
        </p:txBody>
      </p:sp>
      <p:sp>
        <p:nvSpPr>
          <p:cNvPr id="22" name="フッター プレースホルダ 3"/>
          <p:cNvSpPr>
            <a:spLocks noGrp="1"/>
          </p:cNvSpPr>
          <p:nvPr>
            <p:ph type="ftr" sz="quarter" idx="10"/>
          </p:nvPr>
        </p:nvSpPr>
        <p:spPr/>
        <p:txBody>
          <a:bodyPr/>
          <a:lstStyle/>
          <a:p>
            <a:r>
              <a:rPr lang="ja-JP" altLang="en-US" smtClean="0"/>
              <a:t>小型衛星による実証シンポジウム </a:t>
            </a:r>
            <a:r>
              <a:rPr lang="en-US" altLang="ja-JP" smtClean="0"/>
              <a:t>(2011</a:t>
            </a:r>
            <a:r>
              <a:rPr lang="ja-JP" altLang="en-US" smtClean="0"/>
              <a:t>年</a:t>
            </a:r>
            <a:r>
              <a:rPr lang="en-US" altLang="ja-JP" smtClean="0"/>
              <a:t>9</a:t>
            </a:r>
            <a:r>
              <a:rPr lang="ja-JP" altLang="en-US" smtClean="0"/>
              <a:t>月</a:t>
            </a:r>
            <a:r>
              <a:rPr lang="en-US" altLang="ja-JP" smtClean="0"/>
              <a:t>7</a:t>
            </a:r>
            <a:r>
              <a:rPr lang="ja-JP" altLang="en-US" smtClean="0"/>
              <a:t>日</a:t>
            </a:r>
            <a:r>
              <a:rPr lang="en-US" altLang="ja-JP" smtClean="0"/>
              <a:t>, </a:t>
            </a:r>
            <a:r>
              <a:rPr lang="ja-JP" altLang="en-US" smtClean="0"/>
              <a:t>学術総合センター 一ツ橋記念講堂</a:t>
            </a:r>
            <a:r>
              <a:rPr lang="en-US" altLang="ja-JP" smtClean="0"/>
              <a:t>)</a:t>
            </a:r>
            <a:endParaRPr lang="en-US" altLang="ja-JP"/>
          </a:p>
        </p:txBody>
      </p:sp>
      <p:sp>
        <p:nvSpPr>
          <p:cNvPr id="12" name="Rectangle 32"/>
          <p:cNvSpPr>
            <a:spLocks noChangeArrowheads="1"/>
          </p:cNvSpPr>
          <p:nvPr/>
        </p:nvSpPr>
        <p:spPr bwMode="auto">
          <a:xfrm>
            <a:off x="504856" y="1196752"/>
            <a:ext cx="4392612"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ja-JP" altLang="en-US" sz="2000" dirty="0" smtClean="0">
                <a:solidFill>
                  <a:srgbClr val="CCECFF"/>
                </a:solidFill>
                <a:latin typeface="Tahoma" pitchFamily="34" charset="0"/>
              </a:rPr>
              <a:t>棒状試験マス回転の運動方程式</a:t>
            </a:r>
            <a:endParaRPr kumimoji="0" lang="en-US" altLang="ja-JP" sz="2000" dirty="0">
              <a:solidFill>
                <a:srgbClr val="CCECFF"/>
              </a:solidFill>
              <a:latin typeface="Tahoma" pitchFamily="34" charset="0"/>
              <a:ea typeface="HGP創英角ｺﾞｼｯｸUB" pitchFamily="50" charset="-128"/>
            </a:endParaRPr>
          </a:p>
        </p:txBody>
      </p:sp>
      <p:grpSp>
        <p:nvGrpSpPr>
          <p:cNvPr id="2" name="グループ化 22"/>
          <p:cNvGrpSpPr/>
          <p:nvPr/>
        </p:nvGrpSpPr>
        <p:grpSpPr>
          <a:xfrm>
            <a:off x="5060131" y="1700808"/>
            <a:ext cx="3616325" cy="661987"/>
            <a:chOff x="1374800" y="2622997"/>
            <a:chExt cx="3616325" cy="661987"/>
          </a:xfrm>
        </p:grpSpPr>
        <p:pic>
          <p:nvPicPr>
            <p:cNvPr id="10" name="Picture 28" descr="txp_fig"/>
            <p:cNvPicPr>
              <a:picLocks noChangeAspect="1" noChangeArrowheads="1"/>
            </p:cNvPicPr>
            <p:nvPr>
              <p:custDataLst>
                <p:tags r:id="rId3"/>
              </p:custDataLst>
            </p:nvPr>
          </p:nvPicPr>
          <p:blipFill>
            <a:blip r:embed="rId7" cstate="print">
              <a:clrChange>
                <a:clrFrom>
                  <a:srgbClr val="FFFFFF"/>
                </a:clrFrom>
                <a:clrTo>
                  <a:srgbClr val="FFFFFF">
                    <a:alpha val="0"/>
                  </a:srgbClr>
                </a:clrTo>
              </a:clrChange>
              <a:lum bright="100000"/>
            </a:blip>
            <a:srcRect/>
            <a:stretch>
              <a:fillRect/>
            </a:stretch>
          </p:blipFill>
          <p:spPr bwMode="auto">
            <a:xfrm>
              <a:off x="1374800" y="2965897"/>
              <a:ext cx="265113" cy="290512"/>
            </a:xfrm>
            <a:prstGeom prst="rect">
              <a:avLst/>
            </a:prstGeom>
            <a:noFill/>
            <a:ln w="15875">
              <a:noFill/>
              <a:miter lim="800000"/>
              <a:headEnd/>
              <a:tailEnd/>
            </a:ln>
            <a:effectLst/>
          </p:spPr>
        </p:pic>
        <p:sp>
          <p:nvSpPr>
            <p:cNvPr id="13" name="Rectangle 33"/>
            <p:cNvSpPr>
              <a:spLocks noChangeArrowheads="1"/>
            </p:cNvSpPr>
            <p:nvPr/>
          </p:nvSpPr>
          <p:spPr bwMode="auto">
            <a:xfrm>
              <a:off x="1606575" y="2948434"/>
              <a:ext cx="3384550"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kumimoji="0" lang="en-US" altLang="ja-JP" sz="1600" b="1">
                  <a:solidFill>
                    <a:srgbClr val="DDDDDD"/>
                  </a:solidFill>
                  <a:latin typeface="Tahoma" pitchFamily="34" charset="0"/>
                  <a:ea typeface="HGP創英角ｺﾞｼｯｸUB" pitchFamily="50" charset="-128"/>
                </a:rPr>
                <a:t>: Dynamic quadrupole moment</a:t>
              </a:r>
            </a:p>
          </p:txBody>
        </p:sp>
        <p:sp>
          <p:nvSpPr>
            <p:cNvPr id="14" name="Rectangle 34"/>
            <p:cNvSpPr>
              <a:spLocks noChangeArrowheads="1"/>
            </p:cNvSpPr>
            <p:nvPr/>
          </p:nvSpPr>
          <p:spPr bwMode="auto">
            <a:xfrm>
              <a:off x="1606575" y="2622997"/>
              <a:ext cx="2376488" cy="33655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kumimoji="0" lang="en-US" altLang="ja-JP" sz="1600" b="1" dirty="0">
                  <a:solidFill>
                    <a:srgbClr val="DDDDDD"/>
                  </a:solidFill>
                  <a:latin typeface="Tahoma" pitchFamily="34" charset="0"/>
                  <a:ea typeface="HGP創英角ｺﾞｼｯｸUB" pitchFamily="50" charset="-128"/>
                </a:rPr>
                <a:t>: Moment of Inertia</a:t>
              </a:r>
            </a:p>
          </p:txBody>
        </p:sp>
        <p:pic>
          <p:nvPicPr>
            <p:cNvPr id="15" name="Picture 35" descr="txp_fig"/>
            <p:cNvPicPr>
              <a:picLocks noChangeAspect="1" noChangeArrowheads="1"/>
            </p:cNvPicPr>
            <p:nvPr>
              <p:custDataLst>
                <p:tags r:id="rId4"/>
              </p:custDataLst>
            </p:nvPr>
          </p:nvPicPr>
          <p:blipFill>
            <a:blip r:embed="rId8" cstate="print">
              <a:clrChange>
                <a:clrFrom>
                  <a:srgbClr val="FFFFFF"/>
                </a:clrFrom>
                <a:clrTo>
                  <a:srgbClr val="FFFFFF">
                    <a:alpha val="0"/>
                  </a:srgbClr>
                </a:clrTo>
              </a:clrChange>
              <a:lum bright="100000"/>
            </a:blip>
            <a:srcRect/>
            <a:stretch>
              <a:fillRect/>
            </a:stretch>
          </p:blipFill>
          <p:spPr bwMode="auto">
            <a:xfrm>
              <a:off x="1412900" y="2749997"/>
              <a:ext cx="98425" cy="139700"/>
            </a:xfrm>
            <a:prstGeom prst="rect">
              <a:avLst/>
            </a:prstGeom>
            <a:noFill/>
            <a:ln w="15875">
              <a:noFill/>
              <a:miter lim="800000"/>
              <a:headEnd/>
              <a:tailEnd/>
            </a:ln>
            <a:effectLst/>
          </p:spPr>
        </p:pic>
      </p:grpSp>
      <p:pic>
        <p:nvPicPr>
          <p:cNvPr id="16" name="Picture 36" descr="txp_fig"/>
          <p:cNvPicPr>
            <a:picLocks noChangeAspect="1" noChangeArrowheads="1"/>
          </p:cNvPicPr>
          <p:nvPr>
            <p:custDataLst>
              <p:tags r:id="rId1"/>
            </p:custDataLst>
          </p:nvPr>
        </p:nvPicPr>
        <p:blipFill>
          <a:blip r:embed="rId9" cstate="print">
            <a:clrChange>
              <a:clrFrom>
                <a:srgbClr val="FFFFFF"/>
              </a:clrFrom>
              <a:clrTo>
                <a:srgbClr val="FFFFFF">
                  <a:alpha val="0"/>
                </a:srgbClr>
              </a:clrTo>
            </a:clrChange>
            <a:lum bright="100000"/>
          </a:blip>
          <a:srcRect/>
          <a:stretch>
            <a:fillRect/>
          </a:stretch>
        </p:blipFill>
        <p:spPr bwMode="auto">
          <a:xfrm>
            <a:off x="943000" y="1825472"/>
            <a:ext cx="3722688" cy="608013"/>
          </a:xfrm>
          <a:prstGeom prst="rect">
            <a:avLst/>
          </a:prstGeom>
          <a:noFill/>
          <a:ln w="15875">
            <a:noFill/>
            <a:miter lim="800000"/>
            <a:headEnd/>
            <a:tailEnd/>
          </a:ln>
          <a:effectLst/>
        </p:spPr>
      </p:pic>
      <p:sp>
        <p:nvSpPr>
          <p:cNvPr id="17" name="AutoShape 38"/>
          <p:cNvSpPr>
            <a:spLocks noChangeArrowheads="1"/>
          </p:cNvSpPr>
          <p:nvPr/>
        </p:nvSpPr>
        <p:spPr bwMode="auto">
          <a:xfrm>
            <a:off x="1466825" y="2826624"/>
            <a:ext cx="296863" cy="357188"/>
          </a:xfrm>
          <a:custGeom>
            <a:avLst/>
            <a:gdLst>
              <a:gd name="G0" fmla="+- 11475 0 0"/>
              <a:gd name="G1" fmla="+- 4469 0 0"/>
              <a:gd name="G2" fmla="+- 21600 0 4469"/>
              <a:gd name="G3" fmla="+- 10800 0 4469"/>
              <a:gd name="G4" fmla="+- 21600 0 11475"/>
              <a:gd name="G5" fmla="*/ G4 G3 10800"/>
              <a:gd name="G6" fmla="+- 21600 0 G5"/>
              <a:gd name="T0" fmla="*/ 11475 w 21600"/>
              <a:gd name="T1" fmla="*/ 0 h 21600"/>
              <a:gd name="T2" fmla="*/ 0 w 21600"/>
              <a:gd name="T3" fmla="*/ 10800 h 21600"/>
              <a:gd name="T4" fmla="*/ 1147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475" y="0"/>
                </a:moveTo>
                <a:lnTo>
                  <a:pt x="11475" y="4469"/>
                </a:lnTo>
                <a:lnTo>
                  <a:pt x="3375" y="4469"/>
                </a:lnTo>
                <a:lnTo>
                  <a:pt x="3375" y="17131"/>
                </a:lnTo>
                <a:lnTo>
                  <a:pt x="11475" y="17131"/>
                </a:lnTo>
                <a:lnTo>
                  <a:pt x="11475" y="21600"/>
                </a:lnTo>
                <a:lnTo>
                  <a:pt x="21600" y="10800"/>
                </a:lnTo>
                <a:close/>
              </a:path>
              <a:path w="21600" h="21600">
                <a:moveTo>
                  <a:pt x="1350" y="4469"/>
                </a:moveTo>
                <a:lnTo>
                  <a:pt x="1350" y="17131"/>
                </a:lnTo>
                <a:lnTo>
                  <a:pt x="2700" y="17131"/>
                </a:lnTo>
                <a:lnTo>
                  <a:pt x="2700" y="4469"/>
                </a:lnTo>
                <a:close/>
              </a:path>
              <a:path w="21600" h="21600">
                <a:moveTo>
                  <a:pt x="0" y="4469"/>
                </a:moveTo>
                <a:lnTo>
                  <a:pt x="0" y="17131"/>
                </a:lnTo>
                <a:lnTo>
                  <a:pt x="675" y="17131"/>
                </a:lnTo>
                <a:lnTo>
                  <a:pt x="675" y="4469"/>
                </a:lnTo>
                <a:close/>
              </a:path>
            </a:pathLst>
          </a:custGeom>
          <a:solidFill>
            <a:srgbClr val="99CCFF">
              <a:alpha val="20000"/>
            </a:srgbClr>
          </a:solidFill>
          <a:ln w="3175">
            <a:solidFill>
              <a:srgbClr val="CCECFF"/>
            </a:solidFill>
            <a:miter lim="800000"/>
            <a:headEnd/>
            <a:tailEnd/>
          </a:ln>
          <a:effectLst/>
        </p:spPr>
        <p:txBody>
          <a:bodyPr anchor="ctr">
            <a:spAutoFit/>
          </a:bodyPr>
          <a:lstStyle/>
          <a:p>
            <a:endParaRPr lang="ja-JP" altLang="en-US"/>
          </a:p>
        </p:txBody>
      </p:sp>
      <p:pic>
        <p:nvPicPr>
          <p:cNvPr id="21" name="図 20" descr="txp_fig.bmp"/>
          <p:cNvPicPr>
            <a:picLocks noChangeAspect="1"/>
          </p:cNvPicPr>
          <p:nvPr>
            <p:custDataLst>
              <p:tags r:id="rId2"/>
            </p:custDataLst>
          </p:nvPr>
        </p:nvPicPr>
        <p:blipFill>
          <a:blip r:embed="rId10" cstate="print">
            <a:clrChange>
              <a:clrFrom>
                <a:srgbClr val="FFFFFF"/>
              </a:clrFrom>
              <a:clrTo>
                <a:srgbClr val="FFFFFF">
                  <a:alpha val="0"/>
                </a:srgbClr>
              </a:clrTo>
            </a:clrChange>
            <a:lum bright="100000"/>
          </a:blip>
          <a:stretch>
            <a:fillRect/>
          </a:stretch>
        </p:blipFill>
        <p:spPr>
          <a:xfrm>
            <a:off x="2123728" y="2682608"/>
            <a:ext cx="6192688" cy="693604"/>
          </a:xfrm>
          <a:prstGeom prst="rect">
            <a:avLst/>
          </a:prstGeom>
          <a:noFill/>
        </p:spPr>
      </p:pic>
      <p:sp>
        <p:nvSpPr>
          <p:cNvPr id="26" name="Rectangle 32"/>
          <p:cNvSpPr>
            <a:spLocks noChangeArrowheads="1"/>
          </p:cNvSpPr>
          <p:nvPr/>
        </p:nvSpPr>
        <p:spPr bwMode="auto">
          <a:xfrm>
            <a:off x="683444" y="2708920"/>
            <a:ext cx="936228" cy="584775"/>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ja-JP" altLang="en-US" sz="1600" dirty="0" smtClean="0">
                <a:solidFill>
                  <a:srgbClr val="CCECFF"/>
                </a:solidFill>
                <a:latin typeface="Tahoma" pitchFamily="34" charset="0"/>
              </a:rPr>
              <a:t>全体を</a:t>
            </a:r>
            <a:endParaRPr lang="en-US" altLang="ja-JP" sz="1600" dirty="0" smtClean="0">
              <a:solidFill>
                <a:srgbClr val="CCECFF"/>
              </a:solidFill>
              <a:latin typeface="Tahoma" pitchFamily="34" charset="0"/>
            </a:endParaRPr>
          </a:p>
          <a:p>
            <a:pPr algn="l">
              <a:buClr>
                <a:schemeClr val="accent2"/>
              </a:buClr>
              <a:buSzPct val="70000"/>
              <a:buFont typeface="Wingdings" pitchFamily="2" charset="2"/>
              <a:buNone/>
            </a:pPr>
            <a:r>
              <a:rPr lang="en-US" altLang="ja-JP" sz="1600" dirty="0" smtClean="0">
                <a:solidFill>
                  <a:srgbClr val="CCECFF"/>
                </a:solidFill>
                <a:latin typeface="Tahoma" pitchFamily="34" charset="0"/>
              </a:rPr>
              <a:t>  </a:t>
            </a:r>
            <a:r>
              <a:rPr lang="ja-JP" altLang="en-US" sz="1600" dirty="0" smtClean="0">
                <a:solidFill>
                  <a:srgbClr val="CCECFF"/>
                </a:solidFill>
                <a:latin typeface="Tahoma" pitchFamily="34" charset="0"/>
              </a:rPr>
              <a:t>回転</a:t>
            </a:r>
            <a:endParaRPr kumimoji="0" lang="en-US" altLang="ja-JP" sz="1600" dirty="0">
              <a:solidFill>
                <a:srgbClr val="CCECFF"/>
              </a:solidFill>
              <a:latin typeface="Tahoma" pitchFamily="34" charset="0"/>
              <a:ea typeface="HGP創英角ｺﾞｼｯｸUB" pitchFamily="50" charset="-128"/>
            </a:endParaRPr>
          </a:p>
        </p:txBody>
      </p:sp>
      <p:sp>
        <p:nvSpPr>
          <p:cNvPr id="27" name="Rectangle 32"/>
          <p:cNvSpPr>
            <a:spLocks noChangeArrowheads="1"/>
          </p:cNvSpPr>
          <p:nvPr/>
        </p:nvSpPr>
        <p:spPr bwMode="auto">
          <a:xfrm>
            <a:off x="1979712" y="3678123"/>
            <a:ext cx="6696744" cy="79182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超低周波数 </a:t>
            </a:r>
            <a:r>
              <a:rPr lang="en-US" altLang="ja-JP" sz="2000" dirty="0" smtClean="0">
                <a:solidFill>
                  <a:srgbClr val="FFFFFF"/>
                </a:solidFill>
                <a:latin typeface="Tahoma" pitchFamily="34" charset="0"/>
              </a:rPr>
              <a:t>(</a:t>
            </a:r>
            <a:r>
              <a:rPr lang="en-US" altLang="ja-JP" sz="2000" dirty="0" err="1" smtClean="0">
                <a:solidFill>
                  <a:srgbClr val="FFFFFF"/>
                </a:solidFill>
                <a:latin typeface="Symbol" pitchFamily="18" charset="2"/>
              </a:rPr>
              <a:t>w</a:t>
            </a:r>
            <a:r>
              <a:rPr lang="en-US" altLang="ja-JP" sz="2000" baseline="-25000" dirty="0" err="1" smtClean="0">
                <a:solidFill>
                  <a:srgbClr val="FFFFFF"/>
                </a:solidFill>
                <a:latin typeface="Tahoma" pitchFamily="34" charset="0"/>
              </a:rPr>
              <a:t>g</a:t>
            </a:r>
            <a:r>
              <a:rPr lang="en-US" altLang="ja-JP" sz="2000" dirty="0" smtClean="0">
                <a:solidFill>
                  <a:srgbClr val="FFFFFF"/>
                </a:solidFill>
                <a:latin typeface="Tahoma" pitchFamily="34" charset="0"/>
              </a:rPr>
              <a:t>)</a:t>
            </a:r>
            <a:r>
              <a:rPr lang="ja-JP" altLang="en-US" sz="2000" dirty="0" smtClean="0">
                <a:solidFill>
                  <a:srgbClr val="FFFFFF"/>
                </a:solidFill>
                <a:latin typeface="Tahoma" pitchFamily="34" charset="0"/>
              </a:rPr>
              <a:t>の重力波が</a:t>
            </a:r>
            <a:endParaRPr lang="en-US" altLang="ja-JP" sz="2000" dirty="0" smtClean="0">
              <a:solidFill>
                <a:srgbClr val="FFFFFF"/>
              </a:solidFill>
              <a:latin typeface="Tahoma" pitchFamily="34" charset="0"/>
            </a:endParaRP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    高い周波数 </a:t>
            </a:r>
            <a:r>
              <a:rPr lang="en-US" altLang="ja-JP" sz="2000" dirty="0" smtClean="0">
                <a:solidFill>
                  <a:srgbClr val="FFFFFF"/>
                </a:solidFill>
                <a:latin typeface="Tahoma" pitchFamily="34" charset="0"/>
              </a:rPr>
              <a:t>(2</a:t>
            </a:r>
            <a:r>
              <a:rPr lang="en-US" altLang="ja-JP" sz="2000" dirty="0" smtClean="0">
                <a:solidFill>
                  <a:srgbClr val="FFFFFF"/>
                </a:solidFill>
                <a:latin typeface="Symbol" pitchFamily="18" charset="2"/>
              </a:rPr>
              <a:t>w</a:t>
            </a:r>
            <a:r>
              <a:rPr lang="en-US" altLang="ja-JP" sz="2000" baseline="-25000" dirty="0" smtClean="0">
                <a:solidFill>
                  <a:srgbClr val="FFFFFF"/>
                </a:solidFill>
                <a:latin typeface="Tahoma" pitchFamily="34" charset="0"/>
              </a:rPr>
              <a:t>rot</a:t>
            </a:r>
            <a:r>
              <a:rPr lang="en-US" altLang="ja-JP" sz="2000" dirty="0" smtClean="0">
                <a:solidFill>
                  <a:srgbClr val="FFFFFF"/>
                </a:solidFill>
                <a:latin typeface="Tahoma" pitchFamily="34" charset="0"/>
              </a:rPr>
              <a:t>)</a:t>
            </a:r>
            <a:r>
              <a:rPr lang="ja-JP" altLang="en-US" sz="2000" dirty="0" smtClean="0">
                <a:solidFill>
                  <a:srgbClr val="FFFFFF"/>
                </a:solidFill>
                <a:latin typeface="Tahoma" pitchFamily="34" charset="0"/>
              </a:rPr>
              <a:t>帯の信号にアップコンバートされる</a:t>
            </a:r>
            <a:r>
              <a:rPr lang="en-US" altLang="ja-JP" sz="2000" dirty="0" smtClean="0">
                <a:solidFill>
                  <a:srgbClr val="FFFFFF"/>
                </a:solidFill>
                <a:latin typeface="Tahoma" pitchFamily="34" charset="0"/>
              </a:rPr>
              <a:t>.</a:t>
            </a:r>
            <a:endParaRPr kumimoji="0" lang="en-US" altLang="ja-JP" sz="2000" dirty="0">
              <a:solidFill>
                <a:srgbClr val="FFFFFF"/>
              </a:solidFill>
              <a:latin typeface="Tahoma" pitchFamily="34" charset="0"/>
              <a:ea typeface="HGP創英角ｺﾞｼｯｸUB" pitchFamily="50" charset="-128"/>
            </a:endParaRPr>
          </a:p>
        </p:txBody>
      </p:sp>
      <p:sp>
        <p:nvSpPr>
          <p:cNvPr id="32" name="Rectangle 32"/>
          <p:cNvSpPr>
            <a:spLocks noChangeArrowheads="1"/>
          </p:cNvSpPr>
          <p:nvPr/>
        </p:nvSpPr>
        <p:spPr bwMode="auto">
          <a:xfrm>
            <a:off x="1115616" y="4653136"/>
            <a:ext cx="7416824" cy="156966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利点</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en-US" altLang="ja-JP" sz="2000" dirty="0" smtClean="0">
                <a:solidFill>
                  <a:srgbClr val="FFFFFF"/>
                </a:solidFill>
                <a:latin typeface="Tahoma" pitchFamily="34" charset="0"/>
              </a:rPr>
              <a:t>    </a:t>
            </a:r>
            <a:r>
              <a:rPr lang="ja-JP" altLang="en-US" sz="2000" dirty="0" smtClean="0">
                <a:solidFill>
                  <a:srgbClr val="FFFFFF"/>
                </a:solidFill>
                <a:latin typeface="Tahoma" pitchFamily="34" charset="0"/>
              </a:rPr>
              <a:t>・</a:t>
            </a:r>
            <a:r>
              <a:rPr lang="en-US" altLang="ja-JP" sz="2000" dirty="0" smtClean="0">
                <a:solidFill>
                  <a:srgbClr val="FFFFFF"/>
                </a:solidFill>
                <a:latin typeface="Tahoma" pitchFamily="34" charset="0"/>
              </a:rPr>
              <a:t>2</a:t>
            </a:r>
            <a:r>
              <a:rPr lang="ja-JP" altLang="en-US" sz="2000" dirty="0" err="1" smtClean="0">
                <a:solidFill>
                  <a:srgbClr val="FFFFFF"/>
                </a:solidFill>
                <a:latin typeface="Tahoma" pitchFamily="34" charset="0"/>
              </a:rPr>
              <a:t>つの偏</a:t>
            </a:r>
            <a:r>
              <a:rPr lang="ja-JP" altLang="en-US" sz="2000" dirty="0" smtClean="0">
                <a:solidFill>
                  <a:srgbClr val="FFFFFF"/>
                </a:solidFill>
                <a:latin typeface="Tahoma" pitchFamily="34" charset="0"/>
              </a:rPr>
              <a:t>波成分が分離できる</a:t>
            </a:r>
            <a:r>
              <a:rPr lang="en-US" altLang="ja-JP" sz="2000" dirty="0" smtClean="0">
                <a:solidFill>
                  <a:srgbClr val="FFFFFF"/>
                </a:solidFill>
                <a:latin typeface="Tahoma" pitchFamily="34" charset="0"/>
              </a:rPr>
              <a:t>.</a:t>
            </a:r>
          </a:p>
          <a:p>
            <a:pPr algn="l">
              <a:lnSpc>
                <a:spcPct val="120000"/>
              </a:lnSpc>
              <a:buClr>
                <a:schemeClr val="accent2"/>
              </a:buClr>
              <a:buSzPct val="70000"/>
              <a:buFont typeface="Wingdings" pitchFamily="2" charset="2"/>
              <a:buNone/>
            </a:pPr>
            <a:r>
              <a:rPr lang="ja-JP" altLang="en-US" sz="2000" dirty="0" smtClean="0">
                <a:solidFill>
                  <a:srgbClr val="FFFFFF"/>
                </a:solidFill>
                <a:latin typeface="Tahoma" pitchFamily="34" charset="0"/>
              </a:rPr>
              <a:t>    ・高い周波数で観測可能    </a:t>
            </a:r>
            <a:r>
              <a:rPr lang="en-US" altLang="ja-JP" sz="2000" dirty="0" smtClean="0">
                <a:solidFill>
                  <a:srgbClr val="FFFFFF"/>
                </a:solidFill>
                <a:latin typeface="Tahoma" pitchFamily="34" charset="0"/>
                <a:sym typeface="Wingdings" pitchFamily="2" charset="2"/>
              </a:rPr>
              <a:t> </a:t>
            </a:r>
            <a:r>
              <a:rPr lang="ja-JP" altLang="en-US" sz="2000" dirty="0" smtClean="0">
                <a:solidFill>
                  <a:srgbClr val="FFFFFF"/>
                </a:solidFill>
                <a:latin typeface="Tahoma" pitchFamily="34" charset="0"/>
                <a:sym typeface="Wingdings" pitchFamily="2" charset="2"/>
              </a:rPr>
              <a:t>雑音・ドリフトの影響を避けやすい</a:t>
            </a:r>
            <a:r>
              <a:rPr lang="en-US" altLang="ja-JP" sz="2000" dirty="0" smtClean="0">
                <a:solidFill>
                  <a:srgbClr val="FFFFFF"/>
                </a:solidFill>
                <a:latin typeface="Tahoma" pitchFamily="34" charset="0"/>
                <a:sym typeface="Wingdings" pitchFamily="2" charset="2"/>
              </a:rPr>
              <a:t>.</a:t>
            </a:r>
          </a:p>
          <a:p>
            <a:pPr algn="l">
              <a:lnSpc>
                <a:spcPct val="120000"/>
              </a:lnSpc>
              <a:buClr>
                <a:schemeClr val="accent2"/>
              </a:buClr>
              <a:buSzPct val="70000"/>
              <a:buFont typeface="Wingdings" pitchFamily="2" charset="2"/>
              <a:buNone/>
            </a:pPr>
            <a:r>
              <a:rPr kumimoji="0" lang="en-US" altLang="ja-JP" sz="2000" dirty="0" smtClean="0">
                <a:solidFill>
                  <a:srgbClr val="FFFFFF"/>
                </a:solidFill>
                <a:latin typeface="Tahoma" pitchFamily="34" charset="0"/>
                <a:ea typeface="HGP創英角ｺﾞｼｯｸUB" pitchFamily="50" charset="-128"/>
                <a:sym typeface="Wingdings" pitchFamily="2" charset="2"/>
              </a:rPr>
              <a:t>    </a:t>
            </a:r>
            <a:r>
              <a:rPr kumimoji="0" lang="ja-JP" altLang="en-US" sz="2000" dirty="0" smtClean="0">
                <a:solidFill>
                  <a:srgbClr val="FFFFFF"/>
                </a:solidFill>
                <a:latin typeface="Tahoma" pitchFamily="34" charset="0"/>
                <a:ea typeface="HGP創英角ｺﾞｼｯｸUB" pitchFamily="50" charset="-128"/>
                <a:sym typeface="Wingdings" pitchFamily="2" charset="2"/>
              </a:rPr>
              <a:t>・連続的な観測でなくても良い</a:t>
            </a:r>
            <a:r>
              <a:rPr kumimoji="0" lang="en-US" altLang="ja-JP" sz="2000" dirty="0" smtClean="0">
                <a:solidFill>
                  <a:srgbClr val="FFFFFF"/>
                </a:solidFill>
                <a:latin typeface="Tahoma" pitchFamily="34" charset="0"/>
                <a:sym typeface="Wingdings" pitchFamily="2" charset="2"/>
              </a:rPr>
              <a:t>.</a:t>
            </a:r>
            <a:endParaRPr kumimoji="0" lang="en-US" altLang="ja-JP" sz="2000" dirty="0">
              <a:solidFill>
                <a:srgbClr val="FFFFFF"/>
              </a:solidFill>
              <a:latin typeface="Tahoma" pitchFamily="34" charset="0"/>
              <a:ea typeface="HGP創英角ｺﾞｼｯｸUB" pitchFamily="50" charset="-128"/>
            </a:endParaRPr>
          </a:p>
        </p:txBody>
      </p:sp>
      <p:sp>
        <p:nvSpPr>
          <p:cNvPr id="3" name="スライド番号プレースホルダー 2"/>
          <p:cNvSpPr>
            <a:spLocks noGrp="1"/>
          </p:cNvSpPr>
          <p:nvPr>
            <p:ph type="sldNum" sz="quarter" idx="11"/>
          </p:nvPr>
        </p:nvSpPr>
        <p:spPr/>
        <p:txBody>
          <a:bodyPr/>
          <a:lstStyle/>
          <a:p>
            <a:pPr>
              <a:defRPr/>
            </a:pPr>
            <a:fld id="{7AF75637-E8AC-4181-927C-9D85E9A3AAC1}" type="slidenum">
              <a:rPr lang="en-US" altLang="ja-JP" smtClean="0"/>
              <a:pPr>
                <a:defRPr/>
              </a:pPr>
              <a:t>66</a:t>
            </a:fld>
            <a:endParaRPr lang="en-US" altLang="ja-JP" dirty="0"/>
          </a:p>
        </p:txBody>
      </p:sp>
    </p:spTree>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01" name="Picture 1"/>
          <p:cNvPicPr>
            <a:picLocks noChangeAspect="1" noChangeArrowheads="1"/>
          </p:cNvPicPr>
          <p:nvPr/>
        </p:nvPicPr>
        <p:blipFill>
          <a:blip r:embed="rId3" cstate="print">
            <a:clrChange>
              <a:clrFrom>
                <a:srgbClr val="000000"/>
              </a:clrFrom>
              <a:clrTo>
                <a:srgbClr val="000000">
                  <a:alpha val="0"/>
                </a:srgbClr>
              </a:clrTo>
            </a:clrChange>
            <a:lum bright="20000"/>
          </a:blip>
          <a:srcRect/>
          <a:stretch>
            <a:fillRect/>
          </a:stretch>
        </p:blipFill>
        <p:spPr bwMode="auto">
          <a:xfrm>
            <a:off x="4143372" y="1249644"/>
            <a:ext cx="4519747" cy="4965438"/>
          </a:xfrm>
          <a:prstGeom prst="rect">
            <a:avLst/>
          </a:prstGeom>
          <a:noFill/>
          <a:ln w="9525">
            <a:noFill/>
            <a:miter lim="800000"/>
            <a:headEnd/>
            <a:tailEnd/>
          </a:ln>
        </p:spPr>
      </p:pic>
      <p:sp>
        <p:nvSpPr>
          <p:cNvPr id="31" name="AutoShape 20"/>
          <p:cNvSpPr>
            <a:spLocks noChangeArrowheads="1"/>
          </p:cNvSpPr>
          <p:nvPr/>
        </p:nvSpPr>
        <p:spPr bwMode="auto">
          <a:xfrm>
            <a:off x="5429256" y="1500174"/>
            <a:ext cx="1357322" cy="428628"/>
          </a:xfrm>
          <a:prstGeom prst="roundRect">
            <a:avLst>
              <a:gd name="adj" fmla="val 6731"/>
            </a:avLst>
          </a:prstGeom>
          <a:solidFill>
            <a:srgbClr val="FFFFFF">
              <a:alpha val="10000"/>
            </a:srgbClr>
          </a:solidFill>
          <a:ln w="15875">
            <a:noFill/>
            <a:round/>
            <a:headEnd/>
            <a:tailEnd/>
          </a:ln>
          <a:effectLst/>
        </p:spPr>
        <p:txBody>
          <a:bodyPr anchor="ctr">
            <a:noAutofit/>
          </a:bodyPr>
          <a:lstStyle/>
          <a:p>
            <a:endParaRPr lang="ja-JP" altLang="en-US" dirty="0">
              <a:latin typeface="Tahoma" pitchFamily="34" charset="0"/>
              <a:ea typeface="HGP創英角ｺﾞｼｯｸUB" pitchFamily="50" charset="-128"/>
            </a:endParaRPr>
          </a:p>
        </p:txBody>
      </p:sp>
      <p:sp>
        <p:nvSpPr>
          <p:cNvPr id="32" name="AutoShape 20"/>
          <p:cNvSpPr>
            <a:spLocks noChangeArrowheads="1"/>
          </p:cNvSpPr>
          <p:nvPr/>
        </p:nvSpPr>
        <p:spPr bwMode="auto">
          <a:xfrm>
            <a:off x="7215206" y="1785926"/>
            <a:ext cx="1214446" cy="428628"/>
          </a:xfrm>
          <a:prstGeom prst="roundRect">
            <a:avLst>
              <a:gd name="adj" fmla="val 6731"/>
            </a:avLst>
          </a:prstGeom>
          <a:solidFill>
            <a:srgbClr val="FFFFFF">
              <a:alpha val="10000"/>
            </a:srgbClr>
          </a:solidFill>
          <a:ln w="15875">
            <a:noFill/>
            <a:round/>
            <a:headEnd/>
            <a:tailEnd/>
          </a:ln>
          <a:effectLst/>
        </p:spPr>
        <p:txBody>
          <a:bodyPr anchor="ctr">
            <a:noAutofit/>
          </a:bodyPr>
          <a:lstStyle/>
          <a:p>
            <a:endParaRPr lang="ja-JP" altLang="en-US" dirty="0">
              <a:latin typeface="Tahoma" pitchFamily="34" charset="0"/>
              <a:ea typeface="HGP創英角ｺﾞｼｯｸUB" pitchFamily="50" charset="-128"/>
            </a:endParaRPr>
          </a:p>
        </p:txBody>
      </p:sp>
      <p:sp>
        <p:nvSpPr>
          <p:cNvPr id="33" name="AutoShape 20"/>
          <p:cNvSpPr>
            <a:spLocks noChangeArrowheads="1"/>
          </p:cNvSpPr>
          <p:nvPr/>
        </p:nvSpPr>
        <p:spPr bwMode="auto">
          <a:xfrm>
            <a:off x="7572396" y="2643182"/>
            <a:ext cx="1000132" cy="428628"/>
          </a:xfrm>
          <a:prstGeom prst="roundRect">
            <a:avLst>
              <a:gd name="adj" fmla="val 6731"/>
            </a:avLst>
          </a:prstGeom>
          <a:solidFill>
            <a:srgbClr val="FFFFFF">
              <a:alpha val="10000"/>
            </a:srgbClr>
          </a:solidFill>
          <a:ln w="15875">
            <a:noFill/>
            <a:round/>
            <a:headEnd/>
            <a:tailEnd/>
          </a:ln>
          <a:effectLst/>
        </p:spPr>
        <p:txBody>
          <a:bodyPr anchor="ctr">
            <a:noAutofit/>
          </a:bodyPr>
          <a:lstStyle/>
          <a:p>
            <a:endParaRPr lang="ja-JP" altLang="en-US" dirty="0">
              <a:latin typeface="Tahoma" pitchFamily="34" charset="0"/>
              <a:ea typeface="HGP創英角ｺﾞｼｯｸUB" pitchFamily="50" charset="-128"/>
            </a:endParaRPr>
          </a:p>
        </p:txBody>
      </p:sp>
      <p:sp>
        <p:nvSpPr>
          <p:cNvPr id="34" name="AutoShape 20"/>
          <p:cNvSpPr>
            <a:spLocks noChangeArrowheads="1"/>
          </p:cNvSpPr>
          <p:nvPr/>
        </p:nvSpPr>
        <p:spPr bwMode="auto">
          <a:xfrm>
            <a:off x="7358082" y="4286256"/>
            <a:ext cx="1428760" cy="428628"/>
          </a:xfrm>
          <a:prstGeom prst="roundRect">
            <a:avLst>
              <a:gd name="adj" fmla="val 6731"/>
            </a:avLst>
          </a:prstGeom>
          <a:solidFill>
            <a:srgbClr val="FFFFFF">
              <a:alpha val="10000"/>
            </a:srgbClr>
          </a:solidFill>
          <a:ln w="15875">
            <a:noFill/>
            <a:round/>
            <a:headEnd/>
            <a:tailEnd/>
          </a:ln>
          <a:effectLst/>
        </p:spPr>
        <p:txBody>
          <a:bodyPr anchor="ctr">
            <a:noAutofit/>
          </a:bodyPr>
          <a:lstStyle/>
          <a:p>
            <a:endParaRPr lang="ja-JP" altLang="en-US" dirty="0">
              <a:latin typeface="Tahoma" pitchFamily="34" charset="0"/>
              <a:ea typeface="HGP創英角ｺﾞｼｯｸUB" pitchFamily="50" charset="-128"/>
            </a:endParaRPr>
          </a:p>
        </p:txBody>
      </p:sp>
      <p:sp>
        <p:nvSpPr>
          <p:cNvPr id="1137667" name="Rectangle 3"/>
          <p:cNvSpPr>
            <a:spLocks noGrp="1" noChangeArrowheads="1"/>
          </p:cNvSpPr>
          <p:nvPr>
            <p:ph type="title"/>
          </p:nvPr>
        </p:nvSpPr>
        <p:spPr/>
        <p:txBody>
          <a:bodyPr/>
          <a:lstStyle/>
          <a:p>
            <a:r>
              <a:rPr lang="en-US" altLang="ja-JP" dirty="0" smtClean="0"/>
              <a:t>DPF</a:t>
            </a:r>
            <a:r>
              <a:rPr lang="ja-JP" altLang="en-US" dirty="0" smtClean="0"/>
              <a:t>システム概要</a:t>
            </a:r>
            <a:endParaRPr lang="ja-JP" altLang="en-US" dirty="0"/>
          </a:p>
        </p:txBody>
      </p:sp>
      <p:sp>
        <p:nvSpPr>
          <p:cNvPr id="28" name="フッター プレースホルダ 3"/>
          <p:cNvSpPr>
            <a:spLocks noGrp="1"/>
          </p:cNvSpPr>
          <p:nvPr>
            <p:ph type="ftr" sz="quarter" idx="10"/>
          </p:nvPr>
        </p:nvSpPr>
        <p:spPr/>
        <p:txBody>
          <a:bodyPr/>
          <a:lstStyle/>
          <a:p>
            <a:r>
              <a:rPr lang="ja-JP" altLang="en-US" smtClean="0"/>
              <a:t>小型科学衛星戦略的開発経費ヒアリング </a:t>
            </a:r>
            <a:r>
              <a:rPr lang="en-US" altLang="ja-JP" smtClean="0"/>
              <a:t>(2011</a:t>
            </a:r>
            <a:r>
              <a:rPr lang="ja-JP" altLang="en-US" smtClean="0"/>
              <a:t>年</a:t>
            </a:r>
            <a:r>
              <a:rPr lang="en-US" altLang="ja-JP" smtClean="0"/>
              <a:t>4</a:t>
            </a:r>
            <a:r>
              <a:rPr lang="ja-JP" altLang="en-US" smtClean="0"/>
              <a:t>月</a:t>
            </a:r>
            <a:r>
              <a:rPr lang="en-US" altLang="ja-JP" smtClean="0"/>
              <a:t>18</a:t>
            </a:r>
            <a:r>
              <a:rPr lang="ja-JP" altLang="en-US" smtClean="0"/>
              <a:t>日</a:t>
            </a:r>
            <a:r>
              <a:rPr lang="en-US" altLang="ja-JP" smtClean="0"/>
              <a:t>)</a:t>
            </a:r>
            <a:endParaRPr lang="en-US" altLang="ja-JP" dirty="0"/>
          </a:p>
        </p:txBody>
      </p:sp>
      <p:sp>
        <p:nvSpPr>
          <p:cNvPr id="1137668" name="Text Box 4"/>
          <p:cNvSpPr txBox="1">
            <a:spLocks noChangeAspect="1" noChangeArrowheads="1"/>
          </p:cNvSpPr>
          <p:nvPr/>
        </p:nvSpPr>
        <p:spPr bwMode="auto">
          <a:xfrm>
            <a:off x="7178708" y="1714488"/>
            <a:ext cx="1465258"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Stabilized </a:t>
            </a:r>
          </a:p>
          <a:p>
            <a:pPr algn="l">
              <a:buFontTx/>
              <a:buNone/>
            </a:pPr>
            <a:r>
              <a:rPr lang="en-US" altLang="ja-JP" sz="1400" b="1" dirty="0" smtClean="0">
                <a:solidFill>
                  <a:srgbClr val="DDDDDD"/>
                </a:solidFill>
                <a:latin typeface="Tahoma" pitchFamily="34" charset="0"/>
              </a:rPr>
              <a:t>Laser source</a:t>
            </a:r>
            <a:endParaRPr lang="ja-JP" altLang="en-US" sz="1400" b="1" dirty="0">
              <a:solidFill>
                <a:srgbClr val="DDDDDD"/>
              </a:solidFill>
              <a:latin typeface="Tahoma" pitchFamily="34" charset="0"/>
              <a:ea typeface="HGP創英角ｺﾞｼｯｸUB" pitchFamily="50" charset="-128"/>
            </a:endParaRPr>
          </a:p>
        </p:txBody>
      </p:sp>
      <p:sp>
        <p:nvSpPr>
          <p:cNvPr id="1137669" name="Text Box 5"/>
          <p:cNvSpPr txBox="1">
            <a:spLocks noChangeAspect="1" noChangeArrowheads="1"/>
          </p:cNvSpPr>
          <p:nvPr/>
        </p:nvSpPr>
        <p:spPr bwMode="auto">
          <a:xfrm>
            <a:off x="7307264" y="4214818"/>
            <a:ext cx="1551016"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Interferometer</a:t>
            </a:r>
          </a:p>
          <a:p>
            <a:pPr algn="l">
              <a:buFontTx/>
              <a:buNone/>
            </a:pPr>
            <a:r>
              <a:rPr lang="en-US" altLang="ja-JP" sz="1400" b="1" dirty="0" smtClean="0">
                <a:solidFill>
                  <a:srgbClr val="DDDDDD"/>
                </a:solidFill>
                <a:latin typeface="Tahoma" pitchFamily="34" charset="0"/>
              </a:rPr>
              <a:t>        module</a:t>
            </a:r>
            <a:endParaRPr lang="ja-JP" altLang="en-US" sz="1400" b="1" dirty="0">
              <a:solidFill>
                <a:srgbClr val="DDDDDD"/>
              </a:solidFill>
              <a:latin typeface="Tahoma" pitchFamily="34" charset="0"/>
              <a:ea typeface="HGP創英角ｺﾞｼｯｸUB" pitchFamily="50" charset="-128"/>
            </a:endParaRPr>
          </a:p>
        </p:txBody>
      </p:sp>
      <p:sp>
        <p:nvSpPr>
          <p:cNvPr id="1137670" name="Text Box 6"/>
          <p:cNvSpPr txBox="1">
            <a:spLocks noChangeAspect="1" noChangeArrowheads="1"/>
          </p:cNvSpPr>
          <p:nvPr/>
        </p:nvSpPr>
        <p:spPr bwMode="auto">
          <a:xfrm>
            <a:off x="3786182" y="5643578"/>
            <a:ext cx="1438276"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Satellite </a:t>
            </a:r>
          </a:p>
          <a:p>
            <a:pPr algn="l">
              <a:buFontTx/>
              <a:buNone/>
            </a:pPr>
            <a:r>
              <a:rPr lang="en-US" altLang="ja-JP" sz="1400" b="1" dirty="0" smtClean="0">
                <a:solidFill>
                  <a:srgbClr val="DDDDDD"/>
                </a:solidFill>
                <a:latin typeface="Tahoma" pitchFamily="34" charset="0"/>
              </a:rPr>
              <a:t>Bus system</a:t>
            </a:r>
            <a:endParaRPr lang="ja-JP" altLang="en-US" sz="1400" b="1" dirty="0">
              <a:solidFill>
                <a:srgbClr val="DDDDDD"/>
              </a:solidFill>
              <a:latin typeface="Tahoma" pitchFamily="34" charset="0"/>
              <a:ea typeface="HGP創英角ｺﾞｼｯｸUB" pitchFamily="50" charset="-128"/>
            </a:endParaRPr>
          </a:p>
        </p:txBody>
      </p:sp>
      <p:sp>
        <p:nvSpPr>
          <p:cNvPr id="1137671" name="Text Box 7"/>
          <p:cNvSpPr txBox="1">
            <a:spLocks noChangeAspect="1" noChangeArrowheads="1"/>
          </p:cNvSpPr>
          <p:nvPr/>
        </p:nvSpPr>
        <p:spPr bwMode="auto">
          <a:xfrm>
            <a:off x="5916634" y="6196034"/>
            <a:ext cx="1655762" cy="30480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Solar Paddle</a:t>
            </a:r>
            <a:endParaRPr lang="ja-JP" altLang="en-US" sz="1400" b="1" dirty="0">
              <a:solidFill>
                <a:srgbClr val="DDDDDD"/>
              </a:solidFill>
              <a:latin typeface="Tahoma" pitchFamily="34" charset="0"/>
              <a:ea typeface="HGP創英角ｺﾞｼｯｸUB" pitchFamily="50" charset="-128"/>
            </a:endParaRPr>
          </a:p>
        </p:txBody>
      </p:sp>
      <p:sp>
        <p:nvSpPr>
          <p:cNvPr id="1137672" name="Text Box 8"/>
          <p:cNvSpPr txBox="1">
            <a:spLocks noChangeAspect="1" noChangeArrowheads="1"/>
          </p:cNvSpPr>
          <p:nvPr/>
        </p:nvSpPr>
        <p:spPr bwMode="auto">
          <a:xfrm>
            <a:off x="5357818" y="1428736"/>
            <a:ext cx="1511300" cy="52322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Mission</a:t>
            </a:r>
            <a:endParaRPr lang="ja-JP" altLang="en-US" sz="1400" b="1" dirty="0">
              <a:solidFill>
                <a:srgbClr val="DDDDDD"/>
              </a:solidFill>
              <a:latin typeface="Tahoma" pitchFamily="34" charset="0"/>
              <a:ea typeface="HGP創英角ｺﾞｼｯｸUB" pitchFamily="50" charset="-128"/>
            </a:endParaRPr>
          </a:p>
          <a:p>
            <a:pPr algn="l">
              <a:buFontTx/>
              <a:buNone/>
            </a:pPr>
            <a:r>
              <a:rPr lang="en-US" altLang="ja-JP" sz="1400" b="1" dirty="0" smtClean="0">
                <a:solidFill>
                  <a:srgbClr val="DDDDDD"/>
                </a:solidFill>
                <a:latin typeface="Tahoma" pitchFamily="34" charset="0"/>
              </a:rPr>
              <a:t>Thruster head</a:t>
            </a:r>
            <a:endParaRPr lang="ja-JP" altLang="en-US" sz="1400" b="1" dirty="0">
              <a:solidFill>
                <a:srgbClr val="DDDDDD"/>
              </a:solidFill>
              <a:latin typeface="Tahoma" pitchFamily="34" charset="0"/>
              <a:ea typeface="HGP創英角ｺﾞｼｯｸUB" pitchFamily="50" charset="-128"/>
            </a:endParaRPr>
          </a:p>
        </p:txBody>
      </p:sp>
      <p:sp>
        <p:nvSpPr>
          <p:cNvPr id="1137673" name="Text Box 9"/>
          <p:cNvSpPr txBox="1">
            <a:spLocks noChangeAspect="1" noChangeArrowheads="1"/>
          </p:cNvSpPr>
          <p:nvPr/>
        </p:nvSpPr>
        <p:spPr bwMode="auto">
          <a:xfrm>
            <a:off x="7521577" y="2571744"/>
            <a:ext cx="1265265"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On-board</a:t>
            </a:r>
          </a:p>
          <a:p>
            <a:pPr algn="l">
              <a:buFontTx/>
              <a:buNone/>
            </a:pPr>
            <a:r>
              <a:rPr lang="en-US" altLang="ja-JP" sz="1400" b="1" dirty="0" smtClean="0">
                <a:solidFill>
                  <a:srgbClr val="DDDDDD"/>
                </a:solidFill>
                <a:latin typeface="Tahoma" pitchFamily="34" charset="0"/>
              </a:rPr>
              <a:t>Computer</a:t>
            </a:r>
            <a:endParaRPr lang="ja-JP" altLang="en-US" sz="1400" b="1" dirty="0">
              <a:solidFill>
                <a:srgbClr val="DDDDDD"/>
              </a:solidFill>
              <a:latin typeface="Tahoma" pitchFamily="34" charset="0"/>
              <a:ea typeface="HGP創英角ｺﾞｼｯｸUB" pitchFamily="50" charset="-128"/>
            </a:endParaRPr>
          </a:p>
        </p:txBody>
      </p:sp>
      <p:sp>
        <p:nvSpPr>
          <p:cNvPr id="1137674" name="Text Box 10"/>
          <p:cNvSpPr txBox="1">
            <a:spLocks noChangeAspect="1" noChangeArrowheads="1"/>
          </p:cNvSpPr>
          <p:nvPr/>
        </p:nvSpPr>
        <p:spPr bwMode="auto">
          <a:xfrm>
            <a:off x="4620951" y="6121619"/>
            <a:ext cx="1308371" cy="307777"/>
          </a:xfrm>
          <a:prstGeom prst="rect">
            <a:avLst/>
          </a:prstGeom>
          <a:noFill/>
          <a:ln w="9525">
            <a:noFill/>
            <a:miter lim="800000"/>
            <a:headEnd/>
            <a:tailEnd/>
          </a:ln>
          <a:effectLst/>
        </p:spPr>
        <p:txBody>
          <a:bodyPr wrap="non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Bus</a:t>
            </a:r>
            <a:r>
              <a:rPr lang="ja-JP" altLang="en-US" sz="1400" b="1" dirty="0" smtClean="0">
                <a:solidFill>
                  <a:srgbClr val="DDDDDD"/>
                </a:solidFill>
                <a:latin typeface="Tahoma" pitchFamily="34" charset="0"/>
                <a:ea typeface="HGP創英角ｺﾞｼｯｸUB" pitchFamily="50" charset="-128"/>
              </a:rPr>
              <a:t> </a:t>
            </a:r>
            <a:r>
              <a:rPr lang="en-US" altLang="ja-JP" sz="1400" b="1" dirty="0" smtClean="0">
                <a:solidFill>
                  <a:srgbClr val="DDDDDD"/>
                </a:solidFill>
                <a:latin typeface="Tahoma" pitchFamily="34" charset="0"/>
              </a:rPr>
              <a:t>thruster</a:t>
            </a:r>
            <a:endParaRPr lang="ja-JP" altLang="en-US" sz="1400" b="1" dirty="0">
              <a:solidFill>
                <a:srgbClr val="DDDDDD"/>
              </a:solidFill>
              <a:latin typeface="Tahoma" pitchFamily="34" charset="0"/>
              <a:ea typeface="HGP創英角ｺﾞｼｯｸUB" pitchFamily="50" charset="-128"/>
            </a:endParaRPr>
          </a:p>
        </p:txBody>
      </p:sp>
      <p:sp>
        <p:nvSpPr>
          <p:cNvPr id="1137675" name="Line 11"/>
          <p:cNvSpPr>
            <a:spLocks noChangeShapeType="1"/>
          </p:cNvSpPr>
          <p:nvPr/>
        </p:nvSpPr>
        <p:spPr bwMode="auto">
          <a:xfrm flipH="1" flipV="1">
            <a:off x="6443662" y="4005263"/>
            <a:ext cx="914419" cy="352431"/>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76" name="Line 12"/>
          <p:cNvSpPr>
            <a:spLocks noChangeShapeType="1"/>
          </p:cNvSpPr>
          <p:nvPr/>
        </p:nvSpPr>
        <p:spPr bwMode="auto">
          <a:xfrm flipH="1">
            <a:off x="7143767" y="2857496"/>
            <a:ext cx="428627" cy="142876"/>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77" name="Line 13"/>
          <p:cNvSpPr>
            <a:spLocks noChangeShapeType="1"/>
          </p:cNvSpPr>
          <p:nvPr/>
        </p:nvSpPr>
        <p:spPr bwMode="auto">
          <a:xfrm flipH="1">
            <a:off x="6643701" y="2133600"/>
            <a:ext cx="520686" cy="866772"/>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78" name="Line 14"/>
          <p:cNvSpPr>
            <a:spLocks noChangeShapeType="1"/>
          </p:cNvSpPr>
          <p:nvPr/>
        </p:nvSpPr>
        <p:spPr bwMode="auto">
          <a:xfrm>
            <a:off x="5715008" y="2000241"/>
            <a:ext cx="71438" cy="1071570"/>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79" name="Line 15"/>
          <p:cNvSpPr>
            <a:spLocks noChangeShapeType="1"/>
          </p:cNvSpPr>
          <p:nvPr/>
        </p:nvSpPr>
        <p:spPr bwMode="auto">
          <a:xfrm flipV="1">
            <a:off x="6732588" y="5643578"/>
            <a:ext cx="839808" cy="593710"/>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80" name="Line 16"/>
          <p:cNvSpPr>
            <a:spLocks noChangeShapeType="1"/>
          </p:cNvSpPr>
          <p:nvPr/>
        </p:nvSpPr>
        <p:spPr bwMode="auto">
          <a:xfrm flipV="1">
            <a:off x="5286379" y="5564389"/>
            <a:ext cx="292097" cy="579254"/>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81" name="Line 17"/>
          <p:cNvSpPr>
            <a:spLocks noChangeShapeType="1"/>
          </p:cNvSpPr>
          <p:nvPr/>
        </p:nvSpPr>
        <p:spPr bwMode="auto">
          <a:xfrm flipV="1">
            <a:off x="4714876" y="5214950"/>
            <a:ext cx="857256" cy="571504"/>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latin typeface="Tahoma" pitchFamily="34" charset="0"/>
              <a:ea typeface="HGP創英角ｺﾞｼｯｸUB" pitchFamily="50" charset="-128"/>
            </a:endParaRPr>
          </a:p>
        </p:txBody>
      </p:sp>
      <p:sp>
        <p:nvSpPr>
          <p:cNvPr id="1137684" name="AutoShape 20"/>
          <p:cNvSpPr>
            <a:spLocks noChangeArrowheads="1"/>
          </p:cNvSpPr>
          <p:nvPr/>
        </p:nvSpPr>
        <p:spPr bwMode="auto">
          <a:xfrm>
            <a:off x="539750" y="3651250"/>
            <a:ext cx="2808288" cy="2706708"/>
          </a:xfrm>
          <a:prstGeom prst="roundRect">
            <a:avLst>
              <a:gd name="adj" fmla="val 6731"/>
            </a:avLst>
          </a:prstGeom>
          <a:solidFill>
            <a:srgbClr val="99CCFF">
              <a:alpha val="2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137685" name="Text Box 21"/>
          <p:cNvSpPr txBox="1">
            <a:spLocks noChangeAspect="1" noChangeArrowheads="1"/>
          </p:cNvSpPr>
          <p:nvPr/>
        </p:nvSpPr>
        <p:spPr bwMode="auto">
          <a:xfrm>
            <a:off x="541338" y="3644900"/>
            <a:ext cx="2735262" cy="611188"/>
          </a:xfrm>
          <a:prstGeom prst="rect">
            <a:avLst/>
          </a:prstGeom>
          <a:noFill/>
          <a:ln w="9525">
            <a:noFill/>
            <a:miter lim="800000"/>
            <a:headEnd/>
            <a:tailEnd/>
          </a:ln>
          <a:effectLst/>
        </p:spPr>
        <p:txBody>
          <a:bodyPr>
            <a:spAutoFit/>
          </a:bodyPr>
          <a:lstStyle/>
          <a:p>
            <a:pPr algn="l">
              <a:buFontTx/>
              <a:buNone/>
            </a:pPr>
            <a:r>
              <a:rPr lang="en-US" altLang="ja-JP" sz="1800" b="1" dirty="0">
                <a:solidFill>
                  <a:srgbClr val="99CCFF"/>
                </a:solidFill>
                <a:latin typeface="Tahoma" pitchFamily="34" charset="0"/>
                <a:ea typeface="HGP創英角ｺﾞｼｯｸUB" pitchFamily="50" charset="-128"/>
              </a:rPr>
              <a:t>Satellite Bus</a:t>
            </a:r>
          </a:p>
          <a:p>
            <a:pPr algn="l">
              <a:buFontTx/>
              <a:buNone/>
            </a:pPr>
            <a:r>
              <a:rPr lang="en-US" altLang="ja-JP" sz="1600" b="1" dirty="0">
                <a:solidFill>
                  <a:srgbClr val="99CCFF"/>
                </a:solidFill>
                <a:latin typeface="Tahoma" pitchFamily="34" charset="0"/>
                <a:ea typeface="HGP創英角ｺﾞｼｯｸUB" pitchFamily="50" charset="-128"/>
              </a:rPr>
              <a:t>   </a:t>
            </a:r>
            <a:r>
              <a:rPr lang="en-US" altLang="ja-JP" sz="1400" b="1" dirty="0">
                <a:solidFill>
                  <a:srgbClr val="99CCFF"/>
                </a:solidFill>
                <a:latin typeface="Tahoma" pitchFamily="34" charset="0"/>
                <a:ea typeface="HGP創英角ｺﾞｼｯｸUB" pitchFamily="50" charset="-128"/>
              </a:rPr>
              <a:t>(‘Standard bus’ system)</a:t>
            </a:r>
          </a:p>
        </p:txBody>
      </p:sp>
      <p:sp>
        <p:nvSpPr>
          <p:cNvPr id="1137686" name="AutoShape 22"/>
          <p:cNvSpPr>
            <a:spLocks noChangeArrowheads="1"/>
          </p:cNvSpPr>
          <p:nvPr/>
        </p:nvSpPr>
        <p:spPr bwMode="auto">
          <a:xfrm>
            <a:off x="538163" y="1196974"/>
            <a:ext cx="2808287" cy="1660521"/>
          </a:xfrm>
          <a:prstGeom prst="roundRect">
            <a:avLst>
              <a:gd name="adj" fmla="val 6731"/>
            </a:avLst>
          </a:prstGeom>
          <a:solidFill>
            <a:srgbClr val="CCFFCC">
              <a:alpha val="2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137687" name="Text Box 23"/>
          <p:cNvSpPr txBox="1">
            <a:spLocks noChangeAspect="1" noChangeArrowheads="1"/>
          </p:cNvSpPr>
          <p:nvPr/>
        </p:nvSpPr>
        <p:spPr bwMode="auto">
          <a:xfrm>
            <a:off x="539750" y="1220788"/>
            <a:ext cx="2735263" cy="1708146"/>
          </a:xfrm>
          <a:prstGeom prst="rect">
            <a:avLst/>
          </a:prstGeom>
          <a:noFill/>
          <a:ln w="9525">
            <a:noFill/>
            <a:miter lim="800000"/>
            <a:headEnd/>
            <a:tailEnd/>
          </a:ln>
          <a:effectLst/>
        </p:spPr>
        <p:txBody>
          <a:bodyPr>
            <a:noAutofit/>
          </a:bodyPr>
          <a:lstStyle/>
          <a:p>
            <a:pPr algn="l">
              <a:buFontTx/>
              <a:buNone/>
            </a:pPr>
            <a:r>
              <a:rPr lang="en-US" altLang="ja-JP" sz="1800" b="1" dirty="0">
                <a:solidFill>
                  <a:srgbClr val="99FF99"/>
                </a:solidFill>
                <a:latin typeface="Tahoma" pitchFamily="34" charset="0"/>
                <a:ea typeface="HGP創英角ｺﾞｼｯｸUB" pitchFamily="50" charset="-128"/>
              </a:rPr>
              <a:t>DPF Payload</a:t>
            </a:r>
          </a:p>
        </p:txBody>
      </p:sp>
      <p:sp>
        <p:nvSpPr>
          <p:cNvPr id="1137688" name="Rectangle 24"/>
          <p:cNvSpPr>
            <a:spLocks noChangeArrowheads="1"/>
          </p:cNvSpPr>
          <p:nvPr/>
        </p:nvSpPr>
        <p:spPr bwMode="auto">
          <a:xfrm>
            <a:off x="611188" y="1471613"/>
            <a:ext cx="2952750" cy="143351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Size :         950mm cube</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Weight :    150kg</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Power :      130W</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Data Rate: 800kbps</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Mission thruster </a:t>
            </a:r>
            <a:r>
              <a:rPr lang="en-US" altLang="ja-JP" sz="1600" b="1" dirty="0" smtClean="0">
                <a:solidFill>
                  <a:srgbClr val="F8F8F8"/>
                </a:solidFill>
                <a:latin typeface="Tahoma" pitchFamily="34" charset="0"/>
                <a:ea typeface="HGP創英角ｺﾞｼｯｸUB" pitchFamily="50" charset="-128"/>
              </a:rPr>
              <a:t>x8</a:t>
            </a:r>
            <a:endParaRPr lang="en-US" altLang="ja-JP" sz="1600" b="1" dirty="0">
              <a:solidFill>
                <a:srgbClr val="F8F8F8"/>
              </a:solidFill>
              <a:latin typeface="Tahoma" pitchFamily="34" charset="0"/>
              <a:ea typeface="HGP創英角ｺﾞｼｯｸUB" pitchFamily="50" charset="-128"/>
            </a:endParaRPr>
          </a:p>
        </p:txBody>
      </p:sp>
      <p:sp>
        <p:nvSpPr>
          <p:cNvPr id="1137689" name="Rectangle 25"/>
          <p:cNvSpPr>
            <a:spLocks noChangeArrowheads="1"/>
          </p:cNvSpPr>
          <p:nvPr/>
        </p:nvSpPr>
        <p:spPr bwMode="auto">
          <a:xfrm>
            <a:off x="684213" y="2997200"/>
            <a:ext cx="2160587" cy="566309"/>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400" b="1" dirty="0">
                <a:solidFill>
                  <a:srgbClr val="F8F8F8"/>
                </a:solidFill>
                <a:latin typeface="Tahoma" pitchFamily="34" charset="0"/>
                <a:ea typeface="HGP創英角ｺﾞｼｯｸUB" pitchFamily="50" charset="-128"/>
              </a:rPr>
              <a:t>Power Supply</a:t>
            </a:r>
          </a:p>
          <a:p>
            <a:pPr algn="l">
              <a:lnSpc>
                <a:spcPct val="110000"/>
              </a:lnSpc>
              <a:buClr>
                <a:schemeClr val="accent2"/>
              </a:buClr>
              <a:buSzPct val="70000"/>
              <a:buFont typeface="Wingdings" pitchFamily="2" charset="2"/>
              <a:buNone/>
            </a:pPr>
            <a:r>
              <a:rPr lang="en-US" altLang="ja-JP" sz="1400" b="1" dirty="0">
                <a:solidFill>
                  <a:srgbClr val="F8F8F8"/>
                </a:solidFill>
                <a:latin typeface="Tahoma" pitchFamily="34" charset="0"/>
                <a:ea typeface="HGP創英角ｺﾞｼｯｸUB" pitchFamily="50" charset="-128"/>
              </a:rPr>
              <a:t>SpW Comm.</a:t>
            </a:r>
          </a:p>
        </p:txBody>
      </p:sp>
      <p:sp>
        <p:nvSpPr>
          <p:cNvPr id="1137690" name="Line 26"/>
          <p:cNvSpPr>
            <a:spLocks noChangeShapeType="1"/>
          </p:cNvSpPr>
          <p:nvPr/>
        </p:nvSpPr>
        <p:spPr bwMode="auto">
          <a:xfrm>
            <a:off x="2195513" y="2997200"/>
            <a:ext cx="0" cy="576263"/>
          </a:xfrm>
          <a:prstGeom prst="line">
            <a:avLst/>
          </a:prstGeom>
          <a:noFill/>
          <a:ln w="25400">
            <a:solidFill>
              <a:srgbClr val="DDDDDD"/>
            </a:solidFill>
            <a:round/>
            <a:headEnd type="stealth" w="lg" len="lg"/>
            <a:tailEnd type="stealth" w="lg" len="lg"/>
          </a:ln>
          <a:effectLst/>
        </p:spPr>
        <p:txBody>
          <a:bodyPr anchor="ctr">
            <a:spAutoFit/>
          </a:bodyPr>
          <a:lstStyle/>
          <a:p>
            <a:endParaRPr lang="ja-JP" altLang="en-US" dirty="0">
              <a:ea typeface="HGP創英角ｺﾞｼｯｸUB" pitchFamily="50" charset="-128"/>
            </a:endParaRPr>
          </a:p>
        </p:txBody>
      </p:sp>
      <p:sp>
        <p:nvSpPr>
          <p:cNvPr id="1137691" name="Rectangle 27"/>
          <p:cNvSpPr>
            <a:spLocks noChangeArrowheads="1"/>
          </p:cNvSpPr>
          <p:nvPr/>
        </p:nvSpPr>
        <p:spPr bwMode="auto">
          <a:xfrm>
            <a:off x="827088" y="4149725"/>
            <a:ext cx="2449512" cy="223837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Size :         </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     950x950x1100mm</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Weight :    200kg</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SAP :          960W </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Battery:     50AH</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Downlink : 2Mpbs</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DR:             1GByte</a:t>
            </a:r>
          </a:p>
          <a:p>
            <a:pPr algn="l">
              <a:lnSpc>
                <a:spcPct val="110000"/>
              </a:lnSpc>
              <a:buClr>
                <a:schemeClr val="accent2"/>
              </a:buClr>
              <a:buSzPct val="70000"/>
              <a:buFont typeface="Wingdings" pitchFamily="2" charset="2"/>
              <a:buNone/>
            </a:pPr>
            <a:r>
              <a:rPr lang="en-US" altLang="ja-JP" sz="1600" b="1" dirty="0">
                <a:solidFill>
                  <a:srgbClr val="F8F8F8"/>
                </a:solidFill>
                <a:latin typeface="Tahoma" pitchFamily="34" charset="0"/>
                <a:ea typeface="HGP創英角ｺﾞｼｯｸUB" pitchFamily="50" charset="-128"/>
              </a:rPr>
              <a:t>3N Thrusters x 4</a:t>
            </a:r>
          </a:p>
        </p:txBody>
      </p:sp>
    </p:spTree>
    <p:extLst>
      <p:ext uri="{BB962C8B-B14F-4D97-AF65-F5344CB8AC3E}">
        <p14:creationId xmlns:p14="http://schemas.microsoft.com/office/powerpoint/2010/main" val="17246783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p:cNvSpPr>
            <a:spLocks noGrp="1" noChangeArrowheads="1"/>
          </p:cNvSpPr>
          <p:nvPr>
            <p:ph type="title"/>
          </p:nvPr>
        </p:nvSpPr>
        <p:spPr/>
        <p:txBody>
          <a:bodyPr/>
          <a:lstStyle/>
          <a:p>
            <a:r>
              <a:rPr lang="en-US" altLang="ja-JP"/>
              <a:t>DPF</a:t>
            </a:r>
            <a:r>
              <a:rPr lang="ja-JP" altLang="en-US"/>
              <a:t>ミッション機器構成</a:t>
            </a:r>
          </a:p>
        </p:txBody>
      </p:sp>
      <p:sp>
        <p:nvSpPr>
          <p:cNvPr id="1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a:ea typeface="HGP創英角ｺﾞｼｯｸUB" pitchFamily="50" charset="-128"/>
                <a:cs typeface="+mn-cs"/>
              </a:rPr>
              <a:t>小型科学衛星戦略的開発経費ヒアリング </a:t>
            </a:r>
            <a:r>
              <a:rPr lang="en-US" altLang="ja-JP" sz="1200" kern="1200" smtClean="0">
                <a:solidFill>
                  <a:srgbClr val="EAEAEA"/>
                </a:solidFill>
                <a:latin typeface="Tahoma"/>
                <a:ea typeface="HGP創英角ｺﾞｼｯｸUB" pitchFamily="50" charset="-128"/>
                <a:cs typeface="+mn-cs"/>
              </a:rPr>
              <a:t>(2011</a:t>
            </a:r>
            <a:r>
              <a:rPr lang="ja-JP" altLang="en-US" sz="1200" kern="1200" smtClean="0">
                <a:solidFill>
                  <a:srgbClr val="EAEAEA"/>
                </a:solidFill>
                <a:latin typeface="Tahoma"/>
                <a:ea typeface="HGP創英角ｺﾞｼｯｸUB" pitchFamily="50" charset="-128"/>
                <a:cs typeface="+mn-cs"/>
              </a:rPr>
              <a:t>年</a:t>
            </a:r>
            <a:r>
              <a:rPr lang="en-US" altLang="ja-JP" sz="1200" kern="1200" smtClean="0">
                <a:solidFill>
                  <a:srgbClr val="EAEAEA"/>
                </a:solidFill>
                <a:latin typeface="Tahoma"/>
                <a:ea typeface="HGP創英角ｺﾞｼｯｸUB" pitchFamily="50" charset="-128"/>
                <a:cs typeface="+mn-cs"/>
              </a:rPr>
              <a:t>4</a:t>
            </a:r>
            <a:r>
              <a:rPr lang="ja-JP" altLang="en-US" sz="1200" kern="1200" smtClean="0">
                <a:solidFill>
                  <a:srgbClr val="EAEAEA"/>
                </a:solidFill>
                <a:latin typeface="Tahoma"/>
                <a:ea typeface="HGP創英角ｺﾞｼｯｸUB" pitchFamily="50" charset="-128"/>
                <a:cs typeface="+mn-cs"/>
              </a:rPr>
              <a:t>月</a:t>
            </a:r>
            <a:r>
              <a:rPr lang="en-US" altLang="ja-JP" sz="1200" kern="1200" smtClean="0">
                <a:solidFill>
                  <a:srgbClr val="EAEAEA"/>
                </a:solidFill>
                <a:latin typeface="Tahoma"/>
                <a:ea typeface="HGP創英角ｺﾞｼｯｸUB" pitchFamily="50" charset="-128"/>
                <a:cs typeface="+mn-cs"/>
              </a:rPr>
              <a:t>18</a:t>
            </a:r>
            <a:r>
              <a:rPr lang="ja-JP" altLang="en-US" sz="1200" kern="1200" smtClean="0">
                <a:solidFill>
                  <a:srgbClr val="EAEAEA"/>
                </a:solidFill>
                <a:latin typeface="Tahoma"/>
                <a:ea typeface="HGP創英角ｺﾞｼｯｸUB" pitchFamily="50" charset="-128"/>
                <a:cs typeface="+mn-cs"/>
              </a:rPr>
              <a:t>日</a:t>
            </a:r>
            <a:r>
              <a:rPr lang="en-US" altLang="ja-JP" sz="1200" kern="1200" smtClean="0">
                <a:solidFill>
                  <a:srgbClr val="EAEAEA"/>
                </a:solidFill>
                <a:latin typeface="Tahoma"/>
                <a:ea typeface="HGP創英角ｺﾞｼｯｸUB" pitchFamily="50" charset="-128"/>
                <a:cs typeface="+mn-cs"/>
              </a:rPr>
              <a:t>)</a:t>
            </a:r>
            <a:endParaRPr lang="en-US" altLang="ja-JP" sz="1200" kern="1200" dirty="0">
              <a:solidFill>
                <a:srgbClr val="EAEAEA"/>
              </a:solidFill>
              <a:latin typeface="Tahoma"/>
              <a:ea typeface="HGP創英角ｺﾞｼｯｸUB" pitchFamily="50" charset="-128"/>
              <a:cs typeface="+mn-cs"/>
            </a:endParaRPr>
          </a:p>
        </p:txBody>
      </p:sp>
      <p:sp>
        <p:nvSpPr>
          <p:cNvPr id="1145873" name="AutoShape 17"/>
          <p:cNvSpPr>
            <a:spLocks noChangeArrowheads="1"/>
          </p:cNvSpPr>
          <p:nvPr/>
        </p:nvSpPr>
        <p:spPr bwMode="auto">
          <a:xfrm>
            <a:off x="433418" y="1974862"/>
            <a:ext cx="8424862" cy="3097212"/>
          </a:xfrm>
          <a:prstGeom prst="roundRect">
            <a:avLst>
              <a:gd name="adj" fmla="val 4306"/>
            </a:avLst>
          </a:prstGeom>
          <a:solidFill>
            <a:srgbClr val="FFFFFF">
              <a:alpha val="89999"/>
            </a:srgbClr>
          </a:solidFill>
          <a:ln w="15875">
            <a:noFill/>
            <a:round/>
            <a:headEnd/>
            <a:tailEnd/>
          </a:ln>
          <a:effectLst/>
        </p:spPr>
        <p:txBody>
          <a:bodyPr wrap="none" anchor="ctr">
            <a:noAutofit/>
          </a:bodyPr>
          <a:lstStyle/>
          <a:p>
            <a:pPr algn="ctr" rtl="0" fontAlgn="base">
              <a:spcBef>
                <a:spcPct val="0"/>
              </a:spcBef>
              <a:spcAft>
                <a:spcPct val="0"/>
              </a:spcAft>
              <a:buFontTx/>
              <a:buChar char="•"/>
            </a:pPr>
            <a:endParaRPr kumimoji="1" lang="ja-JP" altLang="en-US" sz="2400" kern="1200">
              <a:solidFill>
                <a:srgbClr val="003366"/>
              </a:solidFill>
              <a:latin typeface="Times New Roman" pitchFamily="18" charset="0"/>
              <a:ea typeface="HGP創英角ｺﾞｼｯｸUB" pitchFamily="50" charset="-128"/>
              <a:cs typeface="+mn-cs"/>
            </a:endParaRPr>
          </a:p>
        </p:txBody>
      </p:sp>
      <p:sp>
        <p:nvSpPr>
          <p:cNvPr id="1145861" name="AutoShape 5"/>
          <p:cNvSpPr>
            <a:spLocks noChangeArrowheads="1"/>
          </p:cNvSpPr>
          <p:nvPr/>
        </p:nvSpPr>
        <p:spPr bwMode="auto">
          <a:xfrm>
            <a:off x="5148263" y="5084765"/>
            <a:ext cx="3022600" cy="1296988"/>
          </a:xfrm>
          <a:prstGeom prst="roundRect">
            <a:avLst>
              <a:gd name="adj" fmla="val 3069"/>
            </a:avLst>
          </a:prstGeom>
          <a:solidFill>
            <a:srgbClr val="99CCFF">
              <a:alpha val="10000"/>
            </a:srgbClr>
          </a:solidFill>
          <a:ln w="15875">
            <a:noFill/>
            <a:round/>
            <a:headEnd/>
            <a:tailEnd/>
          </a:ln>
          <a:effectLst/>
        </p:spPr>
        <p:txBody>
          <a:bodyPr anchor="ctr">
            <a:noAutofit/>
          </a:bodyPr>
          <a:lstStyle/>
          <a:p>
            <a:pPr algn="ctr" rtl="0" fontAlgn="base">
              <a:spcBef>
                <a:spcPct val="0"/>
              </a:spcBef>
              <a:spcAft>
                <a:spcPct val="0"/>
              </a:spcAft>
              <a:buFontTx/>
              <a:buChar char="•"/>
            </a:pPr>
            <a:endParaRPr kumimoji="1" lang="ja-JP" altLang="en-US" sz="2400" kern="1200">
              <a:solidFill>
                <a:srgbClr val="003366"/>
              </a:solidFill>
              <a:latin typeface="Times New Roman" pitchFamily="18" charset="0"/>
              <a:ea typeface="HGP創英角ｺﾞｼｯｸUB" pitchFamily="50" charset="-128"/>
              <a:cs typeface="+mn-cs"/>
            </a:endParaRPr>
          </a:p>
        </p:txBody>
      </p:sp>
      <p:sp>
        <p:nvSpPr>
          <p:cNvPr id="1145862" name="Rectangle 6"/>
          <p:cNvSpPr>
            <a:spLocks noChangeArrowheads="1"/>
          </p:cNvSpPr>
          <p:nvPr/>
        </p:nvSpPr>
        <p:spPr bwMode="auto">
          <a:xfrm>
            <a:off x="5135563" y="5067302"/>
            <a:ext cx="3397250" cy="1354138"/>
          </a:xfrm>
          <a:prstGeom prst="rect">
            <a:avLst/>
          </a:prstGeom>
          <a:noFill/>
          <a:ln w="15875">
            <a:noFill/>
            <a:miter lim="800000"/>
            <a:headEnd/>
            <a:tailEnd/>
          </a:ln>
          <a:effectLst/>
        </p:spPr>
        <p:txBody>
          <a:bodyPr>
            <a:noAutofit/>
          </a:bodyPr>
          <a:lstStyle/>
          <a:p>
            <a:pPr algn="l" rtl="0" fontAlgn="base">
              <a:spcBef>
                <a:spcPct val="0"/>
              </a:spcBef>
              <a:spcAft>
                <a:spcPct val="0"/>
              </a:spcAft>
              <a:buClr>
                <a:srgbClr val="003366"/>
              </a:buClr>
              <a:buSzPct val="70000"/>
              <a:buFont typeface="Wingdings" pitchFamily="2" charset="2"/>
              <a:buNone/>
            </a:pPr>
            <a:r>
              <a:rPr kumimoji="1" lang="ja-JP" altLang="en-US" sz="1600" kern="1200" dirty="0">
                <a:solidFill>
                  <a:srgbClr val="99CCFF"/>
                </a:solidFill>
                <a:latin typeface="Tahoma" pitchFamily="34" charset="0"/>
                <a:ea typeface="HGP創英角ｺﾞｼｯｸUB" pitchFamily="50" charset="-128"/>
                <a:cs typeface="+mn-cs"/>
              </a:rPr>
              <a:t>ファブリー・ペロー共振器</a:t>
            </a:r>
          </a:p>
          <a:p>
            <a:pPr algn="l" rtl="0" fontAlgn="base">
              <a:spcBef>
                <a:spcPct val="0"/>
              </a:spcBef>
              <a:spcAft>
                <a:spcPct val="0"/>
              </a:spcAft>
              <a:buClr>
                <a:srgbClr val="003366"/>
              </a:buClr>
              <a:buSzPct val="70000"/>
              <a:buFont typeface="Wingdings" pitchFamily="2" charset="2"/>
              <a:buNone/>
            </a:pPr>
            <a:r>
              <a:rPr kumimoji="1" lang="ja-JP" altLang="en-US" sz="1600" kern="1200" dirty="0">
                <a:solidFill>
                  <a:srgbClr val="3366FF"/>
                </a:solidFill>
                <a:latin typeface="Tahoma" pitchFamily="34" charset="0"/>
                <a:ea typeface="HGP創英角ｺﾞｼｯｸUB" pitchFamily="50" charset="-128"/>
                <a:cs typeface="+mn-cs"/>
              </a:rPr>
              <a:t>   　 </a:t>
            </a:r>
            <a:r>
              <a:rPr kumimoji="1" lang="ja-JP" altLang="en-US" sz="1600" kern="1200" dirty="0">
                <a:solidFill>
                  <a:srgbClr val="CCECFF"/>
                </a:solidFill>
                <a:latin typeface="Tahoma" pitchFamily="34" charset="0"/>
                <a:ea typeface="HGP創英角ｺﾞｼｯｸUB" pitchFamily="50" charset="-128"/>
                <a:cs typeface="+mn-cs"/>
              </a:rPr>
              <a:t>フィネス </a:t>
            </a:r>
            <a:r>
              <a:rPr kumimoji="1" lang="en-US" altLang="ja-JP" sz="1600" kern="1200" dirty="0">
                <a:solidFill>
                  <a:srgbClr val="CCECFF"/>
                </a:solidFill>
                <a:latin typeface="Tahoma" pitchFamily="34" charset="0"/>
                <a:ea typeface="HGP創英角ｺﾞｼｯｸUB" pitchFamily="50" charset="-128"/>
                <a:cs typeface="+mn-cs"/>
              </a:rPr>
              <a:t>: 100</a:t>
            </a:r>
          </a:p>
          <a:p>
            <a:pPr algn="l" rtl="0" fontAlgn="base">
              <a:spcBef>
                <a:spcPct val="0"/>
              </a:spcBef>
              <a:spcAft>
                <a:spcPct val="0"/>
              </a:spcAft>
              <a:buClr>
                <a:srgbClr val="003366"/>
              </a:buClr>
              <a:buSzPct val="70000"/>
              <a:buFont typeface="Wingdings" pitchFamily="2" charset="2"/>
              <a:buNone/>
            </a:pPr>
            <a:r>
              <a:rPr kumimoji="1" lang="en-US" altLang="ja-JP" sz="1600" kern="1200" dirty="0">
                <a:solidFill>
                  <a:srgbClr val="CCECFF"/>
                </a:solidFill>
                <a:latin typeface="Tahoma" pitchFamily="34" charset="0"/>
                <a:ea typeface="HGP創英角ｺﾞｼｯｸUB" pitchFamily="50" charset="-128"/>
                <a:cs typeface="+mn-cs"/>
              </a:rPr>
              <a:t>   </a:t>
            </a:r>
            <a:r>
              <a:rPr kumimoji="1" lang="ja-JP" altLang="en-US" sz="1600" kern="1200" dirty="0">
                <a:solidFill>
                  <a:srgbClr val="CCECFF"/>
                </a:solidFill>
                <a:latin typeface="Tahoma" pitchFamily="34" charset="0"/>
                <a:ea typeface="HGP創英角ｺﾞｼｯｸUB" pitchFamily="50" charset="-128"/>
                <a:cs typeface="+mn-cs"/>
              </a:rPr>
              <a:t>　 基線長  </a:t>
            </a:r>
            <a:r>
              <a:rPr kumimoji="1" lang="en-US" altLang="ja-JP" sz="1600" kern="1200" dirty="0">
                <a:solidFill>
                  <a:srgbClr val="CCECFF"/>
                </a:solidFill>
                <a:latin typeface="Tahoma" pitchFamily="34" charset="0"/>
                <a:ea typeface="HGP創英角ｺﾞｼｯｸUB" pitchFamily="50" charset="-128"/>
                <a:cs typeface="+mn-cs"/>
              </a:rPr>
              <a:t>: 30cm</a:t>
            </a:r>
          </a:p>
          <a:p>
            <a:pPr algn="l">
              <a:buClr>
                <a:srgbClr val="003366"/>
              </a:buClr>
              <a:buSzPct val="70000"/>
              <a:buNone/>
            </a:pPr>
            <a:r>
              <a:rPr kumimoji="1" lang="en-US" altLang="ja-JP" sz="1600" kern="1200" dirty="0">
                <a:solidFill>
                  <a:srgbClr val="000000"/>
                </a:solidFill>
                <a:latin typeface="Tahoma" pitchFamily="34" charset="0"/>
                <a:ea typeface="HGP創英角ｺﾞｼｯｸUB" pitchFamily="50" charset="-128"/>
                <a:cs typeface="+mn-cs"/>
              </a:rPr>
              <a:t>    </a:t>
            </a:r>
            <a:r>
              <a:rPr kumimoji="1" lang="ja-JP" altLang="en-US" sz="1600" kern="1200" dirty="0">
                <a:solidFill>
                  <a:srgbClr val="000000"/>
                </a:solidFill>
                <a:latin typeface="Tahoma" pitchFamily="34" charset="0"/>
                <a:ea typeface="HGP創英角ｺﾞｼｯｸUB" pitchFamily="50" charset="-128"/>
                <a:cs typeface="+mn-cs"/>
              </a:rPr>
              <a:t>　</a:t>
            </a:r>
            <a:r>
              <a:rPr lang="ja-JP" altLang="en-US" sz="1600" dirty="0" smtClean="0">
                <a:solidFill>
                  <a:srgbClr val="F8F8F8"/>
                </a:solidFill>
                <a:latin typeface="Tahoma" pitchFamily="34" charset="0"/>
              </a:rPr>
              <a:t>試験マス </a:t>
            </a:r>
            <a:r>
              <a:rPr kumimoji="1" lang="en-US" altLang="ja-JP" sz="1600" kern="1200" dirty="0">
                <a:solidFill>
                  <a:srgbClr val="F8F8F8"/>
                </a:solidFill>
                <a:latin typeface="Tahoma" pitchFamily="34" charset="0"/>
                <a:ea typeface="HGP創英角ｺﾞｼｯｸUB" pitchFamily="50" charset="-128"/>
                <a:cs typeface="+mn-cs"/>
              </a:rPr>
              <a:t>: </a:t>
            </a:r>
            <a:r>
              <a:rPr kumimoji="1" lang="ja-JP" altLang="en-US" sz="1600" kern="1200" dirty="0">
                <a:solidFill>
                  <a:srgbClr val="F8F8F8"/>
                </a:solidFill>
                <a:latin typeface="Tahoma" pitchFamily="34" charset="0"/>
                <a:ea typeface="HGP創英角ｺﾞｼｯｸUB" pitchFamily="50" charset="-128"/>
                <a:cs typeface="+mn-cs"/>
              </a:rPr>
              <a:t>質量 </a:t>
            </a:r>
            <a:r>
              <a:rPr lang="ja-JP" altLang="en-US" sz="1600" dirty="0" smtClean="0">
                <a:solidFill>
                  <a:srgbClr val="F8F8F8"/>
                </a:solidFill>
                <a:latin typeface="Tahoma" pitchFamily="34" charset="0"/>
                <a:ea typeface="HGP創英角ｺﾞｼｯｸUB" pitchFamily="50" charset="-128"/>
              </a:rPr>
              <a:t>数</a:t>
            </a:r>
            <a:r>
              <a:rPr kumimoji="1" lang="en-US" altLang="ja-JP" sz="1600" kern="1200" dirty="0" smtClean="0">
                <a:solidFill>
                  <a:srgbClr val="F8F8F8"/>
                </a:solidFill>
                <a:latin typeface="Tahoma" pitchFamily="34" charset="0"/>
                <a:ea typeface="HGP創英角ｺﾞｼｯｸUB" pitchFamily="50" charset="-128"/>
                <a:cs typeface="+mn-cs"/>
              </a:rPr>
              <a:t>kg</a:t>
            </a:r>
            <a:endParaRPr kumimoji="1" lang="en-US" altLang="ja-JP" sz="1600" kern="1200" dirty="0">
              <a:solidFill>
                <a:srgbClr val="F8F8F8"/>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600" kern="1200" dirty="0">
                <a:solidFill>
                  <a:srgbClr val="F8F8F8"/>
                </a:solidFill>
                <a:latin typeface="Tahoma" pitchFamily="34" charset="0"/>
                <a:ea typeface="HGP創英角ｺﾞｼｯｸUB" pitchFamily="50" charset="-128"/>
                <a:cs typeface="+mn-cs"/>
              </a:rPr>
              <a:t>      PDH</a:t>
            </a:r>
            <a:r>
              <a:rPr kumimoji="1" lang="ja-JP" altLang="en-US" sz="1600" kern="1200" dirty="0">
                <a:solidFill>
                  <a:srgbClr val="F8F8F8"/>
                </a:solidFill>
                <a:latin typeface="Tahoma" pitchFamily="34" charset="0"/>
                <a:ea typeface="HGP創英角ｺﾞｼｯｸUB" pitchFamily="50" charset="-128"/>
                <a:cs typeface="+mn-cs"/>
              </a:rPr>
              <a:t>法により信号取得・制御</a:t>
            </a:r>
          </a:p>
        </p:txBody>
      </p:sp>
      <p:sp>
        <p:nvSpPr>
          <p:cNvPr id="1145864" name="AutoShape 8"/>
          <p:cNvSpPr>
            <a:spLocks noChangeArrowheads="1"/>
          </p:cNvSpPr>
          <p:nvPr/>
        </p:nvSpPr>
        <p:spPr bwMode="auto">
          <a:xfrm>
            <a:off x="1116013" y="5084764"/>
            <a:ext cx="2879725" cy="1296988"/>
          </a:xfrm>
          <a:prstGeom prst="roundRect">
            <a:avLst>
              <a:gd name="adj" fmla="val 3069"/>
            </a:avLst>
          </a:prstGeom>
          <a:solidFill>
            <a:srgbClr val="CCFFCC">
              <a:alpha val="10000"/>
            </a:srgbClr>
          </a:solidFill>
          <a:ln w="15875">
            <a:noFill/>
            <a:round/>
            <a:headEnd/>
            <a:tailEnd/>
          </a:ln>
          <a:effectLst/>
        </p:spPr>
        <p:txBody>
          <a:bodyPr anchor="ctr">
            <a:noAutofit/>
          </a:bodyPr>
          <a:lstStyle/>
          <a:p>
            <a:pPr algn="ctr" rtl="0" fontAlgn="base">
              <a:spcBef>
                <a:spcPct val="0"/>
              </a:spcBef>
              <a:spcAft>
                <a:spcPct val="0"/>
              </a:spcAft>
              <a:buFontTx/>
              <a:buChar char="•"/>
            </a:pPr>
            <a:endParaRPr kumimoji="1" lang="ja-JP" altLang="en-US" sz="2400" kern="1200">
              <a:solidFill>
                <a:srgbClr val="003366"/>
              </a:solidFill>
              <a:latin typeface="Times New Roman" pitchFamily="18" charset="0"/>
              <a:ea typeface="HGP創英角ｺﾞｼｯｸUB" pitchFamily="50" charset="-128"/>
              <a:cs typeface="+mn-cs"/>
            </a:endParaRPr>
          </a:p>
        </p:txBody>
      </p:sp>
      <p:sp>
        <p:nvSpPr>
          <p:cNvPr id="1145865" name="Rectangle 9"/>
          <p:cNvSpPr>
            <a:spLocks noChangeArrowheads="1"/>
          </p:cNvSpPr>
          <p:nvPr/>
        </p:nvSpPr>
        <p:spPr bwMode="auto">
          <a:xfrm>
            <a:off x="1187451" y="5084764"/>
            <a:ext cx="3024188" cy="1314450"/>
          </a:xfrm>
          <a:prstGeom prst="rect">
            <a:avLst/>
          </a:prstGeom>
          <a:noFill/>
          <a:ln w="15875">
            <a:noFill/>
            <a:miter lim="800000"/>
            <a:headEnd/>
            <a:tailEnd/>
          </a:ln>
          <a:effectLst/>
        </p:spPr>
        <p:txBody>
          <a:bodyPr>
            <a:noAutofit/>
          </a:bodyPr>
          <a:lstStyle/>
          <a:p>
            <a:pPr algn="l" rtl="0" fontAlgn="base">
              <a:spcBef>
                <a:spcPct val="0"/>
              </a:spcBef>
              <a:spcAft>
                <a:spcPct val="0"/>
              </a:spcAft>
              <a:buClr>
                <a:srgbClr val="003366"/>
              </a:buClr>
              <a:buSzPct val="70000"/>
              <a:buFont typeface="Wingdings" pitchFamily="2" charset="2"/>
              <a:buNone/>
            </a:pPr>
            <a:r>
              <a:rPr lang="ja-JP" altLang="en-US" sz="1600" dirty="0" smtClean="0">
                <a:solidFill>
                  <a:srgbClr val="99FF99"/>
                </a:solidFill>
                <a:latin typeface="Tahoma" pitchFamily="34" charset="0"/>
              </a:rPr>
              <a:t>安定化</a:t>
            </a:r>
            <a:r>
              <a:rPr kumimoji="1" lang="ja-JP" altLang="en-US" sz="1600" kern="1200" dirty="0" smtClean="0">
                <a:solidFill>
                  <a:srgbClr val="99FF99"/>
                </a:solidFill>
                <a:latin typeface="Tahoma" pitchFamily="34" charset="0"/>
                <a:ea typeface="HGP創英角ｺﾞｼｯｸUB" pitchFamily="50" charset="-128"/>
                <a:cs typeface="+mn-cs"/>
              </a:rPr>
              <a:t>レーザー</a:t>
            </a:r>
            <a:r>
              <a:rPr kumimoji="1" lang="ja-JP" altLang="en-US" sz="1600" kern="1200" dirty="0">
                <a:solidFill>
                  <a:srgbClr val="99FF99"/>
                </a:solidFill>
                <a:latin typeface="Tahoma" pitchFamily="34" charset="0"/>
                <a:ea typeface="HGP創英角ｺﾞｼｯｸUB" pitchFamily="50" charset="-128"/>
                <a:cs typeface="+mn-cs"/>
              </a:rPr>
              <a:t>光源</a:t>
            </a:r>
            <a:r>
              <a:rPr kumimoji="1" lang="ja-JP" altLang="en-US" sz="1600" kern="1200" dirty="0">
                <a:solidFill>
                  <a:srgbClr val="000000"/>
                </a:solidFill>
                <a:latin typeface="Tahoma" pitchFamily="34" charset="0"/>
                <a:ea typeface="HGP創英角ｺﾞｼｯｸUB" pitchFamily="50" charset="-128"/>
                <a:cs typeface="+mn-cs"/>
              </a:rPr>
              <a:t> </a:t>
            </a:r>
          </a:p>
          <a:p>
            <a:pPr algn="l" rtl="0" fontAlgn="base">
              <a:spcBef>
                <a:spcPct val="0"/>
              </a:spcBef>
              <a:spcAft>
                <a:spcPct val="0"/>
              </a:spcAft>
              <a:buClr>
                <a:srgbClr val="003366"/>
              </a:buClr>
              <a:buSzPct val="70000"/>
              <a:buFont typeface="Wingdings" pitchFamily="2" charset="2"/>
              <a:buNone/>
            </a:pPr>
            <a:r>
              <a:rPr kumimoji="1" lang="ja-JP" altLang="en-US" sz="1600" kern="1200" dirty="0">
                <a:solidFill>
                  <a:srgbClr val="000000"/>
                </a:solidFill>
                <a:latin typeface="Tahoma" pitchFamily="34" charset="0"/>
                <a:ea typeface="HGP創英角ｺﾞｼｯｸUB" pitchFamily="50" charset="-128"/>
                <a:cs typeface="+mn-cs"/>
              </a:rPr>
              <a:t>    </a:t>
            </a:r>
            <a:r>
              <a:rPr kumimoji="1" lang="en-US" altLang="ja-JP" sz="1600" kern="1200" dirty="0">
                <a:solidFill>
                  <a:srgbClr val="F8F8F8"/>
                </a:solidFill>
                <a:latin typeface="Tahoma" pitchFamily="34" charset="0"/>
                <a:ea typeface="HGP創英角ｺﾞｼｯｸUB" pitchFamily="50" charset="-128"/>
                <a:cs typeface="+mn-cs"/>
              </a:rPr>
              <a:t>Yb:YAG</a:t>
            </a:r>
            <a:r>
              <a:rPr kumimoji="1" lang="ja-JP" altLang="en-US" sz="1600" kern="1200" dirty="0">
                <a:solidFill>
                  <a:srgbClr val="F8F8F8"/>
                </a:solidFill>
                <a:latin typeface="Tahoma" pitchFamily="34" charset="0"/>
                <a:ea typeface="HGP創英角ｺﾞｼｯｸUB" pitchFamily="50" charset="-128"/>
                <a:cs typeface="+mn-cs"/>
              </a:rPr>
              <a:t>レーザー</a:t>
            </a:r>
          </a:p>
          <a:p>
            <a:pPr algn="l" rtl="0" fontAlgn="base">
              <a:spcBef>
                <a:spcPct val="0"/>
              </a:spcBef>
              <a:spcAft>
                <a:spcPct val="0"/>
              </a:spcAft>
              <a:buClr>
                <a:srgbClr val="003366"/>
              </a:buClr>
              <a:buSzPct val="70000"/>
              <a:buFont typeface="Wingdings" pitchFamily="2" charset="2"/>
              <a:buNone/>
            </a:pPr>
            <a:r>
              <a:rPr kumimoji="1" lang="ja-JP" altLang="en-US" sz="1600" kern="1200" dirty="0">
                <a:solidFill>
                  <a:srgbClr val="F8F8F8"/>
                </a:solidFill>
                <a:latin typeface="Tahoma" pitchFamily="34" charset="0"/>
                <a:ea typeface="HGP創英角ｺﾞｼｯｸUB" pitchFamily="50" charset="-128"/>
                <a:cs typeface="+mn-cs"/>
              </a:rPr>
              <a:t>    出力</a:t>
            </a:r>
            <a:r>
              <a:rPr kumimoji="1" lang="ja-JP" altLang="en-US" sz="1600" kern="1200" dirty="0">
                <a:solidFill>
                  <a:srgbClr val="000000"/>
                </a:solidFill>
                <a:latin typeface="Tahoma" pitchFamily="34" charset="0"/>
                <a:ea typeface="HGP創英角ｺﾞｼｯｸUB" pitchFamily="50" charset="-128"/>
                <a:cs typeface="+mn-cs"/>
              </a:rPr>
              <a:t> </a:t>
            </a:r>
            <a:r>
              <a:rPr kumimoji="1" lang="en-US" altLang="ja-JP" sz="1600" kern="1200" dirty="0">
                <a:solidFill>
                  <a:srgbClr val="CCFFCC"/>
                </a:solidFill>
                <a:latin typeface="Tahoma" pitchFamily="34" charset="0"/>
                <a:ea typeface="HGP創英角ｺﾞｼｯｸUB" pitchFamily="50" charset="-128"/>
                <a:cs typeface="+mn-cs"/>
              </a:rPr>
              <a:t>25mW</a:t>
            </a:r>
          </a:p>
          <a:p>
            <a:pPr algn="l" rtl="0" fontAlgn="base">
              <a:spcBef>
                <a:spcPct val="0"/>
              </a:spcBef>
              <a:spcAft>
                <a:spcPct val="0"/>
              </a:spcAft>
              <a:buClr>
                <a:srgbClr val="003366"/>
              </a:buClr>
              <a:buSzPct val="70000"/>
              <a:buFont typeface="Wingdings" pitchFamily="2" charset="2"/>
              <a:buNone/>
            </a:pPr>
            <a:r>
              <a:rPr kumimoji="1" lang="en-US" altLang="ja-JP" sz="1600" kern="1200" dirty="0">
                <a:solidFill>
                  <a:srgbClr val="F8F8F8"/>
                </a:solidFill>
                <a:latin typeface="Tahoma" pitchFamily="34" charset="0"/>
                <a:ea typeface="HGP創英角ｺﾞｼｯｸUB" pitchFamily="50" charset="-128"/>
                <a:cs typeface="+mn-cs"/>
              </a:rPr>
              <a:t>    </a:t>
            </a:r>
            <a:r>
              <a:rPr kumimoji="1" lang="ja-JP" altLang="en-US" sz="1600" kern="1200" dirty="0">
                <a:solidFill>
                  <a:srgbClr val="F8F8F8"/>
                </a:solidFill>
                <a:latin typeface="Tahoma" pitchFamily="34" charset="0"/>
                <a:ea typeface="HGP創英角ｺﾞｼｯｸUB" pitchFamily="50" charset="-128"/>
                <a:cs typeface="+mn-cs"/>
              </a:rPr>
              <a:t>ヨウ素飽和吸収による</a:t>
            </a:r>
          </a:p>
          <a:p>
            <a:pPr algn="l" rtl="0" fontAlgn="base">
              <a:spcBef>
                <a:spcPct val="0"/>
              </a:spcBef>
              <a:spcAft>
                <a:spcPct val="0"/>
              </a:spcAft>
              <a:buClr>
                <a:srgbClr val="003366"/>
              </a:buClr>
              <a:buSzPct val="70000"/>
              <a:buFont typeface="Wingdings" pitchFamily="2" charset="2"/>
              <a:buNone/>
            </a:pPr>
            <a:r>
              <a:rPr kumimoji="1" lang="ja-JP" altLang="en-US" sz="1600" kern="1200" dirty="0">
                <a:solidFill>
                  <a:srgbClr val="F8F8F8"/>
                </a:solidFill>
                <a:latin typeface="Tahoma" pitchFamily="34" charset="0"/>
                <a:ea typeface="HGP創英角ｺﾞｼｯｸUB" pitchFamily="50" charset="-128"/>
                <a:cs typeface="+mn-cs"/>
              </a:rPr>
              <a:t>　　　　　　　　　周波数安定化</a:t>
            </a:r>
            <a:r>
              <a:rPr kumimoji="1" lang="ja-JP" altLang="en-US" sz="1600" kern="1200" dirty="0">
                <a:solidFill>
                  <a:srgbClr val="000000"/>
                </a:solidFill>
                <a:latin typeface="Tahoma" pitchFamily="34" charset="0"/>
                <a:ea typeface="HGP創英角ｺﾞｼｯｸUB" pitchFamily="50" charset="-128"/>
                <a:cs typeface="+mn-cs"/>
              </a:rPr>
              <a:t> </a:t>
            </a:r>
          </a:p>
        </p:txBody>
      </p:sp>
      <p:sp>
        <p:nvSpPr>
          <p:cNvPr id="1145867" name="AutoShape 11"/>
          <p:cNvSpPr>
            <a:spLocks noChangeArrowheads="1"/>
          </p:cNvSpPr>
          <p:nvPr/>
        </p:nvSpPr>
        <p:spPr bwMode="auto">
          <a:xfrm>
            <a:off x="4859338" y="908050"/>
            <a:ext cx="3529012" cy="863600"/>
          </a:xfrm>
          <a:prstGeom prst="roundRect">
            <a:avLst>
              <a:gd name="adj" fmla="val 3069"/>
            </a:avLst>
          </a:prstGeom>
          <a:solidFill>
            <a:srgbClr val="FFFF99">
              <a:alpha val="10000"/>
            </a:srgbClr>
          </a:solidFill>
          <a:ln w="15875">
            <a:noFill/>
            <a:round/>
            <a:headEnd/>
            <a:tailEnd/>
          </a:ln>
          <a:effectLst/>
        </p:spPr>
        <p:txBody>
          <a:bodyPr anchor="ctr">
            <a:noAutofit/>
          </a:bodyPr>
          <a:lstStyle/>
          <a:p>
            <a:pPr algn="ctr" rtl="0" fontAlgn="base">
              <a:spcBef>
                <a:spcPct val="0"/>
              </a:spcBef>
              <a:spcAft>
                <a:spcPct val="0"/>
              </a:spcAft>
              <a:buFontTx/>
              <a:buChar char="•"/>
            </a:pPr>
            <a:endParaRPr kumimoji="1" lang="ja-JP" altLang="en-US" sz="2400" kern="1200">
              <a:solidFill>
                <a:srgbClr val="003366"/>
              </a:solidFill>
              <a:latin typeface="Times New Roman" pitchFamily="18" charset="0"/>
              <a:ea typeface="HGP創英角ｺﾞｼｯｸUB" pitchFamily="50" charset="-128"/>
              <a:cs typeface="+mn-cs"/>
            </a:endParaRPr>
          </a:p>
        </p:txBody>
      </p:sp>
      <p:sp>
        <p:nvSpPr>
          <p:cNvPr id="1145868" name="Rectangle 12"/>
          <p:cNvSpPr>
            <a:spLocks noChangeArrowheads="1"/>
          </p:cNvSpPr>
          <p:nvPr/>
        </p:nvSpPr>
        <p:spPr bwMode="auto">
          <a:xfrm>
            <a:off x="4930775" y="908050"/>
            <a:ext cx="3673475" cy="825500"/>
          </a:xfrm>
          <a:prstGeom prst="rect">
            <a:avLst/>
          </a:prstGeom>
          <a:noFill/>
          <a:ln w="15875">
            <a:noFill/>
            <a:miter lim="800000"/>
            <a:headEnd/>
            <a:tailEnd/>
          </a:ln>
          <a:effectLst/>
        </p:spPr>
        <p:txBody>
          <a:bodyPr>
            <a:noAutofit/>
          </a:bodyPr>
          <a:lstStyle/>
          <a:p>
            <a:pPr algn="l" rtl="0" fontAlgn="base">
              <a:spcBef>
                <a:spcPct val="0"/>
              </a:spcBef>
              <a:spcAft>
                <a:spcPct val="0"/>
              </a:spcAft>
              <a:buClr>
                <a:srgbClr val="003366"/>
              </a:buClr>
              <a:buSzPct val="70000"/>
              <a:buFont typeface="Wingdings" pitchFamily="2" charset="2"/>
              <a:buNone/>
            </a:pPr>
            <a:r>
              <a:rPr kumimoji="1" lang="ja-JP" altLang="en-US" sz="1600" kern="1200" dirty="0">
                <a:solidFill>
                  <a:srgbClr val="FFFFCC"/>
                </a:solidFill>
                <a:latin typeface="Tahoma" pitchFamily="34" charset="0"/>
                <a:ea typeface="HGP創英角ｺﾞｼｯｸUB" pitchFamily="50" charset="-128"/>
                <a:cs typeface="+mn-cs"/>
              </a:rPr>
              <a:t>ドラッグフリー</a:t>
            </a:r>
            <a:r>
              <a:rPr kumimoji="1" lang="ja-JP" altLang="en-US" sz="1600" kern="1200" dirty="0">
                <a:solidFill>
                  <a:srgbClr val="000000"/>
                </a:solidFill>
                <a:latin typeface="Tahoma" pitchFamily="34" charset="0"/>
                <a:ea typeface="HGP創英角ｺﾞｼｯｸUB" pitchFamily="50" charset="-128"/>
                <a:cs typeface="+mn-cs"/>
              </a:rPr>
              <a:t> </a:t>
            </a:r>
          </a:p>
          <a:p>
            <a:pPr algn="l" rtl="0" fontAlgn="base">
              <a:spcBef>
                <a:spcPct val="0"/>
              </a:spcBef>
              <a:spcAft>
                <a:spcPct val="0"/>
              </a:spcAft>
              <a:buClr>
                <a:srgbClr val="003366"/>
              </a:buClr>
              <a:buSzPct val="70000"/>
              <a:buFont typeface="Wingdings" pitchFamily="2" charset="2"/>
              <a:buNone/>
            </a:pPr>
            <a:r>
              <a:rPr kumimoji="1" lang="ja-JP" altLang="en-US" sz="1600" kern="1200" dirty="0">
                <a:solidFill>
                  <a:srgbClr val="000000"/>
                </a:solidFill>
                <a:latin typeface="Tahoma" pitchFamily="34" charset="0"/>
                <a:ea typeface="HGP創英角ｺﾞｼｯｸUB" pitchFamily="50" charset="-128"/>
                <a:cs typeface="+mn-cs"/>
              </a:rPr>
              <a:t>    </a:t>
            </a:r>
            <a:r>
              <a:rPr kumimoji="1" lang="ja-JP" altLang="en-US" sz="1600" kern="1200" dirty="0">
                <a:solidFill>
                  <a:srgbClr val="F8F8F8"/>
                </a:solidFill>
                <a:latin typeface="Tahoma" pitchFamily="34" charset="0"/>
                <a:ea typeface="HGP創英角ｺﾞｼｯｸUB" pitchFamily="50" charset="-128"/>
                <a:cs typeface="+mn-cs"/>
              </a:rPr>
              <a:t>ローカルセンサで相対変動検出</a:t>
            </a:r>
          </a:p>
          <a:p>
            <a:pPr algn="l" rtl="0" fontAlgn="base">
              <a:spcBef>
                <a:spcPct val="0"/>
              </a:spcBef>
              <a:spcAft>
                <a:spcPct val="0"/>
              </a:spcAft>
              <a:buClr>
                <a:srgbClr val="003366"/>
              </a:buClr>
              <a:buSzPct val="70000"/>
              <a:buFont typeface="Wingdings" pitchFamily="2" charset="2"/>
              <a:buNone/>
            </a:pPr>
            <a:r>
              <a:rPr kumimoji="1" lang="ja-JP" altLang="en-US" sz="1600" kern="1200" dirty="0">
                <a:solidFill>
                  <a:srgbClr val="F8F8F8"/>
                </a:solidFill>
                <a:latin typeface="Tahoma" pitchFamily="34" charset="0"/>
                <a:ea typeface="HGP創英角ｺﾞｼｯｸUB" pitchFamily="50" charset="-128"/>
                <a:cs typeface="+mn-cs"/>
              </a:rPr>
              <a:t>　　</a:t>
            </a:r>
            <a:r>
              <a:rPr kumimoji="1" lang="ja-JP" altLang="en-US" sz="1600" kern="1200" dirty="0">
                <a:solidFill>
                  <a:srgbClr val="F8F8F8"/>
                </a:solidFill>
                <a:latin typeface="Tahoma" pitchFamily="34" charset="0"/>
                <a:ea typeface="HGP創英角ｺﾞｼｯｸUB" pitchFamily="50" charset="-128"/>
                <a:cs typeface="+mn-cs"/>
                <a:sym typeface="Wingdings" pitchFamily="2" charset="2"/>
              </a:rPr>
              <a:t></a:t>
            </a:r>
            <a:r>
              <a:rPr kumimoji="1" lang="ja-JP" altLang="en-US" sz="1600" kern="1200" dirty="0">
                <a:solidFill>
                  <a:srgbClr val="000000"/>
                </a:solidFill>
                <a:latin typeface="Tahoma" pitchFamily="34" charset="0"/>
                <a:ea typeface="HGP創英角ｺﾞｼｯｸUB" pitchFamily="50" charset="-128"/>
                <a:cs typeface="+mn-cs"/>
                <a:sym typeface="Wingdings" pitchFamily="2" charset="2"/>
              </a:rPr>
              <a:t> </a:t>
            </a:r>
            <a:r>
              <a:rPr kumimoji="1" lang="ja-JP" altLang="en-US" sz="1600" kern="1200" dirty="0">
                <a:solidFill>
                  <a:srgbClr val="FFFFCC"/>
                </a:solidFill>
                <a:latin typeface="Tahoma" pitchFamily="34" charset="0"/>
                <a:ea typeface="HGP創英角ｺﾞｼｯｸUB" pitchFamily="50" charset="-128"/>
                <a:cs typeface="+mn-cs"/>
                <a:sym typeface="Wingdings" pitchFamily="2" charset="2"/>
              </a:rPr>
              <a:t>スラスタ</a:t>
            </a:r>
            <a:r>
              <a:rPr kumimoji="1" lang="ja-JP" altLang="en-US" sz="1600" kern="1200" dirty="0">
                <a:solidFill>
                  <a:srgbClr val="F8F8F8"/>
                </a:solidFill>
                <a:latin typeface="Tahoma" pitchFamily="34" charset="0"/>
                <a:ea typeface="HGP創英角ｺﾞｼｯｸUB" pitchFamily="50" charset="-128"/>
                <a:cs typeface="+mn-cs"/>
                <a:sym typeface="Wingdings" pitchFamily="2" charset="2"/>
              </a:rPr>
              <a:t>にフィードバック</a:t>
            </a:r>
            <a:endParaRPr kumimoji="1" lang="ja-JP" altLang="en-US" sz="1600" kern="1200" dirty="0">
              <a:solidFill>
                <a:srgbClr val="F8F8F8"/>
              </a:solidFill>
              <a:latin typeface="Tahoma" pitchFamily="34" charset="0"/>
              <a:ea typeface="HGP創英角ｺﾞｼｯｸUB" pitchFamily="50" charset="-128"/>
              <a:cs typeface="+mn-cs"/>
            </a:endParaRPr>
          </a:p>
        </p:txBody>
      </p:sp>
      <p:sp>
        <p:nvSpPr>
          <p:cNvPr id="1145869" name="Rectangle 13"/>
          <p:cNvSpPr>
            <a:spLocks noChangeArrowheads="1"/>
          </p:cNvSpPr>
          <p:nvPr/>
        </p:nvSpPr>
        <p:spPr bwMode="auto">
          <a:xfrm>
            <a:off x="684213" y="1006602"/>
            <a:ext cx="4572000" cy="707886"/>
          </a:xfrm>
          <a:prstGeom prst="rect">
            <a:avLst/>
          </a:prstGeom>
          <a:noFill/>
          <a:ln w="15875">
            <a:noFill/>
            <a:miter lim="800000"/>
            <a:headEnd/>
            <a:tailEnd/>
          </a:ln>
          <a:effectLst/>
        </p:spPr>
        <p:txBody>
          <a:bodyPr>
            <a:noAutofit/>
          </a:bodyPr>
          <a:lstStyle/>
          <a:p>
            <a:pPr algn="l" rtl="0" fontAlgn="base">
              <a:spcBef>
                <a:spcPct val="0"/>
              </a:spcBef>
              <a:spcAft>
                <a:spcPct val="0"/>
              </a:spcAft>
              <a:buClr>
                <a:srgbClr val="003366"/>
              </a:buClr>
              <a:buSzPct val="70000"/>
              <a:buFont typeface="Wingdings" pitchFamily="2" charset="2"/>
              <a:buNone/>
            </a:pPr>
            <a:r>
              <a:rPr kumimoji="1" lang="ja-JP" altLang="en-US" sz="2000" kern="1200" dirty="0">
                <a:solidFill>
                  <a:srgbClr val="DDDDDD"/>
                </a:solidFill>
                <a:latin typeface="Tahoma" pitchFamily="34" charset="0"/>
                <a:ea typeface="HGP創英角ｺﾞｼｯｸUB" pitchFamily="50" charset="-128"/>
                <a:cs typeface="+mn-cs"/>
              </a:rPr>
              <a:t>ミッション機器重量 </a:t>
            </a:r>
            <a:r>
              <a:rPr kumimoji="1" lang="en-US" altLang="ja-JP" sz="2000" kern="1200" dirty="0">
                <a:solidFill>
                  <a:srgbClr val="DDDDDD"/>
                </a:solidFill>
                <a:latin typeface="Tahoma" pitchFamily="34" charset="0"/>
                <a:ea typeface="HGP創英角ｺﾞｼｯｸUB" pitchFamily="50" charset="-128"/>
                <a:cs typeface="+mn-cs"/>
              </a:rPr>
              <a:t>: 150kg</a:t>
            </a:r>
          </a:p>
          <a:p>
            <a:pPr algn="l" rtl="0" fontAlgn="base">
              <a:spcBef>
                <a:spcPct val="0"/>
              </a:spcBef>
              <a:spcAft>
                <a:spcPct val="0"/>
              </a:spcAft>
              <a:buClr>
                <a:srgbClr val="003366"/>
              </a:buClr>
              <a:buSzPct val="70000"/>
              <a:buFont typeface="Wingdings" pitchFamily="2" charset="2"/>
              <a:buNone/>
            </a:pPr>
            <a:r>
              <a:rPr kumimoji="1" lang="ja-JP" altLang="en-US" sz="2000" kern="1200" dirty="0">
                <a:solidFill>
                  <a:srgbClr val="DDDDDD"/>
                </a:solidFill>
                <a:latin typeface="Tahoma" pitchFamily="34" charset="0"/>
                <a:ea typeface="HGP創英角ｺﾞｼｯｸUB" pitchFamily="50" charset="-128"/>
                <a:cs typeface="+mn-cs"/>
              </a:rPr>
              <a:t>ミッション機器空間 </a:t>
            </a:r>
            <a:r>
              <a:rPr kumimoji="1" lang="en-US" altLang="ja-JP" sz="2000" kern="1200" dirty="0">
                <a:solidFill>
                  <a:srgbClr val="DDDDDD"/>
                </a:solidFill>
                <a:latin typeface="Tahoma" pitchFamily="34" charset="0"/>
                <a:ea typeface="HGP創英角ｺﾞｼｯｸUB" pitchFamily="50" charset="-128"/>
                <a:cs typeface="+mn-cs"/>
              </a:rPr>
              <a:t>:  95 cm</a:t>
            </a:r>
            <a:r>
              <a:rPr kumimoji="1" lang="ja-JP" altLang="en-US" sz="2000" kern="1200" dirty="0">
                <a:solidFill>
                  <a:srgbClr val="DDDDDD"/>
                </a:solidFill>
                <a:latin typeface="Tahoma" pitchFamily="34" charset="0"/>
                <a:ea typeface="HGP創英角ｺﾞｼｯｸUB" pitchFamily="50" charset="-128"/>
                <a:cs typeface="+mn-cs"/>
              </a:rPr>
              <a:t>立方</a:t>
            </a:r>
          </a:p>
        </p:txBody>
      </p:sp>
      <p:pic>
        <p:nvPicPr>
          <p:cNvPr id="1145872" name="Picture 16" descr="DPF_layout_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4213" y="1989138"/>
            <a:ext cx="7848600" cy="3035300"/>
          </a:xfrm>
          <a:prstGeom prst="rect">
            <a:avLst/>
          </a:prstGeom>
          <a:noFill/>
        </p:spPr>
      </p:pic>
    </p:spTree>
    <p:extLst>
      <p:ext uri="{BB962C8B-B14F-4D97-AF65-F5344CB8AC3E}">
        <p14:creationId xmlns:p14="http://schemas.microsoft.com/office/powerpoint/2010/main" val="634317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90"/>
          <p:cNvSpPr>
            <a:spLocks noChangeArrowheads="1"/>
          </p:cNvSpPr>
          <p:nvPr/>
        </p:nvSpPr>
        <p:spPr bwMode="auto">
          <a:xfrm>
            <a:off x="6500826" y="3617914"/>
            <a:ext cx="1428760" cy="2239978"/>
          </a:xfrm>
          <a:prstGeom prst="roundRect">
            <a:avLst>
              <a:gd name="adj" fmla="val 2190"/>
            </a:avLst>
          </a:prstGeom>
          <a:solidFill>
            <a:srgbClr val="FFFF00">
              <a:alpha val="15000"/>
            </a:srgbClr>
          </a:solidFill>
          <a:ln w="15875">
            <a:noFill/>
            <a:round/>
            <a:headEnd/>
            <a:tailEnd/>
          </a:ln>
          <a:effectLst/>
        </p:spPr>
        <p:txBody>
          <a:bodyPr wrap="square" anchor="ctr">
            <a:noAutofit/>
          </a:bodyPr>
          <a:lstStyle/>
          <a:p>
            <a:endParaRPr lang="ja-JP" altLang="en-US"/>
          </a:p>
        </p:txBody>
      </p:sp>
      <p:sp>
        <p:nvSpPr>
          <p:cNvPr id="1033222" name="Rectangle 6"/>
          <p:cNvSpPr>
            <a:spLocks noGrp="1" noChangeArrowheads="1"/>
          </p:cNvSpPr>
          <p:nvPr>
            <p:ph type="title"/>
          </p:nvPr>
        </p:nvSpPr>
        <p:spPr/>
        <p:txBody>
          <a:bodyPr/>
          <a:lstStyle/>
          <a:p>
            <a:r>
              <a:rPr lang="ja-JP" altLang="en-US" dirty="0" smtClean="0"/>
              <a:t>温度変動</a:t>
            </a:r>
            <a:endParaRPr lang="ja-JP" altLang="en-US" dirty="0"/>
          </a:p>
        </p:txBody>
      </p:sp>
      <p:sp>
        <p:nvSpPr>
          <p:cNvPr id="4" name="フッター プレースホルダ 3"/>
          <p:cNvSpPr>
            <a:spLocks noGrp="1"/>
          </p:cNvSpPr>
          <p:nvPr>
            <p:ph type="ftr" sz="quarter" idx="10"/>
          </p:nvPr>
        </p:nvSpPr>
        <p:spPr/>
        <p:txBody>
          <a:bodyPr/>
          <a:lstStyle/>
          <a:p>
            <a:r>
              <a:rPr lang="ja-JP" altLang="en-US" smtClean="0"/>
              <a:t>小型科学衛星戦略的開発経費ヒアリング </a:t>
            </a:r>
            <a:r>
              <a:rPr lang="en-US" altLang="ja-JP" smtClean="0"/>
              <a:t>(2011</a:t>
            </a:r>
            <a:r>
              <a:rPr lang="ja-JP" altLang="en-US" smtClean="0"/>
              <a:t>年</a:t>
            </a:r>
            <a:r>
              <a:rPr lang="en-US" altLang="ja-JP" smtClean="0"/>
              <a:t>4</a:t>
            </a:r>
            <a:r>
              <a:rPr lang="ja-JP" altLang="en-US" smtClean="0"/>
              <a:t>月</a:t>
            </a:r>
            <a:r>
              <a:rPr lang="en-US" altLang="ja-JP" smtClean="0"/>
              <a:t>18</a:t>
            </a:r>
            <a:r>
              <a:rPr lang="ja-JP" altLang="en-US" smtClean="0"/>
              <a:t>日</a:t>
            </a:r>
            <a:r>
              <a:rPr lang="en-US" altLang="ja-JP" smtClean="0"/>
              <a:t>)</a:t>
            </a:r>
            <a:endParaRPr lang="en-US" altLang="ja-JP"/>
          </a:p>
        </p:txBody>
      </p:sp>
      <p:sp>
        <p:nvSpPr>
          <p:cNvPr id="45" name="Rectangle 16"/>
          <p:cNvSpPr>
            <a:spLocks noChangeArrowheads="1"/>
          </p:cNvSpPr>
          <p:nvPr/>
        </p:nvSpPr>
        <p:spPr bwMode="auto">
          <a:xfrm>
            <a:off x="785786" y="1357298"/>
            <a:ext cx="3857625" cy="70173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800" b="1" dirty="0" smtClean="0">
                <a:solidFill>
                  <a:srgbClr val="F8F8F8"/>
                </a:solidFill>
                <a:latin typeface="Tahoma" pitchFamily="34" charset="0"/>
              </a:rPr>
              <a:t>試験マス周囲の温度変動要求値 </a:t>
            </a:r>
            <a:endParaRPr lang="en-US" altLang="ja-JP" sz="1800" b="1" dirty="0" smtClean="0">
              <a:solidFill>
                <a:srgbClr val="F8F8F8"/>
              </a:solidFill>
              <a:latin typeface="Tahoma" pitchFamily="34" charset="0"/>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800" b="1" dirty="0" smtClean="0">
                <a:solidFill>
                  <a:srgbClr val="F8F8F8"/>
                </a:solidFill>
                <a:latin typeface="Tahoma" pitchFamily="34" charset="0"/>
              </a:rPr>
              <a:t>　　  </a:t>
            </a:r>
            <a:r>
              <a:rPr lang="en-US" altLang="ja-JP" sz="1800" b="1" dirty="0" smtClean="0">
                <a:solidFill>
                  <a:srgbClr val="CCECFF"/>
                </a:solidFill>
                <a:latin typeface="Tahoma" pitchFamily="34" charset="0"/>
              </a:rPr>
              <a:t>1 x 10</a:t>
            </a:r>
            <a:r>
              <a:rPr lang="en-US" altLang="ja-JP" sz="1800" b="1" baseline="30000" dirty="0" smtClean="0">
                <a:solidFill>
                  <a:srgbClr val="CCECFF"/>
                </a:solidFill>
                <a:latin typeface="Tahoma" pitchFamily="34" charset="0"/>
              </a:rPr>
              <a:t>-3</a:t>
            </a:r>
            <a:r>
              <a:rPr lang="en-US" altLang="ja-JP" sz="1800" b="1" dirty="0" smtClean="0">
                <a:solidFill>
                  <a:srgbClr val="CCECFF"/>
                </a:solidFill>
                <a:latin typeface="Tahoma" pitchFamily="34" charset="0"/>
              </a:rPr>
              <a:t> K/Hz</a:t>
            </a:r>
            <a:r>
              <a:rPr lang="en-US" altLang="ja-JP" sz="1800" b="1" baseline="30000" dirty="0" smtClean="0">
                <a:solidFill>
                  <a:srgbClr val="CCECFF"/>
                </a:solidFill>
                <a:latin typeface="Tahoma" pitchFamily="34" charset="0"/>
              </a:rPr>
              <a:t>1/2</a:t>
            </a:r>
            <a:endParaRPr kumimoji="1" lang="ja-JP" altLang="en-US" sz="1800" b="1" kern="1200" baseline="30000" dirty="0">
              <a:solidFill>
                <a:srgbClr val="CCECFF"/>
              </a:solidFill>
              <a:latin typeface="Tahoma" pitchFamily="34" charset="0"/>
              <a:ea typeface="HGP創英角ｺﾞｼｯｸUB" pitchFamily="50" charset="-128"/>
              <a:cs typeface="+mn-cs"/>
            </a:endParaRPr>
          </a:p>
        </p:txBody>
      </p:sp>
      <p:sp>
        <p:nvSpPr>
          <p:cNvPr id="46" name="右矢印 45"/>
          <p:cNvSpPr/>
          <p:nvPr/>
        </p:nvSpPr>
        <p:spPr bwMode="auto">
          <a:xfrm>
            <a:off x="1000100" y="2239954"/>
            <a:ext cx="214314" cy="214314"/>
          </a:xfrm>
          <a:prstGeom prst="rightArrow">
            <a:avLst/>
          </a:prstGeom>
          <a:solidFill>
            <a:srgbClr val="FFFFFF">
              <a:alpha val="10000"/>
            </a:srgbClr>
          </a:solidFill>
          <a:ln w="31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imes New Roman" pitchFamily="18" charset="0"/>
              <a:ea typeface="HGP創英角ｺﾞｼｯｸUB" pitchFamily="50" charset="-128"/>
            </a:endParaRPr>
          </a:p>
        </p:txBody>
      </p:sp>
      <p:sp>
        <p:nvSpPr>
          <p:cNvPr id="47" name="Rectangle 16"/>
          <p:cNvSpPr>
            <a:spLocks noChangeArrowheads="1"/>
          </p:cNvSpPr>
          <p:nvPr/>
        </p:nvSpPr>
        <p:spPr bwMode="auto">
          <a:xfrm>
            <a:off x="1214441" y="2155765"/>
            <a:ext cx="3643311" cy="70173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800" b="1" dirty="0" smtClean="0">
                <a:solidFill>
                  <a:srgbClr val="F8F8F8"/>
                </a:solidFill>
                <a:latin typeface="Tahoma" pitchFamily="34" charset="0"/>
              </a:rPr>
              <a:t>多重の輻射シールド</a:t>
            </a:r>
            <a:endParaRPr lang="en-US" altLang="ja-JP" sz="1800" b="1" dirty="0" smtClean="0">
              <a:solidFill>
                <a:srgbClr val="F8F8F8"/>
              </a:solidFill>
              <a:latin typeface="Tahoma" pitchFamily="34" charset="0"/>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800" b="1" dirty="0" smtClean="0">
                <a:solidFill>
                  <a:srgbClr val="F8F8F8"/>
                </a:solidFill>
                <a:latin typeface="Tahoma" pitchFamily="34" charset="0"/>
              </a:rPr>
              <a:t>大きな熱浴</a:t>
            </a:r>
            <a:r>
              <a:rPr lang="en-US" altLang="ja-JP" sz="1800" b="1" dirty="0" smtClean="0">
                <a:solidFill>
                  <a:srgbClr val="F8F8F8"/>
                </a:solidFill>
                <a:latin typeface="Tahoma" pitchFamily="34" charset="0"/>
              </a:rPr>
              <a:t>, </a:t>
            </a:r>
            <a:r>
              <a:rPr lang="ja-JP" altLang="en-US" sz="1800" b="1" dirty="0" smtClean="0">
                <a:solidFill>
                  <a:srgbClr val="F8F8F8"/>
                </a:solidFill>
                <a:latin typeface="Tahoma" pitchFamily="34" charset="0"/>
              </a:rPr>
              <a:t>熱伝導の良い材質</a:t>
            </a:r>
            <a:endParaRPr lang="en-US" altLang="ja-JP" sz="1800" b="1" dirty="0" smtClean="0">
              <a:solidFill>
                <a:srgbClr val="F8F8F8"/>
              </a:solidFill>
              <a:latin typeface="Tahoma" pitchFamily="34" charset="0"/>
            </a:endParaRPr>
          </a:p>
        </p:txBody>
      </p:sp>
      <p:pic>
        <p:nvPicPr>
          <p:cNvPr id="1180674" name="Picture 2"/>
          <p:cNvPicPr>
            <a:picLocks noChangeAspect="1" noChangeArrowheads="1"/>
          </p:cNvPicPr>
          <p:nvPr/>
        </p:nvPicPr>
        <p:blipFill>
          <a:blip r:embed="rId3" cstate="print">
            <a:clrChange>
              <a:clrFrom>
                <a:srgbClr val="808080"/>
              </a:clrFrom>
              <a:clrTo>
                <a:srgbClr val="808080">
                  <a:alpha val="0"/>
                </a:srgbClr>
              </a:clrTo>
            </a:clrChange>
          </a:blip>
          <a:srcRect/>
          <a:stretch>
            <a:fillRect/>
          </a:stretch>
        </p:blipFill>
        <p:spPr bwMode="auto">
          <a:xfrm>
            <a:off x="4438342" y="3424211"/>
            <a:ext cx="4491376" cy="2933747"/>
          </a:xfrm>
          <a:prstGeom prst="rect">
            <a:avLst/>
          </a:prstGeom>
          <a:noFill/>
          <a:ln w="9525">
            <a:noFill/>
            <a:miter lim="800000"/>
            <a:headEnd/>
            <a:tailEnd/>
          </a:ln>
          <a:effectLst/>
        </p:spPr>
      </p:pic>
      <p:pic>
        <p:nvPicPr>
          <p:cNvPr id="20" name="図 16" descr="photo_sat_3_01L.jpg"/>
          <p:cNvPicPr>
            <a:picLocks noChangeAspect="1"/>
          </p:cNvPicPr>
          <p:nvPr/>
        </p:nvPicPr>
        <p:blipFill>
          <a:blip r:embed="rId4" cstate="print"/>
          <a:srcRect/>
          <a:stretch>
            <a:fillRect/>
          </a:stretch>
        </p:blipFill>
        <p:spPr bwMode="auto">
          <a:xfrm>
            <a:off x="6072198" y="1142984"/>
            <a:ext cx="2590054" cy="2071702"/>
          </a:xfrm>
          <a:prstGeom prst="rect">
            <a:avLst/>
          </a:prstGeom>
          <a:noFill/>
          <a:ln w="9525">
            <a:noFill/>
            <a:miter lim="800000"/>
            <a:headEnd/>
            <a:tailEnd/>
          </a:ln>
        </p:spPr>
      </p:pic>
      <p:sp>
        <p:nvSpPr>
          <p:cNvPr id="21" name="Rectangle 16"/>
          <p:cNvSpPr>
            <a:spLocks noChangeArrowheads="1"/>
          </p:cNvSpPr>
          <p:nvPr/>
        </p:nvSpPr>
        <p:spPr bwMode="auto">
          <a:xfrm>
            <a:off x="642910" y="3286124"/>
            <a:ext cx="3857625" cy="701731"/>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F8F8F8"/>
                </a:solidFill>
                <a:latin typeface="Tahoma" pitchFamily="34" charset="0"/>
              </a:rPr>
              <a:t>SWIM</a:t>
            </a:r>
            <a:r>
              <a:rPr lang="ja-JP" altLang="en-US" sz="1800" b="1" dirty="0" smtClean="0">
                <a:solidFill>
                  <a:srgbClr val="F8F8F8"/>
                </a:solidFill>
                <a:latin typeface="Tahoma" pitchFamily="34" charset="0"/>
              </a:rPr>
              <a:t>モジュール</a:t>
            </a:r>
            <a:r>
              <a:rPr lang="en-US" altLang="ja-JP" sz="1800" b="1" dirty="0" smtClean="0">
                <a:solidFill>
                  <a:srgbClr val="F8F8F8"/>
                </a:solidFill>
                <a:latin typeface="Tahoma" pitchFamily="34" charset="0"/>
              </a:rPr>
              <a:t>  (SDS-1</a:t>
            </a:r>
            <a:r>
              <a:rPr lang="ja-JP" altLang="en-US" sz="1800" b="1" dirty="0" smtClean="0">
                <a:solidFill>
                  <a:srgbClr val="F8F8F8"/>
                </a:solidFill>
                <a:latin typeface="Tahoma" pitchFamily="34" charset="0"/>
              </a:rPr>
              <a:t>搭載</a:t>
            </a:r>
            <a:r>
              <a:rPr lang="en-US" altLang="ja-JP" sz="1800" b="1" dirty="0" smtClean="0">
                <a:solidFill>
                  <a:srgbClr val="F8F8F8"/>
                </a:solidFill>
                <a:latin typeface="Tahoma" pitchFamily="34" charset="0"/>
              </a:rPr>
              <a:t>)</a:t>
            </a:r>
          </a:p>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F8F8F8"/>
                </a:solidFill>
                <a:latin typeface="Tahoma" pitchFamily="34" charset="0"/>
              </a:rPr>
              <a:t>            </a:t>
            </a:r>
            <a:r>
              <a:rPr lang="ja-JP" altLang="en-US" sz="1800" b="1" dirty="0" err="1" smtClean="0">
                <a:solidFill>
                  <a:srgbClr val="F8F8F8"/>
                </a:solidFill>
                <a:latin typeface="Tahoma" pitchFamily="34" charset="0"/>
              </a:rPr>
              <a:t>での</a:t>
            </a:r>
            <a:r>
              <a:rPr lang="ja-JP" altLang="en-US" sz="1800" b="1" dirty="0" smtClean="0">
                <a:solidFill>
                  <a:srgbClr val="F8F8F8"/>
                </a:solidFill>
                <a:latin typeface="Tahoma" pitchFamily="34" charset="0"/>
              </a:rPr>
              <a:t>温度変動実測結果</a:t>
            </a:r>
            <a:r>
              <a:rPr lang="en-US" altLang="ja-JP" sz="1800" b="1" dirty="0" smtClean="0">
                <a:solidFill>
                  <a:srgbClr val="F8F8F8"/>
                </a:solidFill>
                <a:latin typeface="Tahoma" pitchFamily="34" charset="0"/>
              </a:rPr>
              <a:t>  </a:t>
            </a:r>
          </a:p>
        </p:txBody>
      </p:sp>
      <p:sp>
        <p:nvSpPr>
          <p:cNvPr id="22" name="Rectangle 16"/>
          <p:cNvSpPr>
            <a:spLocks noChangeArrowheads="1"/>
          </p:cNvSpPr>
          <p:nvPr/>
        </p:nvSpPr>
        <p:spPr bwMode="auto">
          <a:xfrm>
            <a:off x="6572264" y="5500702"/>
            <a:ext cx="1643074" cy="366895"/>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CCECFF"/>
                </a:solidFill>
                <a:latin typeface="Tahoma" pitchFamily="34" charset="0"/>
              </a:rPr>
              <a:t>DPF</a:t>
            </a:r>
            <a:r>
              <a:rPr lang="ja-JP" altLang="en-US" sz="1800" b="1" dirty="0" smtClean="0">
                <a:solidFill>
                  <a:srgbClr val="CCECFF"/>
                </a:solidFill>
                <a:latin typeface="Tahoma" pitchFamily="34" charset="0"/>
              </a:rPr>
              <a:t>要求値</a:t>
            </a:r>
            <a:endParaRPr kumimoji="1" lang="ja-JP" altLang="en-US" sz="1800" b="1" kern="1200" baseline="30000" dirty="0">
              <a:solidFill>
                <a:srgbClr val="CCECFF"/>
              </a:solidFill>
              <a:latin typeface="Tahoma" pitchFamily="34" charset="0"/>
              <a:ea typeface="HGP創英角ｺﾞｼｯｸUB" pitchFamily="50" charset="-128"/>
              <a:cs typeface="+mn-cs"/>
            </a:endParaRPr>
          </a:p>
        </p:txBody>
      </p:sp>
      <p:cxnSp>
        <p:nvCxnSpPr>
          <p:cNvPr id="23" name="直線コネクタ 22"/>
          <p:cNvCxnSpPr/>
          <p:nvPr/>
        </p:nvCxnSpPr>
        <p:spPr bwMode="auto">
          <a:xfrm>
            <a:off x="6500826" y="5429264"/>
            <a:ext cx="1428760" cy="1588"/>
          </a:xfrm>
          <a:prstGeom prst="line">
            <a:avLst/>
          </a:prstGeom>
          <a:solidFill>
            <a:srgbClr val="FAFFC9">
              <a:alpha val="50000"/>
            </a:srgbClr>
          </a:solidFill>
          <a:ln w="63500" cap="flat" cmpd="sng" algn="ctr">
            <a:solidFill>
              <a:srgbClr val="CCECFF"/>
            </a:solidFill>
            <a:prstDash val="solid"/>
            <a:round/>
            <a:headEnd type="none" w="med" len="med"/>
            <a:tailEnd type="none" w="med" len="med"/>
          </a:ln>
          <a:effectLst/>
        </p:spPr>
      </p:cxnSp>
      <p:sp>
        <p:nvSpPr>
          <p:cNvPr id="25" name="右矢印 24"/>
          <p:cNvSpPr/>
          <p:nvPr/>
        </p:nvSpPr>
        <p:spPr bwMode="auto">
          <a:xfrm>
            <a:off x="1214414" y="4987987"/>
            <a:ext cx="214314" cy="214314"/>
          </a:xfrm>
          <a:prstGeom prst="rightArrow">
            <a:avLst/>
          </a:prstGeom>
          <a:solidFill>
            <a:srgbClr val="FFFFFF">
              <a:alpha val="10000"/>
            </a:srgbClr>
          </a:solidFill>
          <a:ln w="31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imes New Roman" pitchFamily="18" charset="0"/>
              <a:ea typeface="HGP創英角ｺﾞｼｯｸUB" pitchFamily="50" charset="-128"/>
            </a:endParaRPr>
          </a:p>
        </p:txBody>
      </p:sp>
      <p:sp>
        <p:nvSpPr>
          <p:cNvPr id="26" name="Rectangle 16"/>
          <p:cNvSpPr>
            <a:spLocks noChangeArrowheads="1"/>
          </p:cNvSpPr>
          <p:nvPr/>
        </p:nvSpPr>
        <p:spPr bwMode="auto">
          <a:xfrm>
            <a:off x="1441455" y="4929198"/>
            <a:ext cx="3643311" cy="70173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b="1" dirty="0" smtClean="0">
                <a:solidFill>
                  <a:srgbClr val="F8F8F8"/>
                </a:solidFill>
                <a:latin typeface="Tahoma" pitchFamily="34" charset="0"/>
              </a:rPr>
              <a:t>DPF</a:t>
            </a:r>
            <a:r>
              <a:rPr lang="ja-JP" altLang="en-US" sz="1800" b="1" dirty="0" smtClean="0">
                <a:solidFill>
                  <a:srgbClr val="F8F8F8"/>
                </a:solidFill>
                <a:latin typeface="Tahoma" pitchFamily="34" charset="0"/>
              </a:rPr>
              <a:t>の要求値を</a:t>
            </a:r>
            <a:endParaRPr lang="en-US" altLang="ja-JP" sz="1800" b="1" dirty="0" smtClean="0">
              <a:solidFill>
                <a:srgbClr val="F8F8F8"/>
              </a:solidFill>
              <a:latin typeface="Tahoma" pitchFamily="34" charset="0"/>
            </a:endParaRPr>
          </a:p>
          <a:p>
            <a:pPr algn="l" rtl="0" fontAlgn="base">
              <a:lnSpc>
                <a:spcPct val="110000"/>
              </a:lnSpc>
              <a:spcBef>
                <a:spcPct val="0"/>
              </a:spcBef>
              <a:spcAft>
                <a:spcPct val="0"/>
              </a:spcAft>
              <a:buClr>
                <a:srgbClr val="003366"/>
              </a:buClr>
              <a:buSzPct val="70000"/>
              <a:buFont typeface="Wingdings" pitchFamily="2" charset="2"/>
              <a:buNone/>
            </a:pPr>
            <a:r>
              <a:rPr lang="ja-JP" altLang="en-US" sz="1800" b="1" dirty="0" smtClean="0">
                <a:solidFill>
                  <a:srgbClr val="F8F8F8"/>
                </a:solidFill>
                <a:latin typeface="Tahoma" pitchFamily="34" charset="0"/>
              </a:rPr>
              <a:t>     　ほぼ満たす結果</a:t>
            </a:r>
            <a:endParaRPr lang="en-US" altLang="ja-JP" sz="1800" b="1" dirty="0" smtClean="0">
              <a:solidFill>
                <a:srgbClr val="F8F8F8"/>
              </a:solidFill>
              <a:latin typeface="Tahoma" pitchFamily="34" charset="0"/>
            </a:endParaRPr>
          </a:p>
        </p:txBody>
      </p:sp>
      <p:sp>
        <p:nvSpPr>
          <p:cNvPr id="27" name="Rectangle 16"/>
          <p:cNvSpPr>
            <a:spLocks noChangeArrowheads="1"/>
          </p:cNvSpPr>
          <p:nvPr/>
        </p:nvSpPr>
        <p:spPr bwMode="auto">
          <a:xfrm>
            <a:off x="1000073" y="4130731"/>
            <a:ext cx="3429024" cy="634020"/>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ja-JP" altLang="en-US" sz="1600" b="1" dirty="0" smtClean="0">
                <a:solidFill>
                  <a:srgbClr val="F8F8F8"/>
                </a:solidFill>
                <a:latin typeface="Tahoma" pitchFamily="34" charset="0"/>
              </a:rPr>
              <a:t>サバイバルヒータでの</a:t>
            </a:r>
            <a:r>
              <a:rPr lang="en-US" altLang="ja-JP" sz="1600" b="1" dirty="0" smtClean="0">
                <a:solidFill>
                  <a:srgbClr val="F8F8F8"/>
                </a:solidFill>
                <a:latin typeface="Tahoma" pitchFamily="34" charset="0"/>
              </a:rPr>
              <a:t>ON/OFF</a:t>
            </a:r>
            <a:r>
              <a:rPr lang="ja-JP" altLang="en-US" sz="1600" b="1" dirty="0" smtClean="0">
                <a:solidFill>
                  <a:srgbClr val="F8F8F8"/>
                </a:solidFill>
                <a:latin typeface="Tahoma" pitchFamily="34" charset="0"/>
              </a:rPr>
              <a:t>制御</a:t>
            </a:r>
            <a:endParaRPr lang="en-US" altLang="ja-JP" sz="1600" b="1" dirty="0" smtClean="0">
              <a:solidFill>
                <a:srgbClr val="F8F8F8"/>
              </a:solidFill>
              <a:latin typeface="Tahoma" pitchFamily="34" charset="0"/>
            </a:endParaRPr>
          </a:p>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F8F8F8"/>
                </a:solidFill>
                <a:latin typeface="Tahoma" pitchFamily="34" charset="0"/>
              </a:rPr>
              <a:t>SWIM</a:t>
            </a:r>
            <a:r>
              <a:rPr lang="ja-JP" altLang="en-US" sz="1600" b="1" dirty="0" smtClean="0">
                <a:solidFill>
                  <a:srgbClr val="F8F8F8"/>
                </a:solidFill>
                <a:latin typeface="Tahoma" pitchFamily="34" charset="0"/>
              </a:rPr>
              <a:t>では温度制御はしていない</a:t>
            </a:r>
            <a:endParaRPr lang="en-US" altLang="ja-JP" sz="1600" b="1" dirty="0" smtClean="0">
              <a:solidFill>
                <a:srgbClr val="F8F8F8"/>
              </a:solidFill>
              <a:latin typeface="Tahoma" pitchFamily="34" charset="0"/>
            </a:endParaRPr>
          </a:p>
        </p:txBody>
      </p:sp>
      <p:sp>
        <p:nvSpPr>
          <p:cNvPr id="29" name="円/楕円 28"/>
          <p:cNvSpPr/>
          <p:nvPr/>
        </p:nvSpPr>
        <p:spPr bwMode="auto">
          <a:xfrm>
            <a:off x="6786578" y="2428868"/>
            <a:ext cx="785818" cy="785818"/>
          </a:xfrm>
          <a:prstGeom prst="ellipse">
            <a:avLst/>
          </a:prstGeom>
          <a:noFill/>
          <a:ln w="635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smtClean="0">
              <a:ln>
                <a:noFill/>
              </a:ln>
              <a:solidFill>
                <a:schemeClr val="tx1"/>
              </a:solidFill>
              <a:effectLst/>
              <a:latin typeface="Times New Roman" pitchFamily="18" charset="0"/>
              <a:ea typeface="HGP創英角ｺﾞｼｯｸUB" pitchFamily="50" charset="-128"/>
            </a:endParaRPr>
          </a:p>
        </p:txBody>
      </p:sp>
      <p:sp>
        <p:nvSpPr>
          <p:cNvPr id="31" name="正方形/長方形 30"/>
          <p:cNvSpPr/>
          <p:nvPr/>
        </p:nvSpPr>
        <p:spPr>
          <a:xfrm>
            <a:off x="6333025" y="3121223"/>
            <a:ext cx="739305" cy="307777"/>
          </a:xfrm>
          <a:prstGeom prst="rect">
            <a:avLst/>
          </a:prstGeom>
        </p:spPr>
        <p:txBody>
          <a:bodyPr wrap="none">
            <a:spAutoFit/>
          </a:bodyPr>
          <a:lstStyle/>
          <a:p>
            <a:pPr>
              <a:buNone/>
            </a:pPr>
            <a:r>
              <a:rPr lang="en-US" altLang="ja-JP" sz="1400" b="1" dirty="0" smtClean="0">
                <a:solidFill>
                  <a:srgbClr val="F8F8F8"/>
                </a:solidFill>
                <a:latin typeface="Tahoma" pitchFamily="34" charset="0"/>
              </a:rPr>
              <a:t>SDS-1</a:t>
            </a:r>
            <a:endParaRPr lang="ja-JP" altLang="en-US" sz="1400" dirty="0"/>
          </a:p>
        </p:txBody>
      </p:sp>
      <p:sp>
        <p:nvSpPr>
          <p:cNvPr id="32" name="Rectangle 16"/>
          <p:cNvSpPr>
            <a:spLocks noChangeArrowheads="1"/>
          </p:cNvSpPr>
          <p:nvPr/>
        </p:nvSpPr>
        <p:spPr bwMode="auto">
          <a:xfrm>
            <a:off x="1584331" y="5715016"/>
            <a:ext cx="3643311" cy="366895"/>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600" b="1" dirty="0" smtClean="0">
                <a:solidFill>
                  <a:srgbClr val="DDDDDD"/>
                </a:solidFill>
                <a:latin typeface="Tahoma" pitchFamily="34" charset="0"/>
              </a:rPr>
              <a:t>(ADC</a:t>
            </a:r>
            <a:r>
              <a:rPr lang="ja-JP" altLang="en-US" sz="1600" b="1" dirty="0" smtClean="0">
                <a:solidFill>
                  <a:srgbClr val="DDDDDD"/>
                </a:solidFill>
                <a:latin typeface="Tahoma" pitchFamily="34" charset="0"/>
              </a:rPr>
              <a:t>雑音による測定限界</a:t>
            </a:r>
            <a:r>
              <a:rPr lang="en-US" altLang="ja-JP" sz="1600" b="1" dirty="0" smtClean="0">
                <a:solidFill>
                  <a:srgbClr val="DDDDDD"/>
                </a:solidFill>
                <a:latin typeface="Tahoma" pitchFamily="34" charset="0"/>
              </a:rPr>
              <a:t>)</a:t>
            </a:r>
          </a:p>
        </p:txBody>
      </p:sp>
    </p:spTree>
    <p:extLst>
      <p:ext uri="{BB962C8B-B14F-4D97-AF65-F5344CB8AC3E}">
        <p14:creationId xmlns:p14="http://schemas.microsoft.com/office/powerpoint/2010/main" val="465298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ja-JP" dirty="0" smtClean="0"/>
              <a:t>SWIM</a:t>
            </a:r>
            <a:r>
              <a:rPr lang="ja-JP" altLang="en-US" dirty="0" smtClean="0"/>
              <a:t>の</a:t>
            </a:r>
            <a:r>
              <a:rPr lang="ja-JP" altLang="en-US" dirty="0"/>
              <a:t>構成</a:t>
            </a:r>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a:ea typeface="HGP創英角ｺﾞｼｯｸUB" pitchFamily="50" charset="-128"/>
                <a:cs typeface="+mn-cs"/>
              </a:rPr>
              <a:t>小型衛星による実証シンポジウム </a:t>
            </a:r>
            <a:r>
              <a:rPr lang="en-US" altLang="ja-JP" sz="1200" kern="1200" smtClean="0">
                <a:solidFill>
                  <a:srgbClr val="EAEAEA"/>
                </a:solidFill>
                <a:latin typeface="Tahoma"/>
                <a:ea typeface="HGP創英角ｺﾞｼｯｸUB" pitchFamily="50" charset="-128"/>
                <a:cs typeface="+mn-cs"/>
              </a:rPr>
              <a:t>(2011</a:t>
            </a:r>
            <a:r>
              <a:rPr lang="ja-JP" altLang="en-US" sz="1200" kern="1200" smtClean="0">
                <a:solidFill>
                  <a:srgbClr val="EAEAEA"/>
                </a:solidFill>
                <a:latin typeface="Tahoma"/>
                <a:ea typeface="HGP創英角ｺﾞｼｯｸUB" pitchFamily="50" charset="-128"/>
                <a:cs typeface="+mn-cs"/>
              </a:rPr>
              <a:t>年</a:t>
            </a:r>
            <a:r>
              <a:rPr lang="en-US" altLang="ja-JP" sz="1200" kern="1200" smtClean="0">
                <a:solidFill>
                  <a:srgbClr val="EAEAEA"/>
                </a:solidFill>
                <a:latin typeface="Tahoma"/>
                <a:ea typeface="HGP創英角ｺﾞｼｯｸUB" pitchFamily="50" charset="-128"/>
                <a:cs typeface="+mn-cs"/>
              </a:rPr>
              <a:t>9</a:t>
            </a:r>
            <a:r>
              <a:rPr lang="ja-JP" altLang="en-US" sz="1200" kern="1200" smtClean="0">
                <a:solidFill>
                  <a:srgbClr val="EAEAEA"/>
                </a:solidFill>
                <a:latin typeface="Tahoma"/>
                <a:ea typeface="HGP創英角ｺﾞｼｯｸUB" pitchFamily="50" charset="-128"/>
                <a:cs typeface="+mn-cs"/>
              </a:rPr>
              <a:t>月</a:t>
            </a:r>
            <a:r>
              <a:rPr lang="en-US" altLang="ja-JP" sz="1200" kern="1200" smtClean="0">
                <a:solidFill>
                  <a:srgbClr val="EAEAEA"/>
                </a:solidFill>
                <a:latin typeface="Tahoma"/>
                <a:ea typeface="HGP創英角ｺﾞｼｯｸUB" pitchFamily="50" charset="-128"/>
                <a:cs typeface="+mn-cs"/>
              </a:rPr>
              <a:t>7</a:t>
            </a:r>
            <a:r>
              <a:rPr lang="ja-JP" altLang="en-US" sz="1200" kern="1200" smtClean="0">
                <a:solidFill>
                  <a:srgbClr val="EAEAEA"/>
                </a:solidFill>
                <a:latin typeface="Tahoma"/>
                <a:ea typeface="HGP創英角ｺﾞｼｯｸUB" pitchFamily="50" charset="-128"/>
                <a:cs typeface="+mn-cs"/>
              </a:rPr>
              <a:t>日</a:t>
            </a:r>
            <a:r>
              <a:rPr lang="en-US" altLang="ja-JP" sz="1200" kern="1200" smtClean="0">
                <a:solidFill>
                  <a:srgbClr val="EAEAEA"/>
                </a:solidFill>
                <a:latin typeface="Tahoma"/>
                <a:ea typeface="HGP創英角ｺﾞｼｯｸUB" pitchFamily="50" charset="-128"/>
                <a:cs typeface="+mn-cs"/>
              </a:rPr>
              <a:t>, </a:t>
            </a:r>
            <a:r>
              <a:rPr lang="ja-JP" altLang="en-US" sz="1200" kern="1200" smtClean="0">
                <a:solidFill>
                  <a:srgbClr val="EAEAEA"/>
                </a:solidFill>
                <a:latin typeface="Tahoma"/>
                <a:ea typeface="HGP創英角ｺﾞｼｯｸUB" pitchFamily="50" charset="-128"/>
                <a:cs typeface="+mn-cs"/>
              </a:rPr>
              <a:t>学術総合センター 一ツ橋記念講堂</a:t>
            </a:r>
            <a:r>
              <a:rPr lang="en-US" altLang="ja-JP" sz="1200" kern="1200" smtClean="0">
                <a:solidFill>
                  <a:srgbClr val="EAEAEA"/>
                </a:solidFill>
                <a:latin typeface="Tahoma"/>
                <a:ea typeface="HGP創英角ｺﾞｼｯｸUB" pitchFamily="50" charset="-128"/>
                <a:cs typeface="+mn-cs"/>
              </a:rPr>
              <a:t>)</a:t>
            </a:r>
            <a:endParaRPr lang="en-US" altLang="ja-JP" sz="1200" kern="1200" dirty="0">
              <a:solidFill>
                <a:srgbClr val="EAEAEA"/>
              </a:solidFill>
              <a:latin typeface="Tahoma"/>
              <a:ea typeface="HGP創英角ｺﾞｼｯｸUB" pitchFamily="50" charset="-128"/>
              <a:cs typeface="+mn-cs"/>
            </a:endParaRPr>
          </a:p>
        </p:txBody>
      </p:sp>
      <p:sp>
        <p:nvSpPr>
          <p:cNvPr id="48" name="角丸四角形 47"/>
          <p:cNvSpPr/>
          <p:nvPr/>
        </p:nvSpPr>
        <p:spPr bwMode="auto">
          <a:xfrm>
            <a:off x="179513" y="864008"/>
            <a:ext cx="8712968" cy="5544616"/>
          </a:xfrm>
          <a:prstGeom prst="roundRect">
            <a:avLst>
              <a:gd name="adj" fmla="val 2434"/>
            </a:avLst>
          </a:prstGeom>
          <a:solidFill>
            <a:srgbClr val="FFFFFF"/>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ndParaRPr>
          </a:p>
        </p:txBody>
      </p:sp>
      <p:sp>
        <p:nvSpPr>
          <p:cNvPr id="113" name="AutoShape 4"/>
          <p:cNvSpPr>
            <a:spLocks noChangeArrowheads="1"/>
          </p:cNvSpPr>
          <p:nvPr/>
        </p:nvSpPr>
        <p:spPr bwMode="auto">
          <a:xfrm>
            <a:off x="271212" y="4843970"/>
            <a:ext cx="2588209" cy="1430767"/>
          </a:xfrm>
          <a:prstGeom prst="roundRect">
            <a:avLst>
              <a:gd name="adj" fmla="val 6532"/>
            </a:avLst>
          </a:prstGeom>
          <a:solidFill>
            <a:srgbClr val="FFFFFF">
              <a:lumMod val="85000"/>
              <a:alpha val="60000"/>
            </a:srgbClr>
          </a:solidFill>
          <a:ln w="38100" cap="rnd" algn="ctr">
            <a:noFill/>
            <a:prstDash val="sysDot"/>
            <a:round/>
            <a:headEnd/>
            <a:tailEnd/>
          </a:ln>
        </p:spPr>
        <p:txBody>
          <a:bodyPr wrap="none" anchor="ctr"/>
          <a:lstStyle/>
          <a:p>
            <a:pPr algn="l" fontAlgn="auto">
              <a:spcBef>
                <a:spcPts val="0"/>
              </a:spcBef>
              <a:spcAft>
                <a:spcPts val="0"/>
              </a:spcAft>
              <a:buNone/>
            </a:pPr>
            <a:endParaRPr kumimoji="0" lang="ja-JP" altLang="ja-JP" sz="1800" b="0" i="0" u="none" strike="noStrike" kern="0" cap="none" spc="0" normalizeH="0" noProof="0">
              <a:ln>
                <a:noFill/>
              </a:ln>
              <a:solidFill>
                <a:sysClr val="windowText" lastClr="000000"/>
              </a:solidFill>
              <a:effectLst/>
              <a:uLnTx/>
              <a:uFillTx/>
              <a:latin typeface="Tahoma" pitchFamily="34" charset="0"/>
            </a:endParaRPr>
          </a:p>
        </p:txBody>
      </p:sp>
      <p:sp>
        <p:nvSpPr>
          <p:cNvPr id="114" name="AutoShape 4"/>
          <p:cNvSpPr>
            <a:spLocks noChangeArrowheads="1"/>
          </p:cNvSpPr>
          <p:nvPr/>
        </p:nvSpPr>
        <p:spPr bwMode="auto">
          <a:xfrm>
            <a:off x="3030548" y="4831845"/>
            <a:ext cx="5561255" cy="1477475"/>
          </a:xfrm>
          <a:prstGeom prst="roundRect">
            <a:avLst>
              <a:gd name="adj" fmla="val 6532"/>
            </a:avLst>
          </a:prstGeom>
          <a:solidFill>
            <a:srgbClr val="FFFFFF">
              <a:lumMod val="85000"/>
              <a:alpha val="60000"/>
            </a:srgbClr>
          </a:solidFill>
          <a:ln w="38100" cap="rnd" algn="ctr">
            <a:noFill/>
            <a:prstDash val="sysDot"/>
            <a:round/>
            <a:headEnd/>
            <a:tailEnd/>
          </a:ln>
        </p:spPr>
        <p:txBody>
          <a:bodyPr wrap="none" anchor="ctr"/>
          <a:lstStyle/>
          <a:p>
            <a:pPr algn="l" fontAlgn="auto">
              <a:spcBef>
                <a:spcPts val="0"/>
              </a:spcBef>
              <a:spcAft>
                <a:spcPts val="0"/>
              </a:spcAft>
              <a:buNone/>
            </a:pPr>
            <a:endParaRPr kumimoji="0" lang="ja-JP" altLang="ja-JP" sz="1800" b="0" i="0" u="none" strike="noStrike" kern="0" cap="none" spc="0" normalizeH="0" baseline="0" noProof="0">
              <a:ln>
                <a:noFill/>
              </a:ln>
              <a:solidFill>
                <a:sysClr val="windowText" lastClr="000000"/>
              </a:solidFill>
              <a:effectLst/>
              <a:uLnTx/>
              <a:uFillTx/>
              <a:ea typeface="HGP創英角ｺﾞｼｯｸUB" pitchFamily="50" charset="-128"/>
            </a:endParaRPr>
          </a:p>
        </p:txBody>
      </p:sp>
      <p:sp>
        <p:nvSpPr>
          <p:cNvPr id="115" name="AutoShape 4"/>
          <p:cNvSpPr>
            <a:spLocks noChangeArrowheads="1"/>
          </p:cNvSpPr>
          <p:nvPr/>
        </p:nvSpPr>
        <p:spPr bwMode="auto">
          <a:xfrm>
            <a:off x="296763" y="1795074"/>
            <a:ext cx="3023345" cy="2750820"/>
          </a:xfrm>
          <a:prstGeom prst="roundRect">
            <a:avLst>
              <a:gd name="adj" fmla="val 6532"/>
            </a:avLst>
          </a:prstGeom>
          <a:solidFill>
            <a:srgbClr val="FFFF99">
              <a:alpha val="59999"/>
            </a:srgbClr>
          </a:solidFill>
          <a:ln w="38100" cap="rnd" algn="ctr">
            <a:solidFill>
              <a:srgbClr val="000000"/>
            </a:solidFill>
            <a:prstDash val="sysDot"/>
            <a:round/>
            <a:headEnd/>
            <a:tailEnd/>
          </a:ln>
        </p:spPr>
        <p:txBody>
          <a:bodyPr wrap="none" anchor="ctr"/>
          <a:lstStyle/>
          <a:p>
            <a:pPr algn="l">
              <a:buNone/>
            </a:pPr>
            <a:endParaRPr lang="ja-JP" altLang="ja-JP">
              <a:latin typeface="Tahoma" pitchFamily="34" charset="0"/>
            </a:endParaRPr>
          </a:p>
        </p:txBody>
      </p:sp>
      <p:sp>
        <p:nvSpPr>
          <p:cNvPr id="116" name="テキスト ボックス 20"/>
          <p:cNvSpPr txBox="1">
            <a:spLocks noChangeArrowheads="1"/>
          </p:cNvSpPr>
          <p:nvPr/>
        </p:nvSpPr>
        <p:spPr bwMode="auto">
          <a:xfrm>
            <a:off x="278932" y="3192404"/>
            <a:ext cx="3100792" cy="1277273"/>
          </a:xfrm>
          <a:prstGeom prst="rect">
            <a:avLst/>
          </a:prstGeom>
          <a:noFill/>
          <a:ln w="9525">
            <a:noFill/>
            <a:miter lim="800000"/>
            <a:headEnd/>
            <a:tailEnd/>
          </a:ln>
        </p:spPr>
        <p:txBody>
          <a:bodyPr wrap="square">
            <a:spAutoFit/>
          </a:bodyPr>
          <a:lstStyle/>
          <a:p>
            <a:pPr algn="l" fontAlgn="auto">
              <a:spcBef>
                <a:spcPts val="0"/>
              </a:spcBef>
              <a:spcAft>
                <a:spcPts val="0"/>
              </a:spcAft>
              <a:buNone/>
            </a:pP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PSU</a:t>
            </a: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a:t>
            </a: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CPU</a:t>
            </a: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ボード＋</a:t>
            </a:r>
            <a:r>
              <a:rPr kumimoji="0" lang="en-US" altLang="ja-JP" sz="1100" b="0" i="0" u="none" strike="noStrike" kern="0" cap="none" spc="0" normalizeH="0" noProof="0" dirty="0" err="1">
                <a:ln>
                  <a:noFill/>
                </a:ln>
                <a:solidFill>
                  <a:srgbClr val="000000">
                    <a:lumMod val="65000"/>
                    <a:lumOff val="35000"/>
                  </a:srgbClr>
                </a:solidFill>
                <a:effectLst/>
                <a:uLnTx/>
                <a:uFillTx/>
                <a:latin typeface="Tahoma" pitchFamily="34" charset="0"/>
              </a:rPr>
              <a:t>DataRecord</a:t>
            </a: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ボードからなる</a:t>
            </a:r>
            <a:endPar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endParaRPr>
          </a:p>
          <a:p>
            <a:pPr algn="l" fontAlgn="auto">
              <a:spcBef>
                <a:spcPts val="0"/>
              </a:spcBef>
              <a:spcAft>
                <a:spcPts val="0"/>
              </a:spcAft>
              <a:buNone/>
            </a:pP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JAXA</a:t>
            </a: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開発の</a:t>
            </a: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HR5000</a:t>
            </a: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a:t>
            </a: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CPU</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a:t>
            </a: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Burst-SRAM</a:t>
            </a: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を</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搭載</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a:t>
            </a:r>
          </a:p>
          <a:p>
            <a:pPr algn="l" fontAlgn="auto">
              <a:spcBef>
                <a:spcPts val="0"/>
              </a:spcBef>
              <a:spcAft>
                <a:spcPts val="0"/>
              </a:spcAft>
              <a:buNone/>
            </a:pP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  OS</a:t>
            </a:r>
            <a:r>
              <a:rPr kumimoji="0" lang="ja-JP" altLang="en-US" sz="1100" b="0" i="0" u="none" strike="noStrike" kern="0" cap="none" spc="0" normalizeH="0" noProof="0" dirty="0" err="1">
                <a:ln>
                  <a:noFill/>
                </a:ln>
                <a:solidFill>
                  <a:srgbClr val="000000">
                    <a:lumMod val="65000"/>
                    <a:lumOff val="35000"/>
                  </a:srgbClr>
                </a:solidFill>
                <a:effectLst/>
                <a:uLnTx/>
                <a:uFillTx/>
                <a:latin typeface="Tahoma" pitchFamily="34" charset="0"/>
              </a:rPr>
              <a:t>には</a:t>
            </a: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TRON</a:t>
            </a: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ベースの</a:t>
            </a:r>
            <a:r>
              <a:rPr kumimoji="0" lang="en-US" altLang="ja-JP" sz="1100" b="0" i="0" u="none" strike="noStrike" kern="0" cap="none" spc="0" normalizeH="0" noProof="0" dirty="0" err="1">
                <a:ln>
                  <a:noFill/>
                </a:ln>
                <a:solidFill>
                  <a:srgbClr val="000000">
                    <a:lumMod val="65000"/>
                    <a:lumOff val="35000"/>
                  </a:srgbClr>
                </a:solidFill>
                <a:effectLst/>
                <a:uLnTx/>
                <a:uFillTx/>
                <a:latin typeface="Tahoma" pitchFamily="34" charset="0"/>
              </a:rPr>
              <a:t>eT</a:t>
            </a: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-kernel</a:t>
            </a: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を</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採用</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a:t>
            </a:r>
            <a:endPar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endParaRPr>
          </a:p>
          <a:p>
            <a:pPr algn="l" fontAlgn="auto">
              <a:spcBef>
                <a:spcPts val="0"/>
              </a:spcBef>
              <a:spcAft>
                <a:spcPts val="0"/>
              </a:spcAft>
              <a:buNone/>
            </a:pP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a:t>
            </a:r>
            <a:r>
              <a:rPr kumimoji="0" lang="en-US" altLang="ja-JP" sz="1100" b="0" i="0" u="none" strike="noStrike" kern="0" cap="none" spc="0" normalizeH="0" noProof="0" dirty="0" err="1" smtClean="0">
                <a:ln>
                  <a:noFill/>
                </a:ln>
                <a:solidFill>
                  <a:srgbClr val="000000">
                    <a:lumMod val="65000"/>
                    <a:lumOff val="35000"/>
                  </a:srgbClr>
                </a:solidFill>
                <a:effectLst/>
                <a:uLnTx/>
                <a:uFillTx/>
                <a:latin typeface="Tahoma" pitchFamily="34" charset="0"/>
              </a:rPr>
              <a:t>SapceWire</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 </a:t>
            </a: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I/F</a:t>
            </a: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は</a:t>
            </a: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3</a:t>
            </a: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ポート備えており、</a:t>
            </a: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SWIMmn</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と</a:t>
            </a:r>
            <a:endPar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endParaRPr>
          </a:p>
          <a:p>
            <a:pPr algn="l" fontAlgn="auto">
              <a:spcBef>
                <a:spcPts val="0"/>
              </a:spcBef>
              <a:spcAft>
                <a:spcPts val="0"/>
              </a:spcAft>
              <a:buNone/>
            </a:pP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 </a:t>
            </a:r>
            <a:r>
              <a:rPr kumimoji="0" lang="ja-JP" altLang="en-US" sz="1100" kern="0" dirty="0">
                <a:solidFill>
                  <a:srgbClr val="000000">
                    <a:lumMod val="65000"/>
                    <a:lumOff val="35000"/>
                  </a:srgbClr>
                </a:solidFill>
                <a:latin typeface="Tahoma" pitchFamily="34" charset="0"/>
              </a:rPr>
              <a:t> は</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2</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ポート</a:t>
            </a:r>
            <a:r>
              <a:rPr kumimoji="0" lang="ja-JP" altLang="en-US" sz="1100" kern="0" noProof="0" dirty="0" smtClean="0">
                <a:solidFill>
                  <a:srgbClr val="000000">
                    <a:lumMod val="65000"/>
                    <a:lumOff val="35000"/>
                  </a:srgbClr>
                </a:solidFill>
                <a:latin typeface="Tahoma" pitchFamily="34" charset="0"/>
              </a:rPr>
              <a:t>で接続し</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a:t>
            </a: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冗長通信</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機能を実証</a:t>
            </a: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a:t>
            </a:r>
          </a:p>
          <a:p>
            <a:pPr algn="l" fontAlgn="auto">
              <a:spcBef>
                <a:spcPts val="0"/>
              </a:spcBef>
              <a:spcAft>
                <a:spcPts val="0"/>
              </a:spcAft>
              <a:buNone/>
            </a:pP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ミッションデータ</a:t>
            </a: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の一時保存を目的とした</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データレ</a:t>
            </a:r>
            <a:endPar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endParaRPr>
          </a:p>
          <a:p>
            <a:pPr algn="l" fontAlgn="auto">
              <a:spcBef>
                <a:spcPts val="0"/>
              </a:spcBef>
              <a:spcAft>
                <a:spcPts val="0"/>
              </a:spcAft>
              <a:buNone/>
            </a:pP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  コー</a:t>
            </a:r>
            <a:r>
              <a:rPr kumimoji="0" lang="ja-JP" altLang="en-US" sz="1100" kern="0" dirty="0" smtClean="0">
                <a:solidFill>
                  <a:srgbClr val="000000">
                    <a:lumMod val="65000"/>
                    <a:lumOff val="35000"/>
                  </a:srgbClr>
                </a:solidFill>
                <a:latin typeface="Tahoma" pitchFamily="34" charset="0"/>
              </a:rPr>
              <a:t>ダ</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a:t>
            </a: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1GB</a:t>
            </a: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）を持ち、フレキシブルな運用を</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実施</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a:t>
            </a:r>
            <a:endPar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endParaRPr>
          </a:p>
        </p:txBody>
      </p:sp>
      <p:sp>
        <p:nvSpPr>
          <p:cNvPr id="118" name="AutoShape 4"/>
          <p:cNvSpPr>
            <a:spLocks noChangeArrowheads="1"/>
          </p:cNvSpPr>
          <p:nvPr/>
        </p:nvSpPr>
        <p:spPr bwMode="auto">
          <a:xfrm>
            <a:off x="3601152" y="1689253"/>
            <a:ext cx="5101365" cy="3065929"/>
          </a:xfrm>
          <a:prstGeom prst="roundRect">
            <a:avLst>
              <a:gd name="adj" fmla="val 6532"/>
            </a:avLst>
          </a:prstGeom>
          <a:solidFill>
            <a:srgbClr val="FFFF99">
              <a:alpha val="59999"/>
            </a:srgbClr>
          </a:solidFill>
          <a:ln w="38100" cap="rnd" algn="ctr">
            <a:solidFill>
              <a:srgbClr val="000000"/>
            </a:solidFill>
            <a:prstDash val="sysDot"/>
            <a:round/>
            <a:headEnd/>
            <a:tailEnd/>
          </a:ln>
        </p:spPr>
        <p:txBody>
          <a:bodyPr wrap="none" anchor="ctr"/>
          <a:lstStyle/>
          <a:p>
            <a:pPr algn="l">
              <a:buNone/>
            </a:pPr>
            <a:endParaRPr lang="ja-JP" altLang="ja-JP">
              <a:latin typeface="Tahoma" pitchFamily="34" charset="0"/>
            </a:endParaRPr>
          </a:p>
        </p:txBody>
      </p:sp>
      <p:sp>
        <p:nvSpPr>
          <p:cNvPr id="119" name="Line 6"/>
          <p:cNvSpPr>
            <a:spLocks noChangeShapeType="1"/>
          </p:cNvSpPr>
          <p:nvPr/>
        </p:nvSpPr>
        <p:spPr bwMode="auto">
          <a:xfrm flipV="1">
            <a:off x="4790822" y="2803847"/>
            <a:ext cx="820420" cy="1162765"/>
          </a:xfrm>
          <a:prstGeom prst="line">
            <a:avLst/>
          </a:prstGeom>
          <a:noFill/>
          <a:ln w="76200">
            <a:solidFill>
              <a:srgbClr val="000000"/>
            </a:solidFill>
            <a:round/>
            <a:headEnd/>
            <a:tailEnd/>
          </a:ln>
        </p:spPr>
        <p:txBody>
          <a:bodyPr wrap="none" anchor="ct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20" name="Line 7"/>
          <p:cNvSpPr>
            <a:spLocks noChangeShapeType="1"/>
          </p:cNvSpPr>
          <p:nvPr/>
        </p:nvSpPr>
        <p:spPr bwMode="auto">
          <a:xfrm flipV="1">
            <a:off x="6142620" y="3086304"/>
            <a:ext cx="0" cy="547450"/>
          </a:xfrm>
          <a:prstGeom prst="line">
            <a:avLst/>
          </a:prstGeom>
          <a:noFill/>
          <a:ln w="76200">
            <a:solidFill>
              <a:srgbClr val="000000"/>
            </a:solidFill>
            <a:round/>
            <a:headEnd/>
            <a:tailEnd/>
          </a:ln>
        </p:spPr>
        <p:txBody>
          <a:bodyPr wrap="none" anchor="ct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21" name="Line 8"/>
          <p:cNvSpPr>
            <a:spLocks noChangeShapeType="1"/>
          </p:cNvSpPr>
          <p:nvPr/>
        </p:nvSpPr>
        <p:spPr bwMode="auto">
          <a:xfrm flipV="1">
            <a:off x="6554782" y="4197970"/>
            <a:ext cx="1298496" cy="0"/>
          </a:xfrm>
          <a:prstGeom prst="line">
            <a:avLst/>
          </a:prstGeom>
          <a:noFill/>
          <a:ln w="76200">
            <a:solidFill>
              <a:srgbClr val="000000"/>
            </a:solidFill>
            <a:round/>
            <a:headEnd/>
            <a:tailEnd/>
          </a:ln>
        </p:spPr>
        <p:txBody>
          <a:bodyPr wrap="none" anchor="ct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22" name="Line 9"/>
          <p:cNvSpPr>
            <a:spLocks noChangeShapeType="1"/>
          </p:cNvSpPr>
          <p:nvPr/>
        </p:nvSpPr>
        <p:spPr bwMode="auto">
          <a:xfrm flipH="1" flipV="1">
            <a:off x="7853278" y="3650520"/>
            <a:ext cx="0" cy="547450"/>
          </a:xfrm>
          <a:prstGeom prst="line">
            <a:avLst/>
          </a:prstGeom>
          <a:noFill/>
          <a:ln w="76200">
            <a:solidFill>
              <a:srgbClr val="000000"/>
            </a:solidFill>
            <a:round/>
            <a:headEnd/>
            <a:tailEnd/>
          </a:ln>
        </p:spPr>
        <p:txBody>
          <a:bodyPr wrap="none" anchor="ct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pic>
        <p:nvPicPr>
          <p:cNvPr id="123" name="Picture 10" descr="IMG_0233"/>
          <p:cNvPicPr>
            <a:picLocks noChangeAspect="1" noChangeArrowheads="1"/>
          </p:cNvPicPr>
          <p:nvPr/>
        </p:nvPicPr>
        <p:blipFill>
          <a:blip r:embed="rId3" cstate="print"/>
          <a:srcRect/>
          <a:stretch>
            <a:fillRect/>
          </a:stretch>
        </p:blipFill>
        <p:spPr bwMode="auto">
          <a:xfrm>
            <a:off x="5594017" y="3634761"/>
            <a:ext cx="1149723" cy="862580"/>
          </a:xfrm>
          <a:prstGeom prst="rect">
            <a:avLst/>
          </a:prstGeom>
          <a:noFill/>
          <a:ln w="9525">
            <a:noFill/>
            <a:miter lim="800000"/>
            <a:headEnd/>
            <a:tailEnd/>
          </a:ln>
        </p:spPr>
      </p:pic>
      <p:pic>
        <p:nvPicPr>
          <p:cNvPr id="124" name="Picture 11" descr="IMG_0241"/>
          <p:cNvPicPr>
            <a:picLocks noChangeAspect="1" noChangeArrowheads="1"/>
          </p:cNvPicPr>
          <p:nvPr/>
        </p:nvPicPr>
        <p:blipFill>
          <a:blip r:embed="rId4" cstate="print"/>
          <a:srcRect/>
          <a:stretch>
            <a:fillRect/>
          </a:stretch>
        </p:blipFill>
        <p:spPr bwMode="auto">
          <a:xfrm>
            <a:off x="3831730" y="3443645"/>
            <a:ext cx="1108824" cy="831062"/>
          </a:xfrm>
          <a:prstGeom prst="rect">
            <a:avLst/>
          </a:prstGeom>
          <a:noFill/>
          <a:ln w="9525">
            <a:noFill/>
            <a:miter lim="800000"/>
            <a:headEnd/>
            <a:tailEnd/>
          </a:ln>
        </p:spPr>
      </p:pic>
      <p:pic>
        <p:nvPicPr>
          <p:cNvPr id="125" name="Picture 12" descr="IMG_0239"/>
          <p:cNvPicPr>
            <a:picLocks noChangeAspect="1" noChangeArrowheads="1"/>
          </p:cNvPicPr>
          <p:nvPr/>
        </p:nvPicPr>
        <p:blipFill>
          <a:blip r:embed="rId5" cstate="print"/>
          <a:srcRect/>
          <a:stretch>
            <a:fillRect/>
          </a:stretch>
        </p:blipFill>
        <p:spPr bwMode="auto">
          <a:xfrm>
            <a:off x="5584887" y="2190025"/>
            <a:ext cx="1184404" cy="887412"/>
          </a:xfrm>
          <a:prstGeom prst="rect">
            <a:avLst/>
          </a:prstGeom>
          <a:noFill/>
          <a:ln w="9525">
            <a:noFill/>
            <a:miter lim="800000"/>
            <a:headEnd/>
            <a:tailEnd/>
          </a:ln>
        </p:spPr>
      </p:pic>
      <p:pic>
        <p:nvPicPr>
          <p:cNvPr id="126" name="Picture 13" descr="IMG_0237"/>
          <p:cNvPicPr>
            <a:picLocks noChangeAspect="1" noChangeArrowheads="1"/>
          </p:cNvPicPr>
          <p:nvPr/>
        </p:nvPicPr>
        <p:blipFill>
          <a:blip r:embed="rId6" cstate="print"/>
          <a:srcRect/>
          <a:stretch>
            <a:fillRect/>
          </a:stretch>
        </p:blipFill>
        <p:spPr bwMode="auto">
          <a:xfrm>
            <a:off x="3849028" y="2021395"/>
            <a:ext cx="1111125" cy="833900"/>
          </a:xfrm>
          <a:prstGeom prst="rect">
            <a:avLst/>
          </a:prstGeom>
          <a:noFill/>
          <a:ln w="9525">
            <a:noFill/>
            <a:miter lim="800000"/>
            <a:headEnd/>
            <a:tailEnd/>
          </a:ln>
        </p:spPr>
      </p:pic>
      <p:pic>
        <p:nvPicPr>
          <p:cNvPr id="127" name="Picture 14" descr="IMG_1404"/>
          <p:cNvPicPr>
            <a:picLocks noChangeAspect="1" noChangeArrowheads="1"/>
          </p:cNvPicPr>
          <p:nvPr/>
        </p:nvPicPr>
        <p:blipFill>
          <a:blip r:embed="rId7" cstate="print"/>
          <a:srcRect/>
          <a:stretch>
            <a:fillRect/>
          </a:stretch>
        </p:blipFill>
        <p:spPr bwMode="auto">
          <a:xfrm>
            <a:off x="7098077" y="2703611"/>
            <a:ext cx="1543770" cy="1118411"/>
          </a:xfrm>
          <a:prstGeom prst="rect">
            <a:avLst/>
          </a:prstGeom>
          <a:noFill/>
          <a:ln w="9525">
            <a:noFill/>
            <a:miter lim="800000"/>
            <a:headEnd/>
            <a:tailEnd/>
          </a:ln>
        </p:spPr>
      </p:pic>
      <p:sp>
        <p:nvSpPr>
          <p:cNvPr id="128" name="Text Box 15"/>
          <p:cNvSpPr txBox="1">
            <a:spLocks noChangeArrowheads="1"/>
          </p:cNvSpPr>
          <p:nvPr/>
        </p:nvSpPr>
        <p:spPr bwMode="auto">
          <a:xfrm>
            <a:off x="7140027" y="2468878"/>
            <a:ext cx="1645002" cy="276999"/>
          </a:xfrm>
          <a:prstGeom prst="rect">
            <a:avLst/>
          </a:prstGeom>
          <a:noFill/>
          <a:ln w="50800" algn="ctr">
            <a:noFill/>
            <a:miter lim="800000"/>
            <a:headEnd/>
            <a:tailEnd/>
          </a:ln>
        </p:spPr>
        <p:txBody>
          <a:bodyPr wrap="none">
            <a:spAutoFit/>
          </a:bodyPr>
          <a:lstStyle/>
          <a:p>
            <a:pPr algn="l">
              <a:buNone/>
            </a:pPr>
            <a:r>
              <a:rPr lang="ja-JP" altLang="en-US" sz="1200" dirty="0">
                <a:solidFill>
                  <a:srgbClr val="3333FF"/>
                </a:solidFill>
                <a:latin typeface="Tahoma" pitchFamily="34" charset="0"/>
              </a:rPr>
              <a:t>試験マスモジュール</a:t>
            </a:r>
            <a:r>
              <a:rPr lang="en-US" altLang="ja-JP" sz="1200" dirty="0">
                <a:solidFill>
                  <a:srgbClr val="3333FF"/>
                </a:solidFill>
                <a:latin typeface="Tahoma" pitchFamily="34" charset="0"/>
              </a:rPr>
              <a:t>×2</a:t>
            </a:r>
          </a:p>
        </p:txBody>
      </p:sp>
      <p:sp>
        <p:nvSpPr>
          <p:cNvPr id="129" name="Text Box 16"/>
          <p:cNvSpPr txBox="1">
            <a:spLocks noChangeArrowheads="1"/>
          </p:cNvSpPr>
          <p:nvPr/>
        </p:nvSpPr>
        <p:spPr bwMode="auto">
          <a:xfrm>
            <a:off x="5406369" y="1949355"/>
            <a:ext cx="1576072" cy="276999"/>
          </a:xfrm>
          <a:prstGeom prst="rect">
            <a:avLst/>
          </a:prstGeom>
          <a:noFill/>
          <a:ln w="50800" algn="ctr">
            <a:noFill/>
            <a:miter lim="800000"/>
            <a:headEnd/>
            <a:tailEnd/>
          </a:ln>
        </p:spPr>
        <p:txBody>
          <a:bodyPr wrap="none">
            <a:spAutoFit/>
          </a:bodyPr>
          <a:lstStyle/>
          <a:p>
            <a:pPr algn="l">
              <a:buNone/>
            </a:pPr>
            <a:r>
              <a:rPr lang="ja-JP" altLang="en-US" sz="1200" dirty="0">
                <a:solidFill>
                  <a:srgbClr val="3333FF"/>
                </a:solidFill>
                <a:latin typeface="Tahoma" pitchFamily="34" charset="0"/>
              </a:rPr>
              <a:t>アナログ回路</a:t>
            </a:r>
            <a:r>
              <a:rPr lang="en-US" altLang="ja-JP" sz="1200" dirty="0">
                <a:solidFill>
                  <a:srgbClr val="3333FF"/>
                </a:solidFill>
                <a:latin typeface="Tahoma" pitchFamily="34" charset="0"/>
              </a:rPr>
              <a:t>(DAC</a:t>
            </a:r>
            <a:r>
              <a:rPr lang="ja-JP" altLang="en-US" sz="1200" dirty="0">
                <a:solidFill>
                  <a:srgbClr val="3333FF"/>
                </a:solidFill>
                <a:latin typeface="Tahoma" pitchFamily="34" charset="0"/>
              </a:rPr>
              <a:t>類</a:t>
            </a:r>
            <a:r>
              <a:rPr lang="en-US" altLang="ja-JP" sz="1200" dirty="0">
                <a:solidFill>
                  <a:srgbClr val="3333FF"/>
                </a:solidFill>
                <a:latin typeface="Tahoma" pitchFamily="34" charset="0"/>
              </a:rPr>
              <a:t>)</a:t>
            </a:r>
          </a:p>
        </p:txBody>
      </p:sp>
      <p:sp>
        <p:nvSpPr>
          <p:cNvPr id="130" name="Text Box 17"/>
          <p:cNvSpPr txBox="1">
            <a:spLocks noChangeArrowheads="1"/>
          </p:cNvSpPr>
          <p:nvPr/>
        </p:nvSpPr>
        <p:spPr bwMode="auto">
          <a:xfrm>
            <a:off x="5371786" y="4463665"/>
            <a:ext cx="1576072" cy="276999"/>
          </a:xfrm>
          <a:prstGeom prst="rect">
            <a:avLst/>
          </a:prstGeom>
          <a:noFill/>
          <a:ln w="50800" algn="ctr">
            <a:noFill/>
            <a:miter lim="800000"/>
            <a:headEnd/>
            <a:tailEnd/>
          </a:ln>
        </p:spPr>
        <p:txBody>
          <a:bodyPr wrap="none">
            <a:spAutoFit/>
          </a:bodyPr>
          <a:lstStyle/>
          <a:p>
            <a:pPr algn="l">
              <a:buNone/>
            </a:pPr>
            <a:r>
              <a:rPr lang="ja-JP" altLang="en-US" sz="1200" dirty="0">
                <a:solidFill>
                  <a:srgbClr val="3333FF"/>
                </a:solidFill>
                <a:latin typeface="Tahoma" pitchFamily="34" charset="0"/>
              </a:rPr>
              <a:t>アナログ回路</a:t>
            </a:r>
            <a:r>
              <a:rPr lang="en-US" altLang="ja-JP" sz="1200" dirty="0">
                <a:solidFill>
                  <a:srgbClr val="3333FF"/>
                </a:solidFill>
                <a:latin typeface="Tahoma" pitchFamily="34" charset="0"/>
              </a:rPr>
              <a:t>(ADC</a:t>
            </a:r>
            <a:r>
              <a:rPr lang="ja-JP" altLang="en-US" sz="1200" dirty="0">
                <a:solidFill>
                  <a:srgbClr val="3333FF"/>
                </a:solidFill>
                <a:latin typeface="Tahoma" pitchFamily="34" charset="0"/>
              </a:rPr>
              <a:t>類</a:t>
            </a:r>
            <a:r>
              <a:rPr lang="en-US" altLang="ja-JP" sz="1200" dirty="0">
                <a:solidFill>
                  <a:srgbClr val="3333FF"/>
                </a:solidFill>
                <a:latin typeface="Tahoma" pitchFamily="34" charset="0"/>
              </a:rPr>
              <a:t>)</a:t>
            </a:r>
          </a:p>
        </p:txBody>
      </p:sp>
      <p:sp>
        <p:nvSpPr>
          <p:cNvPr id="131" name="Text Box 18"/>
          <p:cNvSpPr txBox="1">
            <a:spLocks noChangeArrowheads="1"/>
          </p:cNvSpPr>
          <p:nvPr/>
        </p:nvSpPr>
        <p:spPr bwMode="auto">
          <a:xfrm>
            <a:off x="3825962" y="4266811"/>
            <a:ext cx="1096775" cy="276999"/>
          </a:xfrm>
          <a:prstGeom prst="rect">
            <a:avLst/>
          </a:prstGeom>
          <a:noFill/>
          <a:ln w="50800" algn="ctr">
            <a:noFill/>
            <a:miter lim="800000"/>
            <a:headEnd/>
            <a:tailEnd/>
          </a:ln>
        </p:spPr>
        <p:txBody>
          <a:bodyPr wrap="none">
            <a:spAutoFit/>
          </a:bodyPr>
          <a:lstStyle/>
          <a:p>
            <a:pPr algn="l">
              <a:buNone/>
            </a:pPr>
            <a:r>
              <a:rPr lang="ja-JP" altLang="en-US" sz="1200" dirty="0">
                <a:solidFill>
                  <a:srgbClr val="3333FF"/>
                </a:solidFill>
                <a:latin typeface="Tahoma" pitchFamily="34" charset="0"/>
              </a:rPr>
              <a:t>デジタルボード</a:t>
            </a:r>
          </a:p>
        </p:txBody>
      </p:sp>
      <p:sp>
        <p:nvSpPr>
          <p:cNvPr id="132" name="Text Box 19"/>
          <p:cNvSpPr txBox="1">
            <a:spLocks noChangeArrowheads="1"/>
          </p:cNvSpPr>
          <p:nvPr/>
        </p:nvSpPr>
        <p:spPr bwMode="auto">
          <a:xfrm>
            <a:off x="3612875" y="1784880"/>
            <a:ext cx="1514389" cy="276999"/>
          </a:xfrm>
          <a:prstGeom prst="rect">
            <a:avLst/>
          </a:prstGeom>
          <a:noFill/>
          <a:ln w="50800" algn="ctr">
            <a:noFill/>
            <a:miter lim="800000"/>
            <a:headEnd/>
            <a:tailEnd/>
          </a:ln>
        </p:spPr>
        <p:txBody>
          <a:bodyPr wrap="none">
            <a:spAutoFit/>
          </a:bodyPr>
          <a:lstStyle/>
          <a:p>
            <a:pPr algn="l">
              <a:buNone/>
            </a:pPr>
            <a:r>
              <a:rPr lang="en-US" altLang="ja-JP" sz="1200" dirty="0">
                <a:solidFill>
                  <a:srgbClr val="3333FF"/>
                </a:solidFill>
                <a:latin typeface="Tahoma" pitchFamily="34" charset="0"/>
              </a:rPr>
              <a:t>SpaceWire</a:t>
            </a:r>
            <a:r>
              <a:rPr lang="ja-JP" altLang="en-US" sz="1200" dirty="0">
                <a:solidFill>
                  <a:srgbClr val="3333FF"/>
                </a:solidFill>
                <a:latin typeface="Tahoma" pitchFamily="34" charset="0"/>
              </a:rPr>
              <a:t>検証基板</a:t>
            </a:r>
          </a:p>
        </p:txBody>
      </p:sp>
      <p:sp>
        <p:nvSpPr>
          <p:cNvPr id="133" name="Text Box 21"/>
          <p:cNvSpPr txBox="1">
            <a:spLocks noChangeArrowheads="1"/>
          </p:cNvSpPr>
          <p:nvPr/>
        </p:nvSpPr>
        <p:spPr bwMode="auto">
          <a:xfrm>
            <a:off x="1185317" y="992613"/>
            <a:ext cx="1588640" cy="555536"/>
          </a:xfrm>
          <a:prstGeom prst="rect">
            <a:avLst/>
          </a:prstGeom>
          <a:noFill/>
          <a:ln w="50800" algn="ctr">
            <a:noFill/>
            <a:miter lim="800000"/>
            <a:headEnd/>
            <a:tailEnd/>
          </a:ln>
        </p:spPr>
        <p:txBody>
          <a:bodyPr wrap="none">
            <a:spAutoFit/>
          </a:bodyPr>
          <a:lstStyle/>
          <a:p>
            <a:pPr algn="l">
              <a:buNone/>
            </a:pPr>
            <a:r>
              <a:rPr lang="en-US" altLang="ja-JP" sz="1600" dirty="0" smtClean="0">
                <a:solidFill>
                  <a:srgbClr val="000000"/>
                </a:solidFill>
                <a:latin typeface="Tahoma" pitchFamily="34" charset="0"/>
              </a:rPr>
              <a:t>SpaceCube2:</a:t>
            </a:r>
          </a:p>
          <a:p>
            <a:pPr algn="l">
              <a:buNone/>
            </a:pPr>
            <a:r>
              <a:rPr lang="en-US" altLang="ja-JP" sz="1600" dirty="0" smtClean="0">
                <a:solidFill>
                  <a:srgbClr val="000000"/>
                </a:solidFill>
                <a:latin typeface="Tahoma" pitchFamily="34" charset="0"/>
              </a:rPr>
              <a:t> </a:t>
            </a:r>
            <a:r>
              <a:rPr lang="ja-JP" altLang="en-US" sz="1600" dirty="0" smtClean="0">
                <a:solidFill>
                  <a:srgbClr val="000000"/>
                </a:solidFill>
                <a:latin typeface="Tahoma" pitchFamily="34" charset="0"/>
              </a:rPr>
              <a:t>信号処理計算機</a:t>
            </a:r>
            <a:endParaRPr lang="en-US" altLang="ja-JP" sz="1600" dirty="0">
              <a:solidFill>
                <a:srgbClr val="000000"/>
              </a:solidFill>
              <a:latin typeface="Tahoma" pitchFamily="34" charset="0"/>
            </a:endParaRPr>
          </a:p>
        </p:txBody>
      </p:sp>
      <p:sp>
        <p:nvSpPr>
          <p:cNvPr id="134" name="Line 22"/>
          <p:cNvSpPr>
            <a:spLocks noChangeShapeType="1"/>
          </p:cNvSpPr>
          <p:nvPr/>
        </p:nvSpPr>
        <p:spPr bwMode="auto">
          <a:xfrm flipV="1">
            <a:off x="2664340" y="2340126"/>
            <a:ext cx="1192306" cy="170331"/>
          </a:xfrm>
          <a:prstGeom prst="line">
            <a:avLst/>
          </a:prstGeom>
          <a:noFill/>
          <a:ln w="50800">
            <a:solidFill>
              <a:srgbClr val="FF0000"/>
            </a:solidFill>
            <a:round/>
            <a:headEnd type="triangle" w="med" len="med"/>
            <a:tailEnd type="triangle" w="med" len="med"/>
          </a:ln>
        </p:spPr>
        <p:txBody>
          <a:bodyPr wrap="none" anchor="ct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35" name="Line 23"/>
          <p:cNvSpPr>
            <a:spLocks noChangeShapeType="1"/>
          </p:cNvSpPr>
          <p:nvPr/>
        </p:nvSpPr>
        <p:spPr bwMode="auto">
          <a:xfrm>
            <a:off x="2689889" y="2765953"/>
            <a:ext cx="1124174" cy="757965"/>
          </a:xfrm>
          <a:prstGeom prst="line">
            <a:avLst/>
          </a:prstGeom>
          <a:noFill/>
          <a:ln w="50800">
            <a:solidFill>
              <a:srgbClr val="FF0000"/>
            </a:solidFill>
            <a:round/>
            <a:headEnd type="triangle" w="med" len="med"/>
            <a:tailEnd type="triangle" w="med" len="med"/>
          </a:ln>
        </p:spPr>
        <p:txBody>
          <a:bodyPr wrap="none" anchor="ct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36" name="Line 24"/>
          <p:cNvSpPr>
            <a:spLocks noChangeShapeType="1"/>
          </p:cNvSpPr>
          <p:nvPr/>
        </p:nvSpPr>
        <p:spPr bwMode="auto">
          <a:xfrm flipV="1">
            <a:off x="4310784" y="2838975"/>
            <a:ext cx="5754" cy="622764"/>
          </a:xfrm>
          <a:prstGeom prst="line">
            <a:avLst/>
          </a:prstGeom>
          <a:noFill/>
          <a:ln w="50800">
            <a:solidFill>
              <a:srgbClr val="FF0000"/>
            </a:solidFill>
            <a:round/>
            <a:headEnd type="triangle" w="med" len="med"/>
            <a:tailEnd type="triangle" w="med" len="med"/>
          </a:ln>
        </p:spPr>
        <p:txBody>
          <a:bodyPr wrap="none" anchor="ct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37" name="Text Box 28"/>
          <p:cNvSpPr txBox="1">
            <a:spLocks noChangeArrowheads="1"/>
          </p:cNvSpPr>
          <p:nvPr/>
        </p:nvSpPr>
        <p:spPr bwMode="auto">
          <a:xfrm>
            <a:off x="2833162" y="2161026"/>
            <a:ext cx="516552" cy="292388"/>
          </a:xfrm>
          <a:prstGeom prst="rect">
            <a:avLst/>
          </a:prstGeom>
          <a:noFill/>
          <a:ln w="50800" algn="ctr">
            <a:noFill/>
            <a:miter lim="800000"/>
            <a:headEnd/>
            <a:tailEnd/>
          </a:ln>
        </p:spPr>
        <p:txBody>
          <a:bodyPr wrap="none">
            <a:spAutoFit/>
          </a:bodyPr>
          <a:lstStyle/>
          <a:p>
            <a:pPr algn="l">
              <a:buNone/>
            </a:pPr>
            <a:r>
              <a:rPr lang="en-US" altLang="ja-JP" sz="1400" dirty="0">
                <a:solidFill>
                  <a:srgbClr val="FF3300"/>
                </a:solidFill>
                <a:latin typeface="Tahoma" pitchFamily="34" charset="0"/>
              </a:rPr>
              <a:t>SpW</a:t>
            </a:r>
          </a:p>
        </p:txBody>
      </p:sp>
      <p:sp>
        <p:nvSpPr>
          <p:cNvPr id="138" name="Text Box 29"/>
          <p:cNvSpPr txBox="1">
            <a:spLocks noChangeArrowheads="1"/>
          </p:cNvSpPr>
          <p:nvPr/>
        </p:nvSpPr>
        <p:spPr bwMode="auto">
          <a:xfrm>
            <a:off x="2859421" y="2659771"/>
            <a:ext cx="516552" cy="292388"/>
          </a:xfrm>
          <a:prstGeom prst="rect">
            <a:avLst/>
          </a:prstGeom>
          <a:noFill/>
          <a:ln w="50800" algn="ctr">
            <a:noFill/>
            <a:miter lim="800000"/>
            <a:headEnd/>
            <a:tailEnd/>
          </a:ln>
        </p:spPr>
        <p:txBody>
          <a:bodyPr wrap="none">
            <a:spAutoFit/>
          </a:bodyPr>
          <a:lstStyle/>
          <a:p>
            <a:pPr algn="l">
              <a:buNone/>
            </a:pPr>
            <a:r>
              <a:rPr lang="en-US" altLang="ja-JP" sz="1400" dirty="0">
                <a:solidFill>
                  <a:srgbClr val="FF3300"/>
                </a:solidFill>
                <a:latin typeface="Tahoma" pitchFamily="34" charset="0"/>
              </a:rPr>
              <a:t>SpW</a:t>
            </a:r>
          </a:p>
        </p:txBody>
      </p:sp>
      <p:sp>
        <p:nvSpPr>
          <p:cNvPr id="139" name="Text Box 30"/>
          <p:cNvSpPr txBox="1">
            <a:spLocks noChangeArrowheads="1"/>
          </p:cNvSpPr>
          <p:nvPr/>
        </p:nvSpPr>
        <p:spPr bwMode="auto">
          <a:xfrm>
            <a:off x="4349375" y="3040795"/>
            <a:ext cx="516552" cy="292388"/>
          </a:xfrm>
          <a:prstGeom prst="rect">
            <a:avLst/>
          </a:prstGeom>
          <a:noFill/>
          <a:ln w="50800" algn="ctr">
            <a:noFill/>
            <a:miter lim="800000"/>
            <a:headEnd/>
            <a:tailEnd/>
          </a:ln>
        </p:spPr>
        <p:txBody>
          <a:bodyPr wrap="none">
            <a:spAutoFit/>
          </a:bodyPr>
          <a:lstStyle/>
          <a:p>
            <a:pPr algn="l">
              <a:buNone/>
            </a:pPr>
            <a:r>
              <a:rPr lang="en-US" altLang="ja-JP" sz="1400" dirty="0">
                <a:solidFill>
                  <a:srgbClr val="FF3300"/>
                </a:solidFill>
                <a:latin typeface="Tahoma" pitchFamily="34" charset="0"/>
              </a:rPr>
              <a:t>SpW</a:t>
            </a:r>
          </a:p>
        </p:txBody>
      </p:sp>
      <p:sp>
        <p:nvSpPr>
          <p:cNvPr id="140" name="Text Box 31"/>
          <p:cNvSpPr txBox="1">
            <a:spLocks noChangeArrowheads="1"/>
          </p:cNvSpPr>
          <p:nvPr/>
        </p:nvSpPr>
        <p:spPr bwMode="auto">
          <a:xfrm>
            <a:off x="2987824" y="1010334"/>
            <a:ext cx="1590163" cy="438582"/>
          </a:xfrm>
          <a:prstGeom prst="rect">
            <a:avLst/>
          </a:prstGeom>
          <a:noFill/>
          <a:ln w="50800" algn="ctr">
            <a:noFill/>
            <a:miter lim="800000"/>
            <a:headEnd/>
            <a:tailEnd/>
          </a:ln>
        </p:spPr>
        <p:txBody>
          <a:bodyPr wrap="none">
            <a:spAutoFit/>
          </a:bodyPr>
          <a:lstStyle/>
          <a:p>
            <a:pPr algn="l" fontAlgn="auto">
              <a:spcBef>
                <a:spcPts val="0"/>
              </a:spcBef>
              <a:spcAft>
                <a:spcPts val="0"/>
              </a:spcAft>
              <a:buNone/>
            </a:pPr>
            <a:r>
              <a:rPr kumimoji="0" lang="en-US" altLang="ja-JP" sz="1200" b="0" i="0" u="none" strike="noStrike" kern="0" cap="none" spc="0" normalizeH="0" noProof="0" dirty="0">
                <a:ln>
                  <a:noFill/>
                </a:ln>
                <a:solidFill>
                  <a:srgbClr val="000000">
                    <a:lumMod val="50000"/>
                    <a:lumOff val="50000"/>
                  </a:srgbClr>
                </a:solidFill>
                <a:effectLst/>
                <a:uLnTx/>
                <a:uFillTx/>
                <a:latin typeface="Tahoma" pitchFamily="34" charset="0"/>
              </a:rPr>
              <a:t>SpC2-SWIMmn </a:t>
            </a:r>
            <a:r>
              <a:rPr kumimoji="0" lang="ja-JP" altLang="en-US" sz="1200" b="0" i="0" u="none" strike="noStrike" kern="0" cap="none" spc="0" normalizeH="0" noProof="0" dirty="0" smtClean="0">
                <a:ln>
                  <a:noFill/>
                </a:ln>
                <a:solidFill>
                  <a:srgbClr val="000000">
                    <a:lumMod val="50000"/>
                    <a:lumOff val="50000"/>
                  </a:srgbClr>
                </a:solidFill>
                <a:effectLst/>
                <a:uLnTx/>
                <a:uFillTx/>
                <a:latin typeface="Tahoma" pitchFamily="34" charset="0"/>
              </a:rPr>
              <a:t>間で</a:t>
            </a:r>
            <a:endParaRPr kumimoji="0" lang="en-US" altLang="ja-JP" sz="1200" b="0" i="0" u="none" strike="noStrike" kern="0" cap="none" spc="0" normalizeH="0" noProof="0" dirty="0" smtClean="0">
              <a:ln>
                <a:noFill/>
              </a:ln>
              <a:solidFill>
                <a:srgbClr val="000000">
                  <a:lumMod val="50000"/>
                  <a:lumOff val="50000"/>
                </a:srgbClr>
              </a:solidFill>
              <a:effectLst/>
              <a:uLnTx/>
              <a:uFillTx/>
              <a:latin typeface="Tahoma" pitchFamily="34" charset="0"/>
            </a:endParaRPr>
          </a:p>
          <a:p>
            <a:pPr algn="l" fontAlgn="auto">
              <a:spcBef>
                <a:spcPts val="0"/>
              </a:spcBef>
              <a:spcAft>
                <a:spcPts val="0"/>
              </a:spcAft>
              <a:buNone/>
            </a:pPr>
            <a:r>
              <a:rPr kumimoji="0" lang="ja-JP" altLang="en-US" sz="1200" b="0" i="0" u="none" strike="noStrike" kern="0" cap="none" spc="0" normalizeH="0" noProof="0" dirty="0" smtClean="0">
                <a:ln>
                  <a:noFill/>
                </a:ln>
                <a:solidFill>
                  <a:srgbClr val="000000">
                    <a:lumMod val="50000"/>
                    <a:lumOff val="50000"/>
                  </a:srgbClr>
                </a:solidFill>
                <a:effectLst/>
                <a:uLnTx/>
                <a:uFillTx/>
                <a:latin typeface="Tahoma" pitchFamily="34" charset="0"/>
              </a:rPr>
              <a:t>　　　　</a:t>
            </a:r>
            <a:r>
              <a:rPr kumimoji="0" lang="en-US" altLang="ja-JP" sz="1200" b="0" i="0" u="none" strike="noStrike" kern="0" cap="none" spc="0" normalizeH="0" noProof="0" dirty="0" smtClean="0">
                <a:ln>
                  <a:noFill/>
                </a:ln>
                <a:solidFill>
                  <a:srgbClr val="000000">
                    <a:lumMod val="50000"/>
                    <a:lumOff val="50000"/>
                  </a:srgbClr>
                </a:solidFill>
                <a:effectLst/>
                <a:uLnTx/>
                <a:uFillTx/>
                <a:latin typeface="Tahoma" pitchFamily="34" charset="0"/>
              </a:rPr>
              <a:t>SpaceWire</a:t>
            </a:r>
            <a:r>
              <a:rPr kumimoji="0" lang="ja-JP" altLang="en-US" sz="1200" b="0" i="0" u="none" strike="noStrike" kern="0" cap="none" spc="0" normalizeH="0" noProof="0" dirty="0" smtClean="0">
                <a:ln>
                  <a:noFill/>
                </a:ln>
                <a:solidFill>
                  <a:srgbClr val="000000">
                    <a:lumMod val="50000"/>
                    <a:lumOff val="50000"/>
                  </a:srgbClr>
                </a:solidFill>
                <a:effectLst/>
                <a:uLnTx/>
                <a:uFillTx/>
                <a:latin typeface="Tahoma" pitchFamily="34" charset="0"/>
              </a:rPr>
              <a:t>通信</a:t>
            </a:r>
            <a:r>
              <a:rPr kumimoji="0" lang="en-US" altLang="ja-JP" sz="1200" b="0" i="0" u="none" strike="noStrike" kern="0" cap="none" spc="0" normalizeH="0" noProof="0" dirty="0" smtClean="0">
                <a:ln>
                  <a:noFill/>
                </a:ln>
                <a:solidFill>
                  <a:srgbClr val="000000">
                    <a:lumMod val="50000"/>
                    <a:lumOff val="50000"/>
                  </a:srgbClr>
                </a:solidFill>
                <a:effectLst/>
                <a:uLnTx/>
                <a:uFillTx/>
                <a:latin typeface="Tahoma" pitchFamily="34" charset="0"/>
              </a:rPr>
              <a:t>.</a:t>
            </a:r>
            <a:endParaRPr kumimoji="0" lang="ja-JP" altLang="en-US" sz="1200" b="0" i="0" u="none" strike="noStrike" kern="0" cap="none" spc="0" normalizeH="0" noProof="0" dirty="0">
              <a:ln>
                <a:noFill/>
              </a:ln>
              <a:solidFill>
                <a:srgbClr val="000000">
                  <a:lumMod val="50000"/>
                  <a:lumOff val="50000"/>
                </a:srgbClr>
              </a:solidFill>
              <a:effectLst/>
              <a:uLnTx/>
              <a:uFillTx/>
              <a:latin typeface="Tahoma" pitchFamily="34" charset="0"/>
            </a:endParaRPr>
          </a:p>
        </p:txBody>
      </p:sp>
      <p:sp>
        <p:nvSpPr>
          <p:cNvPr id="141" name="Line 37"/>
          <p:cNvSpPr>
            <a:spLocks noChangeShapeType="1"/>
          </p:cNvSpPr>
          <p:nvPr/>
        </p:nvSpPr>
        <p:spPr bwMode="auto">
          <a:xfrm>
            <a:off x="6828021" y="4103314"/>
            <a:ext cx="888286" cy="0"/>
          </a:xfrm>
          <a:prstGeom prst="line">
            <a:avLst/>
          </a:prstGeom>
          <a:noFill/>
          <a:ln w="12700">
            <a:solidFill>
              <a:srgbClr val="000000"/>
            </a:solidFill>
            <a:round/>
            <a:headEnd/>
            <a:tailEnd type="triangle" w="med" len="med"/>
          </a:ln>
        </p:spPr>
        <p:txBody>
          <a:bodyPr wrap="none" anchor="ct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42" name="Line 38"/>
          <p:cNvSpPr>
            <a:spLocks noChangeShapeType="1"/>
          </p:cNvSpPr>
          <p:nvPr/>
        </p:nvSpPr>
        <p:spPr bwMode="auto">
          <a:xfrm flipH="1">
            <a:off x="6802471" y="4309659"/>
            <a:ext cx="889794" cy="0"/>
          </a:xfrm>
          <a:prstGeom prst="line">
            <a:avLst/>
          </a:prstGeom>
          <a:noFill/>
          <a:ln w="12700">
            <a:solidFill>
              <a:srgbClr val="000000"/>
            </a:solidFill>
            <a:round/>
            <a:headEnd/>
            <a:tailEnd type="triangle" w="med" len="med"/>
          </a:ln>
        </p:spPr>
        <p:txBody>
          <a:bodyPr wrap="none" anchor="ct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43" name="Line 39"/>
          <p:cNvSpPr>
            <a:spLocks noChangeShapeType="1"/>
          </p:cNvSpPr>
          <p:nvPr/>
        </p:nvSpPr>
        <p:spPr bwMode="auto">
          <a:xfrm>
            <a:off x="6262827" y="3231793"/>
            <a:ext cx="0" cy="206614"/>
          </a:xfrm>
          <a:prstGeom prst="line">
            <a:avLst/>
          </a:prstGeom>
          <a:noFill/>
          <a:ln w="12700">
            <a:solidFill>
              <a:srgbClr val="000000"/>
            </a:solidFill>
            <a:round/>
            <a:headEnd/>
            <a:tailEnd type="triangle" w="med" len="med"/>
          </a:ln>
        </p:spPr>
        <p:txBody>
          <a:bodyPr wrap="none" anchor="ct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44" name="Line 40"/>
          <p:cNvSpPr>
            <a:spLocks noChangeShapeType="1"/>
          </p:cNvSpPr>
          <p:nvPr/>
        </p:nvSpPr>
        <p:spPr bwMode="auto">
          <a:xfrm flipV="1">
            <a:off x="5988349" y="3257344"/>
            <a:ext cx="0" cy="205105"/>
          </a:xfrm>
          <a:prstGeom prst="line">
            <a:avLst/>
          </a:prstGeom>
          <a:noFill/>
          <a:ln w="12700">
            <a:solidFill>
              <a:srgbClr val="000000"/>
            </a:solidFill>
            <a:round/>
            <a:headEnd/>
            <a:tailEnd type="triangle" w="med" len="med"/>
          </a:ln>
        </p:spPr>
        <p:txBody>
          <a:bodyPr wrap="none" anchor="ct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45" name="Line 41"/>
          <p:cNvSpPr>
            <a:spLocks noChangeShapeType="1"/>
          </p:cNvSpPr>
          <p:nvPr/>
        </p:nvSpPr>
        <p:spPr bwMode="auto">
          <a:xfrm flipV="1">
            <a:off x="4995927" y="3008952"/>
            <a:ext cx="342345" cy="478076"/>
          </a:xfrm>
          <a:prstGeom prst="line">
            <a:avLst/>
          </a:prstGeom>
          <a:noFill/>
          <a:ln w="12700">
            <a:solidFill>
              <a:srgbClr val="000000"/>
            </a:solidFill>
            <a:round/>
            <a:headEnd/>
            <a:tailEnd type="triangle" w="med" len="med"/>
          </a:ln>
        </p:spPr>
        <p:txBody>
          <a:bodyPr wrap="none" anchor="ct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46" name="Line 42"/>
          <p:cNvSpPr>
            <a:spLocks noChangeShapeType="1"/>
          </p:cNvSpPr>
          <p:nvPr/>
        </p:nvSpPr>
        <p:spPr bwMode="auto">
          <a:xfrm flipH="1">
            <a:off x="5065301" y="3351297"/>
            <a:ext cx="272971" cy="410210"/>
          </a:xfrm>
          <a:prstGeom prst="line">
            <a:avLst/>
          </a:prstGeom>
          <a:noFill/>
          <a:ln w="12700">
            <a:solidFill>
              <a:srgbClr val="000000"/>
            </a:solidFill>
            <a:round/>
            <a:headEnd/>
            <a:tailEnd type="triangle" w="med" len="med"/>
          </a:ln>
        </p:spPr>
        <p:txBody>
          <a:bodyPr wrap="none" anchor="ct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47" name="Text Box 43"/>
          <p:cNvSpPr txBox="1">
            <a:spLocks noChangeArrowheads="1"/>
          </p:cNvSpPr>
          <p:nvPr/>
        </p:nvSpPr>
        <p:spPr bwMode="auto">
          <a:xfrm>
            <a:off x="6895618" y="4282869"/>
            <a:ext cx="732797" cy="233910"/>
          </a:xfrm>
          <a:prstGeom prst="rect">
            <a:avLst/>
          </a:prstGeom>
          <a:noFill/>
          <a:ln w="50800" algn="ctr">
            <a:noFill/>
            <a:miter lim="800000"/>
            <a:headEnd/>
            <a:tailEnd/>
          </a:ln>
        </p:spPr>
        <p:txBody>
          <a:bodyPr wrap="none">
            <a:spAutoFit/>
          </a:bodyPr>
          <a:lstStyle/>
          <a:p>
            <a:pPr algn="l">
              <a:buNone/>
            </a:pPr>
            <a:r>
              <a:rPr lang="ja-JP" altLang="en-US" sz="1000" dirty="0">
                <a:solidFill>
                  <a:srgbClr val="003300"/>
                </a:solidFill>
                <a:latin typeface="Tahoma" pitchFamily="34" charset="0"/>
              </a:rPr>
              <a:t>エラー信号</a:t>
            </a:r>
          </a:p>
        </p:txBody>
      </p:sp>
      <p:sp>
        <p:nvSpPr>
          <p:cNvPr id="148" name="Text Box 44"/>
          <p:cNvSpPr txBox="1">
            <a:spLocks noChangeArrowheads="1"/>
          </p:cNvSpPr>
          <p:nvPr/>
        </p:nvSpPr>
        <p:spPr bwMode="auto">
          <a:xfrm>
            <a:off x="6733097" y="3821558"/>
            <a:ext cx="1128739" cy="233910"/>
          </a:xfrm>
          <a:prstGeom prst="rect">
            <a:avLst/>
          </a:prstGeom>
          <a:noFill/>
          <a:ln w="50800" algn="ctr">
            <a:noFill/>
            <a:miter lim="800000"/>
            <a:headEnd/>
            <a:tailEnd/>
          </a:ln>
        </p:spPr>
        <p:txBody>
          <a:bodyPr wrap="none">
            <a:spAutoFit/>
          </a:bodyPr>
          <a:lstStyle/>
          <a:p>
            <a:pPr algn="l">
              <a:buNone/>
            </a:pPr>
            <a:r>
              <a:rPr lang="ja-JP" altLang="en-US" sz="1000">
                <a:solidFill>
                  <a:srgbClr val="003300"/>
                </a:solidFill>
                <a:latin typeface="Tahoma" pitchFamily="34" charset="0"/>
              </a:rPr>
              <a:t>フィードバック信号</a:t>
            </a:r>
          </a:p>
        </p:txBody>
      </p:sp>
      <p:sp>
        <p:nvSpPr>
          <p:cNvPr id="149" name="Text Box 45"/>
          <p:cNvSpPr txBox="1">
            <a:spLocks noChangeArrowheads="1"/>
          </p:cNvSpPr>
          <p:nvPr/>
        </p:nvSpPr>
        <p:spPr bwMode="auto">
          <a:xfrm>
            <a:off x="3059832" y="1382644"/>
            <a:ext cx="1437878" cy="263149"/>
          </a:xfrm>
          <a:prstGeom prst="rect">
            <a:avLst/>
          </a:prstGeom>
          <a:noFill/>
          <a:ln w="50800" algn="ctr">
            <a:noFill/>
            <a:miter lim="800000"/>
            <a:headEnd/>
            <a:tailEnd/>
          </a:ln>
        </p:spPr>
        <p:txBody>
          <a:bodyPr wrap="none">
            <a:spAutoFit/>
          </a:bodyPr>
          <a:lstStyle/>
          <a:p>
            <a:pPr algn="l">
              <a:buNone/>
            </a:pPr>
            <a:r>
              <a:rPr lang="en-US" altLang="ja-JP" sz="1200" dirty="0" smtClean="0">
                <a:solidFill>
                  <a:srgbClr val="5F5F5F"/>
                </a:solidFill>
                <a:latin typeface="Tahoma" pitchFamily="34" charset="0"/>
              </a:rPr>
              <a:t>  </a:t>
            </a:r>
            <a:r>
              <a:rPr lang="ja-JP" altLang="en-US" sz="1200" dirty="0" smtClean="0">
                <a:solidFill>
                  <a:srgbClr val="5F5F5F"/>
                </a:solidFill>
                <a:latin typeface="Tahoma" pitchFamily="34" charset="0"/>
              </a:rPr>
              <a:t>通信</a:t>
            </a:r>
            <a:r>
              <a:rPr lang="ja-JP" altLang="en-US" sz="1200" dirty="0">
                <a:solidFill>
                  <a:srgbClr val="5F5F5F"/>
                </a:solidFill>
                <a:latin typeface="Tahoma" pitchFamily="34" charset="0"/>
              </a:rPr>
              <a:t>速度：</a:t>
            </a:r>
            <a:r>
              <a:rPr lang="en-US" altLang="ja-JP" sz="1200" dirty="0">
                <a:solidFill>
                  <a:srgbClr val="5F5F5F"/>
                </a:solidFill>
                <a:latin typeface="Tahoma" pitchFamily="34" charset="0"/>
              </a:rPr>
              <a:t>~1Mbps</a:t>
            </a:r>
          </a:p>
        </p:txBody>
      </p:sp>
      <p:pic>
        <p:nvPicPr>
          <p:cNvPr id="150" name="Picture 49" descr="IMG_3121"/>
          <p:cNvPicPr>
            <a:picLocks noChangeAspect="1" noChangeArrowheads="1"/>
          </p:cNvPicPr>
          <p:nvPr/>
        </p:nvPicPr>
        <p:blipFill>
          <a:blip r:embed="rId8" cstate="print"/>
          <a:srcRect/>
          <a:stretch>
            <a:fillRect/>
          </a:stretch>
        </p:blipFill>
        <p:spPr bwMode="auto">
          <a:xfrm>
            <a:off x="1106891" y="1556892"/>
            <a:ext cx="1572975" cy="1526222"/>
          </a:xfrm>
          <a:prstGeom prst="rect">
            <a:avLst/>
          </a:prstGeom>
          <a:noFill/>
          <a:ln w="9525">
            <a:noFill/>
            <a:miter lim="800000"/>
            <a:headEnd/>
            <a:tailEnd/>
          </a:ln>
        </p:spPr>
      </p:pic>
      <p:pic>
        <p:nvPicPr>
          <p:cNvPr id="151" name="Picture 50" descr="IMG_3127"/>
          <p:cNvPicPr>
            <a:picLocks noChangeAspect="1" noChangeArrowheads="1"/>
          </p:cNvPicPr>
          <p:nvPr/>
        </p:nvPicPr>
        <p:blipFill>
          <a:blip r:embed="rId9" cstate="print"/>
          <a:srcRect/>
          <a:stretch>
            <a:fillRect/>
          </a:stretch>
        </p:blipFill>
        <p:spPr bwMode="auto">
          <a:xfrm>
            <a:off x="6947947" y="961610"/>
            <a:ext cx="1642349" cy="1536779"/>
          </a:xfrm>
          <a:prstGeom prst="rect">
            <a:avLst/>
          </a:prstGeom>
          <a:noFill/>
          <a:ln w="9525">
            <a:noFill/>
            <a:miter lim="800000"/>
            <a:headEnd/>
            <a:tailEnd/>
          </a:ln>
        </p:spPr>
      </p:pic>
      <p:sp>
        <p:nvSpPr>
          <p:cNvPr id="152" name="Text Box 31"/>
          <p:cNvSpPr txBox="1">
            <a:spLocks noChangeArrowheads="1"/>
          </p:cNvSpPr>
          <p:nvPr/>
        </p:nvSpPr>
        <p:spPr bwMode="auto">
          <a:xfrm>
            <a:off x="4716016" y="985146"/>
            <a:ext cx="2281394" cy="584775"/>
          </a:xfrm>
          <a:prstGeom prst="rect">
            <a:avLst/>
          </a:prstGeom>
          <a:noFill/>
          <a:ln w="50800" algn="ctr">
            <a:noFill/>
            <a:miter lim="800000"/>
            <a:headEnd/>
            <a:tailEnd/>
          </a:ln>
        </p:spPr>
        <p:txBody>
          <a:bodyPr wrap="none">
            <a:spAutoFit/>
          </a:bodyPr>
          <a:lstStyle/>
          <a:p>
            <a:pPr algn="l">
              <a:buNone/>
            </a:pPr>
            <a:r>
              <a:rPr lang="en-US" altLang="ja-JP" sz="1600" dirty="0" smtClean="0">
                <a:solidFill>
                  <a:srgbClr val="000000"/>
                </a:solidFill>
                <a:latin typeface="Tahoma" pitchFamily="34" charset="0"/>
              </a:rPr>
              <a:t>SWIM</a:t>
            </a:r>
            <a:r>
              <a:rPr lang="en-US" altLang="ja-JP" sz="1600" dirty="0" smtClean="0">
                <a:solidFill>
                  <a:srgbClr val="000000"/>
                </a:solidFill>
                <a:latin typeface="Symbol" pitchFamily="18" charset="2"/>
              </a:rPr>
              <a:t>mn</a:t>
            </a:r>
            <a:r>
              <a:rPr lang="en-US" altLang="ja-JP" sz="1600" dirty="0" smtClean="0">
                <a:solidFill>
                  <a:srgbClr val="000000"/>
                </a:solidFill>
                <a:latin typeface="Tahoma" pitchFamily="34" charset="0"/>
              </a:rPr>
              <a:t> : </a:t>
            </a:r>
          </a:p>
          <a:p>
            <a:pPr algn="l">
              <a:buNone/>
            </a:pPr>
            <a:r>
              <a:rPr lang="ja-JP" altLang="en-US" sz="1600" dirty="0" smtClean="0">
                <a:solidFill>
                  <a:srgbClr val="000000"/>
                </a:solidFill>
                <a:latin typeface="Tahoma" pitchFamily="34" charset="0"/>
              </a:rPr>
              <a:t>重力波検出器モジュール</a:t>
            </a:r>
            <a:endParaRPr lang="ja-JP" altLang="en-US" sz="1600" dirty="0">
              <a:solidFill>
                <a:srgbClr val="000000"/>
              </a:solidFill>
              <a:latin typeface="Tahoma" pitchFamily="34" charset="0"/>
            </a:endParaRPr>
          </a:p>
        </p:txBody>
      </p:sp>
      <p:pic>
        <p:nvPicPr>
          <p:cNvPr id="153" name="Picture 7" descr="0082_2007_3_19"/>
          <p:cNvPicPr>
            <a:picLocks noChangeAspect="1" noChangeArrowheads="1"/>
          </p:cNvPicPr>
          <p:nvPr/>
        </p:nvPicPr>
        <p:blipFill>
          <a:blip r:embed="rId10" cstate="print">
            <a:clrChange>
              <a:clrFrom>
                <a:srgbClr val="BFBDA6"/>
              </a:clrFrom>
              <a:clrTo>
                <a:srgbClr val="BFBDA6">
                  <a:alpha val="0"/>
                </a:srgbClr>
              </a:clrTo>
            </a:clrChange>
          </a:blip>
          <a:srcRect/>
          <a:stretch>
            <a:fillRect/>
          </a:stretch>
        </p:blipFill>
        <p:spPr bwMode="auto">
          <a:xfrm>
            <a:off x="3931758" y="4888148"/>
            <a:ext cx="1473872" cy="1371641"/>
          </a:xfrm>
          <a:prstGeom prst="rect">
            <a:avLst/>
          </a:prstGeom>
          <a:noFill/>
          <a:ln w="9525">
            <a:noFill/>
            <a:miter lim="800000"/>
            <a:headEnd/>
            <a:tailEnd/>
          </a:ln>
        </p:spPr>
      </p:pic>
      <p:sp>
        <p:nvSpPr>
          <p:cNvPr id="154" name="Rectangle 8"/>
          <p:cNvSpPr>
            <a:spLocks noChangeAspect="1" noChangeArrowheads="1"/>
          </p:cNvSpPr>
          <p:nvPr/>
        </p:nvSpPr>
        <p:spPr bwMode="auto">
          <a:xfrm>
            <a:off x="3082518" y="5819492"/>
            <a:ext cx="935037" cy="233910"/>
          </a:xfrm>
          <a:prstGeom prst="rect">
            <a:avLst/>
          </a:prstGeom>
          <a:noFill/>
          <a:ln w="15875">
            <a:noFill/>
            <a:miter lim="800000"/>
            <a:headEnd/>
            <a:tailEnd/>
          </a:ln>
        </p:spPr>
        <p:txBody>
          <a:bodyPr>
            <a:spAutoFit/>
          </a:bodyPr>
          <a:lstStyle/>
          <a:p>
            <a:pPr algn="l" fontAlgn="auto">
              <a:spcBef>
                <a:spcPts val="0"/>
              </a:spcBef>
              <a:spcAft>
                <a:spcPts val="0"/>
              </a:spcAft>
              <a:buClr>
                <a:srgbClr val="333399"/>
              </a:buClr>
              <a:buSzPct val="70000"/>
              <a:buNone/>
            </a:pPr>
            <a:r>
              <a:rPr kumimoji="0" lang="en-US" altLang="ja-JP" sz="1000" b="1" i="0" u="none" strike="noStrike" kern="0" cap="none" spc="0" normalizeH="0" noProof="0" dirty="0">
                <a:ln>
                  <a:noFill/>
                </a:ln>
                <a:solidFill>
                  <a:srgbClr val="000000">
                    <a:lumMod val="95000"/>
                    <a:lumOff val="5000"/>
                  </a:srgbClr>
                </a:solidFill>
                <a:effectLst/>
                <a:uLnTx/>
                <a:uFillTx/>
                <a:latin typeface="Tahoma" pitchFamily="34" charset="0"/>
              </a:rPr>
              <a:t>Test mass</a:t>
            </a:r>
          </a:p>
        </p:txBody>
      </p:sp>
      <p:sp>
        <p:nvSpPr>
          <p:cNvPr id="155" name="Rectangle 9"/>
          <p:cNvSpPr>
            <a:spLocks noChangeAspect="1" noChangeArrowheads="1"/>
          </p:cNvSpPr>
          <p:nvPr/>
        </p:nvSpPr>
        <p:spPr bwMode="auto">
          <a:xfrm>
            <a:off x="5148064" y="4854646"/>
            <a:ext cx="767724" cy="380104"/>
          </a:xfrm>
          <a:prstGeom prst="rect">
            <a:avLst/>
          </a:prstGeom>
          <a:noFill/>
          <a:ln w="15875">
            <a:noFill/>
            <a:miter lim="800000"/>
            <a:headEnd/>
            <a:tailEnd/>
          </a:ln>
        </p:spPr>
        <p:txBody>
          <a:bodyPr wrap="square">
            <a:spAutoFit/>
          </a:bodyPr>
          <a:lstStyle/>
          <a:p>
            <a:pPr algn="l" fontAlgn="auto">
              <a:spcBef>
                <a:spcPts val="0"/>
              </a:spcBef>
              <a:spcAft>
                <a:spcPts val="0"/>
              </a:spcAft>
              <a:buClr>
                <a:srgbClr val="333399"/>
              </a:buClr>
              <a:buSzPct val="70000"/>
              <a:buNone/>
            </a:pPr>
            <a:r>
              <a:rPr kumimoji="0" lang="en-US" altLang="ja-JP" sz="1000" b="1" i="0" u="none" strike="noStrike" kern="0" cap="none" spc="0" normalizeH="0" noProof="0" dirty="0" smtClean="0">
                <a:ln>
                  <a:noFill/>
                </a:ln>
                <a:solidFill>
                  <a:srgbClr val="000000">
                    <a:lumMod val="95000"/>
                    <a:lumOff val="5000"/>
                  </a:srgbClr>
                </a:solidFill>
                <a:effectLst/>
                <a:uLnTx/>
                <a:uFillTx/>
                <a:latin typeface="Tahoma" pitchFamily="34" charset="0"/>
              </a:rPr>
              <a:t>Photo</a:t>
            </a:r>
          </a:p>
          <a:p>
            <a:pPr algn="l" fontAlgn="auto">
              <a:spcBef>
                <a:spcPts val="0"/>
              </a:spcBef>
              <a:spcAft>
                <a:spcPts val="0"/>
              </a:spcAft>
              <a:buClr>
                <a:srgbClr val="333399"/>
              </a:buClr>
              <a:buSzPct val="70000"/>
              <a:buNone/>
            </a:pPr>
            <a:r>
              <a:rPr kumimoji="0" lang="en-US" altLang="ja-JP" sz="1000" b="1" i="0" u="none" strike="noStrike" kern="0" cap="none" spc="0" normalizeH="0" noProof="0" dirty="0" smtClean="0">
                <a:ln>
                  <a:noFill/>
                </a:ln>
                <a:solidFill>
                  <a:srgbClr val="000000">
                    <a:lumMod val="95000"/>
                    <a:lumOff val="5000"/>
                  </a:srgbClr>
                </a:solidFill>
                <a:effectLst/>
                <a:uLnTx/>
                <a:uFillTx/>
                <a:latin typeface="Tahoma" pitchFamily="34" charset="0"/>
              </a:rPr>
              <a:t> </a:t>
            </a:r>
            <a:r>
              <a:rPr kumimoji="0" lang="en-US" altLang="ja-JP" sz="1000" b="1" i="0" u="none" strike="noStrike" kern="0" cap="none" spc="0" normalizeH="0" noProof="0" dirty="0">
                <a:ln>
                  <a:noFill/>
                </a:ln>
                <a:solidFill>
                  <a:srgbClr val="000000">
                    <a:lumMod val="95000"/>
                    <a:lumOff val="5000"/>
                  </a:srgbClr>
                </a:solidFill>
                <a:effectLst/>
                <a:uLnTx/>
                <a:uFillTx/>
                <a:latin typeface="Tahoma" pitchFamily="34" charset="0"/>
              </a:rPr>
              <a:t>sensor</a:t>
            </a:r>
          </a:p>
        </p:txBody>
      </p:sp>
      <p:sp>
        <p:nvSpPr>
          <p:cNvPr id="156" name="Rectangle 10"/>
          <p:cNvSpPr>
            <a:spLocks noChangeAspect="1" noChangeArrowheads="1"/>
          </p:cNvSpPr>
          <p:nvPr/>
        </p:nvSpPr>
        <p:spPr bwMode="auto">
          <a:xfrm>
            <a:off x="5408469" y="5418507"/>
            <a:ext cx="491117" cy="233910"/>
          </a:xfrm>
          <a:prstGeom prst="rect">
            <a:avLst/>
          </a:prstGeom>
          <a:noFill/>
          <a:ln w="15875">
            <a:noFill/>
            <a:miter lim="800000"/>
            <a:headEnd/>
            <a:tailEnd/>
          </a:ln>
        </p:spPr>
        <p:txBody>
          <a:bodyPr wrap="square">
            <a:spAutoFit/>
          </a:bodyPr>
          <a:lstStyle/>
          <a:p>
            <a:pPr algn="l" fontAlgn="auto">
              <a:spcBef>
                <a:spcPts val="0"/>
              </a:spcBef>
              <a:spcAft>
                <a:spcPts val="0"/>
              </a:spcAft>
              <a:buClr>
                <a:srgbClr val="333399"/>
              </a:buClr>
              <a:buSzPct val="70000"/>
              <a:buNone/>
            </a:pPr>
            <a:r>
              <a:rPr kumimoji="0" lang="en-US" altLang="ja-JP" sz="1000" b="1" i="0" u="none" strike="noStrike" kern="0" cap="none" spc="0" normalizeH="0" noProof="0" dirty="0">
                <a:ln>
                  <a:noFill/>
                </a:ln>
                <a:solidFill>
                  <a:srgbClr val="000000">
                    <a:lumMod val="95000"/>
                    <a:lumOff val="5000"/>
                  </a:srgbClr>
                </a:solidFill>
                <a:effectLst/>
                <a:uLnTx/>
                <a:uFillTx/>
                <a:latin typeface="Tahoma" pitchFamily="34" charset="0"/>
              </a:rPr>
              <a:t>Coil</a:t>
            </a:r>
          </a:p>
        </p:txBody>
      </p:sp>
      <p:pic>
        <p:nvPicPr>
          <p:cNvPr id="157" name="Picture 17" descr="IMG_0261"/>
          <p:cNvPicPr>
            <a:picLocks noChangeAspect="1" noChangeArrowheads="1"/>
          </p:cNvPicPr>
          <p:nvPr/>
        </p:nvPicPr>
        <p:blipFill>
          <a:blip r:embed="rId11" cstate="print"/>
          <a:srcRect/>
          <a:stretch>
            <a:fillRect/>
          </a:stretch>
        </p:blipFill>
        <p:spPr bwMode="auto">
          <a:xfrm>
            <a:off x="5464980" y="5613272"/>
            <a:ext cx="783781" cy="477681"/>
          </a:xfrm>
          <a:prstGeom prst="rect">
            <a:avLst/>
          </a:prstGeom>
          <a:noFill/>
          <a:ln w="9525">
            <a:noFill/>
            <a:miter lim="800000"/>
            <a:headEnd/>
            <a:tailEnd/>
          </a:ln>
        </p:spPr>
      </p:pic>
      <p:pic>
        <p:nvPicPr>
          <p:cNvPr id="158" name="Picture 18"/>
          <p:cNvPicPr>
            <a:picLocks noChangeAspect="1" noChangeArrowheads="1"/>
          </p:cNvPicPr>
          <p:nvPr/>
        </p:nvPicPr>
        <p:blipFill>
          <a:blip r:embed="rId12" cstate="print"/>
          <a:srcRect/>
          <a:stretch>
            <a:fillRect/>
          </a:stretch>
        </p:blipFill>
        <p:spPr bwMode="auto">
          <a:xfrm>
            <a:off x="3087894" y="5027725"/>
            <a:ext cx="826204" cy="774999"/>
          </a:xfrm>
          <a:prstGeom prst="rect">
            <a:avLst/>
          </a:prstGeom>
          <a:noFill/>
          <a:ln w="15875">
            <a:noFill/>
            <a:miter lim="800000"/>
            <a:headEnd/>
            <a:tailEnd/>
          </a:ln>
        </p:spPr>
      </p:pic>
      <p:pic>
        <p:nvPicPr>
          <p:cNvPr id="159" name="Picture 19"/>
          <p:cNvPicPr>
            <a:picLocks noChangeAspect="1" noChangeArrowheads="1"/>
          </p:cNvPicPr>
          <p:nvPr/>
        </p:nvPicPr>
        <p:blipFill>
          <a:blip r:embed="rId13" cstate="print"/>
          <a:srcRect/>
          <a:stretch>
            <a:fillRect/>
          </a:stretch>
        </p:blipFill>
        <p:spPr bwMode="auto">
          <a:xfrm>
            <a:off x="5757555" y="4968110"/>
            <a:ext cx="494123" cy="499899"/>
          </a:xfrm>
          <a:prstGeom prst="rect">
            <a:avLst/>
          </a:prstGeom>
          <a:noFill/>
          <a:ln w="15875">
            <a:noFill/>
            <a:miter lim="800000"/>
            <a:headEnd/>
            <a:tailEnd/>
          </a:ln>
        </p:spPr>
      </p:pic>
      <p:sp>
        <p:nvSpPr>
          <p:cNvPr id="160" name="Line 11"/>
          <p:cNvSpPr>
            <a:spLocks noChangeShapeType="1"/>
          </p:cNvSpPr>
          <p:nvPr/>
        </p:nvSpPr>
        <p:spPr bwMode="auto">
          <a:xfrm flipH="1" flipV="1">
            <a:off x="4835294" y="5588393"/>
            <a:ext cx="638468" cy="248396"/>
          </a:xfrm>
          <a:prstGeom prst="line">
            <a:avLst/>
          </a:prstGeom>
          <a:noFill/>
          <a:ln w="38100">
            <a:solidFill>
              <a:srgbClr val="3366FF"/>
            </a:solidFill>
            <a:round/>
            <a:headEnd/>
            <a:tailEnd type="stealth" w="med" len="med"/>
          </a:ln>
        </p:spPr>
        <p:txBody>
          <a:bodyPr wrap="square" anchor="ctr">
            <a:spAutoFit/>
          </a:bodyP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61" name="Line 12"/>
          <p:cNvSpPr>
            <a:spLocks noChangeShapeType="1"/>
          </p:cNvSpPr>
          <p:nvPr/>
        </p:nvSpPr>
        <p:spPr bwMode="auto">
          <a:xfrm flipV="1">
            <a:off x="3896659" y="5332188"/>
            <a:ext cx="669566" cy="99677"/>
          </a:xfrm>
          <a:prstGeom prst="line">
            <a:avLst/>
          </a:prstGeom>
          <a:noFill/>
          <a:ln w="38100">
            <a:solidFill>
              <a:srgbClr val="3366FF"/>
            </a:solidFill>
            <a:round/>
            <a:headEnd/>
            <a:tailEnd type="stealth" w="med" len="med"/>
          </a:ln>
        </p:spPr>
        <p:txBody>
          <a:bodyPr wrap="square" anchor="ctr">
            <a:spAutoFit/>
          </a:bodyP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sp>
        <p:nvSpPr>
          <p:cNvPr id="162" name="Line 13"/>
          <p:cNvSpPr>
            <a:spLocks noChangeShapeType="1"/>
          </p:cNvSpPr>
          <p:nvPr/>
        </p:nvSpPr>
        <p:spPr bwMode="auto">
          <a:xfrm flipH="1">
            <a:off x="5116321" y="5193147"/>
            <a:ext cx="622471" cy="89551"/>
          </a:xfrm>
          <a:prstGeom prst="line">
            <a:avLst/>
          </a:prstGeom>
          <a:noFill/>
          <a:ln w="38100">
            <a:solidFill>
              <a:srgbClr val="3366FF"/>
            </a:solidFill>
            <a:round/>
            <a:headEnd/>
            <a:tailEnd type="stealth" w="med" len="med"/>
          </a:ln>
        </p:spPr>
        <p:txBody>
          <a:bodyPr wrap="square" anchor="ctr">
            <a:spAutoFit/>
          </a:bodyPr>
          <a:lstStyle/>
          <a:p>
            <a:pPr algn="l" fontAlgn="auto">
              <a:spcBef>
                <a:spcPts val="0"/>
              </a:spcBef>
              <a:spcAft>
                <a:spcPts val="0"/>
              </a:spcAft>
              <a:buNone/>
            </a:pPr>
            <a:endParaRPr kumimoji="0" lang="ja-JP" altLang="en-US" sz="1800" b="0" i="0" u="none" strike="noStrike" kern="0" cap="none" spc="0" normalizeH="0" noProof="0">
              <a:ln>
                <a:noFill/>
              </a:ln>
              <a:solidFill>
                <a:sysClr val="windowText" lastClr="000000"/>
              </a:solidFill>
              <a:effectLst/>
              <a:uLnTx/>
              <a:uFillTx/>
              <a:latin typeface="Tahoma" pitchFamily="34" charset="0"/>
            </a:endParaRPr>
          </a:p>
        </p:txBody>
      </p:sp>
      <p:cxnSp>
        <p:nvCxnSpPr>
          <p:cNvPr id="163" name="直線矢印コネクタ 162"/>
          <p:cNvCxnSpPr/>
          <p:nvPr/>
        </p:nvCxnSpPr>
        <p:spPr>
          <a:xfrm rot="5400000">
            <a:off x="7288782" y="4031299"/>
            <a:ext cx="1456319" cy="264011"/>
          </a:xfrm>
          <a:prstGeom prst="straightConnector1">
            <a:avLst/>
          </a:prstGeom>
          <a:noFill/>
          <a:ln w="50800" cap="flat" cmpd="sng" algn="ctr">
            <a:solidFill>
              <a:srgbClr val="FFFFFF">
                <a:lumMod val="65000"/>
              </a:srgbClr>
            </a:solidFill>
            <a:prstDash val="solid"/>
            <a:tailEnd type="arrow"/>
          </a:ln>
          <a:effectLst/>
        </p:spPr>
      </p:cxnSp>
      <p:sp>
        <p:nvSpPr>
          <p:cNvPr id="164" name="Text Box 15"/>
          <p:cNvSpPr txBox="1">
            <a:spLocks noChangeArrowheads="1"/>
          </p:cNvSpPr>
          <p:nvPr/>
        </p:nvSpPr>
        <p:spPr bwMode="auto">
          <a:xfrm>
            <a:off x="6315648" y="4869178"/>
            <a:ext cx="1407758" cy="276999"/>
          </a:xfrm>
          <a:prstGeom prst="rect">
            <a:avLst/>
          </a:prstGeom>
          <a:noFill/>
          <a:ln w="50800" algn="ctr">
            <a:noFill/>
            <a:miter lim="800000"/>
            <a:headEnd/>
            <a:tailEnd/>
          </a:ln>
        </p:spPr>
        <p:txBody>
          <a:bodyPr wrap="none">
            <a:spAutoFit/>
          </a:bodyPr>
          <a:lstStyle/>
          <a:p>
            <a:pPr algn="l">
              <a:buNone/>
            </a:pPr>
            <a:r>
              <a:rPr lang="ja-JP" altLang="en-US" sz="1200" dirty="0">
                <a:solidFill>
                  <a:srgbClr val="3333FF"/>
                </a:solidFill>
                <a:latin typeface="Tahoma" pitchFamily="34" charset="0"/>
              </a:rPr>
              <a:t>試験</a:t>
            </a:r>
            <a:r>
              <a:rPr lang="ja-JP" altLang="en-US" sz="1200" dirty="0" smtClean="0">
                <a:solidFill>
                  <a:srgbClr val="3333FF"/>
                </a:solidFill>
                <a:latin typeface="Tahoma" pitchFamily="34" charset="0"/>
              </a:rPr>
              <a:t>マスモジュール</a:t>
            </a:r>
            <a:endParaRPr lang="en-US" altLang="ja-JP" sz="1200" dirty="0">
              <a:solidFill>
                <a:srgbClr val="3333FF"/>
              </a:solidFill>
              <a:latin typeface="Tahoma" pitchFamily="34" charset="0"/>
            </a:endParaRPr>
          </a:p>
        </p:txBody>
      </p:sp>
      <p:sp>
        <p:nvSpPr>
          <p:cNvPr id="165" name="テキスト ボックス 20"/>
          <p:cNvSpPr txBox="1">
            <a:spLocks noChangeArrowheads="1"/>
          </p:cNvSpPr>
          <p:nvPr/>
        </p:nvSpPr>
        <p:spPr bwMode="auto">
          <a:xfrm>
            <a:off x="6230925" y="5100303"/>
            <a:ext cx="2419474" cy="1107996"/>
          </a:xfrm>
          <a:prstGeom prst="rect">
            <a:avLst/>
          </a:prstGeom>
          <a:noFill/>
          <a:ln w="9525">
            <a:noFill/>
            <a:miter lim="800000"/>
            <a:headEnd/>
            <a:tailEnd/>
          </a:ln>
        </p:spPr>
        <p:txBody>
          <a:bodyPr wrap="square">
            <a:spAutoFit/>
          </a:bodyPr>
          <a:lstStyle/>
          <a:p>
            <a:pPr algn="l" fontAlgn="auto">
              <a:spcBef>
                <a:spcPts val="0"/>
              </a:spcBef>
              <a:spcAft>
                <a:spcPts val="0"/>
              </a:spcAft>
              <a:buNone/>
            </a:pP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47g</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の試験マスを内蔵</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a:t>
            </a:r>
            <a:endPar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endParaRPr>
          </a:p>
          <a:p>
            <a:pPr algn="l" fontAlgn="auto">
              <a:spcBef>
                <a:spcPts val="0"/>
              </a:spcBef>
              <a:spcAft>
                <a:spcPts val="0"/>
              </a:spcAft>
              <a:buNone/>
            </a:pP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・フォトセンサで変動を測定し、コイルに</a:t>
            </a:r>
            <a:endPar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endParaRPr>
          </a:p>
          <a:p>
            <a:pPr algn="l" fontAlgn="auto">
              <a:spcBef>
                <a:spcPts val="0"/>
              </a:spcBef>
              <a:spcAft>
                <a:spcPts val="0"/>
              </a:spcAft>
              <a:buNone/>
            </a:pPr>
            <a:r>
              <a:rPr kumimoji="0" lang="ja-JP" altLang="en-US" sz="1100" b="0" i="0" u="none" strike="noStrike" kern="0" cap="none" spc="0" normalizeH="0" noProof="0" dirty="0">
                <a:ln>
                  <a:noFill/>
                </a:ln>
                <a:solidFill>
                  <a:srgbClr val="000000">
                    <a:lumMod val="65000"/>
                    <a:lumOff val="35000"/>
                  </a:srgbClr>
                </a:solidFill>
                <a:effectLst/>
                <a:uLnTx/>
                <a:uFillTx/>
                <a:latin typeface="Tahoma" pitchFamily="34" charset="0"/>
              </a:rPr>
              <a:t>　</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フィードバックすることで非接触制御</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a:t>
            </a:r>
          </a:p>
          <a:p>
            <a:pPr algn="l" fontAlgn="auto">
              <a:spcBef>
                <a:spcPts val="0"/>
              </a:spcBef>
              <a:spcAft>
                <a:spcPts val="0"/>
              </a:spcAft>
              <a:buNone/>
            </a:pP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 </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  </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sym typeface="Wingdings" pitchFamily="2" charset="2"/>
              </a:rPr>
              <a:t> </a:t>
            </a:r>
            <a:r>
              <a:rPr kumimoji="0" lang="ja-JP" altLang="en-US" sz="1100" b="0" i="0" u="none" strike="noStrike" kern="0" cap="none" spc="0" normalizeH="0" noProof="0" dirty="0" smtClean="0">
                <a:ln>
                  <a:noFill/>
                </a:ln>
                <a:solidFill>
                  <a:srgbClr val="000000"/>
                </a:solidFill>
                <a:effectLst/>
                <a:uLnTx/>
                <a:uFillTx/>
                <a:latin typeface="Tahoma" pitchFamily="34" charset="0"/>
                <a:sym typeface="Wingdings" pitchFamily="2" charset="2"/>
              </a:rPr>
              <a:t>重力波検出器</a:t>
            </a:r>
            <a:r>
              <a:rPr kumimoji="0" lang="en-US" altLang="ja-JP" sz="1100" b="0" i="0" u="none" strike="noStrike" kern="0" cap="none" spc="0" normalizeH="0" noProof="0" dirty="0" smtClean="0">
                <a:ln>
                  <a:noFill/>
                </a:ln>
                <a:solidFill>
                  <a:srgbClr val="000000"/>
                </a:solidFill>
                <a:effectLst/>
                <a:uLnTx/>
                <a:uFillTx/>
                <a:latin typeface="Tahoma" pitchFamily="34" charset="0"/>
                <a:sym typeface="Wingdings" pitchFamily="2" charset="2"/>
              </a:rPr>
              <a:t>/</a:t>
            </a:r>
            <a:r>
              <a:rPr kumimoji="0" lang="ja-JP" altLang="en-US" sz="1100" b="0" i="0" u="none" strike="noStrike" kern="0" cap="none" spc="0" normalizeH="0" noProof="0" dirty="0" smtClean="0">
                <a:ln>
                  <a:noFill/>
                </a:ln>
                <a:solidFill>
                  <a:srgbClr val="000000"/>
                </a:solidFill>
                <a:effectLst/>
                <a:uLnTx/>
                <a:uFillTx/>
                <a:latin typeface="Tahoma" pitchFamily="34" charset="0"/>
                <a:sym typeface="Wingdings" pitchFamily="2" charset="2"/>
              </a:rPr>
              <a:t>加速度計</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sym typeface="Wingdings" pitchFamily="2" charset="2"/>
              </a:rPr>
              <a:t>.</a:t>
            </a:r>
            <a:endPar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endParaRPr>
          </a:p>
          <a:p>
            <a:pPr algn="l" fontAlgn="auto">
              <a:spcBef>
                <a:spcPts val="0"/>
              </a:spcBef>
              <a:spcAft>
                <a:spcPts val="0"/>
              </a:spcAft>
              <a:buNone/>
            </a:pP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・信号はデジタルボードに蓄えられ、</a:t>
            </a:r>
            <a:endPar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endParaRPr>
          </a:p>
          <a:p>
            <a:pPr algn="l" fontAlgn="auto">
              <a:spcBef>
                <a:spcPts val="0"/>
              </a:spcBef>
              <a:spcAft>
                <a:spcPts val="0"/>
              </a:spcAft>
              <a:buNone/>
            </a:pPr>
            <a:r>
              <a:rPr kumimoji="0" lang="en-US" altLang="ja-JP" sz="1100" b="0" i="0" u="none" strike="noStrike" kern="0" cap="none" spc="0" normalizeH="0" noProof="0" dirty="0">
                <a:ln>
                  <a:noFill/>
                </a:ln>
                <a:solidFill>
                  <a:srgbClr val="000000">
                    <a:lumMod val="65000"/>
                    <a:lumOff val="35000"/>
                  </a:srgbClr>
                </a:solidFill>
                <a:effectLst/>
                <a:uLnTx/>
                <a:uFillTx/>
                <a:latin typeface="Tahoma" pitchFamily="34" charset="0"/>
              </a:rPr>
              <a:t> </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  SpW</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通信によって</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SpC2</a:t>
            </a:r>
            <a:r>
              <a:rPr kumimoji="0" lang="ja-JP" altLang="en-US" sz="1100" b="0" i="0" u="none" strike="noStrike" kern="0" cap="none" spc="0" normalizeH="0" noProof="0" dirty="0" smtClean="0">
                <a:ln>
                  <a:noFill/>
                </a:ln>
                <a:solidFill>
                  <a:srgbClr val="000000">
                    <a:lumMod val="65000"/>
                    <a:lumOff val="35000"/>
                  </a:srgbClr>
                </a:solidFill>
                <a:effectLst/>
                <a:uLnTx/>
                <a:uFillTx/>
                <a:latin typeface="Tahoma" pitchFamily="34" charset="0"/>
              </a:rPr>
              <a:t>へ送られる</a:t>
            </a:r>
            <a:r>
              <a:rPr kumimoji="0" lang="en-US" altLang="ja-JP" sz="1100" b="0" i="0" u="none" strike="noStrike" kern="0" cap="none" spc="0" normalizeH="0" noProof="0" dirty="0" smtClean="0">
                <a:ln>
                  <a:noFill/>
                </a:ln>
                <a:solidFill>
                  <a:srgbClr val="000000">
                    <a:lumMod val="65000"/>
                    <a:lumOff val="35000"/>
                  </a:srgbClr>
                </a:solidFill>
                <a:effectLst/>
                <a:uLnTx/>
                <a:uFillTx/>
                <a:latin typeface="Tahoma" pitchFamily="34" charset="0"/>
              </a:rPr>
              <a:t>.</a:t>
            </a:r>
          </a:p>
        </p:txBody>
      </p:sp>
      <p:pic>
        <p:nvPicPr>
          <p:cNvPr id="166" name="コンテンツ プレースホルダ 6" descr="HR5000.jpg"/>
          <p:cNvPicPr>
            <a:picLocks noChangeAspect="1"/>
          </p:cNvPicPr>
          <p:nvPr/>
        </p:nvPicPr>
        <p:blipFill>
          <a:blip r:embed="rId14" cstate="print"/>
          <a:srcRect/>
          <a:stretch>
            <a:fillRect/>
          </a:stretch>
        </p:blipFill>
        <p:spPr>
          <a:xfrm>
            <a:off x="304310" y="5152541"/>
            <a:ext cx="680282" cy="663652"/>
          </a:xfrm>
          <a:prstGeom prst="rect">
            <a:avLst/>
          </a:prstGeom>
        </p:spPr>
      </p:pic>
      <p:pic>
        <p:nvPicPr>
          <p:cNvPr id="167" name="Picture 2"/>
          <p:cNvPicPr>
            <a:picLocks noChangeAspect="1" noChangeArrowheads="1"/>
          </p:cNvPicPr>
          <p:nvPr/>
        </p:nvPicPr>
        <p:blipFill>
          <a:blip r:embed="rId15" cstate="print"/>
          <a:srcRect/>
          <a:stretch>
            <a:fillRect/>
          </a:stretch>
        </p:blipFill>
        <p:spPr bwMode="auto">
          <a:xfrm>
            <a:off x="1797264" y="5125110"/>
            <a:ext cx="729441" cy="737637"/>
          </a:xfrm>
          <a:prstGeom prst="rect">
            <a:avLst/>
          </a:prstGeom>
          <a:noFill/>
          <a:ln w="9525">
            <a:noFill/>
            <a:miter lim="800000"/>
            <a:headEnd/>
            <a:tailEnd/>
          </a:ln>
        </p:spPr>
      </p:pic>
      <p:pic>
        <p:nvPicPr>
          <p:cNvPr id="168" name="Picture 3"/>
          <p:cNvPicPr>
            <a:picLocks noChangeAspect="1" noChangeArrowheads="1"/>
          </p:cNvPicPr>
          <p:nvPr/>
        </p:nvPicPr>
        <p:blipFill>
          <a:blip r:embed="rId16" cstate="print"/>
          <a:srcRect/>
          <a:stretch>
            <a:fillRect/>
          </a:stretch>
        </p:blipFill>
        <p:spPr bwMode="auto">
          <a:xfrm>
            <a:off x="1029170" y="5152539"/>
            <a:ext cx="713089" cy="679132"/>
          </a:xfrm>
          <a:prstGeom prst="rect">
            <a:avLst/>
          </a:prstGeom>
          <a:noFill/>
          <a:ln w="9525">
            <a:noFill/>
            <a:miter lim="800000"/>
            <a:headEnd/>
            <a:tailEnd/>
          </a:ln>
        </p:spPr>
      </p:pic>
      <p:sp>
        <p:nvSpPr>
          <p:cNvPr id="169" name="テキスト ボックス 11"/>
          <p:cNvSpPr txBox="1">
            <a:spLocks noChangeArrowheads="1"/>
          </p:cNvSpPr>
          <p:nvPr/>
        </p:nvSpPr>
        <p:spPr bwMode="auto">
          <a:xfrm>
            <a:off x="373581" y="5810861"/>
            <a:ext cx="667314" cy="380104"/>
          </a:xfrm>
          <a:prstGeom prst="rect">
            <a:avLst/>
          </a:prstGeom>
          <a:noFill/>
          <a:ln w="9525">
            <a:noFill/>
            <a:miter lim="800000"/>
            <a:headEnd/>
            <a:tailEnd/>
          </a:ln>
        </p:spPr>
        <p:txBody>
          <a:bodyPr wrap="none">
            <a:spAutoFit/>
          </a:bodyPr>
          <a:lstStyle/>
          <a:p>
            <a:pPr algn="l" fontAlgn="auto">
              <a:spcBef>
                <a:spcPts val="0"/>
              </a:spcBef>
              <a:spcAft>
                <a:spcPts val="0"/>
              </a:spcAft>
              <a:buNone/>
            </a:pPr>
            <a:r>
              <a:rPr kumimoji="0" lang="en-US" altLang="ja-JP" sz="1000" b="1" i="0" u="none" strike="noStrike" kern="0" cap="none" spc="0" normalizeH="0" noProof="0" dirty="0">
                <a:ln>
                  <a:noFill/>
                </a:ln>
                <a:solidFill>
                  <a:sysClr val="windowText" lastClr="000000"/>
                </a:solidFill>
                <a:effectLst/>
                <a:uLnTx/>
                <a:uFillTx/>
                <a:latin typeface="Tahoma" pitchFamily="34" charset="0"/>
              </a:rPr>
              <a:t>HR5000</a:t>
            </a:r>
          </a:p>
          <a:p>
            <a:pPr algn="l" fontAlgn="auto">
              <a:spcBef>
                <a:spcPts val="0"/>
              </a:spcBef>
              <a:spcAft>
                <a:spcPts val="0"/>
              </a:spcAft>
              <a:buNone/>
            </a:pPr>
            <a:r>
              <a:rPr kumimoji="0" lang="en-US" altLang="ja-JP" sz="1000" b="1" i="0" u="none" strike="noStrike" kern="0" cap="none" spc="0" normalizeH="0" noProof="0" dirty="0">
                <a:ln>
                  <a:noFill/>
                </a:ln>
                <a:solidFill>
                  <a:sysClr val="windowText" lastClr="000000"/>
                </a:solidFill>
                <a:effectLst/>
                <a:uLnTx/>
                <a:uFillTx/>
                <a:latin typeface="Tahoma" pitchFamily="34" charset="0"/>
              </a:rPr>
              <a:t>33MHz</a:t>
            </a:r>
            <a:endParaRPr kumimoji="0" lang="ja-JP" altLang="en-US" sz="1000" b="1" i="0" u="none" strike="noStrike" kern="0" cap="none" spc="0" normalizeH="0" noProof="0" dirty="0">
              <a:ln>
                <a:noFill/>
              </a:ln>
              <a:solidFill>
                <a:sysClr val="windowText" lastClr="000000"/>
              </a:solidFill>
              <a:effectLst/>
              <a:uLnTx/>
              <a:uFillTx/>
              <a:latin typeface="Tahoma" pitchFamily="34" charset="0"/>
            </a:endParaRPr>
          </a:p>
        </p:txBody>
      </p:sp>
      <p:sp>
        <p:nvSpPr>
          <p:cNvPr id="170" name="テキスト ボックス 12"/>
          <p:cNvSpPr txBox="1">
            <a:spLocks noChangeArrowheads="1"/>
          </p:cNvSpPr>
          <p:nvPr/>
        </p:nvSpPr>
        <p:spPr bwMode="auto">
          <a:xfrm>
            <a:off x="1094322" y="5801717"/>
            <a:ext cx="534826" cy="380104"/>
          </a:xfrm>
          <a:prstGeom prst="rect">
            <a:avLst/>
          </a:prstGeom>
          <a:noFill/>
          <a:ln w="9525">
            <a:noFill/>
            <a:miter lim="800000"/>
            <a:headEnd/>
            <a:tailEnd/>
          </a:ln>
        </p:spPr>
        <p:txBody>
          <a:bodyPr wrap="none">
            <a:spAutoFit/>
          </a:bodyPr>
          <a:lstStyle/>
          <a:p>
            <a:pPr algn="l" fontAlgn="auto">
              <a:spcBef>
                <a:spcPts val="0"/>
              </a:spcBef>
              <a:spcAft>
                <a:spcPts val="0"/>
              </a:spcAft>
              <a:buNone/>
            </a:pPr>
            <a:r>
              <a:rPr kumimoji="0" lang="en-US" altLang="ja-JP" sz="1000" b="1" i="0" u="none" strike="noStrike" kern="0" cap="none" spc="0" normalizeH="0" noProof="0" dirty="0">
                <a:ln>
                  <a:noFill/>
                </a:ln>
                <a:solidFill>
                  <a:sysClr val="windowText" lastClr="000000"/>
                </a:solidFill>
                <a:effectLst/>
                <a:uLnTx/>
                <a:uFillTx/>
                <a:latin typeface="Tahoma" pitchFamily="34" charset="0"/>
              </a:rPr>
              <a:t>Burst </a:t>
            </a:r>
            <a:endParaRPr kumimoji="0" lang="en-US" altLang="ja-JP" sz="1000" b="1" i="0" u="none" strike="noStrike" kern="0" cap="none" spc="0" normalizeH="0" noProof="0" dirty="0" smtClean="0">
              <a:ln>
                <a:noFill/>
              </a:ln>
              <a:solidFill>
                <a:sysClr val="windowText" lastClr="000000"/>
              </a:solidFill>
              <a:effectLst/>
              <a:uLnTx/>
              <a:uFillTx/>
              <a:latin typeface="Tahoma" pitchFamily="34" charset="0"/>
            </a:endParaRPr>
          </a:p>
          <a:p>
            <a:pPr algn="l" fontAlgn="auto">
              <a:spcBef>
                <a:spcPts val="0"/>
              </a:spcBef>
              <a:spcAft>
                <a:spcPts val="0"/>
              </a:spcAft>
              <a:buNone/>
            </a:pPr>
            <a:r>
              <a:rPr kumimoji="0" lang="en-US" altLang="ja-JP" sz="1000" b="1" i="0" u="none" strike="noStrike" kern="0" cap="none" spc="0" normalizeH="0" noProof="0" dirty="0" smtClean="0">
                <a:ln>
                  <a:noFill/>
                </a:ln>
                <a:solidFill>
                  <a:sysClr val="windowText" lastClr="000000"/>
                </a:solidFill>
                <a:effectLst/>
                <a:uLnTx/>
                <a:uFillTx/>
                <a:latin typeface="Tahoma" pitchFamily="34" charset="0"/>
              </a:rPr>
              <a:t>SRAM</a:t>
            </a:r>
            <a:endParaRPr kumimoji="0" lang="ja-JP" altLang="en-US" sz="1000" b="1" i="0" u="none" strike="noStrike" kern="0" cap="none" spc="0" normalizeH="0" noProof="0" dirty="0">
              <a:ln>
                <a:noFill/>
              </a:ln>
              <a:solidFill>
                <a:sysClr val="windowText" lastClr="000000"/>
              </a:solidFill>
              <a:effectLst/>
              <a:uLnTx/>
              <a:uFillTx/>
              <a:latin typeface="Tahoma" pitchFamily="34" charset="0"/>
            </a:endParaRPr>
          </a:p>
        </p:txBody>
      </p:sp>
      <p:sp>
        <p:nvSpPr>
          <p:cNvPr id="171" name="テキスト ボックス 13"/>
          <p:cNvSpPr txBox="1">
            <a:spLocks noChangeArrowheads="1"/>
          </p:cNvSpPr>
          <p:nvPr/>
        </p:nvSpPr>
        <p:spPr bwMode="auto">
          <a:xfrm>
            <a:off x="1660633" y="5811052"/>
            <a:ext cx="1183561" cy="380104"/>
          </a:xfrm>
          <a:prstGeom prst="rect">
            <a:avLst/>
          </a:prstGeom>
          <a:noFill/>
          <a:ln w="9525">
            <a:noFill/>
            <a:miter lim="800000"/>
            <a:headEnd/>
            <a:tailEnd/>
          </a:ln>
        </p:spPr>
        <p:txBody>
          <a:bodyPr wrap="none">
            <a:spAutoFit/>
          </a:bodyPr>
          <a:lstStyle/>
          <a:p>
            <a:pPr algn="l" fontAlgn="auto">
              <a:spcBef>
                <a:spcPts val="0"/>
              </a:spcBef>
              <a:spcAft>
                <a:spcPts val="0"/>
              </a:spcAft>
              <a:buNone/>
            </a:pPr>
            <a:r>
              <a:rPr kumimoji="0" lang="en-US" altLang="ja-JP" sz="1000" b="1" i="0" u="none" strike="noStrike" kern="0" cap="none" spc="0" normalizeH="0" noProof="0" dirty="0" err="1">
                <a:ln>
                  <a:noFill/>
                </a:ln>
                <a:solidFill>
                  <a:sysClr val="windowText" lastClr="000000"/>
                </a:solidFill>
                <a:effectLst/>
                <a:uLnTx/>
                <a:uFillTx/>
                <a:latin typeface="Tahoma" pitchFamily="34" charset="0"/>
              </a:rPr>
              <a:t>Actel</a:t>
            </a:r>
            <a:r>
              <a:rPr kumimoji="0" lang="en-US" altLang="ja-JP" sz="1000" b="1" i="0" u="none" strike="noStrike" kern="0" cap="none" spc="0" normalizeH="0" noProof="0" dirty="0">
                <a:ln>
                  <a:noFill/>
                </a:ln>
                <a:solidFill>
                  <a:sysClr val="windowText" lastClr="000000"/>
                </a:solidFill>
                <a:effectLst/>
                <a:uLnTx/>
                <a:uFillTx/>
                <a:latin typeface="Tahoma" pitchFamily="34" charset="0"/>
              </a:rPr>
              <a:t> RTAX2000</a:t>
            </a:r>
          </a:p>
          <a:p>
            <a:pPr algn="l" fontAlgn="auto">
              <a:spcBef>
                <a:spcPts val="0"/>
              </a:spcBef>
              <a:spcAft>
                <a:spcPts val="0"/>
              </a:spcAft>
              <a:buNone/>
            </a:pPr>
            <a:r>
              <a:rPr kumimoji="0" lang="ja-JP" altLang="en-US" sz="1000" b="1" i="0" u="none" strike="noStrike" kern="0" cap="none" spc="0" normalizeH="0" noProof="0" dirty="0">
                <a:ln>
                  <a:noFill/>
                </a:ln>
                <a:solidFill>
                  <a:sysClr val="windowText" lastClr="000000"/>
                </a:solidFill>
                <a:effectLst/>
                <a:uLnTx/>
                <a:uFillTx/>
                <a:latin typeface="Tahoma" pitchFamily="34" charset="0"/>
              </a:rPr>
              <a:t>（</a:t>
            </a:r>
            <a:r>
              <a:rPr kumimoji="0" lang="en-US" altLang="ja-JP" sz="1000" b="1" i="0" u="none" strike="noStrike" kern="0" cap="none" spc="0" normalizeH="0" noProof="0" dirty="0">
                <a:ln>
                  <a:noFill/>
                </a:ln>
                <a:solidFill>
                  <a:sysClr val="windowText" lastClr="000000"/>
                </a:solidFill>
                <a:effectLst/>
                <a:uLnTx/>
                <a:uFillTx/>
                <a:latin typeface="Tahoma" pitchFamily="34" charset="0"/>
              </a:rPr>
              <a:t>SpaceWire I/F</a:t>
            </a:r>
            <a:r>
              <a:rPr kumimoji="0" lang="ja-JP" altLang="en-US" sz="1000" b="1" i="0" u="none" strike="noStrike" kern="0" cap="none" spc="0" normalizeH="0" noProof="0" dirty="0">
                <a:ln>
                  <a:noFill/>
                </a:ln>
                <a:solidFill>
                  <a:sysClr val="windowText" lastClr="000000"/>
                </a:solidFill>
                <a:effectLst/>
                <a:uLnTx/>
                <a:uFillTx/>
                <a:latin typeface="Tahoma" pitchFamily="34" charset="0"/>
              </a:rPr>
              <a:t>）</a:t>
            </a:r>
          </a:p>
        </p:txBody>
      </p:sp>
      <p:cxnSp>
        <p:nvCxnSpPr>
          <p:cNvPr id="172" name="直線矢印コネクタ 171"/>
          <p:cNvCxnSpPr/>
          <p:nvPr/>
        </p:nvCxnSpPr>
        <p:spPr>
          <a:xfrm rot="5400000">
            <a:off x="2264066" y="4733258"/>
            <a:ext cx="468407" cy="93680"/>
          </a:xfrm>
          <a:prstGeom prst="straightConnector1">
            <a:avLst/>
          </a:prstGeom>
          <a:noFill/>
          <a:ln w="50800" cap="flat" cmpd="sng" algn="ctr">
            <a:solidFill>
              <a:srgbClr val="FFFFFF">
                <a:lumMod val="65000"/>
              </a:srgbClr>
            </a:solidFill>
            <a:prstDash val="solid"/>
            <a:tailEnd type="arrow"/>
          </a:ln>
          <a:effectLst/>
        </p:spPr>
      </p:cxnSp>
      <p:sp>
        <p:nvSpPr>
          <p:cNvPr id="173" name="Text Box 15"/>
          <p:cNvSpPr txBox="1">
            <a:spLocks noChangeArrowheads="1"/>
          </p:cNvSpPr>
          <p:nvPr/>
        </p:nvSpPr>
        <p:spPr bwMode="auto">
          <a:xfrm>
            <a:off x="365195" y="4869178"/>
            <a:ext cx="954107" cy="276999"/>
          </a:xfrm>
          <a:prstGeom prst="rect">
            <a:avLst/>
          </a:prstGeom>
          <a:noFill/>
          <a:ln w="50800" algn="ctr">
            <a:noFill/>
            <a:miter lim="800000"/>
            <a:headEnd/>
            <a:tailEnd/>
          </a:ln>
        </p:spPr>
        <p:txBody>
          <a:bodyPr wrap="none">
            <a:spAutoFit/>
          </a:bodyPr>
          <a:lstStyle/>
          <a:p>
            <a:pPr algn="l">
              <a:buNone/>
            </a:pPr>
            <a:r>
              <a:rPr lang="ja-JP" altLang="en-US" sz="1200" dirty="0" smtClean="0">
                <a:solidFill>
                  <a:srgbClr val="3333FF"/>
                </a:solidFill>
                <a:latin typeface="Tahoma" pitchFamily="34" charset="0"/>
              </a:rPr>
              <a:t>宇宙用部品</a:t>
            </a:r>
            <a:endParaRPr lang="en-US" altLang="ja-JP" sz="1200" dirty="0">
              <a:solidFill>
                <a:srgbClr val="3333FF"/>
              </a:solidFill>
              <a:latin typeface="Tahoma" pitchFamily="34" charset="0"/>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7</a:t>
            </a:fld>
            <a:endParaRPr lang="en-US" altLang="ja-JP" dirty="0"/>
          </a:p>
        </p:txBody>
      </p:sp>
    </p:spTree>
    <p:extLst>
      <p:ext uri="{BB962C8B-B14F-4D97-AF65-F5344CB8AC3E}">
        <p14:creationId xmlns:p14="http://schemas.microsoft.com/office/powerpoint/2010/main" val="1258088671"/>
      </p:ext>
    </p:extLst>
  </p:cSld>
  <p:clrMapOvr>
    <a:masterClrMapping/>
  </p:clrMapOvr>
  <p:transition advTm="52992"/>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ChangeArrowheads="1"/>
          </p:cNvSpPr>
          <p:nvPr>
            <p:ph type="title"/>
          </p:nvPr>
        </p:nvSpPr>
        <p:spPr/>
        <p:txBody>
          <a:bodyPr/>
          <a:lstStyle/>
          <a:p>
            <a:r>
              <a:rPr lang="en-US" altLang="ja-JP"/>
              <a:t>SWIM</a:t>
            </a:r>
            <a:r>
              <a:rPr lang="ja-JP" altLang="en-US"/>
              <a:t>による実証と</a:t>
            </a:r>
            <a:r>
              <a:rPr lang="en-US" altLang="ja-JP"/>
              <a:t>DPF</a:t>
            </a:r>
          </a:p>
        </p:txBody>
      </p:sp>
      <p:sp>
        <p:nvSpPr>
          <p:cNvPr id="8" name="フッター プレースホルダ 3"/>
          <p:cNvSpPr>
            <a:spLocks noGrp="1"/>
          </p:cNvSpPr>
          <p:nvPr>
            <p:ph type="ftr" sz="quarter" idx="10"/>
          </p:nvPr>
        </p:nvSpPr>
        <p:spPr/>
        <p:txBody>
          <a:bodyPr/>
          <a:lstStyle/>
          <a:p>
            <a:r>
              <a:rPr lang="ja-JP" altLang="en-US" smtClean="0"/>
              <a:t>小型科学衛星戦略的開発経費ヒアリング </a:t>
            </a:r>
            <a:r>
              <a:rPr lang="en-US" altLang="ja-JP" smtClean="0"/>
              <a:t>(2011</a:t>
            </a:r>
            <a:r>
              <a:rPr lang="ja-JP" altLang="en-US" smtClean="0"/>
              <a:t>年</a:t>
            </a:r>
            <a:r>
              <a:rPr lang="en-US" altLang="ja-JP" smtClean="0"/>
              <a:t>4</a:t>
            </a:r>
            <a:r>
              <a:rPr lang="ja-JP" altLang="en-US" smtClean="0"/>
              <a:t>月</a:t>
            </a:r>
            <a:r>
              <a:rPr lang="en-US" altLang="ja-JP" smtClean="0"/>
              <a:t>18</a:t>
            </a:r>
            <a:r>
              <a:rPr lang="ja-JP" altLang="en-US" smtClean="0"/>
              <a:t>日</a:t>
            </a:r>
            <a:r>
              <a:rPr lang="en-US" altLang="ja-JP" smtClean="0"/>
              <a:t>)</a:t>
            </a:r>
            <a:endParaRPr lang="en-US" altLang="ja-JP"/>
          </a:p>
        </p:txBody>
      </p:sp>
      <p:graphicFrame>
        <p:nvGraphicFramePr>
          <p:cNvPr id="1074199" name="Object 23"/>
          <p:cNvGraphicFramePr>
            <a:graphicFrameLocks noChangeAspect="1"/>
          </p:cNvGraphicFramePr>
          <p:nvPr/>
        </p:nvGraphicFramePr>
        <p:xfrm>
          <a:off x="1403350" y="2747963"/>
          <a:ext cx="6502400" cy="3560762"/>
        </p:xfrm>
        <a:graphic>
          <a:graphicData uri="http://schemas.openxmlformats.org/presentationml/2006/ole">
            <mc:AlternateContent xmlns:mc="http://schemas.openxmlformats.org/markup-compatibility/2006">
              <mc:Choice xmlns:v="urn:schemas-microsoft-com:vml" Requires="v">
                <p:oleObj spid="_x0000_s1684491" name="Drawing" r:id="rId4" imgW="5645160" imgH="3090600" progId="Canvas.Drawing.X">
                  <p:embed/>
                </p:oleObj>
              </mc:Choice>
              <mc:Fallback>
                <p:oleObj name="Drawing" r:id="rId4" imgW="5645160" imgH="3090600" progId="Canvas.Drawing.X">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2747963"/>
                        <a:ext cx="6502400" cy="3560762"/>
                      </a:xfrm>
                      <a:prstGeom prst="rect">
                        <a:avLst/>
                      </a:prstGeom>
                      <a:noFill/>
                      <a:ln>
                        <a:noFill/>
                      </a:ln>
                      <a:effectLst/>
                      <a:extLst>
                        <a:ext uri="{909E8E84-426E-40DD-AFC4-6F175D3DCCD1}">
                          <a14:hiddenFill xmlns:a14="http://schemas.microsoft.com/office/drawing/2010/main">
                            <a:solidFill>
                              <a:srgbClr val="FAFFC9">
                                <a:alpha val="50000"/>
                              </a:srgbClr>
                            </a:solidFill>
                          </a14:hiddenFill>
                        </a:ext>
                        <a:ext uri="{91240B29-F687-4F45-9708-019B960494DF}">
                          <a14:hiddenLine xmlns:a14="http://schemas.microsoft.com/office/drawing/2010/main" w="15875">
                            <a:solidFill>
                              <a:srgbClr val="969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4201" name="AutoShape 25"/>
          <p:cNvSpPr>
            <a:spLocks noChangeArrowheads="1"/>
          </p:cNvSpPr>
          <p:nvPr/>
        </p:nvSpPr>
        <p:spPr bwMode="auto">
          <a:xfrm>
            <a:off x="4067175" y="3500438"/>
            <a:ext cx="1368425" cy="2305050"/>
          </a:xfrm>
          <a:prstGeom prst="roundRect">
            <a:avLst>
              <a:gd name="adj" fmla="val 7657"/>
            </a:avLst>
          </a:prstGeom>
          <a:solidFill>
            <a:srgbClr val="FF99CC">
              <a:alpha val="20000"/>
            </a:srgbClr>
          </a:solidFill>
          <a:ln w="38100">
            <a:solidFill>
              <a:srgbClr val="FF0000"/>
            </a:solidFill>
            <a:round/>
            <a:headEnd/>
            <a:tailEnd/>
          </a:ln>
          <a:effectLst/>
        </p:spPr>
        <p:txBody>
          <a:bodyPr anchor="ctr">
            <a:spAutoFit/>
          </a:bodyPr>
          <a:lstStyle/>
          <a:p>
            <a:endParaRPr lang="ja-JP" altLang="en-US"/>
          </a:p>
        </p:txBody>
      </p:sp>
      <p:sp>
        <p:nvSpPr>
          <p:cNvPr id="10" name="Rectangle 23"/>
          <p:cNvSpPr>
            <a:spLocks noChangeArrowheads="1"/>
          </p:cNvSpPr>
          <p:nvPr/>
        </p:nvSpPr>
        <p:spPr bwMode="auto">
          <a:xfrm>
            <a:off x="1001685" y="1357298"/>
            <a:ext cx="7921625" cy="1243417"/>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800" dirty="0">
                <a:solidFill>
                  <a:srgbClr val="DDDDDD"/>
                </a:solidFill>
                <a:latin typeface="Tahoma" pitchFamily="34" charset="0"/>
              </a:rPr>
              <a:t>DPF</a:t>
            </a:r>
            <a:r>
              <a:rPr lang="ja-JP" altLang="en-US" sz="1800" dirty="0">
                <a:solidFill>
                  <a:srgbClr val="DDDDDD"/>
                </a:solidFill>
                <a:latin typeface="Tahoma" pitchFamily="34" charset="0"/>
              </a:rPr>
              <a:t>衛星のプロトタイプとしての役割</a:t>
            </a:r>
          </a:p>
          <a:p>
            <a:pPr algn="l">
              <a:lnSpc>
                <a:spcPct val="110000"/>
              </a:lnSpc>
              <a:buClr>
                <a:schemeClr val="accent2"/>
              </a:buClr>
              <a:buSzPct val="70000"/>
              <a:buFont typeface="Wingdings" pitchFamily="2" charset="2"/>
              <a:buNone/>
            </a:pPr>
            <a:r>
              <a:rPr lang="ja-JP" altLang="en-US" sz="1800" dirty="0">
                <a:solidFill>
                  <a:srgbClr val="FFFFFF"/>
                </a:solidFill>
                <a:latin typeface="Tahoma" pitchFamily="34" charset="0"/>
              </a:rPr>
              <a:t>    </a:t>
            </a:r>
            <a:r>
              <a:rPr lang="en-US" altLang="ja-JP" sz="1800" dirty="0">
                <a:solidFill>
                  <a:srgbClr val="FFFFFF"/>
                </a:solidFill>
                <a:latin typeface="Tahoma" pitchFamily="34" charset="0"/>
              </a:rPr>
              <a:t>SpC2 </a:t>
            </a:r>
            <a:r>
              <a:rPr lang="ja-JP" altLang="en-US" sz="1800" dirty="0" smtClean="0">
                <a:solidFill>
                  <a:srgbClr val="FFFFFF"/>
                </a:solidFill>
                <a:latin typeface="Tahoma" pitchFamily="34" charset="0"/>
              </a:rPr>
              <a:t>  制御・信号処理  </a:t>
            </a:r>
            <a:r>
              <a:rPr lang="en-US" altLang="ja-JP" sz="1400" dirty="0" smtClean="0">
                <a:solidFill>
                  <a:srgbClr val="CCECFF"/>
                </a:solidFill>
                <a:latin typeface="Tahoma" pitchFamily="34" charset="0"/>
              </a:rPr>
              <a:t>(</a:t>
            </a:r>
            <a:r>
              <a:rPr lang="ja-JP" altLang="en-US" sz="1400" dirty="0">
                <a:solidFill>
                  <a:srgbClr val="CCECFF"/>
                </a:solidFill>
                <a:latin typeface="Tahoma" pitchFamily="34" charset="0"/>
              </a:rPr>
              <a:t>通信・信号処理</a:t>
            </a:r>
            <a:r>
              <a:rPr lang="en-US" altLang="ja-JP" sz="1400" dirty="0">
                <a:solidFill>
                  <a:srgbClr val="CCECFF"/>
                </a:solidFill>
                <a:latin typeface="Tahoma" pitchFamily="34" charset="0"/>
              </a:rPr>
              <a:t>, </a:t>
            </a:r>
            <a:r>
              <a:rPr lang="ja-JP" altLang="en-US" sz="1400" dirty="0">
                <a:solidFill>
                  <a:srgbClr val="CCECFF"/>
                </a:solidFill>
                <a:latin typeface="Tahoma" pitchFamily="34" charset="0"/>
              </a:rPr>
              <a:t>電源制御</a:t>
            </a:r>
            <a:r>
              <a:rPr lang="en-US" altLang="ja-JP" sz="1400" dirty="0">
                <a:solidFill>
                  <a:srgbClr val="CCECFF"/>
                </a:solidFill>
                <a:latin typeface="Tahoma" pitchFamily="34" charset="0"/>
              </a:rPr>
              <a:t>)</a:t>
            </a:r>
          </a:p>
          <a:p>
            <a:pPr algn="l">
              <a:lnSpc>
                <a:spcPct val="110000"/>
              </a:lnSpc>
              <a:buClr>
                <a:schemeClr val="accent2"/>
              </a:buClr>
              <a:buSzPct val="70000"/>
              <a:buFont typeface="Wingdings" pitchFamily="2" charset="2"/>
              <a:buNone/>
            </a:pPr>
            <a:r>
              <a:rPr lang="en-US" altLang="ja-JP" sz="1800" dirty="0">
                <a:solidFill>
                  <a:srgbClr val="FFFFFF"/>
                </a:solidFill>
                <a:latin typeface="Tahoma" pitchFamily="34" charset="0"/>
              </a:rPr>
              <a:t>     </a:t>
            </a:r>
            <a:r>
              <a:rPr lang="en-US" altLang="ja-JP" sz="1800" dirty="0" err="1">
                <a:solidFill>
                  <a:srgbClr val="FFFFFF"/>
                </a:solidFill>
                <a:latin typeface="Tahoma" pitchFamily="34" charset="0"/>
              </a:rPr>
              <a:t>Snm</a:t>
            </a:r>
            <a:r>
              <a:rPr lang="en-US" altLang="ja-JP" sz="1800" dirty="0">
                <a:solidFill>
                  <a:srgbClr val="FFFFFF"/>
                </a:solidFill>
                <a:latin typeface="Tahoma" pitchFamily="34" charset="0"/>
              </a:rPr>
              <a:t>   </a:t>
            </a:r>
            <a:r>
              <a:rPr lang="en-US" altLang="ja-JP" sz="1800" dirty="0" smtClean="0">
                <a:solidFill>
                  <a:srgbClr val="FFFFFF"/>
                </a:solidFill>
                <a:latin typeface="Tahoma" pitchFamily="34" charset="0"/>
              </a:rPr>
              <a:t>DPF</a:t>
            </a:r>
            <a:r>
              <a:rPr lang="ja-JP" altLang="en-US" sz="1800" dirty="0" smtClean="0">
                <a:solidFill>
                  <a:srgbClr val="FFFFFF"/>
                </a:solidFill>
                <a:latin typeface="Tahoma" pitchFamily="34" charset="0"/>
              </a:rPr>
              <a:t>ミッションペイロード  </a:t>
            </a:r>
            <a:r>
              <a:rPr lang="en-US" altLang="ja-JP" sz="1400" dirty="0">
                <a:solidFill>
                  <a:srgbClr val="CCECFF"/>
                </a:solidFill>
                <a:latin typeface="Tahoma" pitchFamily="34" charset="0"/>
              </a:rPr>
              <a:t>(</a:t>
            </a:r>
            <a:r>
              <a:rPr lang="ja-JP" altLang="en-US" sz="1400" dirty="0">
                <a:solidFill>
                  <a:srgbClr val="CCECFF"/>
                </a:solidFill>
                <a:latin typeface="Tahoma" pitchFamily="34" charset="0"/>
              </a:rPr>
              <a:t>デジタル制御ボード</a:t>
            </a:r>
            <a:r>
              <a:rPr lang="en-US" altLang="ja-JP" sz="1400" dirty="0">
                <a:solidFill>
                  <a:srgbClr val="CCECFF"/>
                </a:solidFill>
                <a:latin typeface="Tahoma" pitchFamily="34" charset="0"/>
              </a:rPr>
              <a:t>, AD/DA</a:t>
            </a:r>
            <a:r>
              <a:rPr lang="ja-JP" altLang="en-US" sz="1400" dirty="0">
                <a:solidFill>
                  <a:srgbClr val="CCECFF"/>
                </a:solidFill>
                <a:latin typeface="Tahoma" pitchFamily="34" charset="0"/>
              </a:rPr>
              <a:t>コンバータ</a:t>
            </a:r>
            <a:r>
              <a:rPr lang="en-US" altLang="ja-JP" sz="1400" dirty="0">
                <a:solidFill>
                  <a:srgbClr val="CCECFF"/>
                </a:solidFill>
                <a:latin typeface="Tahoma" pitchFamily="34" charset="0"/>
              </a:rPr>
              <a:t>, </a:t>
            </a:r>
            <a:r>
              <a:rPr lang="ja-JP" altLang="en-US" sz="1400" dirty="0">
                <a:solidFill>
                  <a:srgbClr val="CCECFF"/>
                </a:solidFill>
                <a:latin typeface="Tahoma" pitchFamily="34" charset="0"/>
              </a:rPr>
              <a:t>センサモジュール</a:t>
            </a:r>
            <a:r>
              <a:rPr lang="en-US" altLang="ja-JP" sz="1400" dirty="0">
                <a:solidFill>
                  <a:srgbClr val="CCECFF"/>
                </a:solidFill>
                <a:latin typeface="Tahoma" pitchFamily="34" charset="0"/>
              </a:rPr>
              <a:t>)</a:t>
            </a:r>
          </a:p>
          <a:p>
            <a:pPr algn="l">
              <a:lnSpc>
                <a:spcPct val="110000"/>
              </a:lnSpc>
              <a:buClr>
                <a:schemeClr val="accent2"/>
              </a:buClr>
              <a:buSzPct val="70000"/>
              <a:buFont typeface="Wingdings" pitchFamily="2" charset="2"/>
              <a:buNone/>
            </a:pPr>
            <a:endParaRPr lang="en-US" altLang="ja-JP" sz="1400" dirty="0">
              <a:solidFill>
                <a:srgbClr val="CCECFF"/>
              </a:solidFill>
              <a:latin typeface="Tahoma" pitchFamily="34" charset="0"/>
            </a:endParaRPr>
          </a:p>
        </p:txBody>
      </p:sp>
    </p:spTree>
    <p:extLst>
      <p:ext uri="{BB962C8B-B14F-4D97-AF65-F5344CB8AC3E}">
        <p14:creationId xmlns:p14="http://schemas.microsoft.com/office/powerpoint/2010/main" val="1129989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6"/>
          <p:cNvSpPr>
            <a:spLocks noChangeArrowheads="1"/>
          </p:cNvSpPr>
          <p:nvPr/>
        </p:nvSpPr>
        <p:spPr bwMode="auto">
          <a:xfrm>
            <a:off x="755576" y="4581128"/>
            <a:ext cx="7632848" cy="1512168"/>
          </a:xfrm>
          <a:prstGeom prst="roundRect">
            <a:avLst>
              <a:gd name="adj" fmla="val 6731"/>
            </a:avLst>
          </a:prstGeom>
          <a:solidFill>
            <a:srgbClr val="000000">
              <a:alpha val="20000"/>
            </a:srgbClr>
          </a:solidFill>
          <a:ln w="6350">
            <a:solidFill>
              <a:srgbClr val="FF7C80"/>
            </a:solidFill>
            <a:round/>
            <a:headEnd/>
            <a:tailEnd/>
          </a:ln>
          <a:effectLst/>
        </p:spPr>
        <p:txBody>
          <a:bodyPr wrap="square" anchor="ctr">
            <a:noAutofit/>
          </a:bodyPr>
          <a:lstStyle/>
          <a:p>
            <a:endParaRPr lang="ja-JP" altLang="en-US"/>
          </a:p>
        </p:txBody>
      </p:sp>
      <p:sp>
        <p:nvSpPr>
          <p:cNvPr id="1125378" name="Rectangle 2"/>
          <p:cNvSpPr>
            <a:spLocks noGrp="1" noChangeArrowheads="1"/>
          </p:cNvSpPr>
          <p:nvPr>
            <p:ph type="title"/>
          </p:nvPr>
        </p:nvSpPr>
        <p:spPr/>
        <p:txBody>
          <a:bodyPr/>
          <a:lstStyle/>
          <a:p>
            <a:r>
              <a:rPr lang="en-US" altLang="ja-JP" dirty="0" smtClean="0"/>
              <a:t>SWIM</a:t>
            </a:r>
            <a:r>
              <a:rPr lang="ja-JP" altLang="en-US" dirty="0" smtClean="0"/>
              <a:t>の目的と成果</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a:ea typeface="HGP創英角ｺﾞｼｯｸUB" pitchFamily="50" charset="-128"/>
                <a:cs typeface="+mn-cs"/>
              </a:rPr>
              <a:t>小型衛星による実証シンポジウム </a:t>
            </a:r>
            <a:r>
              <a:rPr lang="en-US" altLang="ja-JP" sz="1200" kern="1200" smtClean="0">
                <a:solidFill>
                  <a:srgbClr val="EAEAEA"/>
                </a:solidFill>
                <a:latin typeface="Tahoma"/>
                <a:ea typeface="HGP創英角ｺﾞｼｯｸUB" pitchFamily="50" charset="-128"/>
                <a:cs typeface="+mn-cs"/>
              </a:rPr>
              <a:t>(2011</a:t>
            </a:r>
            <a:r>
              <a:rPr lang="ja-JP" altLang="en-US" sz="1200" kern="1200" smtClean="0">
                <a:solidFill>
                  <a:srgbClr val="EAEAEA"/>
                </a:solidFill>
                <a:latin typeface="Tahoma"/>
                <a:ea typeface="HGP創英角ｺﾞｼｯｸUB" pitchFamily="50" charset="-128"/>
                <a:cs typeface="+mn-cs"/>
              </a:rPr>
              <a:t>年</a:t>
            </a:r>
            <a:r>
              <a:rPr lang="en-US" altLang="ja-JP" sz="1200" kern="1200" smtClean="0">
                <a:solidFill>
                  <a:srgbClr val="EAEAEA"/>
                </a:solidFill>
                <a:latin typeface="Tahoma"/>
                <a:ea typeface="HGP創英角ｺﾞｼｯｸUB" pitchFamily="50" charset="-128"/>
                <a:cs typeface="+mn-cs"/>
              </a:rPr>
              <a:t>9</a:t>
            </a:r>
            <a:r>
              <a:rPr lang="ja-JP" altLang="en-US" sz="1200" kern="1200" smtClean="0">
                <a:solidFill>
                  <a:srgbClr val="EAEAEA"/>
                </a:solidFill>
                <a:latin typeface="Tahoma"/>
                <a:ea typeface="HGP創英角ｺﾞｼｯｸUB" pitchFamily="50" charset="-128"/>
                <a:cs typeface="+mn-cs"/>
              </a:rPr>
              <a:t>月</a:t>
            </a:r>
            <a:r>
              <a:rPr lang="en-US" altLang="ja-JP" sz="1200" kern="1200" smtClean="0">
                <a:solidFill>
                  <a:srgbClr val="EAEAEA"/>
                </a:solidFill>
                <a:latin typeface="Tahoma"/>
                <a:ea typeface="HGP創英角ｺﾞｼｯｸUB" pitchFamily="50" charset="-128"/>
                <a:cs typeface="+mn-cs"/>
              </a:rPr>
              <a:t>7</a:t>
            </a:r>
            <a:r>
              <a:rPr lang="ja-JP" altLang="en-US" sz="1200" kern="1200" smtClean="0">
                <a:solidFill>
                  <a:srgbClr val="EAEAEA"/>
                </a:solidFill>
                <a:latin typeface="Tahoma"/>
                <a:ea typeface="HGP創英角ｺﾞｼｯｸUB" pitchFamily="50" charset="-128"/>
                <a:cs typeface="+mn-cs"/>
              </a:rPr>
              <a:t>日</a:t>
            </a:r>
            <a:r>
              <a:rPr lang="en-US" altLang="ja-JP" sz="1200" kern="1200" smtClean="0">
                <a:solidFill>
                  <a:srgbClr val="EAEAEA"/>
                </a:solidFill>
                <a:latin typeface="Tahoma"/>
                <a:ea typeface="HGP創英角ｺﾞｼｯｸUB" pitchFamily="50" charset="-128"/>
                <a:cs typeface="+mn-cs"/>
              </a:rPr>
              <a:t>, </a:t>
            </a:r>
            <a:r>
              <a:rPr lang="ja-JP" altLang="en-US" sz="1200" kern="1200" smtClean="0">
                <a:solidFill>
                  <a:srgbClr val="EAEAEA"/>
                </a:solidFill>
                <a:latin typeface="Tahoma"/>
                <a:ea typeface="HGP創英角ｺﾞｼｯｸUB" pitchFamily="50" charset="-128"/>
                <a:cs typeface="+mn-cs"/>
              </a:rPr>
              <a:t>学術総合センター 一ツ橋記念講堂</a:t>
            </a:r>
            <a:r>
              <a:rPr lang="en-US" altLang="ja-JP" sz="1200" kern="1200" smtClean="0">
                <a:solidFill>
                  <a:srgbClr val="EAEAEA"/>
                </a:solidFill>
                <a:latin typeface="Tahoma"/>
                <a:ea typeface="HGP創英角ｺﾞｼｯｸUB" pitchFamily="50" charset="-128"/>
                <a:cs typeface="+mn-cs"/>
              </a:rPr>
              <a:t>)</a:t>
            </a:r>
            <a:endParaRPr lang="en-US" altLang="ja-JP" sz="1200" kern="1200" dirty="0">
              <a:solidFill>
                <a:srgbClr val="EAEAEA"/>
              </a:solidFill>
              <a:latin typeface="Tahoma"/>
              <a:ea typeface="HGP創英角ｺﾞｼｯｸUB" pitchFamily="50" charset="-128"/>
              <a:cs typeface="+mn-cs"/>
            </a:endParaRPr>
          </a:p>
        </p:txBody>
      </p:sp>
      <p:sp>
        <p:nvSpPr>
          <p:cNvPr id="51" name="正方形/長方形 11"/>
          <p:cNvSpPr>
            <a:spLocks noChangeArrowheads="1"/>
          </p:cNvSpPr>
          <p:nvPr/>
        </p:nvSpPr>
        <p:spPr bwMode="auto">
          <a:xfrm>
            <a:off x="536004" y="1052736"/>
            <a:ext cx="8284468" cy="1938992"/>
          </a:xfrm>
          <a:prstGeom prst="rect">
            <a:avLst/>
          </a:prstGeom>
          <a:noFill/>
          <a:ln w="9525">
            <a:noFill/>
            <a:miter lim="800000"/>
            <a:headEnd/>
            <a:tailEnd/>
          </a:ln>
        </p:spPr>
        <p:txBody>
          <a:bodyPr wrap="square">
            <a:spAutoFit/>
          </a:bodyPr>
          <a:lstStyle/>
          <a:p>
            <a:pPr algn="l">
              <a:lnSpc>
                <a:spcPct val="120000"/>
              </a:lnSpc>
              <a:buNone/>
              <a:defRPr/>
            </a:pPr>
            <a:r>
              <a:rPr lang="ja-JP" altLang="en-US" sz="2000" dirty="0" smtClean="0">
                <a:solidFill>
                  <a:srgbClr val="6699FF"/>
                </a:solidFill>
                <a:latin typeface="Tahoma" pitchFamily="34" charset="0"/>
                <a:ea typeface="+mn-ea"/>
              </a:rPr>
              <a:t>目的</a:t>
            </a:r>
            <a:r>
              <a:rPr lang="ja-JP" altLang="en-US" sz="2000" dirty="0" smtClean="0">
                <a:solidFill>
                  <a:srgbClr val="FFFFFF"/>
                </a:solidFill>
                <a:latin typeface="Tahoma" pitchFamily="34" charset="0"/>
                <a:ea typeface="+mn-ea"/>
              </a:rPr>
              <a:t> </a:t>
            </a:r>
            <a:endParaRPr lang="en-US" altLang="ja-JP" sz="2000" dirty="0">
              <a:solidFill>
                <a:srgbClr val="FFFFFF"/>
              </a:solidFill>
              <a:latin typeface="Tahoma" pitchFamily="34" charset="0"/>
              <a:ea typeface="+mn-ea"/>
            </a:endParaRPr>
          </a:p>
          <a:p>
            <a:pPr algn="l">
              <a:lnSpc>
                <a:spcPct val="120000"/>
              </a:lnSpc>
              <a:buNone/>
              <a:defRPr/>
            </a:pPr>
            <a:r>
              <a:rPr lang="en-US" altLang="ja-JP" sz="2000" dirty="0" smtClean="0">
                <a:solidFill>
                  <a:srgbClr val="FFFFFF"/>
                </a:solidFill>
                <a:latin typeface="Tahoma" pitchFamily="34" charset="0"/>
                <a:ea typeface="+mn-ea"/>
              </a:rPr>
              <a:t>  JAXA</a:t>
            </a:r>
            <a:r>
              <a:rPr lang="ja-JP" altLang="en-US" sz="2000" dirty="0">
                <a:solidFill>
                  <a:srgbClr val="FFFFFF"/>
                </a:solidFill>
                <a:latin typeface="Tahoma" pitchFamily="34" charset="0"/>
                <a:ea typeface="+mn-ea"/>
              </a:rPr>
              <a:t>が宇宙用に開発した高速</a:t>
            </a:r>
            <a:r>
              <a:rPr lang="en-US" altLang="ja-JP" sz="2000" dirty="0">
                <a:solidFill>
                  <a:srgbClr val="FFFFFF"/>
                </a:solidFill>
                <a:latin typeface="Tahoma" pitchFamily="34" charset="0"/>
                <a:ea typeface="+mn-ea"/>
              </a:rPr>
              <a:t>MPU</a:t>
            </a:r>
            <a:r>
              <a:rPr lang="ja-JP" altLang="en-US" sz="2000" dirty="0">
                <a:solidFill>
                  <a:srgbClr val="FFFFFF"/>
                </a:solidFill>
                <a:latin typeface="Tahoma" pitchFamily="34" charset="0"/>
                <a:ea typeface="+mn-ea"/>
              </a:rPr>
              <a:t>を用い、新しい国際標準の一つ</a:t>
            </a:r>
            <a:r>
              <a:rPr lang="ja-JP" altLang="en-US" sz="2000" dirty="0" smtClean="0">
                <a:solidFill>
                  <a:srgbClr val="FFFFFF"/>
                </a:solidFill>
                <a:latin typeface="Tahoma" pitchFamily="34" charset="0"/>
                <a:ea typeface="+mn-ea"/>
              </a:rPr>
              <a:t>に</a:t>
            </a:r>
            <a:endParaRPr lang="en-US" altLang="ja-JP" sz="2000" dirty="0" smtClean="0">
              <a:solidFill>
                <a:srgbClr val="FFFFFF"/>
              </a:solidFill>
              <a:latin typeface="Tahoma" pitchFamily="34" charset="0"/>
              <a:ea typeface="+mn-ea"/>
            </a:endParaRPr>
          </a:p>
          <a:p>
            <a:pPr algn="l">
              <a:lnSpc>
                <a:spcPct val="120000"/>
              </a:lnSpc>
              <a:buNone/>
              <a:defRPr/>
            </a:pPr>
            <a:r>
              <a:rPr lang="en-US" altLang="ja-JP" sz="2000" dirty="0">
                <a:solidFill>
                  <a:srgbClr val="FFFFFF"/>
                </a:solidFill>
                <a:latin typeface="Tahoma" pitchFamily="34" charset="0"/>
                <a:ea typeface="+mn-ea"/>
              </a:rPr>
              <a:t> </a:t>
            </a:r>
            <a:r>
              <a:rPr lang="en-US" altLang="ja-JP" sz="2000" dirty="0" smtClean="0">
                <a:solidFill>
                  <a:srgbClr val="FFFFFF"/>
                </a:solidFill>
                <a:latin typeface="Tahoma" pitchFamily="34" charset="0"/>
                <a:ea typeface="+mn-ea"/>
              </a:rPr>
              <a:t> </a:t>
            </a:r>
            <a:r>
              <a:rPr lang="ja-JP" altLang="en-US" sz="2000" dirty="0" smtClean="0">
                <a:solidFill>
                  <a:srgbClr val="FFFFFF"/>
                </a:solidFill>
                <a:latin typeface="Tahoma" pitchFamily="34" charset="0"/>
                <a:ea typeface="+mn-ea"/>
              </a:rPr>
              <a:t>なりつつ</a:t>
            </a:r>
            <a:r>
              <a:rPr lang="ja-JP" altLang="en-US" sz="2000" dirty="0">
                <a:solidFill>
                  <a:srgbClr val="FFFFFF"/>
                </a:solidFill>
                <a:latin typeface="Tahoma" pitchFamily="34" charset="0"/>
                <a:ea typeface="+mn-ea"/>
              </a:rPr>
              <a:t>あるスペースワイヤ規格を発展させた</a:t>
            </a:r>
            <a:r>
              <a:rPr lang="ja-JP" altLang="en-US" sz="2000" dirty="0">
                <a:solidFill>
                  <a:srgbClr val="99CCFF"/>
                </a:solidFill>
                <a:latin typeface="Tahoma" pitchFamily="34" charset="0"/>
                <a:ea typeface="+mn-ea"/>
              </a:rPr>
              <a:t>次世代ネットワーク型</a:t>
            </a:r>
            <a:r>
              <a:rPr lang="ja-JP" altLang="en-US" sz="2000" dirty="0" smtClean="0">
                <a:solidFill>
                  <a:srgbClr val="99CCFF"/>
                </a:solidFill>
                <a:latin typeface="Tahoma" pitchFamily="34" charset="0"/>
                <a:ea typeface="+mn-ea"/>
              </a:rPr>
              <a:t>デー</a:t>
            </a:r>
            <a:endParaRPr lang="en-US" altLang="ja-JP" sz="2000" dirty="0" smtClean="0">
              <a:solidFill>
                <a:srgbClr val="99CCFF"/>
              </a:solidFill>
              <a:latin typeface="Tahoma" pitchFamily="34" charset="0"/>
              <a:ea typeface="+mn-ea"/>
            </a:endParaRPr>
          </a:p>
          <a:p>
            <a:pPr algn="l">
              <a:lnSpc>
                <a:spcPct val="120000"/>
              </a:lnSpc>
              <a:buNone/>
              <a:defRPr/>
            </a:pPr>
            <a:r>
              <a:rPr lang="en-US" altLang="ja-JP" sz="2000" dirty="0">
                <a:solidFill>
                  <a:srgbClr val="99CCFF"/>
                </a:solidFill>
                <a:latin typeface="Tahoma" pitchFamily="34" charset="0"/>
                <a:ea typeface="+mn-ea"/>
              </a:rPr>
              <a:t> </a:t>
            </a:r>
            <a:r>
              <a:rPr lang="en-US" altLang="ja-JP" sz="2000" dirty="0" smtClean="0">
                <a:solidFill>
                  <a:srgbClr val="99CCFF"/>
                </a:solidFill>
                <a:latin typeface="Tahoma" pitchFamily="34" charset="0"/>
                <a:ea typeface="+mn-ea"/>
              </a:rPr>
              <a:t> </a:t>
            </a:r>
            <a:r>
              <a:rPr lang="ja-JP" altLang="en-US" sz="2000" dirty="0" smtClean="0">
                <a:solidFill>
                  <a:srgbClr val="99CCFF"/>
                </a:solidFill>
                <a:latin typeface="Tahoma" pitchFamily="34" charset="0"/>
                <a:ea typeface="+mn-ea"/>
              </a:rPr>
              <a:t>タ処理技術</a:t>
            </a:r>
            <a:r>
              <a:rPr lang="ja-JP" altLang="en-US" sz="2000" dirty="0">
                <a:solidFill>
                  <a:srgbClr val="99CCFF"/>
                </a:solidFill>
                <a:latin typeface="Tahoma" pitchFamily="34" charset="0"/>
                <a:ea typeface="+mn-ea"/>
              </a:rPr>
              <a:t>の実証</a:t>
            </a:r>
            <a:r>
              <a:rPr lang="ja-JP" altLang="en-US" sz="2000" dirty="0">
                <a:solidFill>
                  <a:srgbClr val="FFFFFF"/>
                </a:solidFill>
                <a:latin typeface="Tahoma" pitchFamily="34" charset="0"/>
                <a:ea typeface="+mn-ea"/>
              </a:rPr>
              <a:t>と、そのデータ処理技術を活用した超高感度</a:t>
            </a:r>
            <a:r>
              <a:rPr lang="ja-JP" altLang="en-US" sz="2000" dirty="0" smtClean="0">
                <a:solidFill>
                  <a:srgbClr val="FFFFFF"/>
                </a:solidFill>
                <a:latin typeface="Tahoma" pitchFamily="34" charset="0"/>
                <a:ea typeface="+mn-ea"/>
              </a:rPr>
              <a:t>加速度</a:t>
            </a:r>
            <a:endParaRPr lang="en-US" altLang="ja-JP" sz="2000" dirty="0" smtClean="0">
              <a:solidFill>
                <a:srgbClr val="FFFFFF"/>
              </a:solidFill>
              <a:latin typeface="Tahoma" pitchFamily="34" charset="0"/>
              <a:ea typeface="+mn-ea"/>
            </a:endParaRPr>
          </a:p>
          <a:p>
            <a:pPr algn="l">
              <a:lnSpc>
                <a:spcPct val="120000"/>
              </a:lnSpc>
              <a:buNone/>
              <a:defRPr/>
            </a:pPr>
            <a:r>
              <a:rPr lang="en-US" altLang="ja-JP" sz="2000" dirty="0">
                <a:solidFill>
                  <a:srgbClr val="FFFFFF"/>
                </a:solidFill>
                <a:latin typeface="Tahoma" pitchFamily="34" charset="0"/>
                <a:ea typeface="+mn-ea"/>
              </a:rPr>
              <a:t> </a:t>
            </a:r>
            <a:r>
              <a:rPr lang="en-US" altLang="ja-JP" sz="2000" dirty="0" smtClean="0">
                <a:solidFill>
                  <a:srgbClr val="FFFFFF"/>
                </a:solidFill>
                <a:latin typeface="Tahoma" pitchFamily="34" charset="0"/>
                <a:ea typeface="+mn-ea"/>
              </a:rPr>
              <a:t> </a:t>
            </a:r>
            <a:r>
              <a:rPr lang="ja-JP" altLang="en-US" sz="2000" dirty="0" smtClean="0">
                <a:solidFill>
                  <a:srgbClr val="FFFFFF"/>
                </a:solidFill>
                <a:latin typeface="Tahoma" pitchFamily="34" charset="0"/>
                <a:ea typeface="+mn-ea"/>
              </a:rPr>
              <a:t>計</a:t>
            </a:r>
            <a:r>
              <a:rPr lang="ja-JP" altLang="en-US" sz="2000" dirty="0">
                <a:solidFill>
                  <a:srgbClr val="FFFFFF"/>
                </a:solidFill>
                <a:latin typeface="Tahoma" pitchFamily="34" charset="0"/>
                <a:ea typeface="+mn-ea"/>
              </a:rPr>
              <a:t>に</a:t>
            </a:r>
            <a:r>
              <a:rPr lang="ja-JP" altLang="en-US" sz="2000" dirty="0" smtClean="0">
                <a:solidFill>
                  <a:srgbClr val="FFFFFF"/>
                </a:solidFill>
                <a:latin typeface="Tahoma" pitchFamily="34" charset="0"/>
                <a:ea typeface="+mn-ea"/>
              </a:rPr>
              <a:t>よる</a:t>
            </a:r>
            <a:r>
              <a:rPr lang="ja-JP" altLang="en-US" sz="2000" dirty="0" smtClean="0">
                <a:solidFill>
                  <a:srgbClr val="99CCFF"/>
                </a:solidFill>
                <a:latin typeface="Tahoma" pitchFamily="34" charset="0"/>
                <a:ea typeface="+mn-ea"/>
              </a:rPr>
              <a:t>重力波</a:t>
            </a:r>
            <a:r>
              <a:rPr lang="ja-JP" altLang="en-US" sz="2000" dirty="0">
                <a:solidFill>
                  <a:srgbClr val="99CCFF"/>
                </a:solidFill>
                <a:latin typeface="Tahoma" pitchFamily="34" charset="0"/>
                <a:ea typeface="+mn-ea"/>
              </a:rPr>
              <a:t>計測装置の動作実証試験</a:t>
            </a:r>
            <a:r>
              <a:rPr lang="ja-JP" altLang="en-US" sz="2000" dirty="0">
                <a:solidFill>
                  <a:srgbClr val="FFFFFF"/>
                </a:solidFill>
                <a:latin typeface="Tahoma" pitchFamily="34" charset="0"/>
                <a:ea typeface="+mn-ea"/>
              </a:rPr>
              <a:t>．</a:t>
            </a:r>
          </a:p>
        </p:txBody>
      </p:sp>
      <p:sp>
        <p:nvSpPr>
          <p:cNvPr id="15" name="Rectangle 4"/>
          <p:cNvSpPr>
            <a:spLocks noChangeArrowheads="1"/>
          </p:cNvSpPr>
          <p:nvPr/>
        </p:nvSpPr>
        <p:spPr bwMode="auto">
          <a:xfrm>
            <a:off x="539552" y="3415640"/>
            <a:ext cx="8172400" cy="2677656"/>
          </a:xfrm>
          <a:prstGeom prst="rect">
            <a:avLst/>
          </a:prstGeom>
          <a:noFill/>
          <a:ln w="9525">
            <a:noFill/>
            <a:miter lim="800000"/>
            <a:headEnd/>
            <a:tailEnd/>
          </a:ln>
        </p:spPr>
        <p:txBody>
          <a:bodyPr wrap="square" anchor="ctr">
            <a:spAutoFit/>
          </a:bodyPr>
          <a:lstStyle/>
          <a:p>
            <a:pPr algn="l" eaLnBrk="0" hangingPunct="0">
              <a:lnSpc>
                <a:spcPct val="120000"/>
              </a:lnSpc>
              <a:buNone/>
              <a:defRPr/>
            </a:pPr>
            <a:r>
              <a:rPr lang="ja-JP" altLang="en-US" sz="2000" dirty="0" smtClean="0">
                <a:solidFill>
                  <a:srgbClr val="6699FF"/>
                </a:solidFill>
                <a:latin typeface="Tahoma" pitchFamily="34" charset="0"/>
                <a:ea typeface="+mn-ea"/>
                <a:cs typeface="Times New Roman" pitchFamily="18" charset="0"/>
              </a:rPr>
              <a:t>成果  </a:t>
            </a:r>
            <a:r>
              <a:rPr lang="en-US" altLang="ja-JP" sz="2000" dirty="0" smtClean="0">
                <a:solidFill>
                  <a:srgbClr val="6699FF"/>
                </a:solidFill>
                <a:latin typeface="Tahoma" pitchFamily="34" charset="0"/>
                <a:ea typeface="+mn-ea"/>
                <a:cs typeface="Times New Roman" pitchFamily="18" charset="0"/>
              </a:rPr>
              <a:t>(</a:t>
            </a:r>
            <a:r>
              <a:rPr lang="ja-JP" altLang="en-US" sz="2000" dirty="0" smtClean="0">
                <a:solidFill>
                  <a:srgbClr val="6699FF"/>
                </a:solidFill>
                <a:latin typeface="Tahoma" pitchFamily="34" charset="0"/>
                <a:ea typeface="+mn-ea"/>
                <a:cs typeface="Times New Roman" pitchFamily="18" charset="0"/>
              </a:rPr>
              <a:t>計画</a:t>
            </a:r>
            <a:r>
              <a:rPr lang="ja-JP" altLang="en-US" sz="2000" dirty="0">
                <a:solidFill>
                  <a:srgbClr val="6699FF"/>
                </a:solidFill>
                <a:latin typeface="Tahoma" pitchFamily="34" charset="0"/>
                <a:ea typeface="+mn-ea"/>
                <a:cs typeface="Times New Roman" pitchFamily="18" charset="0"/>
              </a:rPr>
              <a:t>以上の成果を</a:t>
            </a:r>
            <a:r>
              <a:rPr lang="ja-JP" altLang="en-US" sz="2000" dirty="0" smtClean="0">
                <a:solidFill>
                  <a:srgbClr val="6699FF"/>
                </a:solidFill>
                <a:latin typeface="Tahoma" pitchFamily="34" charset="0"/>
                <a:ea typeface="+mn-ea"/>
                <a:cs typeface="Times New Roman" pitchFamily="18" charset="0"/>
              </a:rPr>
              <a:t>達成</a:t>
            </a:r>
            <a:r>
              <a:rPr lang="en-US" altLang="ja-JP" sz="2000" dirty="0" smtClean="0">
                <a:solidFill>
                  <a:srgbClr val="6699FF"/>
                </a:solidFill>
                <a:latin typeface="Tahoma" pitchFamily="34" charset="0"/>
                <a:ea typeface="+mn-ea"/>
                <a:cs typeface="Times New Roman" pitchFamily="18" charset="0"/>
              </a:rPr>
              <a:t>)</a:t>
            </a:r>
            <a:endParaRPr lang="en-US" altLang="ja-JP" sz="2000" dirty="0">
              <a:solidFill>
                <a:srgbClr val="6699FF"/>
              </a:solidFill>
              <a:latin typeface="Tahoma" pitchFamily="34" charset="0"/>
              <a:ea typeface="+mn-ea"/>
              <a:cs typeface="Times New Roman" pitchFamily="18" charset="0"/>
            </a:endParaRPr>
          </a:p>
          <a:p>
            <a:pPr algn="l">
              <a:lnSpc>
                <a:spcPct val="120000"/>
              </a:lnSpc>
              <a:buNone/>
              <a:defRPr/>
            </a:pPr>
            <a:r>
              <a:rPr lang="ja-JP" altLang="en-US" sz="2000" dirty="0" smtClean="0">
                <a:solidFill>
                  <a:srgbClr val="FFFFFF"/>
                </a:solidFill>
                <a:latin typeface="Tahoma" pitchFamily="34" charset="0"/>
                <a:ea typeface="+mn-ea"/>
              </a:rPr>
              <a:t>  ・</a:t>
            </a:r>
            <a:r>
              <a:rPr lang="ja-JP" altLang="en-US" sz="2000" dirty="0">
                <a:solidFill>
                  <a:srgbClr val="FFFFFF"/>
                </a:solidFill>
                <a:latin typeface="Tahoma" pitchFamily="34" charset="0"/>
                <a:ea typeface="+mn-ea"/>
              </a:rPr>
              <a:t>スペースワイヤを標準サポート</a:t>
            </a:r>
            <a:r>
              <a:rPr lang="ja-JP" altLang="en-US" sz="2000" dirty="0" smtClean="0">
                <a:solidFill>
                  <a:srgbClr val="FFFFFF"/>
                </a:solidFill>
                <a:latin typeface="Tahoma" pitchFamily="34" charset="0"/>
                <a:ea typeface="+mn-ea"/>
              </a:rPr>
              <a:t>する宇宙用</a:t>
            </a:r>
            <a:r>
              <a:rPr lang="ja-JP" altLang="en-US" sz="2000" dirty="0">
                <a:solidFill>
                  <a:srgbClr val="FFFFFF"/>
                </a:solidFill>
                <a:latin typeface="Tahoma" pitchFamily="34" charset="0"/>
                <a:ea typeface="+mn-ea"/>
              </a:rPr>
              <a:t>計算機</a:t>
            </a:r>
            <a:r>
              <a:rPr lang="en-US" altLang="ja-JP" sz="2000" dirty="0">
                <a:solidFill>
                  <a:srgbClr val="FFFFFF"/>
                </a:solidFill>
                <a:latin typeface="Tahoma" pitchFamily="34" charset="0"/>
                <a:ea typeface="+mn-ea"/>
              </a:rPr>
              <a:t>SpaceCube2</a:t>
            </a:r>
            <a:r>
              <a:rPr lang="ja-JP" altLang="en-US" sz="2000" dirty="0" smtClean="0">
                <a:solidFill>
                  <a:srgbClr val="FFFFFF"/>
                </a:solidFill>
                <a:latin typeface="Tahoma" pitchFamily="34" charset="0"/>
                <a:ea typeface="+mn-ea"/>
              </a:rPr>
              <a:t>の</a:t>
            </a:r>
            <a:endParaRPr lang="en-US" altLang="ja-JP" sz="2000" dirty="0" smtClean="0">
              <a:solidFill>
                <a:srgbClr val="FFFFFF"/>
              </a:solidFill>
              <a:latin typeface="Tahoma" pitchFamily="34" charset="0"/>
              <a:ea typeface="+mn-ea"/>
            </a:endParaRPr>
          </a:p>
          <a:p>
            <a:pPr algn="l">
              <a:lnSpc>
                <a:spcPct val="120000"/>
              </a:lnSpc>
              <a:buNone/>
              <a:defRPr/>
            </a:pPr>
            <a:r>
              <a:rPr lang="en-US" altLang="ja-JP" sz="2000" dirty="0">
                <a:solidFill>
                  <a:srgbClr val="FFFFFF"/>
                </a:solidFill>
                <a:latin typeface="Tahoma" pitchFamily="34" charset="0"/>
                <a:ea typeface="+mn-ea"/>
              </a:rPr>
              <a:t> </a:t>
            </a:r>
            <a:r>
              <a:rPr lang="en-US" altLang="ja-JP" sz="2000" dirty="0" smtClean="0">
                <a:solidFill>
                  <a:srgbClr val="FFFFFF"/>
                </a:solidFill>
                <a:latin typeface="Tahoma" pitchFamily="34" charset="0"/>
                <a:ea typeface="+mn-ea"/>
              </a:rPr>
              <a:t>   </a:t>
            </a:r>
            <a:r>
              <a:rPr lang="ja-JP" altLang="en-US" sz="2000" dirty="0" smtClean="0">
                <a:solidFill>
                  <a:srgbClr val="FFFFFF"/>
                </a:solidFill>
                <a:latin typeface="Tahoma" pitchFamily="34" charset="0"/>
                <a:ea typeface="+mn-ea"/>
              </a:rPr>
              <a:t>宇宙機</a:t>
            </a:r>
            <a:r>
              <a:rPr lang="ja-JP" altLang="en-US" sz="2000" dirty="0">
                <a:solidFill>
                  <a:srgbClr val="FFFFFF"/>
                </a:solidFill>
                <a:latin typeface="Tahoma" pitchFamily="34" charset="0"/>
                <a:ea typeface="+mn-ea"/>
              </a:rPr>
              <a:t>への適用のめどを得た．</a:t>
            </a:r>
            <a:endParaRPr lang="en-US" altLang="ja-JP" sz="2000" dirty="0">
              <a:solidFill>
                <a:srgbClr val="FFFFFF"/>
              </a:solidFill>
              <a:latin typeface="Tahoma" pitchFamily="34" charset="0"/>
              <a:ea typeface="+mn-ea"/>
              <a:cs typeface="Times New Roman" pitchFamily="18" charset="0"/>
            </a:endParaRPr>
          </a:p>
          <a:p>
            <a:pPr algn="l" eaLnBrk="0" hangingPunct="0">
              <a:lnSpc>
                <a:spcPct val="120000"/>
              </a:lnSpc>
              <a:buNone/>
              <a:defRPr/>
            </a:pPr>
            <a:r>
              <a:rPr lang="ja-JP" altLang="en-US" sz="2000" dirty="0" smtClean="0">
                <a:solidFill>
                  <a:srgbClr val="FFFFFF"/>
                </a:solidFill>
                <a:latin typeface="Tahoma" pitchFamily="34" charset="0"/>
                <a:ea typeface="+mn-ea"/>
                <a:cs typeface="Times New Roman" pitchFamily="18" charset="0"/>
              </a:rPr>
              <a:t>  ・</a:t>
            </a:r>
            <a:r>
              <a:rPr lang="ja-JP" altLang="en-US" sz="2000" dirty="0">
                <a:solidFill>
                  <a:srgbClr val="FFFFFF"/>
                </a:solidFill>
                <a:latin typeface="Tahoma" pitchFamily="34" charset="0"/>
                <a:ea typeface="+mn-ea"/>
                <a:cs typeface="Times New Roman" pitchFamily="18" charset="0"/>
              </a:rPr>
              <a:t>将来の科学衛星のミッション</a:t>
            </a:r>
            <a:r>
              <a:rPr lang="ja-JP" altLang="en-US" sz="2000" dirty="0" smtClean="0">
                <a:solidFill>
                  <a:srgbClr val="FFFFFF"/>
                </a:solidFill>
                <a:latin typeface="Tahoma" pitchFamily="34" charset="0"/>
                <a:ea typeface="+mn-ea"/>
                <a:cs typeface="Times New Roman" pitchFamily="18" charset="0"/>
              </a:rPr>
              <a:t>達成の</a:t>
            </a:r>
            <a:r>
              <a:rPr lang="ja-JP" altLang="en-US" sz="2000" dirty="0">
                <a:solidFill>
                  <a:srgbClr val="FFFFFF"/>
                </a:solidFill>
                <a:latin typeface="Tahoma" pitchFamily="34" charset="0"/>
                <a:ea typeface="+mn-ea"/>
                <a:cs typeface="Times New Roman" pitchFamily="18" charset="0"/>
              </a:rPr>
              <a:t>ために</a:t>
            </a:r>
            <a:r>
              <a:rPr lang="ja-JP" altLang="en-US" sz="2000" dirty="0">
                <a:solidFill>
                  <a:srgbClr val="99CCFF"/>
                </a:solidFill>
                <a:latin typeface="Tahoma" pitchFamily="34" charset="0"/>
                <a:ea typeface="+mn-ea"/>
                <a:cs typeface="Times New Roman" pitchFamily="18" charset="0"/>
              </a:rPr>
              <a:t>重力波</a:t>
            </a:r>
            <a:r>
              <a:rPr lang="ja-JP" altLang="en-US" sz="2000" dirty="0" smtClean="0">
                <a:solidFill>
                  <a:srgbClr val="99CCFF"/>
                </a:solidFill>
                <a:latin typeface="Tahoma" pitchFamily="34" charset="0"/>
                <a:ea typeface="+mn-ea"/>
                <a:cs typeface="Times New Roman" pitchFamily="18" charset="0"/>
              </a:rPr>
              <a:t>検出</a:t>
            </a:r>
            <a:r>
              <a:rPr lang="ja-JP" altLang="en-US" sz="2000" dirty="0">
                <a:solidFill>
                  <a:srgbClr val="99CCFF"/>
                </a:solidFill>
                <a:latin typeface="Tahoma" pitchFamily="34" charset="0"/>
                <a:ea typeface="+mn-ea"/>
                <a:cs typeface="Times New Roman" pitchFamily="18" charset="0"/>
              </a:rPr>
              <a:t>器</a:t>
            </a:r>
            <a:r>
              <a:rPr lang="ja-JP" altLang="en-US" sz="2000" dirty="0" smtClean="0">
                <a:solidFill>
                  <a:srgbClr val="FFFFFF"/>
                </a:solidFill>
                <a:latin typeface="Tahoma" pitchFamily="34" charset="0"/>
                <a:ea typeface="+mn-ea"/>
                <a:cs typeface="Times New Roman" pitchFamily="18" charset="0"/>
              </a:rPr>
              <a:t>の</a:t>
            </a:r>
            <a:r>
              <a:rPr lang="ja-JP" altLang="en-US" sz="2000" dirty="0">
                <a:solidFill>
                  <a:srgbClr val="FFFFFF"/>
                </a:solidFill>
                <a:latin typeface="Tahoma" pitchFamily="34" charset="0"/>
                <a:ea typeface="+mn-ea"/>
                <a:cs typeface="Times New Roman" pitchFamily="18" charset="0"/>
              </a:rPr>
              <a:t>動作原理・</a:t>
            </a:r>
            <a:endParaRPr lang="en-US" altLang="ja-JP" sz="2000" dirty="0">
              <a:solidFill>
                <a:srgbClr val="FFFFFF"/>
              </a:solidFill>
              <a:latin typeface="Tahoma" pitchFamily="34" charset="0"/>
              <a:ea typeface="+mn-ea"/>
              <a:cs typeface="Times New Roman" pitchFamily="18" charset="0"/>
            </a:endParaRPr>
          </a:p>
          <a:p>
            <a:pPr algn="l" eaLnBrk="0" hangingPunct="0">
              <a:lnSpc>
                <a:spcPct val="120000"/>
              </a:lnSpc>
              <a:buNone/>
              <a:defRPr/>
            </a:pPr>
            <a:r>
              <a:rPr lang="ja-JP" altLang="en-US" sz="2000" dirty="0">
                <a:solidFill>
                  <a:srgbClr val="FFFFFF"/>
                </a:solidFill>
                <a:latin typeface="Tahoma" pitchFamily="34" charset="0"/>
                <a:ea typeface="+mn-ea"/>
                <a:cs typeface="Times New Roman" pitchFamily="18" charset="0"/>
              </a:rPr>
              <a:t>　</a:t>
            </a:r>
            <a:r>
              <a:rPr lang="ja-JP" altLang="en-US" sz="2000" dirty="0" smtClean="0">
                <a:solidFill>
                  <a:srgbClr val="FFFFFF"/>
                </a:solidFill>
                <a:latin typeface="Tahoma" pitchFamily="34" charset="0"/>
                <a:ea typeface="+mn-ea"/>
                <a:cs typeface="Times New Roman" pitchFamily="18" charset="0"/>
              </a:rPr>
              <a:t>  性能</a:t>
            </a:r>
            <a:r>
              <a:rPr lang="ja-JP" altLang="en-US" sz="2000" dirty="0">
                <a:solidFill>
                  <a:srgbClr val="FFFFFF"/>
                </a:solidFill>
                <a:latin typeface="Tahoma" pitchFamily="34" charset="0"/>
                <a:ea typeface="+mn-ea"/>
                <a:cs typeface="Times New Roman" pitchFamily="18" charset="0"/>
              </a:rPr>
              <a:t>評価の成果を得た．</a:t>
            </a:r>
            <a:endParaRPr lang="en-US" altLang="ja-JP" sz="2000" dirty="0">
              <a:solidFill>
                <a:srgbClr val="FFFFFF"/>
              </a:solidFill>
              <a:latin typeface="Tahoma" pitchFamily="34" charset="0"/>
              <a:ea typeface="+mn-ea"/>
              <a:cs typeface="Times New Roman" pitchFamily="18" charset="0"/>
            </a:endParaRPr>
          </a:p>
          <a:p>
            <a:pPr algn="l" eaLnBrk="0" hangingPunct="0">
              <a:lnSpc>
                <a:spcPct val="120000"/>
              </a:lnSpc>
              <a:buNone/>
              <a:defRPr/>
            </a:pPr>
            <a:r>
              <a:rPr lang="ja-JP" altLang="en-US" sz="2000" dirty="0" smtClean="0">
                <a:solidFill>
                  <a:srgbClr val="FFFFFF"/>
                </a:solidFill>
                <a:latin typeface="Tahoma" pitchFamily="34" charset="0"/>
                <a:ea typeface="+mn-ea"/>
                <a:cs typeface="Times New Roman" pitchFamily="18" charset="0"/>
              </a:rPr>
              <a:t>  ・</a:t>
            </a:r>
            <a:r>
              <a:rPr lang="ja-JP" altLang="en-US" sz="2000" dirty="0">
                <a:solidFill>
                  <a:srgbClr val="FFFFFF"/>
                </a:solidFill>
                <a:latin typeface="Tahoma" pitchFamily="34" charset="0"/>
                <a:ea typeface="+mn-ea"/>
                <a:cs typeface="Times New Roman" pitchFamily="18" charset="0"/>
              </a:rPr>
              <a:t>宇宙</a:t>
            </a:r>
            <a:r>
              <a:rPr lang="en-US" altLang="ja-JP" sz="2000" dirty="0">
                <a:solidFill>
                  <a:srgbClr val="FFFFFF"/>
                </a:solidFill>
                <a:latin typeface="Tahoma" pitchFamily="34" charset="0"/>
                <a:ea typeface="+mn-ea"/>
                <a:cs typeface="Times New Roman" pitchFamily="18" charset="0"/>
              </a:rPr>
              <a:t>-</a:t>
            </a:r>
            <a:r>
              <a:rPr lang="ja-JP" altLang="en-US" sz="2000" dirty="0">
                <a:solidFill>
                  <a:srgbClr val="FFFFFF"/>
                </a:solidFill>
                <a:latin typeface="Tahoma" pitchFamily="34" charset="0"/>
                <a:ea typeface="+mn-ea"/>
                <a:cs typeface="Times New Roman" pitchFamily="18" charset="0"/>
              </a:rPr>
              <a:t>地上同時の重力波観測</a:t>
            </a:r>
            <a:r>
              <a:rPr lang="ja-JP" altLang="en-US" sz="2000" dirty="0" smtClean="0">
                <a:solidFill>
                  <a:srgbClr val="FFFFFF"/>
                </a:solidFill>
                <a:latin typeface="Tahoma" pitchFamily="34" charset="0"/>
                <a:ea typeface="+mn-ea"/>
                <a:cs typeface="Times New Roman" pitchFamily="18" charset="0"/>
              </a:rPr>
              <a:t>運転を</a:t>
            </a:r>
            <a:r>
              <a:rPr lang="ja-JP" altLang="en-US" sz="2000" dirty="0">
                <a:solidFill>
                  <a:srgbClr val="FFFFFF"/>
                </a:solidFill>
                <a:latin typeface="Tahoma" pitchFamily="34" charset="0"/>
                <a:ea typeface="+mn-ea"/>
                <a:cs typeface="Times New Roman" pitchFamily="18" charset="0"/>
              </a:rPr>
              <a:t>実施し、</a:t>
            </a:r>
            <a:r>
              <a:rPr lang="ja-JP" altLang="en-US" sz="2000" dirty="0">
                <a:solidFill>
                  <a:srgbClr val="99CCFF"/>
                </a:solidFill>
                <a:latin typeface="Tahoma" pitchFamily="34" charset="0"/>
                <a:ea typeface="+mn-ea"/>
                <a:cs typeface="Times New Roman" pitchFamily="18" charset="0"/>
              </a:rPr>
              <a:t>世界に例のない観測</a:t>
            </a:r>
            <a:endParaRPr lang="en-US" altLang="ja-JP" sz="2000" dirty="0">
              <a:solidFill>
                <a:srgbClr val="99CCFF"/>
              </a:solidFill>
              <a:latin typeface="Tahoma" pitchFamily="34" charset="0"/>
              <a:ea typeface="+mn-ea"/>
              <a:cs typeface="Times New Roman" pitchFamily="18" charset="0"/>
            </a:endParaRPr>
          </a:p>
          <a:p>
            <a:pPr algn="l" eaLnBrk="0" hangingPunct="0">
              <a:lnSpc>
                <a:spcPct val="120000"/>
              </a:lnSpc>
              <a:buNone/>
              <a:defRPr/>
            </a:pPr>
            <a:r>
              <a:rPr lang="ja-JP" altLang="en-US" sz="2000" dirty="0">
                <a:solidFill>
                  <a:srgbClr val="FFFFFF"/>
                </a:solidFill>
                <a:latin typeface="Tahoma" pitchFamily="34" charset="0"/>
                <a:ea typeface="+mn-ea"/>
                <a:cs typeface="Times New Roman" pitchFamily="18" charset="0"/>
              </a:rPr>
              <a:t>　</a:t>
            </a:r>
            <a:r>
              <a:rPr lang="ja-JP" altLang="en-US" sz="2000" dirty="0" smtClean="0">
                <a:solidFill>
                  <a:srgbClr val="FFFFFF"/>
                </a:solidFill>
                <a:latin typeface="Tahoma" pitchFamily="34" charset="0"/>
                <a:ea typeface="+mn-ea"/>
                <a:cs typeface="Times New Roman" pitchFamily="18" charset="0"/>
              </a:rPr>
              <a:t>  手法</a:t>
            </a:r>
            <a:r>
              <a:rPr lang="ja-JP" altLang="en-US" sz="2000" dirty="0">
                <a:solidFill>
                  <a:srgbClr val="FFFFFF"/>
                </a:solidFill>
                <a:latin typeface="Tahoma" pitchFamily="34" charset="0"/>
                <a:ea typeface="+mn-ea"/>
                <a:cs typeface="Times New Roman" pitchFamily="18" charset="0"/>
              </a:rPr>
              <a:t>の成立性を確認した</a:t>
            </a:r>
            <a:r>
              <a:rPr lang="ja-JP" altLang="en-US" sz="2000" dirty="0" smtClean="0">
                <a:solidFill>
                  <a:srgbClr val="FFFFFF"/>
                </a:solidFill>
                <a:latin typeface="Tahoma" pitchFamily="34" charset="0"/>
                <a:ea typeface="+mn-ea"/>
                <a:cs typeface="Times New Roman" pitchFamily="18" charset="0"/>
              </a:rPr>
              <a:t>．</a:t>
            </a:r>
            <a:endParaRPr lang="en-US" altLang="ja-JP" sz="2000" dirty="0">
              <a:solidFill>
                <a:srgbClr val="FFFFFF"/>
              </a:solidFill>
              <a:latin typeface="Tahoma" pitchFamily="34" charset="0"/>
              <a:ea typeface="+mn-ea"/>
              <a:cs typeface="Times New Roman" pitchFamily="18" charset="0"/>
            </a:endParaRPr>
          </a:p>
        </p:txBody>
      </p:sp>
      <p:sp>
        <p:nvSpPr>
          <p:cNvPr id="2" name="スライド番号プレースホルダー 1"/>
          <p:cNvSpPr>
            <a:spLocks noGrp="1"/>
          </p:cNvSpPr>
          <p:nvPr>
            <p:ph type="sldNum" sz="quarter" idx="11"/>
          </p:nvPr>
        </p:nvSpPr>
        <p:spPr/>
        <p:txBody>
          <a:bodyPr/>
          <a:lstStyle/>
          <a:p>
            <a:pPr>
              <a:defRPr/>
            </a:pPr>
            <a:fld id="{7AF75637-E8AC-4181-927C-9D85E9A3AAC1}" type="slidenum">
              <a:rPr lang="en-US" altLang="ja-JP" smtClean="0"/>
              <a:pPr>
                <a:defRPr/>
              </a:pPr>
              <a:t>8</a:t>
            </a:fld>
            <a:endParaRPr lang="en-US" altLang="ja-JP" dirty="0"/>
          </a:p>
        </p:txBody>
      </p:sp>
    </p:spTree>
    <p:extLst>
      <p:ext uri="{BB962C8B-B14F-4D97-AF65-F5344CB8AC3E}">
        <p14:creationId xmlns:p14="http://schemas.microsoft.com/office/powerpoint/2010/main" val="3660872104"/>
      </p:ext>
    </p:extLst>
  </p:cSld>
  <p:clrMapOvr>
    <a:masterClrMapping/>
  </p:clrMapOvr>
  <p:transition advTm="529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2" name="タイトル 1"/>
          <p:cNvSpPr>
            <a:spLocks noGrp="1"/>
          </p:cNvSpPr>
          <p:nvPr>
            <p:ph type="title"/>
          </p:nvPr>
        </p:nvSpPr>
        <p:spPr/>
        <p:txBody>
          <a:bodyPr/>
          <a:lstStyle/>
          <a:p>
            <a:endParaRPr kumimoji="1" lang="ja-JP" altLang="en-US"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ja-JP" altLang="en-US" sz="1200" kern="1200" smtClean="0">
                <a:solidFill>
                  <a:srgbClr val="EAEAEA"/>
                </a:solidFill>
                <a:latin typeface="Tahoma" pitchFamily="34" charset="0"/>
                <a:ea typeface="HGP創英角ｺﾞｼｯｸUB" pitchFamily="50" charset="-128"/>
                <a:cs typeface="+mn-cs"/>
              </a:rPr>
              <a:t>小型衛星による実証シンポジウム </a:t>
            </a:r>
            <a:r>
              <a:rPr lang="en-US" altLang="ja-JP" sz="1200" kern="1200" smtClean="0">
                <a:solidFill>
                  <a:srgbClr val="EAEAEA"/>
                </a:solidFill>
                <a:latin typeface="Tahoma" pitchFamily="34" charset="0"/>
                <a:ea typeface="HGP創英角ｺﾞｼｯｸUB" pitchFamily="50" charset="-128"/>
                <a:cs typeface="+mn-cs"/>
              </a:rPr>
              <a:t>(2011</a:t>
            </a:r>
            <a:r>
              <a:rPr lang="ja-JP" altLang="en-US" sz="1200" kern="1200" smtClean="0">
                <a:solidFill>
                  <a:srgbClr val="EAEAEA"/>
                </a:solidFill>
                <a:latin typeface="Tahoma" pitchFamily="34" charset="0"/>
                <a:ea typeface="HGP創英角ｺﾞｼｯｸUB" pitchFamily="50" charset="-128"/>
                <a:cs typeface="+mn-cs"/>
              </a:rPr>
              <a:t>年</a:t>
            </a:r>
            <a:r>
              <a:rPr lang="en-US" altLang="ja-JP" sz="1200" kern="1200" smtClean="0">
                <a:solidFill>
                  <a:srgbClr val="EAEAEA"/>
                </a:solidFill>
                <a:latin typeface="Tahoma" pitchFamily="34" charset="0"/>
                <a:ea typeface="HGP創英角ｺﾞｼｯｸUB" pitchFamily="50" charset="-128"/>
                <a:cs typeface="+mn-cs"/>
              </a:rPr>
              <a:t>9</a:t>
            </a:r>
            <a:r>
              <a:rPr lang="ja-JP" altLang="en-US" sz="1200" kern="1200" smtClean="0">
                <a:solidFill>
                  <a:srgbClr val="EAEAEA"/>
                </a:solidFill>
                <a:latin typeface="Tahoma" pitchFamily="34" charset="0"/>
                <a:ea typeface="HGP創英角ｺﾞｼｯｸUB" pitchFamily="50" charset="-128"/>
                <a:cs typeface="+mn-cs"/>
              </a:rPr>
              <a:t>月</a:t>
            </a:r>
            <a:r>
              <a:rPr lang="en-US" altLang="ja-JP" sz="1200" kern="1200" smtClean="0">
                <a:solidFill>
                  <a:srgbClr val="EAEAEA"/>
                </a:solidFill>
                <a:latin typeface="Tahoma" pitchFamily="34" charset="0"/>
                <a:ea typeface="HGP創英角ｺﾞｼｯｸUB" pitchFamily="50" charset="-128"/>
                <a:cs typeface="+mn-cs"/>
              </a:rPr>
              <a:t>7</a:t>
            </a:r>
            <a:r>
              <a:rPr lang="ja-JP" altLang="en-US" sz="1200" kern="1200" smtClean="0">
                <a:solidFill>
                  <a:srgbClr val="EAEAEA"/>
                </a:solidFill>
                <a:latin typeface="Tahoma" pitchFamily="34" charset="0"/>
                <a:ea typeface="HGP創英角ｺﾞｼｯｸUB" pitchFamily="50" charset="-128"/>
                <a:cs typeface="+mn-cs"/>
              </a:rPr>
              <a:t>日</a:t>
            </a:r>
            <a:r>
              <a:rPr lang="en-US" altLang="ja-JP" sz="1200" kern="1200" smtClean="0">
                <a:solidFill>
                  <a:srgbClr val="EAEAEA"/>
                </a:solidFill>
                <a:latin typeface="Tahoma" pitchFamily="34" charset="0"/>
                <a:ea typeface="HGP創英角ｺﾞｼｯｸUB" pitchFamily="50" charset="-128"/>
                <a:cs typeface="+mn-cs"/>
              </a:rPr>
              <a:t>, </a:t>
            </a:r>
            <a:r>
              <a:rPr lang="ja-JP" altLang="en-US" sz="1200" kern="1200" smtClean="0">
                <a:solidFill>
                  <a:srgbClr val="EAEAEA"/>
                </a:solidFill>
                <a:latin typeface="Tahoma" pitchFamily="34" charset="0"/>
                <a:ea typeface="HGP創英角ｺﾞｼｯｸUB" pitchFamily="50" charset="-128"/>
                <a:cs typeface="+mn-cs"/>
              </a:rPr>
              <a:t>学術総合センター 一ツ橋記念講堂</a:t>
            </a:r>
            <a:r>
              <a:rPr lang="en-US" altLang="ja-JP" sz="1200" kern="1200" smtClean="0">
                <a:solidFill>
                  <a:srgbClr val="EAEAEA"/>
                </a:solidFill>
                <a:latin typeface="Tahoma" pitchFamily="34" charset="0"/>
                <a:ea typeface="HGP創英角ｺﾞｼｯｸUB" pitchFamily="50" charset="-128"/>
                <a:cs typeface="+mn-cs"/>
              </a:rPr>
              <a:t>)</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757238" y="765175"/>
            <a:ext cx="7559178" cy="5711825"/>
          </a:xfrm>
          <a:prstGeom prst="rect">
            <a:avLst/>
          </a:prstGeom>
        </p:spPr>
        <p:txBody>
          <a:bodyPr/>
          <a:lstStyle/>
          <a:p>
            <a:pPr lvl="2">
              <a:lnSpc>
                <a:spcPct val="120000"/>
              </a:lnSpc>
              <a:spcBef>
                <a:spcPct val="0"/>
              </a:spcBef>
              <a:buClrTx/>
              <a:buFontTx/>
              <a:buNone/>
            </a:pPr>
            <a:r>
              <a:rPr lang="en-US" altLang="ja-JP" sz="2800" b="1" dirty="0"/>
              <a:t>   </a:t>
            </a:r>
          </a:p>
          <a:p>
            <a:pPr lvl="2">
              <a:lnSpc>
                <a:spcPct val="120000"/>
              </a:lnSpc>
              <a:spcBef>
                <a:spcPct val="0"/>
              </a:spcBef>
              <a:buClrTx/>
              <a:buFontTx/>
              <a:buNone/>
            </a:pPr>
            <a:endParaRPr lang="en-US" altLang="ja-JP" sz="2800" b="1" dirty="0">
              <a:solidFill>
                <a:srgbClr val="FFFFFF"/>
              </a:solidFill>
            </a:endParaRPr>
          </a:p>
          <a:p>
            <a:pPr lvl="2">
              <a:lnSpc>
                <a:spcPct val="120000"/>
              </a:lnSpc>
              <a:spcBef>
                <a:spcPct val="0"/>
              </a:spcBef>
              <a:buClrTx/>
              <a:buFontTx/>
              <a:buNone/>
            </a:pPr>
            <a:endParaRPr lang="en-US" altLang="ja-JP" sz="2800" b="1" dirty="0">
              <a:solidFill>
                <a:srgbClr val="FFFFFF"/>
              </a:solidFill>
            </a:endParaRPr>
          </a:p>
          <a:p>
            <a:pPr lvl="2">
              <a:lnSpc>
                <a:spcPct val="120000"/>
              </a:lnSpc>
              <a:spcBef>
                <a:spcPct val="0"/>
              </a:spcBef>
              <a:buClrTx/>
              <a:buFontTx/>
              <a:buNone/>
            </a:pPr>
            <a:r>
              <a:rPr lang="en-US" altLang="ja-JP" sz="3200" b="1" dirty="0" smtClean="0">
                <a:solidFill>
                  <a:srgbClr val="FFFFFF"/>
                </a:solidFill>
              </a:rPr>
              <a:t>1. SDS-1</a:t>
            </a:r>
            <a:r>
              <a:rPr lang="ja-JP" altLang="en-US" sz="3200" b="1" dirty="0" smtClean="0">
                <a:solidFill>
                  <a:srgbClr val="FFFFFF"/>
                </a:solidFill>
              </a:rPr>
              <a:t>衛星と</a:t>
            </a:r>
            <a:r>
              <a:rPr lang="en-US" altLang="ja-JP" sz="3200" b="1" dirty="0" smtClean="0">
                <a:solidFill>
                  <a:srgbClr val="FFFFFF"/>
                </a:solidFill>
              </a:rPr>
              <a:t>SWIM </a:t>
            </a:r>
          </a:p>
          <a:p>
            <a:pPr lvl="2">
              <a:lnSpc>
                <a:spcPct val="120000"/>
              </a:lnSpc>
              <a:spcBef>
                <a:spcPct val="0"/>
              </a:spcBef>
              <a:buClrTx/>
              <a:buFontTx/>
              <a:buNone/>
            </a:pPr>
            <a:r>
              <a:rPr lang="en-US" altLang="ja-JP" sz="3200" b="1" dirty="0" smtClean="0">
                <a:solidFill>
                  <a:srgbClr val="FF7C80"/>
                </a:solidFill>
              </a:rPr>
              <a:t>2. </a:t>
            </a:r>
            <a:r>
              <a:rPr lang="ja-JP" altLang="en-US" sz="3200" b="1" dirty="0" smtClean="0">
                <a:solidFill>
                  <a:srgbClr val="FF7C80"/>
                </a:solidFill>
              </a:rPr>
              <a:t>背景と経緯 </a:t>
            </a:r>
            <a:endParaRPr lang="en-US" altLang="ja-JP" sz="3200" b="1" dirty="0" smtClean="0">
              <a:solidFill>
                <a:srgbClr val="FF7C80"/>
              </a:solidFill>
            </a:endParaRPr>
          </a:p>
          <a:p>
            <a:pPr lvl="2">
              <a:lnSpc>
                <a:spcPct val="120000"/>
              </a:lnSpc>
              <a:spcBef>
                <a:spcPct val="0"/>
              </a:spcBef>
              <a:buClrTx/>
              <a:buFontTx/>
              <a:buNone/>
            </a:pPr>
            <a:r>
              <a:rPr lang="en-US" altLang="ja-JP" sz="3200" b="1" dirty="0">
                <a:solidFill>
                  <a:srgbClr val="FF7C80"/>
                </a:solidFill>
              </a:rPr>
              <a:t> </a:t>
            </a:r>
            <a:r>
              <a:rPr lang="en-US" altLang="ja-JP" sz="3200" b="1" dirty="0" smtClean="0">
                <a:solidFill>
                  <a:srgbClr val="FF7C80"/>
                </a:solidFill>
              </a:rPr>
              <a:t>   </a:t>
            </a:r>
            <a:r>
              <a:rPr lang="en-US" altLang="ja-JP" sz="2800" b="1" dirty="0">
                <a:solidFill>
                  <a:srgbClr val="FF7C80"/>
                </a:solidFill>
              </a:rPr>
              <a:t> </a:t>
            </a:r>
            <a:r>
              <a:rPr lang="en-US" altLang="ja-JP" sz="2800" b="1" dirty="0" smtClean="0">
                <a:solidFill>
                  <a:srgbClr val="FF7C80"/>
                </a:solidFill>
              </a:rPr>
              <a:t>-</a:t>
            </a:r>
            <a:r>
              <a:rPr lang="ja-JP" altLang="en-US" sz="2800" b="1" dirty="0" smtClean="0">
                <a:solidFill>
                  <a:srgbClr val="FF7C80"/>
                </a:solidFill>
              </a:rPr>
              <a:t> 重力波の観測と宇宙ミッション</a:t>
            </a:r>
            <a:r>
              <a:rPr lang="en-US" altLang="ja-JP" sz="3200" b="1" dirty="0" smtClean="0">
                <a:solidFill>
                  <a:srgbClr val="FF7C80"/>
                </a:solidFill>
              </a:rPr>
              <a:t>   </a:t>
            </a:r>
            <a:r>
              <a:rPr lang="ja-JP" altLang="en-US" sz="3200" b="1" dirty="0">
                <a:solidFill>
                  <a:srgbClr val="FFFFFF"/>
                </a:solidFill>
              </a:rPr>
              <a:t>　            </a:t>
            </a:r>
          </a:p>
          <a:p>
            <a:pPr lvl="2">
              <a:lnSpc>
                <a:spcPct val="120000"/>
              </a:lnSpc>
              <a:spcBef>
                <a:spcPct val="0"/>
              </a:spcBef>
              <a:buClrTx/>
              <a:buFontTx/>
              <a:buNone/>
            </a:pPr>
            <a:r>
              <a:rPr lang="en-US" altLang="ja-JP" sz="3200" b="1" dirty="0" smtClean="0">
                <a:solidFill>
                  <a:srgbClr val="FFFFFF"/>
                </a:solidFill>
              </a:rPr>
              <a:t>3.</a:t>
            </a:r>
            <a:r>
              <a:rPr lang="ja-JP" altLang="en-US" sz="3200" b="1" dirty="0" smtClean="0">
                <a:solidFill>
                  <a:srgbClr val="FFFFFF"/>
                </a:solidFill>
              </a:rPr>
              <a:t> </a:t>
            </a:r>
            <a:r>
              <a:rPr lang="en-US" altLang="ja-JP" sz="3200" b="1" dirty="0" err="1" smtClean="0">
                <a:solidFill>
                  <a:srgbClr val="FFFFFF"/>
                </a:solidFill>
              </a:rPr>
              <a:t>SWIM</a:t>
            </a:r>
            <a:r>
              <a:rPr lang="en-US" altLang="ja-JP" sz="3200" b="1" dirty="0" err="1" smtClean="0">
                <a:solidFill>
                  <a:srgbClr val="FFFFFF"/>
                </a:solidFill>
                <a:latin typeface="Symbol" pitchFamily="18" charset="2"/>
              </a:rPr>
              <a:t>mn</a:t>
            </a:r>
            <a:r>
              <a:rPr lang="ja-JP" altLang="en-US" sz="3200" b="1" dirty="0" smtClean="0">
                <a:solidFill>
                  <a:srgbClr val="FFFFFF"/>
                </a:solidFill>
              </a:rPr>
              <a:t>の成果 </a:t>
            </a:r>
            <a:endParaRPr lang="en-US" altLang="ja-JP" sz="3200" b="1" dirty="0" smtClean="0">
              <a:solidFill>
                <a:srgbClr val="FFFFFF"/>
              </a:solidFill>
            </a:endParaRPr>
          </a:p>
          <a:p>
            <a:pPr lvl="2">
              <a:lnSpc>
                <a:spcPct val="120000"/>
              </a:lnSpc>
              <a:spcBef>
                <a:spcPct val="0"/>
              </a:spcBef>
              <a:buClrTx/>
              <a:buFontTx/>
              <a:buNone/>
            </a:pPr>
            <a:r>
              <a:rPr lang="en-US" altLang="ja-JP" sz="3200" b="1" dirty="0" smtClean="0">
                <a:solidFill>
                  <a:srgbClr val="FFFFFF"/>
                </a:solidFill>
              </a:rPr>
              <a:t>4. </a:t>
            </a:r>
            <a:r>
              <a:rPr lang="ja-JP" altLang="en-US" sz="3200" b="1" dirty="0" smtClean="0">
                <a:solidFill>
                  <a:srgbClr val="FFFFFF"/>
                </a:solidFill>
              </a:rPr>
              <a:t>まとめ      </a:t>
            </a:r>
            <a:endParaRPr lang="ja-JP" altLang="en-US" sz="3200" b="1" dirty="0">
              <a:solidFill>
                <a:srgbClr val="FFFFFF"/>
              </a:solidFill>
            </a:endParaRPr>
          </a:p>
        </p:txBody>
      </p:sp>
      <p:sp>
        <p:nvSpPr>
          <p:cNvPr id="3" name="右矢印 2"/>
          <p:cNvSpPr/>
          <p:nvPr/>
        </p:nvSpPr>
        <p:spPr bwMode="auto">
          <a:xfrm>
            <a:off x="1063368" y="3068960"/>
            <a:ext cx="360040" cy="360040"/>
          </a:xfrm>
          <a:prstGeom prst="rightArrow">
            <a:avLst/>
          </a:prstGeom>
          <a:solidFill>
            <a:srgbClr val="FF7C80">
              <a:alpha val="10000"/>
            </a:srgbClr>
          </a:solidFill>
          <a:ln w="12700" cap="flat" cmpd="sng" algn="ctr">
            <a:solidFill>
              <a:srgbClr val="FF7C8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 name="スライド番号プレースホルダー 3"/>
          <p:cNvSpPr>
            <a:spLocks noGrp="1"/>
          </p:cNvSpPr>
          <p:nvPr>
            <p:ph type="sldNum" sz="quarter" idx="11"/>
          </p:nvPr>
        </p:nvSpPr>
        <p:spPr/>
        <p:txBody>
          <a:bodyPr/>
          <a:lstStyle/>
          <a:p>
            <a:pPr>
              <a:defRPr/>
            </a:pPr>
            <a:fld id="{7AF75637-E8AC-4181-927C-9D85E9A3AAC1}" type="slidenum">
              <a:rPr lang="en-US" altLang="ja-JP" smtClean="0"/>
              <a:pPr>
                <a:defRPr/>
              </a:pPr>
              <a:t>9</a:t>
            </a:fld>
            <a:endParaRPr lang="en-US" altLang="ja-JP" dirty="0"/>
          </a:p>
        </p:txBody>
      </p:sp>
    </p:spTree>
    <p:extLst>
      <p:ext uri="{BB962C8B-B14F-4D97-AF65-F5344CB8AC3E}">
        <p14:creationId xmlns:p14="http://schemas.microsoft.com/office/powerpoint/2010/main" val="2759661962"/>
      </p:ext>
    </p:extLst>
  </p:cSld>
  <p:clrMapOvr>
    <a:masterClrMapping/>
  </p:clrMapOvr>
  <p:transition advTm="1712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q^{ij} &#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71.25"/>
  <p:tag name="PICTUREFILESIZE" val="1310"/>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I&#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0.75"/>
  <p:tag name="PICTUREFILESIZE" val="526"/>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I \left({ \ddot{\theta}+{\omega_0 \over Q} \dot{\theta}&#10;     +\omega_0^2 \theta}\right)&#10;    ={1\over 4}q^{ij} \cdot \ddot{h}_{ij} (t)  &#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18"/>
  <p:tag name="PICTUREFILESIZE" val="36350"/>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omega \gg \omega_0)&#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85.875"/>
  <p:tag name="PICTUREFILESIZE" val="4046"/>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tilde{\theta}(\omega) =&#10;      {1 \over 2}  \alpha \tilde{h}_\times(\omega) $$&#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59.8403"/>
  <p:tag name="PICTUREFILESIZE" val="15098"/>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I \left({ \ddot{\theta}+{\omega_0 \over Q} \dot{\theta}&#10;     +\omega_0^2 \theta}\right)&#10;    ={1\over 4}q^{ij} \cdot \ddot{h}_{ij} (t)  &#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18"/>
  <p:tag name="PICTUREFILESIZE" val="36350"/>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theta_{\rm diff} \simeq  \alpha \left({\omega_{\rm g}\over 2 \omega_{\rm rot} }\right)^2&#10;     \left[{&#10;     h_\times \cos (2\omega_{\rm rot} t)&#10;   +  h_+ \sin (2\omega_{\rm rot} t) }\right],&#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507.841"/>
  <p:tag name="PICTUREFILESIZE" val="63578"/>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q^{ij} &#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71.25"/>
  <p:tag name="PICTUREFILESIZE" val="1310"/>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I&#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0.75"/>
  <p:tag name="PICTUREFILESIZE" val="526"/>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h \sim \delta \theta \sim {\delta L \over L} $&#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09.9202"/>
  <p:tag name="PICTUREFILESIZE" val="702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h \sim {\delta L \over L} $&#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61.92016"/>
  <p:tag name="PICTUREFILESIZE" val="4238"/>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 h \sim \delta \theta \sim {\delta L \over L} $&#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09.9202"/>
  <p:tag name="PICTUREFILESIZE" val="702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q^{ij} &#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71.25"/>
  <p:tag name="PICTUREFILESIZE" val="1310"/>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I&#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0.75"/>
  <p:tag name="PICTUREFILESIZE" val="526"/>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I \left({ \ddot{\theta}+{\omega_0 \over Q} \dot{\theta}&#10;     +\omega_0^2 \theta}\right)&#10;    ={1\over 4}q^{ij} \cdot \ddot{h}_{ij} (t)  &#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318"/>
  <p:tag name="PICTUREFILESIZE" val="36350"/>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omega \gg \omega_0)&#10;$$&#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85.875"/>
  <p:tag name="PICTUREFILESIZE" val="4046"/>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tilde{\theta}(\omega) =&#10;      {1 \over 2}  \alpha \tilde{h}_\times(\omega) $$&#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59.8403"/>
  <p:tag name="PICTUREFILESIZE" val="15098"/>
</p:tagLst>
</file>

<file path=ppt/theme/theme1.xml><?xml version="1.0" encoding="utf-8"?>
<a:theme xmlns:a="http://schemas.openxmlformats.org/drawingml/2006/main" name="Inspiral">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alpha val="10000"/>
          </a:srgbClr>
        </a:solidFill>
        <a:ln w="12700" cap="flat" cmpd="sng" algn="ctr">
          <a:solidFill>
            <a:srgbClr val="FFFFFF"/>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sz="2400" b="0" i="0" u="none" strike="noStrike" cap="none" normalizeH="0" baseline="0" dirty="0" smtClean="0">
            <a:ln>
              <a:noFill/>
            </a:ln>
            <a:solidFill>
              <a:schemeClr val="tx1"/>
            </a:solidFill>
            <a:effectLst/>
            <a:latin typeface="Tahoma" pitchFamily="34" charset="0"/>
            <a:ea typeface="HGP創英角ｺﾞｼｯｸUB" pitchFamily="50"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lnDef>
    <a:txDef>
      <a:spPr>
        <a:noFill/>
      </a:spPr>
      <a:bodyPr wrap="none" rtlCol="0">
        <a:spAutoFit/>
      </a:bodyPr>
      <a:lstStyle>
        <a:defPPr algn="l">
          <a:defRPr kumimoji="1" sz="2000" dirty="0" smtClean="0">
            <a:solidFill>
              <a:srgbClr val="FFFFFF"/>
            </a:solidFill>
          </a:defRPr>
        </a:defPPr>
      </a:lstStyle>
    </a:tx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41732</TotalTime>
  <Words>6496</Words>
  <Application>Microsoft Office PowerPoint</Application>
  <PresentationFormat>画面に合わせる (4:3)</PresentationFormat>
  <Paragraphs>1281</Paragraphs>
  <Slides>70</Slides>
  <Notes>58</Notes>
  <HiddenSlides>0</HiddenSlides>
  <MMClips>0</MMClips>
  <ScaleCrop>false</ScaleCrop>
  <HeadingPairs>
    <vt:vector size="6" baseType="variant">
      <vt:variant>
        <vt:lpstr>テーマ</vt:lpstr>
      </vt:variant>
      <vt:variant>
        <vt:i4>2</vt:i4>
      </vt:variant>
      <vt:variant>
        <vt:lpstr>埋め込まれた OLE サーバー</vt:lpstr>
      </vt:variant>
      <vt:variant>
        <vt:i4>2</vt:i4>
      </vt:variant>
      <vt:variant>
        <vt:lpstr>スライド タイトル</vt:lpstr>
      </vt:variant>
      <vt:variant>
        <vt:i4>70</vt:i4>
      </vt:variant>
    </vt:vector>
  </HeadingPairs>
  <TitlesOfParts>
    <vt:vector size="74" baseType="lpstr">
      <vt:lpstr>Inspiral</vt:lpstr>
      <vt:lpstr>標準デザイン</vt:lpstr>
      <vt:lpstr>Acrobat Document</vt:lpstr>
      <vt:lpstr>Drawing</vt:lpstr>
      <vt:lpstr>SWIMmn/SDS-1による重力波観測</vt:lpstr>
      <vt:lpstr>概要</vt:lpstr>
      <vt:lpstr>PowerPoint プレゼンテーション</vt:lpstr>
      <vt:lpstr>PowerPoint プレゼンテーション</vt:lpstr>
      <vt:lpstr>SDS-1衛星とSWIM</vt:lpstr>
      <vt:lpstr>スペースワイヤ実証モジュール SWIM</vt:lpstr>
      <vt:lpstr>SWIMの構成</vt:lpstr>
      <vt:lpstr>SWIMの目的と成果</vt:lpstr>
      <vt:lpstr>PowerPoint プレゼンテーション</vt:lpstr>
      <vt:lpstr>重力波とその観測</vt:lpstr>
      <vt:lpstr>初期宇宙の観測</vt:lpstr>
      <vt:lpstr>重力波観測の現状</vt:lpstr>
      <vt:lpstr>DECIGO計画のロードマップ</vt:lpstr>
      <vt:lpstr>経緯と体制</vt:lpstr>
      <vt:lpstr>PowerPoint プレゼンテーション</vt:lpstr>
      <vt:lpstr>SWIMmn　センサーモジュール</vt:lpstr>
      <vt:lpstr>捩じれ型重力波望遠鏡</vt:lpstr>
      <vt:lpstr>SWIMmnの目的と成功基準</vt:lpstr>
      <vt:lpstr>SWIMmnの運用実績</vt:lpstr>
      <vt:lpstr>SWIM運用の流れ</vt:lpstr>
      <vt:lpstr>SWIM運用サマリ</vt:lpstr>
      <vt:lpstr>SWIMmnの成果と意義</vt:lpstr>
      <vt:lpstr>試験マスの非接触制御</vt:lpstr>
      <vt:lpstr>試験マス制御動作</vt:lpstr>
      <vt:lpstr>SWIM による観測運転</vt:lpstr>
      <vt:lpstr>観測データの異常</vt:lpstr>
      <vt:lpstr>データ異常のクリーニング</vt:lpstr>
      <vt:lpstr>PowerPoint プレゼンテーション</vt:lpstr>
      <vt:lpstr>PowerPoint プレゼンテーション</vt:lpstr>
      <vt:lpstr>SWIM観測運用</vt:lpstr>
      <vt:lpstr>低周波重力波に対する感度</vt:lpstr>
      <vt:lpstr>PowerPoint プレゼンテーション</vt:lpstr>
      <vt:lpstr>SWIMmnの意義</vt:lpstr>
      <vt:lpstr>まとめ</vt:lpstr>
      <vt:lpstr>参考文献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SWIM運用の流れ (全パス情報)</vt:lpstr>
      <vt:lpstr>SWIM運用</vt:lpstr>
      <vt:lpstr>SWIMmn 軌道上実証</vt:lpstr>
      <vt:lpstr>SDS-1衛星での実証</vt:lpstr>
      <vt:lpstr>SDS-1/SWIM</vt:lpstr>
      <vt:lpstr>SWIM長時間観測運転</vt:lpstr>
      <vt:lpstr>同時観測運転</vt:lpstr>
      <vt:lpstr>歪み観測と捩じれ観測</vt:lpstr>
      <vt:lpstr>プロトタイプ</vt:lpstr>
      <vt:lpstr>研究の背景</vt:lpstr>
      <vt:lpstr>観測周波数帯と観測対象</vt:lpstr>
      <vt:lpstr>捩じれ型アンテナ</vt:lpstr>
      <vt:lpstr>背景と動機</vt:lpstr>
      <vt:lpstr>方式の比較</vt:lpstr>
      <vt:lpstr>重力波に対する応答</vt:lpstr>
      <vt:lpstr>回転TOBA</vt:lpstr>
      <vt:lpstr>重力波に対する応答</vt:lpstr>
      <vt:lpstr>重力波に対する応答</vt:lpstr>
      <vt:lpstr>DPFシステム概要</vt:lpstr>
      <vt:lpstr>DPFミッション機器構成</vt:lpstr>
      <vt:lpstr>温度変動</vt:lpstr>
      <vt:lpstr>SWIMによる実証とDPF</vt:lpstr>
    </vt:vector>
  </TitlesOfParts>
  <Company>東京大学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安東 正樹</dc:creator>
  <cp:lastModifiedBy>ando</cp:lastModifiedBy>
  <cp:revision>2724</cp:revision>
  <dcterms:created xsi:type="dcterms:W3CDTF">2002-03-19T09:15:24Z</dcterms:created>
  <dcterms:modified xsi:type="dcterms:W3CDTF">2011-09-06T11:41:52Z</dcterms:modified>
</cp:coreProperties>
</file>