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8"/>
  </p:notesMasterIdLst>
  <p:handoutMasterIdLst>
    <p:handoutMasterId r:id="rId39"/>
  </p:handoutMasterIdLst>
  <p:sldIdLst>
    <p:sldId id="859" r:id="rId2"/>
    <p:sldId id="974" r:id="rId3"/>
    <p:sldId id="975" r:id="rId4"/>
    <p:sldId id="976" r:id="rId5"/>
    <p:sldId id="977" r:id="rId6"/>
    <p:sldId id="983" r:id="rId7"/>
    <p:sldId id="986" r:id="rId8"/>
    <p:sldId id="987" r:id="rId9"/>
    <p:sldId id="988" r:id="rId10"/>
    <p:sldId id="982" r:id="rId11"/>
    <p:sldId id="984" r:id="rId12"/>
    <p:sldId id="990" r:id="rId13"/>
    <p:sldId id="989" r:id="rId14"/>
    <p:sldId id="832" r:id="rId15"/>
    <p:sldId id="991" r:id="rId16"/>
    <p:sldId id="844" r:id="rId17"/>
    <p:sldId id="845" r:id="rId18"/>
    <p:sldId id="736" r:id="rId19"/>
    <p:sldId id="846" r:id="rId20"/>
    <p:sldId id="936" r:id="rId21"/>
    <p:sldId id="939" r:id="rId22"/>
    <p:sldId id="940" r:id="rId23"/>
    <p:sldId id="941" r:id="rId24"/>
    <p:sldId id="942" r:id="rId25"/>
    <p:sldId id="847" r:id="rId26"/>
    <p:sldId id="842" r:id="rId27"/>
    <p:sldId id="843" r:id="rId28"/>
    <p:sldId id="852" r:id="rId29"/>
    <p:sldId id="851" r:id="rId30"/>
    <p:sldId id="855" r:id="rId31"/>
    <p:sldId id="856" r:id="rId32"/>
    <p:sldId id="857" r:id="rId33"/>
    <p:sldId id="858" r:id="rId34"/>
    <p:sldId id="897" r:id="rId35"/>
    <p:sldId id="883" r:id="rId36"/>
    <p:sldId id="909" r:id="rId37"/>
  </p:sldIdLst>
  <p:sldSz cx="9144000" cy="6858000" type="screen4x3"/>
  <p:notesSz cx="6731000" cy="9856788"/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00000"/>
    <a:srgbClr val="3366FF"/>
    <a:srgbClr val="5F5F5F"/>
    <a:srgbClr val="CCECFF"/>
    <a:srgbClr val="FFFFFF"/>
    <a:srgbClr val="99CCFF"/>
    <a:srgbClr val="B2B2B2"/>
    <a:srgbClr val="EAEAEA"/>
    <a:srgbClr val="DDDDDD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0" autoAdjust="0"/>
    <p:restoredTop sz="99084" autoAdjust="0"/>
  </p:normalViewPr>
  <p:slideViewPr>
    <p:cSldViewPr>
      <p:cViewPr>
        <p:scale>
          <a:sx n="60" d="100"/>
          <a:sy n="60" d="100"/>
        </p:scale>
        <p:origin x="-780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920" y="-96"/>
      </p:cViewPr>
      <p:guideLst>
        <p:guide orient="horz" pos="3104"/>
        <p:guide pos="2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fld id="{2A7BB5E8-4EC9-4C27-A4AE-78FB8F339B3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fld id="{BBB7401C-90B0-4833-886C-8945EA694E93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>
                <a:solidFill>
                  <a:prstClr val="black"/>
                </a:solidFill>
              </a:rPr>
              <a:pPr/>
              <a:t>1</a:t>
            </a:fld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C8212-0047-4E8F-9943-DDA17FFB88B2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15820A-884E-4BFD-96EA-346CF0072402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105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A044F-389B-46FA-BE6E-0AF7F8895D71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74088-0FD1-4281-A716-4183184B3029}" type="slidenum">
              <a:rPr lang="en-US" altLang="ja-JP"/>
              <a:pPr/>
              <a:t>26</a:t>
            </a:fld>
            <a:endParaRPr lang="en-US" altLang="ja-JP" dirty="0"/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satellite will look like this figure. The satellite is comprised of two parts.</a:t>
            </a:r>
          </a:p>
          <a:p>
            <a:r>
              <a:rPr lang="en-US" altLang="ja-JP" dirty="0" smtClean="0"/>
              <a:t>The bottom part contains the bus system with solar puddles, batteries, data processing system, </a:t>
            </a:r>
          </a:p>
          <a:p>
            <a:r>
              <a:rPr lang="en-US" altLang="ja-JP" dirty="0" smtClean="0"/>
              <a:t>temperature control system, and telecommunication system with ground station.</a:t>
            </a:r>
          </a:p>
          <a:p>
            <a:r>
              <a:rPr lang="en-US" altLang="ja-JP" dirty="0" smtClean="0"/>
              <a:t>The upper part is a mission payload. The interferometer module is placed in the first floor,</a:t>
            </a:r>
          </a:p>
          <a:p>
            <a:r>
              <a:rPr lang="en-US" altLang="ja-JP" dirty="0" smtClean="0"/>
              <a:t>and stabilized laser system is placed in the second floor. 12 small low-noise thrusters </a:t>
            </a:r>
          </a:p>
          <a:p>
            <a:r>
              <a:rPr lang="en-US" altLang="ja-JP" dirty="0" smtClean="0"/>
              <a:t>are attached at the corners of the payload.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2DBDA-76A2-4B4E-ADF9-69BA1AE0387F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prototype of the test mass mirror and the housing for it are shown in this picture.</a:t>
            </a:r>
          </a:p>
          <a:p>
            <a:r>
              <a:rPr lang="en-US" altLang="ja-JP" dirty="0" smtClean="0"/>
              <a:t>The details of this part will be presented by S.Sato san in this afternoon in the parallel session</a:t>
            </a:r>
          </a:p>
          <a:p>
            <a:r>
              <a:rPr lang="en-US" altLang="ja-JP" dirty="0" smtClean="0"/>
              <a:t>number two and also was presented by Yuka Wakabayashi san in a poster session.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laser stabilization system using iodine absorption line is being developed as BBM in</a:t>
            </a:r>
          </a:p>
          <a:p>
            <a:r>
              <a:rPr lang="en-US" altLang="ja-JP" dirty="0" smtClean="0"/>
              <a:t>the same size as flight model. This system is working well, and evaluation of the stability</a:t>
            </a:r>
          </a:p>
          <a:p>
            <a:r>
              <a:rPr lang="en-US" altLang="ja-JP" dirty="0" smtClean="0"/>
              <a:t>and development of automatic control system are going 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The attitude and drag-free control system is being designed as shown in this figure.</a:t>
            </a:r>
          </a:p>
          <a:p>
            <a:r>
              <a:rPr lang="en-US" altLang="ja-JP" dirty="0" smtClean="0"/>
              <a:t>DOF will have a hybrid drag-free control configuration with passive stabilization with </a:t>
            </a:r>
          </a:p>
          <a:p>
            <a:r>
              <a:rPr lang="en-US" altLang="ja-JP" dirty="0" smtClean="0"/>
              <a:t>gravity gradient, and active control using mission thrusters.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low-noise thruster, we are designing the system with existing technologies,</a:t>
            </a:r>
          </a:p>
          <a:p>
            <a:r>
              <a:rPr lang="en-US" altLang="ja-JP" dirty="0" smtClean="0"/>
              <a:t>and developing a thruster stand used for the evaluation of thrust noises.</a:t>
            </a:r>
          </a:p>
          <a:p>
            <a:r>
              <a:rPr lang="en-US" altLang="ja-JP" dirty="0" smtClean="0"/>
              <a:t>In addition, as a R&amp;D for future missions, we are developing a new slit-type FEEP thruster.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As one of R&amp;D for DPF and also DECIGO, we have made a significant step recently.</a:t>
            </a:r>
          </a:p>
          <a:p>
            <a:r>
              <a:rPr lang="en-US" altLang="ja-JP" dirty="0" smtClean="0"/>
              <a:t>We developed a small test-mass and signal-processing module, named SWIM.</a:t>
            </a:r>
          </a:p>
          <a:p>
            <a:r>
              <a:rPr lang="en-US" altLang="ja-JP" dirty="0" smtClean="0"/>
              <a:t>This module was loaded on a small technology demonstration satellite, and launched </a:t>
            </a:r>
          </a:p>
          <a:p>
            <a:r>
              <a:rPr lang="en-US" altLang="ja-JP" dirty="0" smtClean="0"/>
              <a:t>in this January. We had several in-orbit operation after that, and we are obtaining</a:t>
            </a:r>
          </a:p>
          <a:p>
            <a:r>
              <a:rPr lang="en-US" altLang="ja-JP" dirty="0" smtClean="0"/>
              <a:t>good results. In short, it is working well. Details will be presented by W.Kokuyama</a:t>
            </a:r>
          </a:p>
          <a:p>
            <a:r>
              <a:rPr lang="en-US" altLang="ja-JP" dirty="0" smtClean="0"/>
              <a:t>in this afternoon in the parallel session number 2. I believe that this will be an </a:t>
            </a:r>
          </a:p>
          <a:p>
            <a:r>
              <a:rPr lang="en-US" altLang="ja-JP" dirty="0" smtClean="0"/>
              <a:t>exciting talk for most of you.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01C5D18-DD59-49D5-B6D7-2C0590DEBE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B87C629-48C1-4EF3-AA7B-E1A58D034B9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64" name="Picture 1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 b="1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91557" name="Rectangle 5" descr="デニム"/>
          <p:cNvSpPr>
            <a:spLocks noChangeArrowheads="1"/>
          </p:cNvSpPr>
          <p:nvPr/>
        </p:nvSpPr>
        <p:spPr bwMode="auto">
          <a:xfrm>
            <a:off x="2667000" y="1565262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>
              <a:ea typeface="ＭＳ Ｐゴシック" pitchFamily="50" charset="-128"/>
            </a:endParaRPr>
          </a:p>
        </p:txBody>
      </p:sp>
      <p:sp>
        <p:nvSpPr>
          <p:cNvPr id="791558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>
              <a:ea typeface="ＭＳ Ｐゴシック" pitchFamily="50" charset="-128"/>
            </a:endParaRPr>
          </a:p>
        </p:txBody>
      </p:sp>
      <p:sp>
        <p:nvSpPr>
          <p:cNvPr id="791559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156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 b="0"/>
            </a:lvl1pPr>
          </a:lstStyle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79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57" grpId="0" animBg="1" autoUpdateAnimBg="0"/>
      <p:bldP spid="791558" grpId="0" animBg="1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00186" y="22206"/>
            <a:ext cx="6629400" cy="692150"/>
          </a:xfrm>
        </p:spPr>
        <p:txBody>
          <a:bodyPr/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C9CF6CF-104F-4F5A-8F5E-1FC5B1C8EB37}" type="slidenum">
              <a:rPr lang="en-US" altLang="ja-JP" smtClean="0"/>
              <a:pPr/>
              <a:t>&lt;#&gt;</a:t>
            </a:fld>
            <a:endParaRPr lang="en-US" altLang="ja-JP"/>
          </a:p>
        </p:txBody>
      </p:sp>
      <p:pic>
        <p:nvPicPr>
          <p:cNvPr id="1118209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85728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23EF9A4-1AB2-4712-877C-C1D1EE126AE4}" type="slidenum">
              <a:rPr lang="en-US" altLang="ja-JP" smtClean="0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7" name="Picture 9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0531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0532" name="Rectangle 4" descr="デニム"/>
          <p:cNvSpPr>
            <a:spLocks noChangeArrowheads="1"/>
          </p:cNvSpPr>
          <p:nvPr userDrawn="1"/>
        </p:nvSpPr>
        <p:spPr bwMode="auto">
          <a:xfrm>
            <a:off x="685800" y="688975"/>
            <a:ext cx="8077200" cy="762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05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90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0">
                <a:solidFill>
                  <a:srgbClr val="EAEAEA"/>
                </a:solidFill>
                <a:latin typeface="+mn-lt"/>
              </a:defRPr>
            </a:lvl1pPr>
          </a:lstStyle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90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0">
                <a:solidFill>
                  <a:srgbClr val="EAEAEA"/>
                </a:solidFill>
                <a:latin typeface="+mn-lt"/>
              </a:defRPr>
            </a:lvl1pPr>
          </a:lstStyle>
          <a:p>
            <a:fld id="{270D7B88-10BD-4AA2-9E64-552913EC040B}" type="slidenum">
              <a:rPr lang="en-US" altLang="ja-JP" smtClean="0"/>
              <a:pPr/>
              <a:t>&lt;#&gt;</a:t>
            </a:fld>
            <a:endParaRPr lang="en-US" altLang="ja-JP"/>
          </a:p>
        </p:txBody>
      </p:sp>
      <p:sp>
        <p:nvSpPr>
          <p:cNvPr id="79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6" r:id="rId2"/>
    <p:sldLayoutId id="2147483657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Arial" pitchFamily="34" charset="0"/>
        <a:buChar char="•"/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Arial" pitchFamily="34" charset="0"/>
        <a:buChar char="•"/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Arial" pitchFamily="34" charset="0"/>
        <a:buChar char="•"/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Arial" pitchFamily="34" charset="0"/>
        <a:buChar char="•"/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Arial" pitchFamily="34" charset="0"/>
        <a:buChar char="•"/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2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48.jpeg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357298"/>
            <a:ext cx="8889548" cy="499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16"/>
          <p:cNvGrpSpPr/>
          <p:nvPr/>
        </p:nvGrpSpPr>
        <p:grpSpPr>
          <a:xfrm>
            <a:off x="6500826" y="1601260"/>
            <a:ext cx="2214578" cy="2000264"/>
            <a:chOff x="746556" y="1417215"/>
            <a:chExt cx="2000990" cy="1714512"/>
          </a:xfrm>
        </p:grpSpPr>
        <p:sp>
          <p:nvSpPr>
            <p:cNvPr id="18" name="台形 17"/>
            <p:cNvSpPr/>
            <p:nvPr/>
          </p:nvSpPr>
          <p:spPr bwMode="auto">
            <a:xfrm rot="4376614">
              <a:off x="2040800" y="1931207"/>
              <a:ext cx="188864" cy="855226"/>
            </a:xfrm>
            <a:prstGeom prst="trapezoid">
              <a:avLst>
                <a:gd name="adj" fmla="val 4248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dirty="0" smtClean="0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sp>
          <p:nvSpPr>
            <p:cNvPr id="19" name="台形 18"/>
            <p:cNvSpPr/>
            <p:nvPr/>
          </p:nvSpPr>
          <p:spPr bwMode="auto">
            <a:xfrm rot="1090400">
              <a:off x="1468178" y="1550555"/>
              <a:ext cx="317392" cy="761824"/>
            </a:xfrm>
            <a:prstGeom prst="trapezoid">
              <a:avLst>
                <a:gd name="adj" fmla="val 4437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dirty="0" smtClean="0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sp>
          <p:nvSpPr>
            <p:cNvPr id="20" name="台形 19"/>
            <p:cNvSpPr/>
            <p:nvPr/>
          </p:nvSpPr>
          <p:spPr bwMode="auto">
            <a:xfrm rot="18597801">
              <a:off x="2132339" y="1409938"/>
              <a:ext cx="45719" cy="1001918"/>
            </a:xfrm>
            <a:prstGeom prst="trapezoid">
              <a:avLst>
                <a:gd name="adj" fmla="val 8241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dirty="0" smtClean="0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pic>
          <p:nvPicPr>
            <p:cNvPr id="21" name="Picture 3" descr="決定版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8203">
              <a:off x="746556" y="1417215"/>
              <a:ext cx="2000990" cy="1714512"/>
            </a:xfrm>
            <a:prstGeom prst="rect">
              <a:avLst/>
            </a:prstGeom>
            <a:noFill/>
          </p:spPr>
        </p:pic>
      </p:grp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7858148" y="3488296"/>
            <a:ext cx="114300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rgbClr val="CCFFCC">
                    <a:lumMod val="25000"/>
                  </a:srgbClr>
                </a:solidFill>
                <a:latin typeface="Tahoma" pitchFamily="34" charset="0"/>
              </a:rPr>
              <a:t>Original </a:t>
            </a:r>
          </a:p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rgbClr val="CCFFCC">
                    <a:lumMod val="25000"/>
                  </a:srgbClr>
                </a:solidFill>
                <a:latin typeface="Tahoma" pitchFamily="34" charset="0"/>
              </a:rPr>
              <a:t>Picture : Sora</a:t>
            </a:r>
            <a:endParaRPr lang="en-US" altLang="ja-JP" sz="900" b="1" dirty="0">
              <a:solidFill>
                <a:srgbClr val="CCFFCC">
                  <a:lumMod val="25000"/>
                </a:srgbClr>
              </a:solidFill>
              <a:latin typeface="Tahoma" pitchFamily="34" charset="0"/>
            </a:endParaRP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685784"/>
            <a:ext cx="7380287" cy="45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3200" dirty="0" smtClean="0"/>
              <a:t>小型重力波観測衛星</a:t>
            </a:r>
            <a:r>
              <a:rPr lang="en-US" altLang="ja-JP" sz="3200" dirty="0" smtClean="0"/>
              <a:t>DPF</a:t>
            </a:r>
            <a:br>
              <a:rPr lang="en-US" altLang="ja-JP" sz="3200" dirty="0" smtClean="0"/>
            </a:br>
            <a:r>
              <a:rPr lang="en-US" altLang="ja-JP" sz="3200" dirty="0" smtClean="0"/>
              <a:t> </a:t>
            </a:r>
            <a:r>
              <a:rPr lang="en-US" altLang="ja-JP" dirty="0" smtClean="0"/>
              <a:t>(DECIGO</a:t>
            </a:r>
            <a:r>
              <a:rPr lang="ja-JP" altLang="en-US" dirty="0" smtClean="0"/>
              <a:t>パスファインダー</a:t>
            </a:r>
            <a:r>
              <a:rPr lang="en-US" altLang="ja-JP" dirty="0" smtClean="0"/>
              <a:t>)</a:t>
            </a:r>
            <a:endParaRPr lang="en-US" altLang="ja-JP" dirty="0">
              <a:ea typeface="HGS創英角ｺﾞｼｯｸUB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572000" y="5286388"/>
            <a:ext cx="435771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b="1" dirty="0" smtClean="0">
                <a:solidFill>
                  <a:srgbClr val="CCFFCC"/>
                </a:solidFill>
                <a:latin typeface="Tahoma" pitchFamily="34" charset="0"/>
              </a:rPr>
              <a:t>安東 正樹　</a:t>
            </a:r>
            <a:r>
              <a:rPr lang="en-US" altLang="ja-JP" sz="1400" b="1" dirty="0" smtClean="0">
                <a:solidFill>
                  <a:srgbClr val="CCFFCC"/>
                </a:solidFill>
                <a:latin typeface="Tahoma" pitchFamily="34" charset="0"/>
              </a:rPr>
              <a:t> (</a:t>
            </a:r>
            <a:r>
              <a:rPr lang="ja-JP" altLang="en-US" sz="1400" b="1" dirty="0" smtClean="0">
                <a:solidFill>
                  <a:srgbClr val="CCFFCC"/>
                </a:solidFill>
                <a:latin typeface="Tahoma" pitchFamily="34" charset="0"/>
              </a:rPr>
              <a:t>京都大学</a:t>
            </a:r>
            <a:r>
              <a:rPr lang="en-US" altLang="ja-JP" sz="1400" b="1" dirty="0" smtClean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400" b="1" dirty="0" smtClean="0">
                <a:solidFill>
                  <a:srgbClr val="CCFFCC"/>
                </a:solidFill>
                <a:latin typeface="Tahoma" pitchFamily="34" charset="0"/>
              </a:rPr>
              <a:t>理学研究科</a:t>
            </a:r>
            <a:r>
              <a:rPr lang="en-US" altLang="ja-JP" sz="1400" b="1" dirty="0" smtClean="0">
                <a:solidFill>
                  <a:srgbClr val="CCFFCC"/>
                </a:solidFill>
                <a:latin typeface="Tahoma" pitchFamily="34" charset="0"/>
              </a:rPr>
              <a:t>)</a:t>
            </a:r>
            <a:endParaRPr lang="en-US" altLang="ja-JP" sz="14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357818" y="5876528"/>
            <a:ext cx="350046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</a:rPr>
              <a:t> DECIGO/DPF</a:t>
            </a:r>
            <a:r>
              <a:rPr lang="ja-JP" altLang="en-US" sz="1600" b="1" dirty="0" smtClean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</a:rPr>
              <a:t>collaboration</a:t>
            </a:r>
            <a:endParaRPr lang="en-US" altLang="ja-JP" sz="9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7" name="Rectangle 5" descr="デニム"/>
          <p:cNvSpPr>
            <a:spLocks noChangeArrowheads="1"/>
          </p:cNvSpPr>
          <p:nvPr/>
        </p:nvSpPr>
        <p:spPr bwMode="auto">
          <a:xfrm>
            <a:off x="2667000" y="1500174"/>
            <a:ext cx="5662613" cy="77788"/>
          </a:xfrm>
          <a:prstGeom prst="rect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ea typeface="ＭＳ Ｐゴシック" pitchFamily="50" charset="-128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 smtClean="0"/>
              <a:t>HY22</a:t>
            </a:r>
            <a:r>
              <a:rPr lang="ja-JP" altLang="en-US" b="0" dirty="0" smtClean="0"/>
              <a:t>成果報告に対するコメント </a:t>
            </a:r>
            <a:r>
              <a:rPr lang="en-US" altLang="ja-JP" b="0" dirty="0" smtClean="0"/>
              <a:t>(1/4)</a:t>
            </a:r>
            <a:endParaRPr lang="ja-JP" altLang="en-US" b="0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14348" y="857232"/>
            <a:ext cx="7929618" cy="39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1.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スラスタシステム検討についての詳細説明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571472" y="1214422"/>
            <a:ext cx="41434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既存スラスタの比較検討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昨年度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marL="457200" indent="-457200"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推力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 推力雑音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寿命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比推力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</a:t>
            </a:r>
          </a:p>
          <a:p>
            <a:pPr marL="457200" indent="-457200"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 質量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電力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フライト実績など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marL="457200" indent="-457200"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FEEP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を基本設計に採用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.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</a:p>
          <a:p>
            <a:pPr marL="457200" indent="-457200"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　　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Cold Gas Jet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をバックアップに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</p:txBody>
      </p:sp>
      <p:pic>
        <p:nvPicPr>
          <p:cNvPr id="1569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709741" y="433871"/>
            <a:ext cx="1882177" cy="387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6" descr="stru06b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72132" y="3714752"/>
            <a:ext cx="2913337" cy="237628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571472" y="2928934"/>
            <a:ext cx="46434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衛星姿勢とスラスタ構成の検討</a:t>
            </a:r>
            <a:endParaRPr lang="en-US" altLang="ja-JP" sz="2000" dirty="0" smtClean="0">
              <a:solidFill>
                <a:srgbClr val="CCECFF"/>
              </a:solidFill>
              <a:latin typeface="Tahoma" pitchFamily="34" charset="0"/>
            </a:endParaRPr>
          </a:p>
          <a:p>
            <a:pPr marL="457200" indent="-457200"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スラスタのための</a:t>
            </a:r>
            <a:r>
              <a:rPr lang="ja-JP" altLang="en-US" sz="2000" u="sng" dirty="0" smtClean="0">
                <a:solidFill>
                  <a:srgbClr val="F8F8F8"/>
                </a:solidFill>
                <a:latin typeface="Tahoma" pitchFamily="34" charset="0"/>
              </a:rPr>
              <a:t>電力要求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が厳しい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  <a:p>
            <a:pPr marL="457200" indent="-457200"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   衛星に対する大気ドラッグ擾乱に配慮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marL="457200" indent="-457200"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干渉計重心に対する制御性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marL="457200" indent="-457200"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冗長性の確保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marL="457200" indent="-457200"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衛星姿勢・スラスタ構成の変更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地表面に水平方向の衛星姿勢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         スラスタ  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(100μN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x2, 10μN x8)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571472" y="5715016"/>
            <a:ext cx="46434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初期姿勢補足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シミュレーション検討 </a:t>
            </a:r>
            <a:endParaRPr lang="en-US" altLang="ja-JP" sz="2000" dirty="0" smtClean="0">
              <a:solidFill>
                <a:srgbClr val="CCECFF"/>
              </a:solidFill>
              <a:latin typeface="Tahoma" pitchFamily="34" charset="0"/>
            </a:endParaRPr>
          </a:p>
          <a:p>
            <a:pPr marL="457200" indent="-457200"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  　　今後の継続検討が必要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 smtClean="0"/>
              <a:t>HY22</a:t>
            </a:r>
            <a:r>
              <a:rPr lang="ja-JP" altLang="en-US" b="0" dirty="0" smtClean="0"/>
              <a:t>成果報告に対するコメント </a:t>
            </a:r>
            <a:r>
              <a:rPr lang="en-US" altLang="ja-JP" b="0" dirty="0" smtClean="0"/>
              <a:t>(2/4)</a:t>
            </a:r>
            <a:endParaRPr lang="ja-JP" altLang="en-US" b="0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14348" y="857232"/>
            <a:ext cx="79296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2.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研究費使途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: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 信号処理システム開発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について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.</a:t>
            </a:r>
          </a:p>
          <a:p>
            <a:pPr marL="457200" indent="-457200"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3.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研究費使途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: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 衛星観測運用経費 について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.</a:t>
            </a:r>
          </a:p>
          <a:p>
            <a:pPr marL="457200" indent="-457200"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「信号システム開発」は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2.3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節のデジタル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/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アナログボード製作費です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  <a:p>
            <a:pPr marL="457200" indent="-457200"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「衛星観測運用経費」 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50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万円は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2.2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節の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SWIM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運用経費に充当し</a:t>
            </a:r>
            <a:r>
              <a:rPr lang="ja-JP" altLang="en-US" sz="2000" dirty="0" err="1" smtClean="0">
                <a:solidFill>
                  <a:srgbClr val="F8F8F8"/>
                </a:solidFill>
                <a:latin typeface="Tahoma" pitchFamily="34" charset="0"/>
              </a:rPr>
              <a:t>ま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marL="457200" indent="-457200"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した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残り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250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万円は「飛翔体による宇宙科学観測支援経費」の援助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marL="457200" indent="-457200"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　 をうけて実施しました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marL="457200" indent="-457200" algn="l">
              <a:lnSpc>
                <a:spcPct val="160000"/>
              </a:lnSpc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4.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 研究費使途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明細合計と総額の相違 について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.</a:t>
            </a:r>
          </a:p>
          <a:p>
            <a:pPr marL="457200" indent="-457200"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旅費・消耗品経費 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306,815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円 が抜けていました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.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修正します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60000"/>
              </a:lnSpc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5.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研究費使途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衛星システム検討 について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3.3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節 スラスタ検討については、外部委託はしていません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一昨年度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　の外部委託検討結果を受けて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グループ内部での検討と機器開発を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　行いました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構造検討に関しては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干渉計構造について外部委託検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　討を行いました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60000"/>
              </a:lnSpc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6.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配分研究費の記述 について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1,331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万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円が正しい数字です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修正します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 smtClean="0"/>
              <a:t>HY22</a:t>
            </a:r>
            <a:r>
              <a:rPr lang="ja-JP" altLang="en-US" b="0" dirty="0" smtClean="0"/>
              <a:t>成果報告に対するコメント </a:t>
            </a:r>
            <a:r>
              <a:rPr lang="en-US" altLang="ja-JP" b="0" dirty="0" smtClean="0"/>
              <a:t>(3/4)</a:t>
            </a:r>
            <a:endParaRPr lang="ja-JP" altLang="en-US" b="0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14348" y="928670"/>
            <a:ext cx="792961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7.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ローンチロック機構について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ローンチロック機構は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試験マスの各頂点の切り欠き部を支持するよ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2000" dirty="0" err="1" smtClean="0">
                <a:solidFill>
                  <a:srgbClr val="F8F8F8"/>
                </a:solidFill>
                <a:latin typeface="Tahoma" pitchFamily="34" charset="0"/>
              </a:rPr>
              <a:t>うに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なっており、横方向荷重にも耐えられる設計になっています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一方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リリース後は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クランプ・リリース機構によって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試験マスを動作点に導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く設計になっています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</p:txBody>
      </p:sp>
      <p:pic>
        <p:nvPicPr>
          <p:cNvPr id="5" name="図 4" descr="Macintosh HD:Users:sato:Desktop:DSCF69260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3108" y="3000372"/>
            <a:ext cx="2428892" cy="300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図 16" descr="DSC00199c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845896" y="3202698"/>
            <a:ext cx="1714512" cy="259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4"/>
          <p:cNvSpPr txBox="1">
            <a:spLocks noChangeAspect="1" noChangeArrowheads="1"/>
          </p:cNvSpPr>
          <p:nvPr/>
        </p:nvSpPr>
        <p:spPr bwMode="auto">
          <a:xfrm>
            <a:off x="486772" y="4733520"/>
            <a:ext cx="11297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6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試験マス</a:t>
            </a:r>
            <a:endParaRPr lang="ja-JP" altLang="en-US" sz="16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V="1">
            <a:off x="1571604" y="4500570"/>
            <a:ext cx="1500198" cy="214314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Text Box 4"/>
          <p:cNvSpPr txBox="1">
            <a:spLocks noChangeAspect="1" noChangeArrowheads="1"/>
          </p:cNvSpPr>
          <p:nvPr/>
        </p:nvSpPr>
        <p:spPr bwMode="auto">
          <a:xfrm>
            <a:off x="428596" y="3255347"/>
            <a:ext cx="19870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6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ローンチロック用</a:t>
            </a:r>
            <a:endParaRPr lang="en-US" altLang="ja-JP" sz="16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6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</a:t>
            </a:r>
            <a:r>
              <a:rPr lang="ja-JP" altLang="en-US" sz="16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フィンガー</a:t>
            </a:r>
            <a:endParaRPr lang="ja-JP" altLang="en-US" sz="16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1928794" y="3643314"/>
            <a:ext cx="928694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Text Box 4"/>
          <p:cNvSpPr txBox="1">
            <a:spLocks noChangeAspect="1" noChangeArrowheads="1"/>
          </p:cNvSpPr>
          <p:nvPr/>
        </p:nvSpPr>
        <p:spPr bwMode="auto">
          <a:xfrm>
            <a:off x="5357818" y="3000372"/>
            <a:ext cx="2857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6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クランプ・リリース用</a:t>
            </a:r>
            <a:endParaRPr lang="en-US" altLang="ja-JP" sz="16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6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 PZT</a:t>
            </a:r>
            <a:r>
              <a:rPr lang="ja-JP" altLang="en-US" sz="16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モーター</a:t>
            </a:r>
            <a:endParaRPr lang="en-US" altLang="ja-JP" sz="16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flipH="1" flipV="1">
            <a:off x="3357554" y="4786322"/>
            <a:ext cx="1357322" cy="1285884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Text Box 4"/>
          <p:cNvSpPr txBox="1">
            <a:spLocks noChangeAspect="1" noChangeArrowheads="1"/>
          </p:cNvSpPr>
          <p:nvPr/>
        </p:nvSpPr>
        <p:spPr bwMode="auto">
          <a:xfrm>
            <a:off x="4714876" y="5701745"/>
            <a:ext cx="2857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6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クランプ・リリース用</a:t>
            </a:r>
            <a:endParaRPr lang="en-US" altLang="ja-JP" sz="16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6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 </a:t>
            </a:r>
            <a:r>
              <a:rPr lang="ja-JP" altLang="en-US" sz="16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フィンガー取り付け部</a:t>
            </a:r>
            <a:endParaRPr lang="en-US" altLang="ja-JP" sz="16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 smtClean="0"/>
              <a:t>HY22</a:t>
            </a:r>
            <a:r>
              <a:rPr lang="ja-JP" altLang="en-US" b="0" dirty="0" smtClean="0"/>
              <a:t>成果報告に対するコメント </a:t>
            </a:r>
            <a:r>
              <a:rPr lang="en-US" altLang="ja-JP" b="0" dirty="0" smtClean="0"/>
              <a:t>(4/4)</a:t>
            </a:r>
            <a:endParaRPr lang="ja-JP" altLang="en-US" b="0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14348" y="928670"/>
            <a:ext cx="792961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8.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重力波レーザー干渉計の衛星搭載検討について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6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2000" u="sng" dirty="0" smtClean="0">
                <a:solidFill>
                  <a:srgbClr val="F8F8F8"/>
                </a:solidFill>
                <a:latin typeface="Tahoma" pitchFamily="34" charset="0"/>
              </a:rPr>
              <a:t>衛星搭載品を想定した</a:t>
            </a:r>
            <a:r>
              <a:rPr lang="en-US" altLang="ja-JP" sz="2000" u="sng" dirty="0" smtClean="0">
                <a:solidFill>
                  <a:srgbClr val="F8F8F8"/>
                </a:solidFill>
                <a:latin typeface="Tahoma" pitchFamily="34" charset="0"/>
              </a:rPr>
              <a:t>BBM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の製作・動作試験 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(3.1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節に記載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)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・搭載品と同等の大きさ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干渉計基線長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試験マス形状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 ・モノリシック入射光学系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SWIM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で宇宙実証されたものの地上試験品での信号処理、制御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搭載品との相違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: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地上試験用に試験マスをワイヤー懸架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制御用アクチュエータ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入射光学系の大きさ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熱シールド・密封容器なし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 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6929454" y="4076650"/>
            <a:ext cx="1928826" cy="213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spect="1" noChangeArrowheads="1"/>
          </p:cNvSpPr>
          <p:nvPr/>
        </p:nvSpPr>
        <p:spPr bwMode="auto">
          <a:xfrm>
            <a:off x="7572396" y="3708891"/>
            <a:ext cx="1129746" cy="36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干渉計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</a:t>
            </a: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モジュール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7925011" y="4133175"/>
            <a:ext cx="0" cy="842677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7679414" y="4975851"/>
            <a:ext cx="589433" cy="446123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68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9289" y="4071942"/>
            <a:ext cx="1934413" cy="197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角丸四角形 13"/>
          <p:cNvSpPr/>
          <p:nvPr/>
        </p:nvSpPr>
        <p:spPr bwMode="auto">
          <a:xfrm>
            <a:off x="4786314" y="4765339"/>
            <a:ext cx="1857388" cy="613470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643438" y="6066220"/>
            <a:ext cx="3071834" cy="275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200" dirty="0" smtClean="0">
                <a:solidFill>
                  <a:srgbClr val="B2B2B2"/>
                </a:solidFill>
                <a:latin typeface="Tahoma" pitchFamily="34" charset="0"/>
              </a:rPr>
              <a:t>(2008.9 </a:t>
            </a:r>
            <a:r>
              <a:rPr lang="ja-JP" altLang="en-US" sz="1200" dirty="0" smtClean="0">
                <a:solidFill>
                  <a:srgbClr val="B2B2B2"/>
                </a:solidFill>
                <a:latin typeface="Tahoma" pitchFamily="34" charset="0"/>
              </a:rPr>
              <a:t>ミッション提案書より</a:t>
            </a:r>
            <a:r>
              <a:rPr lang="en-US" altLang="ja-JP" sz="1200" dirty="0" smtClean="0">
                <a:solidFill>
                  <a:srgbClr val="B2B2B2"/>
                </a:solidFill>
                <a:latin typeface="Tahoma" pitchFamily="34" charset="0"/>
              </a:rPr>
              <a:t>)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5" y="4348506"/>
            <a:ext cx="2643206" cy="172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Documents and Settings\Administrator\デスクトップ\DSC005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3" y="5072074"/>
            <a:ext cx="1269985" cy="9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13"/>
          <p:cNvSpPr>
            <a:spLocks noChangeShapeType="1"/>
          </p:cNvSpPr>
          <p:nvPr/>
        </p:nvSpPr>
        <p:spPr bwMode="auto">
          <a:xfrm flipH="1">
            <a:off x="6572264" y="4214819"/>
            <a:ext cx="1285884" cy="571504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　　</a:t>
            </a: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補足資料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干渉計モジュール構造検討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3" name="図 12" descr="IM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5400000">
            <a:off x="1998156" y="-283699"/>
            <a:ext cx="5504882" cy="7786744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spect="1" noChangeArrowheads="1"/>
          </p:cNvSpPr>
          <p:nvPr/>
        </p:nvSpPr>
        <p:spPr bwMode="auto">
          <a:xfrm>
            <a:off x="4929190" y="4929198"/>
            <a:ext cx="11297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600" b="1" dirty="0" smtClean="0">
                <a:solidFill>
                  <a:srgbClr val="3366FF"/>
                </a:solidFill>
                <a:latin typeface="Tahoma" pitchFamily="34" charset="0"/>
              </a:rPr>
              <a:t>試験マス</a:t>
            </a:r>
            <a:endParaRPr lang="en-US" altLang="ja-JP" sz="1600" b="1" dirty="0" smtClean="0">
              <a:solidFill>
                <a:srgbClr val="3366FF"/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600" b="1" dirty="0" smtClean="0">
                <a:solidFill>
                  <a:srgbClr val="3366FF"/>
                </a:solidFill>
                <a:latin typeface="Tahoma" pitchFamily="34" charset="0"/>
              </a:rPr>
              <a:t> </a:t>
            </a:r>
            <a:r>
              <a:rPr lang="ja-JP" altLang="en-US" sz="1600" b="1" dirty="0" smtClean="0">
                <a:solidFill>
                  <a:srgbClr val="3366FF"/>
                </a:solidFill>
                <a:latin typeface="Tahoma" pitchFamily="34" charset="0"/>
              </a:rPr>
              <a:t>モジュール</a:t>
            </a:r>
            <a:endParaRPr lang="ja-JP" altLang="en-US" sz="1600" b="1" dirty="0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 flipV="1">
            <a:off x="4429124" y="4286256"/>
            <a:ext cx="714380" cy="64294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V="1">
            <a:off x="5286380" y="3929066"/>
            <a:ext cx="285752" cy="928694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Text Box 4"/>
          <p:cNvSpPr txBox="1">
            <a:spLocks noChangeAspect="1" noChangeArrowheads="1"/>
          </p:cNvSpPr>
          <p:nvPr/>
        </p:nvSpPr>
        <p:spPr bwMode="auto">
          <a:xfrm>
            <a:off x="3071802" y="5233586"/>
            <a:ext cx="12858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600" b="1" dirty="0" smtClean="0">
                <a:solidFill>
                  <a:srgbClr val="3366FF"/>
                </a:solidFill>
                <a:latin typeface="Tahoma" pitchFamily="34" charset="0"/>
              </a:rPr>
              <a:t>入射光学系</a:t>
            </a:r>
            <a:endParaRPr lang="ja-JP" altLang="en-US" sz="1600" b="1" dirty="0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H="1" flipV="1">
            <a:off x="2928926" y="4643446"/>
            <a:ext cx="571504" cy="64294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Text Box 4"/>
          <p:cNvSpPr txBox="1">
            <a:spLocks noChangeAspect="1" noChangeArrowheads="1"/>
          </p:cNvSpPr>
          <p:nvPr/>
        </p:nvSpPr>
        <p:spPr bwMode="auto">
          <a:xfrm>
            <a:off x="6929454" y="4643446"/>
            <a:ext cx="13573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600" b="1" dirty="0" smtClean="0">
                <a:solidFill>
                  <a:srgbClr val="3366FF"/>
                </a:solidFill>
                <a:latin typeface="Tahoma" pitchFamily="34" charset="0"/>
              </a:rPr>
              <a:t>出射光学系</a:t>
            </a:r>
            <a:endParaRPr lang="ja-JP" altLang="en-US" sz="1600" b="1" dirty="0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flipH="1" flipV="1">
            <a:off x="7000892" y="3786190"/>
            <a:ext cx="428628" cy="85725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Text Box 4"/>
          <p:cNvSpPr txBox="1">
            <a:spLocks noChangeAspect="1" noChangeArrowheads="1"/>
          </p:cNvSpPr>
          <p:nvPr/>
        </p:nvSpPr>
        <p:spPr bwMode="auto">
          <a:xfrm>
            <a:off x="3714744" y="1857364"/>
            <a:ext cx="11297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600" b="1" dirty="0" smtClean="0">
                <a:solidFill>
                  <a:srgbClr val="3366FF"/>
                </a:solidFill>
                <a:latin typeface="Tahoma" pitchFamily="34" charset="0"/>
              </a:rPr>
              <a:t>排気口</a:t>
            </a:r>
            <a:endParaRPr lang="ja-JP" altLang="en-US" sz="1600" b="1" dirty="0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4143372" y="2214554"/>
            <a:ext cx="71438" cy="71438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2428860" y="2928934"/>
            <a:ext cx="928694" cy="100013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Text Box 4"/>
          <p:cNvSpPr txBox="1">
            <a:spLocks noChangeAspect="1" noChangeArrowheads="1"/>
          </p:cNvSpPr>
          <p:nvPr/>
        </p:nvSpPr>
        <p:spPr bwMode="auto">
          <a:xfrm>
            <a:off x="1857356" y="2357430"/>
            <a:ext cx="11297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600" b="1" dirty="0" smtClean="0">
                <a:solidFill>
                  <a:srgbClr val="3366FF"/>
                </a:solidFill>
                <a:latin typeface="Tahoma" pitchFamily="34" charset="0"/>
              </a:rPr>
              <a:t>入射窓</a:t>
            </a:r>
            <a:endParaRPr lang="en-US" altLang="ja-JP" sz="1600" b="1" dirty="0" smtClean="0">
              <a:solidFill>
                <a:srgbClr val="3366FF"/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600" b="1" dirty="0" smtClean="0">
                <a:solidFill>
                  <a:srgbClr val="3366FF"/>
                </a:solidFill>
                <a:latin typeface="Tahoma" pitchFamily="34" charset="0"/>
              </a:rPr>
              <a:t>(</a:t>
            </a:r>
            <a:r>
              <a:rPr lang="ja-JP" altLang="en-US" sz="1600" b="1" dirty="0" smtClean="0">
                <a:solidFill>
                  <a:srgbClr val="3366FF"/>
                </a:solidFill>
                <a:latin typeface="Tahoma" pitchFamily="34" charset="0"/>
              </a:rPr>
              <a:t>要検討</a:t>
            </a:r>
            <a:r>
              <a:rPr lang="en-US" altLang="ja-JP" sz="1600" b="1" dirty="0" smtClean="0">
                <a:solidFill>
                  <a:srgbClr val="3366FF"/>
                </a:solidFill>
                <a:latin typeface="Tahoma" pitchFamily="34" charset="0"/>
              </a:rPr>
              <a:t>)</a:t>
            </a:r>
            <a:endParaRPr lang="ja-JP" altLang="en-US" sz="1600" b="1" dirty="0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26" name="Text Box 4"/>
          <p:cNvSpPr txBox="1">
            <a:spLocks noChangeAspect="1" noChangeArrowheads="1"/>
          </p:cNvSpPr>
          <p:nvPr/>
        </p:nvSpPr>
        <p:spPr bwMode="auto">
          <a:xfrm>
            <a:off x="4643438" y="1357298"/>
            <a:ext cx="18573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600" b="1" dirty="0" smtClean="0">
                <a:solidFill>
                  <a:srgbClr val="3366FF"/>
                </a:solidFill>
                <a:latin typeface="Tahoma" pitchFamily="34" charset="0"/>
              </a:rPr>
              <a:t>クランプリリース用モータ</a:t>
            </a:r>
            <a:r>
              <a:rPr lang="en-US" altLang="ja-JP" sz="1600" b="1" dirty="0" smtClean="0">
                <a:solidFill>
                  <a:srgbClr val="3366FF"/>
                </a:solidFill>
                <a:latin typeface="Tahoma" pitchFamily="34" charset="0"/>
              </a:rPr>
              <a:t> (</a:t>
            </a:r>
            <a:r>
              <a:rPr lang="ja-JP" altLang="en-US" sz="1600" b="1" dirty="0" smtClean="0">
                <a:solidFill>
                  <a:srgbClr val="3366FF"/>
                </a:solidFill>
                <a:latin typeface="Tahoma" pitchFamily="34" charset="0"/>
              </a:rPr>
              <a:t>要検討</a:t>
            </a:r>
            <a:r>
              <a:rPr lang="en-US" altLang="ja-JP" sz="1600" b="1" dirty="0" smtClean="0">
                <a:solidFill>
                  <a:srgbClr val="3366FF"/>
                </a:solidFill>
                <a:latin typeface="Tahoma" pitchFamily="34" charset="0"/>
              </a:rPr>
              <a:t>)</a:t>
            </a:r>
            <a:endParaRPr lang="ja-JP" altLang="en-US" sz="1600" b="1" dirty="0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>
            <a:off x="5286380" y="1857364"/>
            <a:ext cx="285752" cy="85725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3357554" y="3000372"/>
            <a:ext cx="71438" cy="71438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Text Box 4"/>
          <p:cNvSpPr txBox="1">
            <a:spLocks noChangeAspect="1" noChangeArrowheads="1"/>
          </p:cNvSpPr>
          <p:nvPr/>
        </p:nvSpPr>
        <p:spPr bwMode="auto">
          <a:xfrm>
            <a:off x="6572264" y="1571612"/>
            <a:ext cx="11297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600" b="1" dirty="0" smtClean="0">
                <a:solidFill>
                  <a:srgbClr val="3366FF"/>
                </a:solidFill>
                <a:latin typeface="Tahoma" pitchFamily="34" charset="0"/>
              </a:rPr>
              <a:t>レーザー</a:t>
            </a:r>
            <a:endParaRPr lang="en-US" altLang="ja-JP" sz="1600" b="1" dirty="0" smtClean="0">
              <a:solidFill>
                <a:srgbClr val="3366FF"/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ja-JP" altLang="en-US" sz="1600" b="1" dirty="0" smtClean="0">
                <a:solidFill>
                  <a:srgbClr val="3366FF"/>
                </a:solidFill>
                <a:latin typeface="Tahoma" pitchFamily="34" charset="0"/>
              </a:rPr>
              <a:t>センサ</a:t>
            </a:r>
            <a:endParaRPr lang="en-US" altLang="ja-JP" sz="1600" b="1" dirty="0" smtClean="0">
              <a:solidFill>
                <a:srgbClr val="3366FF"/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600" b="1" dirty="0" smtClean="0">
                <a:solidFill>
                  <a:srgbClr val="3366FF"/>
                </a:solidFill>
                <a:latin typeface="Tahoma" pitchFamily="34" charset="0"/>
              </a:rPr>
              <a:t>(</a:t>
            </a:r>
            <a:r>
              <a:rPr lang="ja-JP" altLang="en-US" sz="1600" b="1" dirty="0" smtClean="0">
                <a:solidFill>
                  <a:srgbClr val="3366FF"/>
                </a:solidFill>
                <a:latin typeface="Tahoma" pitchFamily="34" charset="0"/>
              </a:rPr>
              <a:t>要検討</a:t>
            </a:r>
            <a:r>
              <a:rPr lang="en-US" altLang="ja-JP" sz="1600" b="1" dirty="0" smtClean="0">
                <a:solidFill>
                  <a:srgbClr val="3366FF"/>
                </a:solidFill>
                <a:latin typeface="Tahoma" pitchFamily="34" charset="0"/>
              </a:rPr>
              <a:t>)</a:t>
            </a:r>
            <a:endParaRPr lang="ja-JP" altLang="en-US" sz="1600" b="1" dirty="0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H="1">
            <a:off x="6286512" y="2285992"/>
            <a:ext cx="571504" cy="85725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Text Box 4"/>
          <p:cNvSpPr txBox="1">
            <a:spLocks noChangeAspect="1" noChangeArrowheads="1"/>
          </p:cNvSpPr>
          <p:nvPr/>
        </p:nvSpPr>
        <p:spPr bwMode="auto">
          <a:xfrm>
            <a:off x="1214414" y="1142984"/>
            <a:ext cx="27146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2000" b="1" dirty="0" smtClean="0">
                <a:solidFill>
                  <a:srgbClr val="000000"/>
                </a:solidFill>
                <a:latin typeface="Tahoma" pitchFamily="34" charset="0"/>
              </a:rPr>
              <a:t>※ </a:t>
            </a:r>
            <a:r>
              <a:rPr lang="ja-JP" altLang="en-US" sz="2000" b="1" dirty="0" smtClean="0">
                <a:solidFill>
                  <a:srgbClr val="000000"/>
                </a:solidFill>
                <a:latin typeface="Tahoma" pitchFamily="34" charset="0"/>
              </a:rPr>
              <a:t>検討途中の暫定版</a:t>
            </a:r>
            <a:endParaRPr lang="ja-JP" altLang="en-US" sz="2000" b="1" dirty="0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0" y="1429975"/>
            <a:ext cx="9082119" cy="435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の目指す科学的</a:t>
            </a:r>
            <a:r>
              <a:rPr lang="ja-JP" altLang="en-US" dirty="0"/>
              <a:t>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5895630" y="4799970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1380463" y="5319575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347765" y="3406956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t="13895" r="68272"/>
          <a:stretch>
            <a:fillRect/>
          </a:stretch>
        </p:blipFill>
        <p:spPr bwMode="auto">
          <a:xfrm>
            <a:off x="3429725" y="2310964"/>
            <a:ext cx="1999531" cy="304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の観測目標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642910" y="1142984"/>
            <a:ext cx="4724400" cy="11637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重力波により宇宙を見る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2000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系内の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BH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連星合体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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巨大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BH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形成への知見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.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857224" y="2512955"/>
            <a:ext cx="407196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DPF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の感度では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~30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個の球状星団</a:t>
            </a:r>
            <a:r>
              <a:rPr lang="ja-JP" altLang="en-US" sz="2000" dirty="0" smtClean="0">
                <a:solidFill>
                  <a:srgbClr val="FFFFFF"/>
                </a:solidFill>
              </a:rPr>
              <a:t>を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観測</a:t>
            </a:r>
            <a:r>
              <a:rPr lang="ja-JP" altLang="en-US" sz="2000" dirty="0" smtClean="0">
                <a:solidFill>
                  <a:srgbClr val="FFFFFF"/>
                </a:solidFill>
              </a:rPr>
              <a:t>可能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2" name="グループ化 31"/>
          <p:cNvGrpSpPr>
            <a:grpSpLocks noChangeAspect="1"/>
          </p:cNvGrpSpPr>
          <p:nvPr/>
        </p:nvGrpSpPr>
        <p:grpSpPr>
          <a:xfrm>
            <a:off x="4714876" y="1071546"/>
            <a:ext cx="4071966" cy="2664743"/>
            <a:chOff x="3618423" y="3000372"/>
            <a:chExt cx="5239857" cy="3429024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18423" y="3000372"/>
              <a:ext cx="5239857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6072198" y="4171249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NGC6441</a:t>
              </a: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5429256" y="462225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NGC6256</a:t>
              </a: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5500694" y="3143248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NGC7078</a:t>
              </a: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500562" y="328612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NGC7093</a:t>
              </a: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4643438" y="4429132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NGC104</a:t>
              </a:r>
            </a:p>
          </p:txBody>
        </p:sp>
        <p:cxnSp>
          <p:nvCxnSpPr>
            <p:cNvPr id="27" name="直線コネクタ 26"/>
            <p:cNvCxnSpPr/>
            <p:nvPr/>
          </p:nvCxnSpPr>
          <p:spPr bwMode="auto">
            <a:xfrm>
              <a:off x="6072198" y="4071942"/>
              <a:ext cx="214314" cy="142876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 bwMode="auto">
            <a:xfrm rot="16200000" flipH="1">
              <a:off x="5464975" y="4321975"/>
              <a:ext cx="357190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>
              <a:endCxn id="25" idx="3"/>
            </p:cNvCxnSpPr>
            <p:nvPr/>
          </p:nvCxnSpPr>
          <p:spPr bwMode="auto">
            <a:xfrm rot="5400000" flipH="1" flipV="1">
              <a:off x="5351782" y="3494404"/>
              <a:ext cx="583576" cy="428627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 bwMode="auto">
            <a:xfrm rot="16200000" flipV="1">
              <a:off x="4929190" y="3643314"/>
              <a:ext cx="428628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 bwMode="auto">
            <a:xfrm>
              <a:off x="4500562" y="4500570"/>
              <a:ext cx="214314" cy="7143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3" name="グループ化 31"/>
          <p:cNvGrpSpPr/>
          <p:nvPr/>
        </p:nvGrpSpPr>
        <p:grpSpPr>
          <a:xfrm>
            <a:off x="642910" y="3714752"/>
            <a:ext cx="8292899" cy="2678692"/>
            <a:chOff x="642910" y="3714752"/>
            <a:chExt cx="8292899" cy="2678692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642910" y="3714752"/>
              <a:ext cx="3000396" cy="144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重力で地球を見る</a:t>
              </a:r>
              <a:r>
                <a:rPr kumimoji="1" lang="ja-JP" altLang="en-US" sz="2000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endParaRPr kumimoji="1" lang="en-US" altLang="ja-JP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CCECFF"/>
                  </a:solidFill>
                  <a:latin typeface="Tahoma" pitchFamily="34" charset="0"/>
                  <a:sym typeface="Wingdings" pitchFamily="2" charset="2"/>
                </a:rPr>
                <a:t>   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地球重力場の観測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　　　  地球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形状の計測</a:t>
              </a:r>
              <a:endPara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　　 　 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地球環境モニタ</a:t>
              </a:r>
              <a:r>
                <a:rPr kumimoji="1" lang="en-US" altLang="ja-JP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endPara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785786" y="5230481"/>
              <a:ext cx="3929090" cy="97629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</a:rPr>
                <a:t>他の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海外</a:t>
              </a: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</a:rPr>
                <a:t>ミッションに匹敵する感度</a:t>
              </a:r>
              <a:endParaRPr lang="en-US" altLang="ja-JP" sz="1800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国際観測網への貢献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, 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独自の観測</a:t>
              </a:r>
              <a:endParaRPr lang="en-US" altLang="ja-JP" sz="1800" dirty="0" smtClean="0">
                <a:solidFill>
                  <a:srgbClr val="FFFFFF"/>
                </a:solidFill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FFFFF"/>
                  </a:solidFill>
                  <a:latin typeface="Tahoma" pitchFamily="34" charset="0"/>
                </a:rPr>
                <a:t>  (2012-2016</a:t>
              </a: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</a:rPr>
                <a:t>に国際観測網にギャップ</a:t>
              </a:r>
              <a:r>
                <a:rPr lang="en-US" altLang="ja-JP" sz="1800" dirty="0" smtClean="0">
                  <a:solidFill>
                    <a:srgbClr val="FFFFFF"/>
                  </a:solidFill>
                  <a:latin typeface="Tahoma" pitchFamily="34" charset="0"/>
                </a:rPr>
                <a:t>)</a:t>
              </a:r>
            </a:p>
          </p:txBody>
        </p:sp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74834" y="3839043"/>
              <a:ext cx="4260975" cy="255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Rectangle 5"/>
            <p:cNvSpPr>
              <a:spLocks noChangeArrowheads="1"/>
            </p:cNvSpPr>
            <p:nvPr/>
          </p:nvSpPr>
          <p:spPr bwMode="auto">
            <a:xfrm rot="16200000">
              <a:off x="8180565" y="5341823"/>
              <a:ext cx="796733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000" b="1" dirty="0" smtClean="0">
                  <a:solidFill>
                    <a:srgbClr val="FFCCFF"/>
                  </a:solidFill>
                  <a:latin typeface="Tahoma" pitchFamily="34" charset="0"/>
                </a:rPr>
                <a:t>空間</a:t>
              </a:r>
              <a:endParaRPr lang="en-US" altLang="ja-JP" sz="1000" b="1" dirty="0" smtClean="0">
                <a:solidFill>
                  <a:srgbClr val="FFCCFF"/>
                </a:solidFill>
                <a:latin typeface="Tahoma" pitchFamily="34" charset="0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000" b="1" dirty="0" smtClean="0">
                  <a:solidFill>
                    <a:srgbClr val="FFCCFF"/>
                  </a:solidFill>
                  <a:latin typeface="Tahoma" pitchFamily="34" charset="0"/>
                </a:rPr>
                <a:t>スケール</a:t>
              </a:r>
              <a:endParaRPr lang="ja-JP" altLang="en-US" sz="10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8" name="Rectangle 5"/>
            <p:cNvSpPr>
              <a:spLocks noChangeArrowheads="1"/>
            </p:cNvSpPr>
            <p:nvPr/>
          </p:nvSpPr>
          <p:spPr bwMode="auto">
            <a:xfrm rot="16200000">
              <a:off x="7870959" y="5413195"/>
              <a:ext cx="576801" cy="47729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</a:rPr>
                <a:t>8</a:t>
              </a: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  <a:ea typeface="HGP創英角ｺﾞｼｯｸUB" pitchFamily="50" charset="-128"/>
                </a:rPr>
                <a:t>0km</a:t>
              </a:r>
              <a:endParaRPr lang="ja-JP" altLang="en-US" sz="10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 rot="16200000">
              <a:off x="7208132" y="5471150"/>
              <a:ext cx="758623" cy="2462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</a:rPr>
                <a:t>1</a:t>
              </a: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  <a:ea typeface="HGP創英角ｺﾞｼｯｸUB" pitchFamily="50" charset="-128"/>
                </a:rPr>
                <a:t>00km</a:t>
              </a:r>
              <a:endParaRPr lang="ja-JP" altLang="en-US" sz="10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42" name="Picture 7" descr="cha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09824" y="4273161"/>
              <a:ext cx="435983" cy="307482"/>
            </a:xfrm>
            <a:prstGeom prst="rect">
              <a:avLst/>
            </a:prstGeom>
            <a:noFill/>
          </p:spPr>
        </p:pic>
        <p:pic>
          <p:nvPicPr>
            <p:cNvPr id="43" name="Picture 9" descr="GOCE Satellit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92888" y="4351765"/>
              <a:ext cx="395720" cy="270079"/>
            </a:xfrm>
            <a:prstGeom prst="rect">
              <a:avLst/>
            </a:prstGeom>
            <a:noFill/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12882" y="4127443"/>
              <a:ext cx="351325" cy="28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 t="13895" r="68272" b="29528"/>
            <a:stretch>
              <a:fillRect/>
            </a:stretch>
          </p:blipFill>
          <p:spPr bwMode="auto">
            <a:xfrm>
              <a:off x="7535008" y="4126983"/>
              <a:ext cx="370800" cy="37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effectLst/>
              </a:rPr>
              <a:t>DPF</a:t>
            </a:r>
            <a:r>
              <a:rPr lang="ja-JP" altLang="en-US" dirty="0">
                <a:effectLst/>
              </a:rPr>
              <a:t>成功基準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58306" name="Picture 5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898525"/>
            <a:ext cx="8208963" cy="55133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角丸四角形 71"/>
          <p:cNvSpPr/>
          <p:nvPr/>
        </p:nvSpPr>
        <p:spPr bwMode="auto">
          <a:xfrm>
            <a:off x="1315988" y="3286124"/>
            <a:ext cx="5684904" cy="1214446"/>
          </a:xfrm>
          <a:prstGeom prst="roundRect">
            <a:avLst>
              <a:gd name="adj" fmla="val 4342"/>
            </a:avLst>
          </a:prstGeom>
          <a:solidFill>
            <a:srgbClr val="FFCC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角丸四角形 70"/>
          <p:cNvSpPr/>
          <p:nvPr/>
        </p:nvSpPr>
        <p:spPr bwMode="auto">
          <a:xfrm>
            <a:off x="1244550" y="1071546"/>
            <a:ext cx="5542028" cy="121444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要求値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小型科学衛星戦略的開発経費ヒアリング 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(2011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4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18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41408" name="Rectangle 64"/>
          <p:cNvSpPr>
            <a:spLocks noChangeArrowheads="1"/>
          </p:cNvSpPr>
          <p:nvPr/>
        </p:nvSpPr>
        <p:spPr bwMode="auto">
          <a:xfrm>
            <a:off x="1285852" y="1071546"/>
            <a:ext cx="6030928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干渉計感度</a:t>
            </a:r>
            <a:endParaRPr kumimoji="1" lang="en-US" altLang="ja-JP" sz="2000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変位雑音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6 x 10</a:t>
            </a:r>
            <a:r>
              <a:rPr lang="en-US" altLang="ja-JP" sz="2000" baseline="30000" dirty="0" smtClean="0">
                <a:solidFill>
                  <a:srgbClr val="CCFFCC"/>
                </a:solidFill>
                <a:latin typeface="Tahoma" pitchFamily="34" charset="0"/>
              </a:rPr>
              <a:t>-16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 m/Hz</a:t>
            </a:r>
            <a:r>
              <a:rPr lang="en-US" altLang="ja-JP" sz="2000" baseline="30000" dirty="0" smtClean="0">
                <a:solidFill>
                  <a:srgbClr val="CCFFCC"/>
                </a:solidFill>
                <a:latin typeface="Tahoma" pitchFamily="34" charset="0"/>
              </a:rPr>
              <a:t>1/2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   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(0.1 Hz)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 </a:t>
            </a: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1387426" y="3286124"/>
            <a:ext cx="58579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CCFF"/>
                </a:solidFill>
                <a:latin typeface="Tahoma" pitchFamily="34" charset="0"/>
                <a:sym typeface="Wingdings" pitchFamily="2" charset="2"/>
              </a:rPr>
              <a:t>加速度雑音</a:t>
            </a:r>
            <a:endParaRPr kumimoji="1" lang="en-US" altLang="ja-JP" sz="2000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力の雑音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  <a:sym typeface="Wingdings" pitchFamily="2" charset="2"/>
              </a:rPr>
              <a:t>1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x10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-15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 m/s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2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/Hz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1/2</a:t>
            </a:r>
            <a:r>
              <a:rPr kumimoji="1" lang="en-US" altLang="ja-JP" sz="20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1200" dirty="0" smtClean="0">
                <a:solidFill>
                  <a:srgbClr val="FFCCFF"/>
                </a:solidFill>
                <a:latin typeface="Tahoma" pitchFamily="34" charset="0"/>
              </a:rPr>
              <a:t>(0.1 Hz)</a:t>
            </a:r>
            <a:r>
              <a:rPr kumimoji="1" lang="en-US" altLang="ja-JP" sz="20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5" name="下矢印 64"/>
          <p:cNvSpPr/>
          <p:nvPr/>
        </p:nvSpPr>
        <p:spPr bwMode="auto">
          <a:xfrm rot="5400000" flipV="1">
            <a:off x="2214547" y="1901505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1643042" y="2357430"/>
            <a:ext cx="685804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他の雑音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レーザー光源周波数雑音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   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0.5 Hz/Hz</a:t>
            </a:r>
            <a:r>
              <a:rPr lang="en-US" altLang="ja-JP" sz="2000" baseline="30000" dirty="0" smtClean="0">
                <a:solidFill>
                  <a:srgbClr val="CCFFCC"/>
                </a:solidFill>
                <a:latin typeface="Tahoma" pitchFamily="34" charset="0"/>
              </a:rPr>
              <a:t>1/2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   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(1Hz)</a:t>
            </a:r>
          </a:p>
        </p:txBody>
      </p:sp>
      <p:sp>
        <p:nvSpPr>
          <p:cNvPr id="67" name="Rectangle 64"/>
          <p:cNvSpPr>
            <a:spLocks noChangeArrowheads="1"/>
          </p:cNvSpPr>
          <p:nvPr/>
        </p:nvSpPr>
        <p:spPr bwMode="auto">
          <a:xfrm>
            <a:off x="2571736" y="1785926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x 200 of DECIGO  in disp. noise</a:t>
            </a:r>
            <a:endParaRPr lang="en-US" altLang="ja-JP" sz="1200" baseline="30000" dirty="0" smtClean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68" name="下矢印 67"/>
          <p:cNvSpPr/>
          <p:nvPr/>
        </p:nvSpPr>
        <p:spPr bwMode="auto">
          <a:xfrm rot="5400000" flipV="1">
            <a:off x="2244683" y="4143379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9" name="Rectangle 64"/>
          <p:cNvSpPr>
            <a:spLocks noChangeArrowheads="1"/>
          </p:cNvSpPr>
          <p:nvPr/>
        </p:nvSpPr>
        <p:spPr bwMode="auto">
          <a:xfrm>
            <a:off x="2673310" y="4069683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x 250 of DECIGO</a:t>
            </a:r>
            <a:endParaRPr lang="en-US" altLang="ja-JP" sz="1200" baseline="30000" dirty="0" smtClean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70" name="Rectangle 64"/>
          <p:cNvSpPr>
            <a:spLocks noChangeArrowheads="1"/>
          </p:cNvSpPr>
          <p:nvPr/>
        </p:nvSpPr>
        <p:spPr bwMode="auto">
          <a:xfrm>
            <a:off x="1744616" y="5321400"/>
            <a:ext cx="664373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外力雑音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: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　残留気体変動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磁場勾配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-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熱輻射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 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温度変動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電場変動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重力場変動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など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.</a:t>
            </a:r>
            <a:r>
              <a:rPr kumimoji="1" lang="en-US" altLang="ja-JP" sz="20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64"/>
          <p:cNvSpPr>
            <a:spLocks noChangeArrowheads="1"/>
          </p:cNvSpPr>
          <p:nvPr/>
        </p:nvSpPr>
        <p:spPr bwMode="auto">
          <a:xfrm>
            <a:off x="1857356" y="4500570"/>
            <a:ext cx="5857916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衛星変動</a:t>
            </a:r>
            <a:endParaRPr kumimoji="1" lang="en-US" altLang="ja-JP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変位雑音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  <a:sym typeface="Wingdings" pitchFamily="2" charset="2"/>
              </a:rPr>
              <a:t>1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x10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-9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 m/Hz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1/2</a:t>
            </a:r>
            <a:r>
              <a:rPr kumimoji="1" lang="en-US" altLang="ja-JP" sz="20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1200" dirty="0" smtClean="0">
                <a:solidFill>
                  <a:srgbClr val="FFCCFF"/>
                </a:solidFill>
                <a:latin typeface="Tahoma" pitchFamily="34" charset="0"/>
              </a:rPr>
              <a:t>(0.1 Hz)</a:t>
            </a:r>
            <a:r>
              <a:rPr kumimoji="1" lang="en-US" altLang="ja-JP" sz="20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4" grpId="0"/>
      <p:bldP spid="68" grpId="0" animBg="1"/>
      <p:bldP spid="69" grpId="0"/>
      <p:bldP spid="7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 smtClean="0"/>
              <a:t>1. </a:t>
            </a:r>
            <a:r>
              <a:rPr lang="ja-JP" altLang="en-US" b="0" dirty="0" smtClean="0"/>
              <a:t>全体・鍵となる技術項目の開発</a:t>
            </a:r>
            <a:endParaRPr lang="ja-JP" altLang="en-US" b="0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71736" y="5012325"/>
            <a:ext cx="6143668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参考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: NASA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による技術成熟度 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(TRL: Technology Readiness Level)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</a:rPr>
              <a:t>   TRL4: </a:t>
            </a:r>
            <a:r>
              <a:rPr lang="ja-JP" altLang="en-US" sz="1600" dirty="0" smtClean="0">
                <a:solidFill>
                  <a:srgbClr val="99CCFF"/>
                </a:solidFill>
                <a:latin typeface="Tahoma" pitchFamily="34" charset="0"/>
              </a:rPr>
              <a:t>ブレッドボード</a:t>
            </a: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</a:rPr>
              <a:t>(</a:t>
            </a:r>
            <a:r>
              <a:rPr lang="ja-JP" altLang="en-US" sz="1600" dirty="0" smtClean="0">
                <a:solidFill>
                  <a:srgbClr val="99CCFF"/>
                </a:solidFill>
                <a:latin typeface="Tahoma" pitchFamily="34" charset="0"/>
              </a:rPr>
              <a:t>実験室</a:t>
            </a: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</a:rPr>
              <a:t>) </a:t>
            </a:r>
            <a:r>
              <a:rPr lang="ja-JP" altLang="en-US" sz="1600" dirty="0" smtClean="0">
                <a:solidFill>
                  <a:srgbClr val="99CCFF"/>
                </a:solidFill>
                <a:latin typeface="Tahoma" pitchFamily="34" charset="0"/>
              </a:rPr>
              <a:t>段階      </a:t>
            </a:r>
            <a:r>
              <a:rPr lang="en-US" altLang="ja-JP" sz="16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 Phase A</a:t>
            </a:r>
            <a:r>
              <a:rPr lang="ja-JP" altLang="en-US" sz="16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移行の基準</a:t>
            </a:r>
            <a:endParaRPr lang="en-US" altLang="ja-JP" sz="1600" dirty="0" smtClean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TRL5: 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ブレッドボード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模擬環境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 段階   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 Phase B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移行の基準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TRL6: 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プロトタイプ模擬環境実証段階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endParaRPr lang="en-US" altLang="ja-JP" sz="16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" name="角丸四角形 5"/>
          <p:cNvSpPr/>
          <p:nvPr/>
        </p:nvSpPr>
        <p:spPr bwMode="auto">
          <a:xfrm>
            <a:off x="2571768" y="5000636"/>
            <a:ext cx="6000760" cy="1285884"/>
          </a:xfrm>
          <a:prstGeom prst="roundRect">
            <a:avLst>
              <a:gd name="adj" fmla="val 9101"/>
            </a:avLst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85720" y="1357298"/>
            <a:ext cx="3071834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buNone/>
            </a:pP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</a:rPr>
              <a:t>衛星全体の検討</a:t>
            </a:r>
            <a:endParaRPr lang="en-US" altLang="ja-JP" sz="1800" dirty="0" smtClean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lnSpc>
                <a:spcPct val="130000"/>
              </a:lnSpc>
              <a:buNone/>
            </a:pP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</a:rPr>
              <a:t>  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・科学目標</a:t>
            </a:r>
            <a:endParaRPr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30000"/>
              </a:lnSpc>
              <a:buNone/>
            </a:pPr>
            <a:endParaRPr lang="en-US" altLang="ja-JP" sz="18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3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   ・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総合システム</a:t>
            </a:r>
            <a:endParaRPr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85720" y="3429000"/>
            <a:ext cx="800105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</a:rPr>
              <a:t>根幹コンポーネント</a:t>
            </a:r>
            <a:endParaRPr lang="en-US" altLang="ja-JP" sz="1800" dirty="0" smtClean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干渉計・試験マス</a:t>
            </a:r>
            <a:endParaRPr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・安定化レーザー光源</a:t>
            </a:r>
            <a:endParaRPr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　 ・スラスタ</a:t>
            </a:r>
            <a:endParaRPr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786050" y="3708856"/>
            <a:ext cx="321471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TRL4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以上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実験室環境において，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基本技術要素が同時に動作し，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実証モデルとして性能を発揮して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いること．</a:t>
            </a:r>
            <a:endParaRPr lang="en-US" altLang="ja-JP" sz="16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000364" y="1071546"/>
            <a:ext cx="2786082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ミッション提案までの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目標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857488" y="1714488"/>
            <a:ext cx="3071834" cy="60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科学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的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目標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が明確になって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おり、十分な意義があること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715008" y="1071546"/>
            <a:ext cx="1500198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昨年度まで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143768" y="1071546"/>
            <a:ext cx="1500198" cy="336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本年度末まで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857488" y="2500306"/>
            <a:ext cx="2857520" cy="60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システム成立性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リスク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コスト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などの評価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が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完了していること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.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786446" y="1714488"/>
            <a:ext cx="1357322" cy="60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まとめられ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ている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072330" y="1714488"/>
            <a:ext cx="1857388" cy="60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意義を高める検討を継続する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715008" y="2482178"/>
            <a:ext cx="1357322" cy="60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成立性は確認されている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072330" y="2482178"/>
            <a:ext cx="1785950" cy="87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更新された点も含め、詳細検討をまとめる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857884" y="3960662"/>
            <a:ext cx="107157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TRL4</a:t>
            </a:r>
            <a:endParaRPr lang="en-US" altLang="ja-JP" sz="18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7143768" y="3786190"/>
            <a:ext cx="1500198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モジュール化</a:t>
            </a:r>
            <a:endParaRPr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TRL4-6</a:t>
            </a:r>
            <a:endParaRPr lang="en-US" altLang="ja-JP" sz="18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26" name="直線コネクタ 25"/>
          <p:cNvCxnSpPr/>
          <p:nvPr/>
        </p:nvCxnSpPr>
        <p:spPr bwMode="auto">
          <a:xfrm>
            <a:off x="285720" y="1397204"/>
            <a:ext cx="8572560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952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直線コネクタ 28"/>
          <p:cNvCxnSpPr/>
          <p:nvPr/>
        </p:nvCxnSpPr>
        <p:spPr bwMode="auto">
          <a:xfrm>
            <a:off x="357158" y="3429000"/>
            <a:ext cx="8572560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952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直線コネクタ 29"/>
          <p:cNvCxnSpPr/>
          <p:nvPr/>
        </p:nvCxnSpPr>
        <p:spPr bwMode="auto">
          <a:xfrm>
            <a:off x="357158" y="4857760"/>
            <a:ext cx="8572560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952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直線コネクタ 30"/>
          <p:cNvCxnSpPr/>
          <p:nvPr/>
        </p:nvCxnSpPr>
        <p:spPr bwMode="auto">
          <a:xfrm>
            <a:off x="285720" y="1000108"/>
            <a:ext cx="8572560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952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直線コネクタ 31"/>
          <p:cNvCxnSpPr/>
          <p:nvPr/>
        </p:nvCxnSpPr>
        <p:spPr bwMode="auto">
          <a:xfrm rot="5400000">
            <a:off x="785786" y="2928934"/>
            <a:ext cx="3857652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952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システム要求値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51654" name="Rectangle 6"/>
          <p:cNvSpPr>
            <a:spLocks noChangeArrowheads="1"/>
          </p:cNvSpPr>
          <p:nvPr/>
        </p:nvSpPr>
        <p:spPr bwMode="auto">
          <a:xfrm>
            <a:off x="827088" y="836613"/>
            <a:ext cx="7848600" cy="5616575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051653" name="Picture 5" descr="req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908050"/>
            <a:ext cx="7561263" cy="5424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パワースペクトル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24" name="AutoShape 90"/>
          <p:cNvSpPr>
            <a:spLocks noChangeArrowheads="1"/>
          </p:cNvSpPr>
          <p:nvPr/>
        </p:nvSpPr>
        <p:spPr bwMode="auto">
          <a:xfrm>
            <a:off x="2257435" y="4500570"/>
            <a:ext cx="4243391" cy="1643074"/>
          </a:xfrm>
          <a:prstGeom prst="roundRect">
            <a:avLst>
              <a:gd name="adj" fmla="val 4412"/>
            </a:avLst>
          </a:prstGeom>
          <a:solidFill>
            <a:srgbClr val="99C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5" name="AutoShape 85"/>
          <p:cNvSpPr>
            <a:spLocks noChangeArrowheads="1"/>
          </p:cNvSpPr>
          <p:nvPr/>
        </p:nvSpPr>
        <p:spPr bwMode="auto">
          <a:xfrm>
            <a:off x="1298097" y="1646222"/>
            <a:ext cx="3527425" cy="792162"/>
          </a:xfrm>
          <a:prstGeom prst="roundRect">
            <a:avLst>
              <a:gd name="adj" fmla="val 16667"/>
            </a:avLst>
          </a:prstGeom>
          <a:solidFill>
            <a:srgbClr val="99C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7" name="Rectangle 70"/>
          <p:cNvSpPr>
            <a:spLocks noChangeArrowheads="1"/>
          </p:cNvSpPr>
          <p:nvPr/>
        </p:nvSpPr>
        <p:spPr bwMode="auto">
          <a:xfrm>
            <a:off x="2293461" y="3286124"/>
            <a:ext cx="485030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パワースペクトル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変動の平均パワーに対する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　　　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                各周波数</a:t>
            </a:r>
            <a:r>
              <a:rPr lang="ja-JP" altLang="en-US" sz="18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成分の寄与を表す</a:t>
            </a:r>
          </a:p>
        </p:txBody>
      </p:sp>
      <p:sp>
        <p:nvSpPr>
          <p:cNvPr id="28" name="AutoShape 71"/>
          <p:cNvSpPr>
            <a:spLocks noChangeArrowheads="1"/>
          </p:cNvSpPr>
          <p:nvPr/>
        </p:nvSpPr>
        <p:spPr bwMode="auto">
          <a:xfrm>
            <a:off x="1926748" y="3333740"/>
            <a:ext cx="304800" cy="381000"/>
          </a:xfrm>
          <a:custGeom>
            <a:avLst/>
            <a:gdLst>
              <a:gd name="G0" fmla="+- 11249 0 0"/>
              <a:gd name="G1" fmla="+- 4427 0 0"/>
              <a:gd name="G2" fmla="+- 21600 0 4427"/>
              <a:gd name="G3" fmla="+- 10800 0 4427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4427"/>
                </a:lnTo>
                <a:lnTo>
                  <a:pt x="3375" y="4427"/>
                </a:lnTo>
                <a:lnTo>
                  <a:pt x="3375" y="17173"/>
                </a:lnTo>
                <a:lnTo>
                  <a:pt x="11249" y="17173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7"/>
                </a:moveTo>
                <a:lnTo>
                  <a:pt x="1350" y="17173"/>
                </a:lnTo>
                <a:lnTo>
                  <a:pt x="2700" y="17173"/>
                </a:lnTo>
                <a:lnTo>
                  <a:pt x="2700" y="4427"/>
                </a:lnTo>
                <a:close/>
              </a:path>
              <a:path w="21600" h="21600">
                <a:moveTo>
                  <a:pt x="0" y="4427"/>
                </a:moveTo>
                <a:lnTo>
                  <a:pt x="0" y="17173"/>
                </a:lnTo>
                <a:lnTo>
                  <a:pt x="675" y="17173"/>
                </a:lnTo>
                <a:lnTo>
                  <a:pt x="675" y="4427"/>
                </a:lnTo>
                <a:close/>
              </a:path>
            </a:pathLst>
          </a:custGeom>
          <a:solidFill>
            <a:srgbClr val="99CCFF">
              <a:alpha val="1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9" name="Rectangle 78"/>
          <p:cNvSpPr>
            <a:spLocks noChangeArrowheads="1"/>
          </p:cNvSpPr>
          <p:nvPr/>
        </p:nvSpPr>
        <p:spPr bwMode="auto">
          <a:xfrm>
            <a:off x="969869" y="1142984"/>
            <a:ext cx="42450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時系列信号をフーリエ変換して規格化</a:t>
            </a:r>
          </a:p>
        </p:txBody>
      </p:sp>
      <p:sp>
        <p:nvSpPr>
          <p:cNvPr id="30" name="Line 79"/>
          <p:cNvSpPr>
            <a:spLocks noChangeShapeType="1"/>
          </p:cNvSpPr>
          <p:nvPr/>
        </p:nvSpPr>
        <p:spPr bwMode="auto">
          <a:xfrm flipH="1" flipV="1">
            <a:off x="3746022" y="2293922"/>
            <a:ext cx="144462" cy="287337"/>
          </a:xfrm>
          <a:prstGeom prst="line">
            <a:avLst/>
          </a:prstGeom>
          <a:noFill/>
          <a:ln w="31750">
            <a:solidFill>
              <a:srgbClr val="CCECFF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1" name="Line 80"/>
          <p:cNvSpPr>
            <a:spLocks noChangeShapeType="1"/>
          </p:cNvSpPr>
          <p:nvPr/>
        </p:nvSpPr>
        <p:spPr bwMode="auto">
          <a:xfrm flipH="1" flipV="1">
            <a:off x="3457097" y="2293922"/>
            <a:ext cx="649287" cy="0"/>
          </a:xfrm>
          <a:prstGeom prst="line">
            <a:avLst/>
          </a:prstGeom>
          <a:noFill/>
          <a:ln w="12700">
            <a:solidFill>
              <a:srgbClr val="CCECFF"/>
            </a:solidFill>
            <a:round/>
            <a:headEnd/>
            <a:tailEnd type="none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2" name="Rectangle 81"/>
          <p:cNvSpPr>
            <a:spLocks noChangeArrowheads="1"/>
          </p:cNvSpPr>
          <p:nvPr/>
        </p:nvSpPr>
        <p:spPr bwMode="auto">
          <a:xfrm>
            <a:off x="3241197" y="2692595"/>
            <a:ext cx="16898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パワースペクトル</a:t>
            </a: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r>
              <a:rPr lang="en-US" altLang="ja-JP" sz="14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endParaRPr lang="ja-JP" altLang="en-US" sz="1400" b="1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Line 82"/>
          <p:cNvSpPr>
            <a:spLocks noChangeShapeType="1"/>
          </p:cNvSpPr>
          <p:nvPr/>
        </p:nvSpPr>
        <p:spPr bwMode="auto">
          <a:xfrm flipH="1" flipV="1">
            <a:off x="1369534" y="2293922"/>
            <a:ext cx="936625" cy="0"/>
          </a:xfrm>
          <a:prstGeom prst="line">
            <a:avLst/>
          </a:prstGeom>
          <a:noFill/>
          <a:ln w="12700">
            <a:solidFill>
              <a:srgbClr val="CCECFF"/>
            </a:solidFill>
            <a:round/>
            <a:headEnd/>
            <a:tailEnd type="none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4" name="Line 83"/>
          <p:cNvSpPr>
            <a:spLocks noChangeShapeType="1"/>
          </p:cNvSpPr>
          <p:nvPr/>
        </p:nvSpPr>
        <p:spPr bwMode="auto">
          <a:xfrm flipH="1" flipV="1">
            <a:off x="1729897" y="2293922"/>
            <a:ext cx="144462" cy="287337"/>
          </a:xfrm>
          <a:prstGeom prst="line">
            <a:avLst/>
          </a:prstGeom>
          <a:noFill/>
          <a:ln w="31750">
            <a:solidFill>
              <a:srgbClr val="CCECFF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5" name="Rectangle 84"/>
          <p:cNvSpPr>
            <a:spLocks noChangeArrowheads="1"/>
          </p:cNvSpPr>
          <p:nvPr/>
        </p:nvSpPr>
        <p:spPr bwMode="auto">
          <a:xfrm>
            <a:off x="1513997" y="2581259"/>
            <a:ext cx="1377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平均変動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パワー</a:t>
            </a:r>
            <a:endParaRPr lang="en-US" altLang="ja-JP" sz="14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</a:rPr>
              <a:t>  (RMS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</a:rPr>
              <a:t>変動 </a:t>
            </a: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</a:rPr>
              <a:t>)</a:t>
            </a:r>
            <a:r>
              <a:rPr lang="en-US" altLang="ja-JP" sz="1400" b="1" baseline="30000" dirty="0" smtClean="0">
                <a:solidFill>
                  <a:srgbClr val="CCECFF"/>
                </a:solidFill>
                <a:latin typeface="Tahoma" pitchFamily="34" charset="0"/>
              </a:rPr>
              <a:t>2</a:t>
            </a:r>
            <a:endParaRPr lang="ja-JP" altLang="en-US" sz="1400" b="1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39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437797" y="1693847"/>
            <a:ext cx="307816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2286011" y="4500570"/>
            <a:ext cx="3857625" cy="8125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(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例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衛星の機械的変動要求値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    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2928926" y="5460380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7" name="Rectangle 70"/>
          <p:cNvSpPr>
            <a:spLocks noChangeArrowheads="1"/>
          </p:cNvSpPr>
          <p:nvPr/>
        </p:nvSpPr>
        <p:spPr bwMode="auto">
          <a:xfrm>
            <a:off x="3222155" y="5388942"/>
            <a:ext cx="3635861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1Hz (1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秒周期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 の</a:t>
            </a:r>
            <a:endParaRPr lang="en-US" altLang="ja-JP" sz="16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変動成分の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RMS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変動 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6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 m</a:t>
            </a: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</a:rPr>
              <a:t>　</a:t>
            </a:r>
            <a:endParaRPr lang="ja-JP" altLang="en-US" sz="16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 bwMode="auto">
          <a:xfrm>
            <a:off x="1000100" y="2214554"/>
            <a:ext cx="3714776" cy="3429024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衛星への要求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1000127" y="2214554"/>
            <a:ext cx="38576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機械的振動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500193" y="2643182"/>
            <a:ext cx="3857625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1071565" y="3214686"/>
            <a:ext cx="38576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磁場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00166" y="3643314"/>
            <a:ext cx="3857625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磁場変動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-7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T/Hz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500193" y="4071942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磁場勾配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3 x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-6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T/m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142976" y="4643446"/>
            <a:ext cx="38576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温度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00166" y="5143512"/>
            <a:ext cx="3857625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温度変動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-3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K/Hz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928662" y="1142984"/>
            <a:ext cx="650085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観測帯域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(0.1-1 Hz) </a:t>
            </a:r>
            <a:r>
              <a:rPr lang="ja-JP" altLang="en-US" sz="2000" b="1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　   　変動成分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</a:rPr>
              <a:t>スペクトル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)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が重要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214942" y="2428868"/>
            <a:ext cx="371474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重力などによる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試験マス変動へのカップリング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214969" y="3655963"/>
            <a:ext cx="371474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磁場勾配途地場変動による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試験マス変動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5214942" y="4922901"/>
            <a:ext cx="3714749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熱輻射揺らぎによる試験マス変動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(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ハウジング内面での要求値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0" name="右矢印 19"/>
          <p:cNvSpPr/>
          <p:nvPr/>
        </p:nvSpPr>
        <p:spPr bwMode="auto">
          <a:xfrm flipH="1">
            <a:off x="4786314" y="2643182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1" name="右矢印 20"/>
          <p:cNvSpPr/>
          <p:nvPr/>
        </p:nvSpPr>
        <p:spPr bwMode="auto">
          <a:xfrm flipH="1">
            <a:off x="4786314" y="3786190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 flipH="1">
            <a:off x="4786314" y="5000636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角丸四角形 59"/>
          <p:cNvSpPr/>
          <p:nvPr/>
        </p:nvSpPr>
        <p:spPr bwMode="auto">
          <a:xfrm>
            <a:off x="500034" y="4143380"/>
            <a:ext cx="3143272" cy="1428760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衛星変動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38" name="図 37" descr="seis_moriwaki200806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1640794"/>
            <a:ext cx="4933188" cy="4288536"/>
          </a:xfrm>
          <a:prstGeom prst="rect">
            <a:avLst/>
          </a:prstGeom>
        </p:spPr>
      </p:pic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428623" y="1643050"/>
            <a:ext cx="3857625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衛星の機械的変動要求値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714348" y="2500306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928689" y="2416117"/>
            <a:ext cx="264317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機械変動を排除した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   衛星で実現可能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 rot="19930504">
            <a:off x="6072198" y="2791128"/>
            <a:ext cx="164307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</a:rPr>
              <a:t>要求値</a:t>
            </a:r>
            <a:endParaRPr kumimoji="1" lang="ja-JP" altLang="en-US" sz="1800" b="1" kern="1200" baseline="30000" dirty="0">
              <a:solidFill>
                <a:schemeClr val="tx1">
                  <a:lumMod val="60000"/>
                  <a:lumOff val="4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AutoShape 90"/>
          <p:cNvSpPr>
            <a:spLocks noChangeArrowheads="1"/>
          </p:cNvSpPr>
          <p:nvPr/>
        </p:nvSpPr>
        <p:spPr bwMode="auto">
          <a:xfrm>
            <a:off x="6786578" y="3357562"/>
            <a:ext cx="1785950" cy="1000132"/>
          </a:xfrm>
          <a:prstGeom prst="roundRect">
            <a:avLst>
              <a:gd name="adj" fmla="val 2190"/>
            </a:avLst>
          </a:prstGeom>
          <a:solidFill>
            <a:srgbClr val="FFFFFF">
              <a:alpha val="9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cxnSp>
        <p:nvCxnSpPr>
          <p:cNvPr id="49" name="直線コネクタ 48"/>
          <p:cNvCxnSpPr/>
          <p:nvPr/>
        </p:nvCxnSpPr>
        <p:spPr bwMode="auto">
          <a:xfrm>
            <a:off x="7215206" y="3500438"/>
            <a:ext cx="1500198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直線コネクタ 50"/>
          <p:cNvCxnSpPr/>
          <p:nvPr/>
        </p:nvCxnSpPr>
        <p:spPr bwMode="auto">
          <a:xfrm flipV="1">
            <a:off x="6357950" y="3071810"/>
            <a:ext cx="857256" cy="500066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Rectangle 16"/>
          <p:cNvSpPr>
            <a:spLocks noChangeArrowheads="1"/>
          </p:cNvSpPr>
          <p:nvPr/>
        </p:nvSpPr>
        <p:spPr bwMode="auto">
          <a:xfrm rot="1591775">
            <a:off x="7021077" y="3857628"/>
            <a:ext cx="142876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地面振動レベル</a:t>
            </a:r>
            <a:endParaRPr lang="en-US" altLang="ja-JP" sz="1400" b="1" dirty="0" smtClean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 (</a:t>
            </a:r>
            <a:r>
              <a:rPr lang="ja-JP" altLang="en-US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地下坑道</a:t>
            </a:r>
            <a:r>
              <a:rPr lang="en-US" altLang="ja-JP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)</a:t>
            </a:r>
            <a:endParaRPr kumimoji="1" lang="ja-JP" altLang="en-US" sz="1400" b="1" kern="1200" baseline="30000" dirty="0">
              <a:solidFill>
                <a:schemeClr val="bg1">
                  <a:lumMod val="25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56" name="直線コネクタ 55"/>
          <p:cNvCxnSpPr/>
          <p:nvPr/>
        </p:nvCxnSpPr>
        <p:spPr bwMode="auto">
          <a:xfrm>
            <a:off x="7286644" y="3071810"/>
            <a:ext cx="1500198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16"/>
          <p:cNvSpPr>
            <a:spLocks noChangeArrowheads="1"/>
          </p:cNvSpPr>
          <p:nvPr/>
        </p:nvSpPr>
        <p:spPr bwMode="auto">
          <a:xfrm rot="1575895">
            <a:off x="7572396" y="3087733"/>
            <a:ext cx="1428760" cy="4784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 smtClean="0">
                <a:solidFill>
                  <a:srgbClr val="808080"/>
                </a:solidFill>
                <a:latin typeface="Tahoma" pitchFamily="34" charset="0"/>
              </a:rPr>
              <a:t>地面振動レベル</a:t>
            </a:r>
            <a:endParaRPr lang="en-US" altLang="ja-JP" sz="1200" b="1" dirty="0" smtClean="0">
              <a:solidFill>
                <a:srgbClr val="808080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808080"/>
                </a:solidFill>
                <a:latin typeface="Tahoma" pitchFamily="34" charset="0"/>
              </a:rPr>
              <a:t>  (</a:t>
            </a:r>
            <a:r>
              <a:rPr lang="ja-JP" altLang="en-US" sz="1200" b="1" dirty="0" smtClean="0">
                <a:solidFill>
                  <a:srgbClr val="808080"/>
                </a:solidFill>
                <a:latin typeface="Tahoma" pitchFamily="34" charset="0"/>
              </a:rPr>
              <a:t>都市部地上</a:t>
            </a:r>
            <a:r>
              <a:rPr lang="en-US" altLang="ja-JP" sz="1200" b="1" dirty="0" smtClean="0">
                <a:solidFill>
                  <a:srgbClr val="808080"/>
                </a:solidFill>
                <a:latin typeface="Tahoma" pitchFamily="34" charset="0"/>
              </a:rPr>
              <a:t>)</a:t>
            </a:r>
            <a:endParaRPr kumimoji="1" lang="ja-JP" altLang="en-US" sz="1200" b="1" kern="1200" baseline="300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8" name="Rectangle 16"/>
          <p:cNvSpPr>
            <a:spLocks noChangeArrowheads="1"/>
          </p:cNvSpPr>
          <p:nvPr/>
        </p:nvSpPr>
        <p:spPr bwMode="auto">
          <a:xfrm>
            <a:off x="500034" y="4214818"/>
            <a:ext cx="328614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構成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: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機械変動部は無い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785786" y="4667277"/>
            <a:ext cx="328614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モメンタムホイールは非搭載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リングレーザージャイロ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              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FOG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に変更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62" name="Rectangle 16"/>
          <p:cNvSpPr>
            <a:spLocks noChangeArrowheads="1"/>
          </p:cNvSpPr>
          <p:nvPr/>
        </p:nvSpPr>
        <p:spPr bwMode="auto">
          <a:xfrm>
            <a:off x="857224" y="3143248"/>
            <a:ext cx="292895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</a:rPr>
              <a:t>(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</a:rPr>
              <a:t>静寂環境での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</a:rPr>
              <a:t>地面振動程度の安定度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90"/>
          <p:cNvSpPr>
            <a:spLocks noChangeArrowheads="1"/>
          </p:cNvSpPr>
          <p:nvPr/>
        </p:nvSpPr>
        <p:spPr bwMode="auto">
          <a:xfrm>
            <a:off x="6500826" y="3617914"/>
            <a:ext cx="1428760" cy="2239978"/>
          </a:xfrm>
          <a:prstGeom prst="roundRect">
            <a:avLst>
              <a:gd name="adj" fmla="val 2190"/>
            </a:avLst>
          </a:prstGeom>
          <a:solidFill>
            <a:srgbClr val="FFFF00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温度変動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785786" y="1357298"/>
            <a:ext cx="3857625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試験マス周囲の温度変動要求値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-3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K/Hz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1000100" y="2239954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1214441" y="2155765"/>
            <a:ext cx="364331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多重の輻射シールド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大きな熱浴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熱伝導の良い材質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pic>
        <p:nvPicPr>
          <p:cNvPr id="11806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38342" y="3424211"/>
            <a:ext cx="4491376" cy="293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142984"/>
            <a:ext cx="25900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642910" y="3286124"/>
            <a:ext cx="3857625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SWIM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モジュール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(SDS-1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搭載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     </a:t>
            </a:r>
            <a:r>
              <a:rPr lang="ja-JP" altLang="en-US" sz="1800" b="1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温度変動実測結果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6572264" y="5500702"/>
            <a:ext cx="164307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</a:rPr>
              <a:t>要求値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23" name="直線コネクタ 22"/>
          <p:cNvCxnSpPr/>
          <p:nvPr/>
        </p:nvCxnSpPr>
        <p:spPr bwMode="auto">
          <a:xfrm>
            <a:off x="6500826" y="5429264"/>
            <a:ext cx="1428760" cy="1588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右矢印 24"/>
          <p:cNvSpPr/>
          <p:nvPr/>
        </p:nvSpPr>
        <p:spPr bwMode="auto">
          <a:xfrm>
            <a:off x="1214414" y="4987987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1441455" y="4929198"/>
            <a:ext cx="364331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の要求値を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  　ほぼ満たす結果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00073" y="4130731"/>
            <a:ext cx="3429024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サバイバルヒータでの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ON/OFF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制御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SWIM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では温度制御はしていない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9" name="円/楕円 28"/>
          <p:cNvSpPr/>
          <p:nvPr/>
        </p:nvSpPr>
        <p:spPr bwMode="auto">
          <a:xfrm>
            <a:off x="6786578" y="2428868"/>
            <a:ext cx="785818" cy="785818"/>
          </a:xfrm>
          <a:prstGeom prst="ellipse">
            <a:avLst/>
          </a:prstGeom>
          <a:noFill/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333025" y="3121223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</a:rPr>
              <a:t>SDS-1</a:t>
            </a:r>
            <a:endParaRPr lang="ja-JP" altLang="en-US" sz="1400" dirty="0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1584331" y="5715016"/>
            <a:ext cx="3643311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</a:rPr>
              <a:t>(ADC</a:t>
            </a:r>
            <a:r>
              <a:rPr lang="ja-JP" altLang="en-US" sz="1600" b="1" dirty="0" smtClean="0">
                <a:solidFill>
                  <a:srgbClr val="DDDDDD"/>
                </a:solidFill>
                <a:latin typeface="Tahoma" pitchFamily="34" charset="0"/>
              </a:rPr>
              <a:t>雑音による測定限界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/>
              <a:t>DECIGO</a:t>
            </a:r>
            <a:r>
              <a:rPr lang="ja-JP" altLang="en-US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57884" y="947725"/>
            <a:ext cx="2879725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800" dirty="0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kumimoji="0" lang="ja-JP" altLang="en-US" sz="1800" dirty="0">
                <a:solidFill>
                  <a:srgbClr val="FFCCCC"/>
                </a:solidFill>
                <a:latin typeface="Tahoma" pitchFamily="34" charset="0"/>
              </a:rPr>
              <a:t>で必要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dirty="0">
                <a:solidFill>
                  <a:srgbClr val="FFCCCC"/>
                </a:solidFill>
                <a:latin typeface="Tahoma" pitchFamily="34" charset="0"/>
              </a:rPr>
              <a:t>     とされる主要技術</a:t>
            </a:r>
            <a:endParaRPr lang="ja-JP" altLang="en-US" sz="1800" dirty="0">
              <a:solidFill>
                <a:srgbClr val="FFCCCC"/>
              </a:solidFill>
              <a:latin typeface="Tahoma" pitchFamily="34" charset="0"/>
            </a:endParaRP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5942012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基線長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1000km</a:t>
            </a:r>
            <a:r>
              <a:rPr lang="ja-JP" altLang="en-US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の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FP</a:t>
            </a:r>
            <a:r>
              <a:rPr lang="ja-JP" altLang="en-US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干渉計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　　</a:t>
            </a:r>
            <a:r>
              <a:rPr lang="ja-JP" altLang="en-US" sz="1400" dirty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宇宙における干渉計制御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　試験マスに対する外乱抑圧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lang="ja-JP" altLang="en-US" sz="1400" dirty="0">
                <a:solidFill>
                  <a:srgbClr val="808080"/>
                </a:solidFill>
                <a:latin typeface="Tahoma" pitchFamily="34" charset="0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654674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>
                <a:solidFill>
                  <a:srgbClr val="DDDDDD"/>
                </a:solidFill>
                <a:latin typeface="Tahoma" pitchFamily="34" charset="0"/>
              </a:rPr>
              <a:t>安定化レーザー光源による精密計測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光源の周波数・強度安定化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808080"/>
                </a:solidFill>
                <a:latin typeface="Tahoma" pitchFamily="34" charset="0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5870574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653087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DDDDDD"/>
                </a:solidFill>
                <a:latin typeface="Tahoma" pitchFamily="34" charset="0"/>
              </a:rPr>
              <a:t>フォーメーションフライト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808080"/>
                </a:solidFill>
                <a:latin typeface="Tahoma" pitchFamily="34" charset="0"/>
              </a:rPr>
              <a:t>安定な軌道の実現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808080"/>
                </a:solidFill>
                <a:latin typeface="Tahoma" pitchFamily="34" charset="0"/>
              </a:rPr>
              <a:t>   宇宙機間の距離制御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ドラッグフリー制御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654674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>
                <a:solidFill>
                  <a:srgbClr val="DDDDDD"/>
                </a:solidFill>
                <a:latin typeface="Tahoma" pitchFamily="34" charset="0"/>
              </a:rPr>
              <a:t>観測運用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時系列連続データの処理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   データの解析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   理論予測・他の観測との比較</a:t>
            </a:r>
          </a:p>
        </p:txBody>
      </p:sp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654674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653087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654674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827088" y="1077913"/>
            <a:ext cx="28797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800">
                <a:solidFill>
                  <a:srgbClr val="CCFFCC"/>
                </a:solidFill>
                <a:latin typeface="Tahoma" pitchFamily="34" charset="0"/>
              </a:rPr>
              <a:t>DPF</a:t>
            </a:r>
            <a:r>
              <a:rPr kumimoji="0" lang="ja-JP" altLang="en-US" sz="1800">
                <a:solidFill>
                  <a:srgbClr val="CCFFCC"/>
                </a:solidFill>
                <a:latin typeface="Tahoma" pitchFamily="34" charset="0"/>
              </a:rPr>
              <a:t>で実証される技術</a:t>
            </a:r>
            <a:endParaRPr lang="ja-JP" altLang="en-US" sz="180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421062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421062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衛星変動安定度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aseline="30000">
                <a:solidFill>
                  <a:srgbClr val="CCCCFF"/>
                </a:solidFill>
                <a:latin typeface="Tahoma" pitchFamily="34" charset="0"/>
              </a:rPr>
              <a:t>-9</a:t>
            </a: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200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20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357554" y="4572009"/>
            <a:ext cx="2439995" cy="152392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421062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415344" y="2799706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0.5 Hz/Hz</a:t>
            </a:r>
            <a:r>
              <a:rPr lang="en-US" altLang="ja-JP" sz="1200" baseline="30000" dirty="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 dirty="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275014" y="157637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6x10</a:t>
            </a:r>
            <a:r>
              <a:rPr lang="en-US" altLang="ja-JP" sz="1200" baseline="30000" dirty="0">
                <a:solidFill>
                  <a:srgbClr val="CCCCFF"/>
                </a:solidFill>
                <a:latin typeface="Tahoma" pitchFamily="34" charset="0"/>
              </a:rPr>
              <a:t>-16</a:t>
            </a: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200" baseline="30000" dirty="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 dirty="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214679" y="2071677"/>
            <a:ext cx="2725746" cy="20479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702188" y="1571612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>
                <a:solidFill>
                  <a:srgbClr val="FFCCCC"/>
                </a:solidFill>
                <a:latin typeface="Tahoma" pitchFamily="34" charset="0"/>
              </a:rPr>
              <a:t>4x10</a:t>
            </a:r>
            <a:r>
              <a:rPr lang="en-US" altLang="ja-JP" sz="1200" baseline="30000">
                <a:solidFill>
                  <a:srgbClr val="FFCCCC"/>
                </a:solidFill>
                <a:latin typeface="Tahoma" pitchFamily="34" charset="0"/>
              </a:rPr>
              <a:t>-18</a:t>
            </a:r>
            <a:r>
              <a:rPr lang="en-US" altLang="ja-JP" sz="1200">
                <a:solidFill>
                  <a:srgbClr val="FFCCCC"/>
                </a:solidFill>
                <a:latin typeface="Tahoma" pitchFamily="34" charset="0"/>
              </a:rPr>
              <a:t> m/Hz</a:t>
            </a:r>
            <a:r>
              <a:rPr lang="en-US" altLang="ja-JP" sz="1200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aseline="30000">
                <a:solidFill>
                  <a:srgbClr val="EAEAEA"/>
                </a:solidFill>
                <a:latin typeface="Tahoma" pitchFamily="34" charset="0"/>
              </a:rPr>
              <a:t>         </a:t>
            </a: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275014" y="2219320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 smtClean="0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aseline="30000" dirty="0" smtClean="0">
                <a:solidFill>
                  <a:srgbClr val="CCCCFF"/>
                </a:solidFill>
                <a:latin typeface="Tahoma" pitchFamily="34" charset="0"/>
              </a:rPr>
              <a:t>-15</a:t>
            </a:r>
            <a:r>
              <a:rPr lang="en-US" altLang="ja-JP" sz="1200" dirty="0" smtClean="0">
                <a:solidFill>
                  <a:srgbClr val="CCCCFF"/>
                </a:solidFill>
                <a:latin typeface="Tahoma" pitchFamily="34" charset="0"/>
              </a:rPr>
              <a:t> </a:t>
            </a: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N/Hz</a:t>
            </a:r>
            <a:r>
              <a:rPr lang="en-US" altLang="ja-JP" sz="1200" baseline="30000" dirty="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 dirty="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643437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>
                <a:solidFill>
                  <a:srgbClr val="FFCCCC"/>
                </a:solidFill>
                <a:latin typeface="Tahoma" pitchFamily="34" charset="0"/>
              </a:rPr>
              <a:t>10</a:t>
            </a:r>
            <a:r>
              <a:rPr lang="en-US" altLang="ja-JP" sz="1200" baseline="30000">
                <a:solidFill>
                  <a:srgbClr val="FFCCCC"/>
                </a:solidFill>
                <a:latin typeface="Tahoma" pitchFamily="34" charset="0"/>
              </a:rPr>
              <a:t>-17</a:t>
            </a:r>
            <a:r>
              <a:rPr lang="en-US" altLang="ja-JP" sz="1200">
                <a:solidFill>
                  <a:srgbClr val="FFCCCC"/>
                </a:solidFill>
                <a:latin typeface="Tahoma" pitchFamily="34" charset="0"/>
              </a:rPr>
              <a:t> N/Hz</a:t>
            </a:r>
            <a:r>
              <a:rPr lang="en-US" altLang="ja-JP" sz="1200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aseline="30000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421062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スラスタ雑音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aseline="30000">
                <a:solidFill>
                  <a:srgbClr val="CCCCFF"/>
                </a:solidFill>
                <a:latin typeface="Tahoma" pitchFamily="34" charset="0"/>
              </a:rPr>
              <a:t>-7</a:t>
            </a: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 N/Hz</a:t>
            </a:r>
            <a:r>
              <a:rPr lang="en-US" altLang="ja-JP" sz="1200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20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349624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0.1 Hz</a:t>
            </a: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帯の連続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観測とデータ解析</a:t>
            </a:r>
          </a:p>
        </p:txBody>
      </p:sp>
      <p:sp>
        <p:nvSpPr>
          <p:cNvPr id="30" name="AutoShape 207"/>
          <p:cNvSpPr>
            <a:spLocks noChangeArrowheads="1"/>
          </p:cNvSpPr>
          <p:nvPr/>
        </p:nvSpPr>
        <p:spPr bwMode="auto">
          <a:xfrm>
            <a:off x="928662" y="1643050"/>
            <a:ext cx="2357454" cy="9286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1" name="Rectangle 204"/>
          <p:cNvSpPr>
            <a:spLocks noChangeArrowheads="1"/>
          </p:cNvSpPr>
          <p:nvPr/>
        </p:nvSpPr>
        <p:spPr bwMode="auto">
          <a:xfrm>
            <a:off x="928630" y="1785926"/>
            <a:ext cx="1643106" cy="6429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FP</a:t>
            </a: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干渉計の</a:t>
            </a:r>
            <a:endParaRPr lang="en-US" altLang="ja-JP" sz="1400" dirty="0" smtClean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   動作実証</a:t>
            </a:r>
            <a:endParaRPr lang="ja-JP" altLang="en-US" sz="1400" dirty="0">
              <a:solidFill>
                <a:srgbClr val="808080"/>
              </a:solidFill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9059" y="1712777"/>
            <a:ext cx="1205619" cy="78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204"/>
          <p:cNvSpPr>
            <a:spLocks noChangeArrowheads="1"/>
          </p:cNvSpPr>
          <p:nvPr/>
        </p:nvSpPr>
        <p:spPr bwMode="auto">
          <a:xfrm>
            <a:off x="785786" y="3071810"/>
            <a:ext cx="1857388" cy="7143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安定化レーザー</a:t>
            </a:r>
            <a:endParaRPr lang="en-US" altLang="ja-JP" sz="1400" dirty="0" smtClean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光源の動作実証</a:t>
            </a:r>
            <a:endParaRPr lang="ja-JP" altLang="en-US" sz="1400" dirty="0">
              <a:solidFill>
                <a:srgbClr val="808080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34" name="AutoShape 207"/>
          <p:cNvSpPr>
            <a:spLocks noChangeArrowheads="1"/>
          </p:cNvSpPr>
          <p:nvPr/>
        </p:nvSpPr>
        <p:spPr bwMode="auto">
          <a:xfrm>
            <a:off x="785786" y="2857496"/>
            <a:ext cx="2592388" cy="9286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928934"/>
            <a:ext cx="1045117" cy="857255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6" name="Rectangle 204"/>
          <p:cNvSpPr>
            <a:spLocks noChangeArrowheads="1"/>
          </p:cNvSpPr>
          <p:nvPr/>
        </p:nvSpPr>
        <p:spPr bwMode="auto">
          <a:xfrm>
            <a:off x="1214414" y="4286256"/>
            <a:ext cx="1857388" cy="7143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ドラッグフリー</a:t>
            </a:r>
            <a:endParaRPr lang="en-US" altLang="ja-JP" sz="1400" dirty="0" smtClean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制御の実現</a:t>
            </a:r>
            <a:endParaRPr lang="en-US" altLang="ja-JP" sz="1400" dirty="0" smtClean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37" name="AutoShape 207"/>
          <p:cNvSpPr>
            <a:spLocks noChangeArrowheads="1"/>
          </p:cNvSpPr>
          <p:nvPr/>
        </p:nvSpPr>
        <p:spPr bwMode="auto">
          <a:xfrm>
            <a:off x="1142976" y="4071942"/>
            <a:ext cx="2163760" cy="9286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4129465"/>
            <a:ext cx="714380" cy="84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204"/>
          <p:cNvSpPr>
            <a:spLocks noChangeArrowheads="1"/>
          </p:cNvSpPr>
          <p:nvPr/>
        </p:nvSpPr>
        <p:spPr bwMode="auto">
          <a:xfrm>
            <a:off x="1214414" y="5715016"/>
            <a:ext cx="1500198" cy="5715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重力波の観測</a:t>
            </a:r>
            <a:endParaRPr lang="en-US" altLang="ja-JP" sz="1400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41" name="AutoShape 207"/>
          <p:cNvSpPr>
            <a:spLocks noChangeArrowheads="1"/>
          </p:cNvSpPr>
          <p:nvPr/>
        </p:nvSpPr>
        <p:spPr bwMode="auto">
          <a:xfrm>
            <a:off x="1214414" y="5357826"/>
            <a:ext cx="2092322" cy="9286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43" name="Picture 1031" descr="bh-bh2"/>
          <p:cNvPicPr>
            <a:picLocks noChangeAspect="1" noChangeArrowheads="1"/>
          </p:cNvPicPr>
          <p:nvPr/>
        </p:nvPicPr>
        <p:blipFill>
          <a:blip r:embed="rId6" cstate="print"/>
          <a:srcRect b="16933"/>
          <a:stretch>
            <a:fillRect/>
          </a:stretch>
        </p:blipFill>
        <p:spPr bwMode="auto">
          <a:xfrm>
            <a:off x="2428860" y="5424196"/>
            <a:ext cx="785817" cy="81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222"/>
          <p:cNvSpPr>
            <a:spLocks noChangeArrowheads="1"/>
          </p:cNvSpPr>
          <p:nvPr/>
        </p:nvSpPr>
        <p:spPr bwMode="auto">
          <a:xfrm>
            <a:off x="4500562" y="3362328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FFCCCC"/>
                </a:solidFill>
                <a:latin typeface="Tahoma" pitchFamily="34" charset="0"/>
              </a:rPr>
              <a:t>0.5 Hz/Hz</a:t>
            </a:r>
            <a:r>
              <a:rPr lang="en-US" altLang="ja-JP" sz="1200" baseline="30000" dirty="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4143372" y="1249644"/>
            <a:ext cx="4519747" cy="49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5429256" y="1500174"/>
            <a:ext cx="135732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AutoShape 20"/>
          <p:cNvSpPr>
            <a:spLocks noChangeArrowheads="1"/>
          </p:cNvSpPr>
          <p:nvPr/>
        </p:nvSpPr>
        <p:spPr bwMode="auto">
          <a:xfrm>
            <a:off x="7215206" y="1785926"/>
            <a:ext cx="1214446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AutoShape 20"/>
          <p:cNvSpPr>
            <a:spLocks noChangeArrowheads="1"/>
          </p:cNvSpPr>
          <p:nvPr/>
        </p:nvSpPr>
        <p:spPr bwMode="auto">
          <a:xfrm>
            <a:off x="7572396" y="2643182"/>
            <a:ext cx="100013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7358082" y="4286256"/>
            <a:ext cx="1428760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システム概要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7178708" y="1714488"/>
            <a:ext cx="1465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Stabilized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Laser source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307264" y="4214818"/>
            <a:ext cx="1551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Interferometer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        module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786182" y="5643578"/>
            <a:ext cx="143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Satellite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Bus system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916634" y="6196034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Solar Paddle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5357818" y="1428736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Mission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Thruster head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521577" y="2571744"/>
            <a:ext cx="1265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On-board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Computer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4620951" y="6121619"/>
            <a:ext cx="13083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Bus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thruster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2" y="4005263"/>
            <a:ext cx="914419" cy="352431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7143767" y="2857496"/>
            <a:ext cx="428627" cy="142876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643701" y="2133600"/>
            <a:ext cx="520686" cy="866772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5715008" y="2000241"/>
            <a:ext cx="71438" cy="107157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643578"/>
            <a:ext cx="839808" cy="59371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5286379" y="5564389"/>
            <a:ext cx="292097" cy="57925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714876" y="5214950"/>
            <a:ext cx="857256" cy="57150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651250"/>
            <a:ext cx="2808288" cy="2706708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644900"/>
            <a:ext cx="27352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Satellite Bus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196974"/>
            <a:ext cx="2808287" cy="1660521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220788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611188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:      130W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Mission thruster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x8</a:t>
            </a:r>
            <a:endParaRPr lang="en-US" altLang="ja-JP" sz="16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SpW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97200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149725"/>
            <a:ext cx="2449512" cy="22383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3N Thrusters x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ミッション機器構成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433418" y="1974862"/>
            <a:ext cx="8424862" cy="3097212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1" name="AutoShape 5"/>
          <p:cNvSpPr>
            <a:spLocks noChangeArrowheads="1"/>
          </p:cNvSpPr>
          <p:nvPr/>
        </p:nvSpPr>
        <p:spPr bwMode="auto">
          <a:xfrm>
            <a:off x="5148263" y="5084765"/>
            <a:ext cx="3022600" cy="1296988"/>
          </a:xfrm>
          <a:prstGeom prst="roundRect">
            <a:avLst>
              <a:gd name="adj" fmla="val 3069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2" name="Rectangle 6"/>
          <p:cNvSpPr>
            <a:spLocks noChangeArrowheads="1"/>
          </p:cNvSpPr>
          <p:nvPr/>
        </p:nvSpPr>
        <p:spPr bwMode="auto">
          <a:xfrm>
            <a:off x="5135563" y="5067302"/>
            <a:ext cx="3397250" cy="13541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ファブリー・ペロー共振器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 </a:t>
            </a:r>
            <a:r>
              <a:rPr kumimoji="1" lang="ja-JP" altLang="en-US" sz="16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フィネス </a:t>
            </a:r>
            <a:r>
              <a:rPr kumimoji="1" lang="en-US" altLang="ja-JP" sz="16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100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6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基線長  </a:t>
            </a:r>
            <a:r>
              <a:rPr kumimoji="1" lang="en-US" altLang="ja-JP" sz="16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30cm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試験マス </a:t>
            </a: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質量 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数</a:t>
            </a:r>
            <a:r>
              <a:rPr kumimoji="1" lang="en-US" altLang="ja-JP" sz="16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kg</a:t>
            </a:r>
            <a:endParaRPr kumimoji="1" lang="en-US" altLang="ja-JP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PDH</a:t>
            </a: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法により信号取得・制御</a:t>
            </a:r>
          </a:p>
        </p:txBody>
      </p:sp>
      <p:sp>
        <p:nvSpPr>
          <p:cNvPr id="1145864" name="AutoShape 8"/>
          <p:cNvSpPr>
            <a:spLocks noChangeArrowheads="1"/>
          </p:cNvSpPr>
          <p:nvPr/>
        </p:nvSpPr>
        <p:spPr bwMode="auto">
          <a:xfrm>
            <a:off x="1116013" y="5084764"/>
            <a:ext cx="2879725" cy="1296988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5" name="Rectangle 9"/>
          <p:cNvSpPr>
            <a:spLocks noChangeArrowheads="1"/>
          </p:cNvSpPr>
          <p:nvPr/>
        </p:nvSpPr>
        <p:spPr bwMode="auto">
          <a:xfrm>
            <a:off x="1187451" y="5084764"/>
            <a:ext cx="3024188" cy="1314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99FF99"/>
                </a:solidFill>
                <a:latin typeface="Tahoma" pitchFamily="34" charset="0"/>
              </a:rPr>
              <a:t>安定化</a:t>
            </a:r>
            <a:r>
              <a:rPr kumimoji="1" lang="ja-JP" altLang="en-US" sz="16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</a:t>
            </a:r>
            <a:r>
              <a:rPr kumimoji="1" lang="ja-JP" altLang="en-US" sz="16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</a:t>
            </a: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出力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6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25mW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ヨウ素飽和吸収による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　　　周波数安定化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</p:txBody>
      </p:sp>
      <p:sp>
        <p:nvSpPr>
          <p:cNvPr id="1145867" name="AutoShape 11"/>
          <p:cNvSpPr>
            <a:spLocks noChangeArrowheads="1"/>
          </p:cNvSpPr>
          <p:nvPr/>
        </p:nvSpPr>
        <p:spPr bwMode="auto">
          <a:xfrm>
            <a:off x="4859338" y="908050"/>
            <a:ext cx="3529012" cy="863600"/>
          </a:xfrm>
          <a:prstGeom prst="roundRect">
            <a:avLst>
              <a:gd name="adj" fmla="val 3069"/>
            </a:avLst>
          </a:prstGeom>
          <a:solidFill>
            <a:srgbClr val="FFFF9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8" name="Rectangle 12"/>
          <p:cNvSpPr>
            <a:spLocks noChangeArrowheads="1"/>
          </p:cNvSpPr>
          <p:nvPr/>
        </p:nvSpPr>
        <p:spPr bwMode="auto">
          <a:xfrm>
            <a:off x="4930775" y="908050"/>
            <a:ext cx="3673475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ローカルセンサで相対変動検出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16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スラスタ</a:t>
            </a: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にフィードバック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9" name="Rectangle 13"/>
          <p:cNvSpPr>
            <a:spLocks noChangeArrowheads="1"/>
          </p:cNvSpPr>
          <p:nvPr/>
        </p:nvSpPr>
        <p:spPr bwMode="auto">
          <a:xfrm>
            <a:off x="684213" y="1006602"/>
            <a:ext cx="45720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ミッション機器重量 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150kg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ミッション機器空間 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 95 cm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89138"/>
            <a:ext cx="7848600" cy="303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AutoShape 2"/>
          <p:cNvSpPr>
            <a:spLocks noChangeArrowheads="1"/>
          </p:cNvSpPr>
          <p:nvPr/>
        </p:nvSpPr>
        <p:spPr bwMode="auto">
          <a:xfrm>
            <a:off x="250825" y="1916112"/>
            <a:ext cx="8607455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8" name="Picture 8" descr="IMG_3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0777" y="2000240"/>
            <a:ext cx="22136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</a:t>
            </a:r>
            <a:r>
              <a:rPr lang="en-US" altLang="ja-JP" dirty="0" smtClean="0">
                <a:latin typeface="Symbol" pitchFamily="18" charset="2"/>
              </a:rPr>
              <a:t>mn</a:t>
            </a:r>
            <a:endParaRPr lang="ja-JP" altLang="en-US" dirty="0">
              <a:latin typeface="Symbol" pitchFamily="18" charset="2"/>
            </a:endParaRP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857224" y="1000108"/>
            <a:ext cx="500066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超小型宇宙重力波検出器</a:t>
            </a:r>
            <a:endParaRPr kumimoji="1" lang="en-US" altLang="ja-JP" sz="2000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1" name="Picture 6" descr="0082_2007_3_1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52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53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54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8" name="Picture 16" descr="IMG_02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61" name="Rectangle 19"/>
          <p:cNvSpPr>
            <a:spLocks noChangeArrowheads="1"/>
          </p:cNvSpPr>
          <p:nvPr/>
        </p:nvSpPr>
        <p:spPr bwMode="auto">
          <a:xfrm>
            <a:off x="285720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62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63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289957" y="147702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Photo</a:t>
            </a:r>
            <a:r>
              <a:rPr kumimoji="1" lang="ja-JP" altLang="en-US" sz="14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：   </a:t>
            </a:r>
            <a:endParaRPr kumimoji="1" lang="en-US" altLang="ja-JP" sz="14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kumimoji="1" lang="en-US" altLang="ja-JP" sz="14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  <a:endParaRPr kumimoji="1" lang="en-US" altLang="ja-JP" sz="14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7215206" y="3000372"/>
            <a:ext cx="1071570" cy="785818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 flipH="1" flipV="1">
            <a:off x="5643569" y="3257218"/>
            <a:ext cx="1428760" cy="171782"/>
          </a:xfrm>
          <a:prstGeom prst="line">
            <a:avLst/>
          </a:prstGeom>
          <a:noFill/>
          <a:ln w="127000">
            <a:solidFill>
              <a:srgbClr val="99CC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6" name="下矢印 65"/>
          <p:cNvSpPr/>
          <p:nvPr/>
        </p:nvSpPr>
        <p:spPr bwMode="auto">
          <a:xfrm rot="5400000" flipV="1">
            <a:off x="1178695" y="1504297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4205308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428728" y="1428736"/>
            <a:ext cx="485778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</a:rPr>
              <a:t>世界で最初の　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宇宙重力波検出器</a:t>
            </a:r>
            <a:endParaRPr kumimoji="1" lang="en-US" altLang="ja-JP" sz="18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SWIM</a:t>
            </a:r>
            <a:r>
              <a:rPr lang="ja-JP" altLang="en-US"/>
              <a:t>による実証と</a:t>
            </a:r>
            <a:r>
              <a:rPr lang="en-US" altLang="ja-JP"/>
              <a:t>DPF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/>
          </a:p>
        </p:txBody>
      </p:sp>
      <p:graphicFrame>
        <p:nvGraphicFramePr>
          <p:cNvPr id="1074199" name="Object 23"/>
          <p:cNvGraphicFramePr>
            <a:graphicFrameLocks noChangeAspect="1"/>
          </p:cNvGraphicFramePr>
          <p:nvPr/>
        </p:nvGraphicFramePr>
        <p:xfrm>
          <a:off x="1403350" y="2747963"/>
          <a:ext cx="6502400" cy="3560762"/>
        </p:xfrm>
        <a:graphic>
          <a:graphicData uri="http://schemas.openxmlformats.org/presentationml/2006/ole">
            <p:oleObj spid="_x0000_s1299458" name="Drawing" r:id="rId4" imgW="5645160" imgH="3090600" progId="Canvas.Drawing.X">
              <p:embed/>
            </p:oleObj>
          </a:graphicData>
        </a:graphic>
      </p:graphicFrame>
      <p:sp>
        <p:nvSpPr>
          <p:cNvPr id="1074201" name="AutoShape 25"/>
          <p:cNvSpPr>
            <a:spLocks noChangeArrowheads="1"/>
          </p:cNvSpPr>
          <p:nvPr/>
        </p:nvSpPr>
        <p:spPr bwMode="auto">
          <a:xfrm>
            <a:off x="4067175" y="3500438"/>
            <a:ext cx="1368425" cy="2305050"/>
          </a:xfrm>
          <a:prstGeom prst="roundRect">
            <a:avLst>
              <a:gd name="adj" fmla="val 7657"/>
            </a:avLst>
          </a:prstGeom>
          <a:solidFill>
            <a:srgbClr val="FF99CC">
              <a:alpha val="2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1001685" y="1357298"/>
            <a:ext cx="7921625" cy="12434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DDDDDD"/>
                </a:solidFill>
                <a:latin typeface="Tahoma" pitchFamily="34" charset="0"/>
              </a:rPr>
              <a:t>DPF</a:t>
            </a: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</a:rPr>
              <a:t>衛星のプロトタイプとしての役割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SpC2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  制御・信号処理  </a:t>
            </a:r>
            <a:r>
              <a:rPr lang="en-US" altLang="ja-JP" sz="1400" dirty="0" smtClean="0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400" dirty="0">
                <a:solidFill>
                  <a:srgbClr val="CCECFF"/>
                </a:solidFill>
                <a:latin typeface="Tahoma" pitchFamily="34" charset="0"/>
              </a:rPr>
              <a:t>通信・信号処理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400" dirty="0">
                <a:solidFill>
                  <a:srgbClr val="CCECFF"/>
                </a:solidFill>
                <a:latin typeface="Tahoma" pitchFamily="34" charset="0"/>
              </a:rPr>
              <a:t>電源制御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     </a:t>
            </a:r>
            <a:r>
              <a:rPr lang="en-US" altLang="ja-JP" sz="1800" dirty="0" err="1">
                <a:solidFill>
                  <a:srgbClr val="FFFFFF"/>
                </a:solidFill>
                <a:latin typeface="Tahoma" pitchFamily="34" charset="0"/>
              </a:rPr>
              <a:t>Snm</a:t>
            </a: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DPF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ミッションペイロード  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400" dirty="0">
                <a:solidFill>
                  <a:srgbClr val="CCECFF"/>
                </a:solidFill>
                <a:latin typeface="Tahoma" pitchFamily="34" charset="0"/>
              </a:rPr>
              <a:t>デジタル制御ボード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</a:rPr>
              <a:t>, AD/DA</a:t>
            </a:r>
            <a:r>
              <a:rPr lang="ja-JP" altLang="en-US" sz="1400" dirty="0">
                <a:solidFill>
                  <a:srgbClr val="CCECFF"/>
                </a:solidFill>
                <a:latin typeface="Tahoma" pitchFamily="34" charset="0"/>
              </a:rPr>
              <a:t>コンバータ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400" dirty="0">
                <a:solidFill>
                  <a:srgbClr val="CCECFF"/>
                </a:solidFill>
                <a:latin typeface="Tahoma" pitchFamily="34" charset="0"/>
              </a:rPr>
              <a:t>センサモジュール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dirty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 smtClean="0"/>
              <a:t>2. </a:t>
            </a:r>
            <a:r>
              <a:rPr lang="ja-JP" altLang="en-US" b="0" dirty="0" smtClean="0"/>
              <a:t>本年度経費による達成見込み</a:t>
            </a:r>
            <a:endParaRPr lang="ja-JP" altLang="en-US" b="0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71472" y="1024954"/>
            <a:ext cx="78581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衛星システム検討</a:t>
            </a:r>
            <a:endParaRPr lang="en-US" altLang="ja-JP" sz="2000" dirty="0" smtClean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・重力波観測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地球重力場観測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無重力精密計測の各科学目標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　について詳細検討・可能性検討の継続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特に</a:t>
            </a:r>
            <a:r>
              <a:rPr lang="ja-JP" altLang="en-US" sz="2000" u="sng" dirty="0" smtClean="0">
                <a:solidFill>
                  <a:srgbClr val="FFFFFF"/>
                </a:solidFill>
                <a:latin typeface="Tahoma" pitchFamily="34" charset="0"/>
              </a:rPr>
              <a:t>地球重力場観測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詳細検討を進める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  ・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翌年度のミッション提案を想定した、総合システム検討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.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前回ミッション提案からの更新も含めた</a:t>
            </a:r>
            <a:r>
              <a:rPr lang="ja-JP" altLang="en-US" sz="2000" u="sng" dirty="0" smtClean="0">
                <a:solidFill>
                  <a:srgbClr val="FFFFFF"/>
                </a:solidFill>
                <a:latin typeface="Tahoma" pitchFamily="34" charset="0"/>
              </a:rPr>
              <a:t>詳細な総合システム検討</a:t>
            </a:r>
            <a:endParaRPr lang="en-US" altLang="ja-JP" sz="2000" u="sng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    を進める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熱・構造検討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信号処理・制御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ドラッグフリー・スラス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タ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ミッションシーケンス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信頼性・リスク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コスト評価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など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500034" y="4143380"/>
            <a:ext cx="8001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根幹コンポーネント開発</a:t>
            </a:r>
            <a:endParaRPr lang="en-US" altLang="ja-JP" sz="2000" dirty="0" smtClean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干渉計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モジュール化と模擬環境試験を行う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(TRL5).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   ・試験マス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モジュール化と模擬環境・微小重力試験を行う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(TRL5-6).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   ・安定化レーザー光源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モジュール化と性能評価試験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模擬環境試験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                     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を行う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(TRL4-5).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  ・スラスタ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スリット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FEEP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の動作・性能評価を行う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(TRL 4).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角丸四角形 26"/>
          <p:cNvSpPr/>
          <p:nvPr/>
        </p:nvSpPr>
        <p:spPr bwMode="auto">
          <a:xfrm>
            <a:off x="428596" y="3571876"/>
            <a:ext cx="3571900" cy="271464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929058" y="4429132"/>
            <a:ext cx="3143272" cy="1714512"/>
          </a:xfrm>
          <a:prstGeom prst="roundRect">
            <a:avLst>
              <a:gd name="adj" fmla="val 5874"/>
            </a:avLst>
          </a:prstGeom>
          <a:solidFill>
            <a:srgbClr val="080808"/>
          </a:solidFill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干渉計モジュール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chemeClr val="bg1"/>
                </a:solidFill>
                <a:latin typeface="Tahoma" pitchFamily="34" charset="0"/>
              </a:rPr>
              <a:t>レーザー干渉計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試験マス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干渉計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センサ 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2500298" y="5991054"/>
            <a:ext cx="164307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国立天文台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6929454" y="1142984"/>
            <a:ext cx="1643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干渉計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</a:t>
            </a: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モジュール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7215206" y="1643050"/>
            <a:ext cx="0" cy="12144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858016" y="2857496"/>
            <a:ext cx="857256" cy="64294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500034" y="3571876"/>
            <a:ext cx="3857652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干渉計モジュール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重力波観測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重力勾配計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428736"/>
            <a:ext cx="4500594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試験マスモジュール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重力・重力波を観測するための基準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1285852" y="1428736"/>
            <a:ext cx="4000528" cy="207170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500034" y="4286256"/>
            <a:ext cx="3429024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 IFO BBM     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Packaging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　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Digital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control     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Monolithic Opt.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1" name="図 20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7859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3929058" y="4429132"/>
            <a:ext cx="2571768" cy="6740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レーザーセンサ</a:t>
            </a:r>
            <a:endParaRPr kumimoji="1" lang="en-US" altLang="ja-JP" sz="18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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加速度計センサ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285852" y="3032334"/>
            <a:ext cx="214314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法政大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国立天文台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お茶大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　スタンフォード大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428728" y="2071678"/>
            <a:ext cx="2071702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of Module,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Sensor, Actuator,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Clump/Release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μ-Grav. Exp.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4000496" y="5857892"/>
            <a:ext cx="1571636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東大地震研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東大理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4214810" y="5143512"/>
            <a:ext cx="2000264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test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Sensitivity meas.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8" name="図 37" descr="PICT0052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33024" y="4825584"/>
            <a:ext cx="1521441" cy="101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4926315"/>
            <a:ext cx="1535503" cy="100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C:\Documents and Settings\Administrator\デスクトップ\DSC005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929198"/>
            <a:ext cx="1650988" cy="123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安定化レーザー光源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chemeClr val="bg1"/>
                </a:solidFill>
                <a:latin typeface="Tahoma" pitchFamily="34" charset="0"/>
              </a:rPr>
              <a:t>安定化レーザー光源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光源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安定化システム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071538" y="5991054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電通大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n-US" altLang="zh-TW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NICT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安定化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レーザー光源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 flipV="1">
            <a:off x="7215206" y="3000372"/>
            <a:ext cx="357190" cy="171451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86578" y="2357430"/>
            <a:ext cx="928694" cy="613470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928662" y="4118136"/>
            <a:ext cx="3929090" cy="1280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ヨウ素飽和吸収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 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による安定化制御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周波数基準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　　　　擾乱耐性</a:t>
            </a:r>
            <a:endParaRPr kumimoji="1" lang="en-US" altLang="ja-JP" sz="18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000100" y="3652772"/>
            <a:ext cx="200026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電通大</a:t>
            </a:r>
            <a:r>
              <a:rPr kumimoji="1" lang="en-US" altLang="ja-JP" sz="12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NASA/GSFC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000100" y="1571612"/>
            <a:ext cx="414340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(NPRO or Fiber laser)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光源</a:t>
            </a:r>
            <a:endParaRPr kumimoji="1" lang="en-US" altLang="ja-JP" sz="18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小型・軽量化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耐振動性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pic>
        <p:nvPicPr>
          <p:cNvPr id="12544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285992"/>
            <a:ext cx="2428892" cy="15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1000100" y="2643182"/>
            <a:ext cx="1785950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development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201976"/>
            <a:ext cx="2367171" cy="1941667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1285852" y="5363021"/>
            <a:ext cx="2286016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development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Stability meas.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4071942"/>
            <a:ext cx="4929222" cy="221457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正方形/長方形 41"/>
          <p:cNvSpPr/>
          <p:nvPr/>
        </p:nvSpPr>
        <p:spPr bwMode="auto">
          <a:xfrm>
            <a:off x="3929058" y="4643446"/>
            <a:ext cx="1143008" cy="1143009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姿勢・ドラッグフリー制御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8296267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chemeClr val="bg1"/>
                </a:solidFill>
                <a:latin typeface="Tahoma" pitchFamily="34" charset="0"/>
              </a:rPr>
              <a:t>姿勢・ドラッグフリー制御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衛星構造検討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制御則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ミッションスラスタ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4071934" y="6000768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JAXA, </a:t>
            </a:r>
            <a:r>
              <a:rPr lang="ja-JP" altLang="en-US" sz="1200" b="1" dirty="0" smtClean="0">
                <a:solidFill>
                  <a:srgbClr val="CCECFF"/>
                </a:solidFill>
                <a:sym typeface="Wingdings" pitchFamily="2" charset="2"/>
              </a:rPr>
              <a:t>東海大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sym typeface="Wingdings" pitchFamily="2" charset="2"/>
              </a:rPr>
              <a:t>防衛大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5357818" y="2285992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小型・低雑音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     スラスタ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6215074" y="2786058"/>
            <a:ext cx="357190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15140" y="1643051"/>
            <a:ext cx="928694" cy="1285884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000100" y="3917950"/>
            <a:ext cx="392909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小型低雑音スラスタ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86182" y="3429000"/>
            <a:ext cx="200026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JAXA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571612"/>
            <a:ext cx="3929090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衛星構成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熱・構造検討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143140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3857628"/>
            <a:ext cx="4929222" cy="242889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572264" y="3071811"/>
            <a:ext cx="285752" cy="28575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929586" y="2214554"/>
            <a:ext cx="12144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質量・輻射</a:t>
            </a:r>
            <a:endParaRPr kumimoji="1" lang="en-US" altLang="ja-JP" sz="1400" b="1" kern="12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バランス構造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 flipV="1">
            <a:off x="7715272" y="2214554"/>
            <a:ext cx="285752" cy="14287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2928926" y="2166947"/>
            <a:ext cx="2500330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Passive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   attitude stability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Drag-free control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Picture 2" descr="　スリットFEE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714884"/>
            <a:ext cx="170436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1214414" y="4214818"/>
            <a:ext cx="464347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Actuators for satellite control</a:t>
            </a:r>
            <a:endParaRPr lang="en-US" altLang="ja-JP" sz="16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</a:rPr>
              <a:t>    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7" name="図 2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643446"/>
            <a:ext cx="928694" cy="109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図 3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786322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図 3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4733463"/>
            <a:ext cx="1000132" cy="105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080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1947852"/>
            <a:ext cx="1428760" cy="168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214414" y="5877489"/>
            <a:ext cx="2857520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BBM and system design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60762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信号処理・制御システム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796233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chemeClr val="bg1"/>
                </a:solidFill>
                <a:latin typeface="Tahoma" pitchFamily="34" charset="0"/>
              </a:rPr>
              <a:t>信号処理・制御システム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SpW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ベースの信号処理システム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786710" y="1643050"/>
            <a:ext cx="1357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信号処理・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</a:t>
            </a: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通信システム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>
            <a:off x="7786710" y="2143116"/>
            <a:ext cx="285752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358082" y="3000372"/>
            <a:ext cx="285752" cy="357190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71894" y="3467100"/>
            <a:ext cx="1728800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京大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785786" y="1428736"/>
            <a:ext cx="48577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SpC2 + SpW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信号処理システム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SDS-1/SWIM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による宇宙実証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785786" y="1357298"/>
            <a:ext cx="4429156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7215206" y="2500307"/>
            <a:ext cx="571504" cy="428627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858148" y="2621157"/>
            <a:ext cx="12858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試験マス制御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7715272" y="2928934"/>
            <a:ext cx="428628" cy="28575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1" name="Picture 7" descr="IMG_31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248" y="2212406"/>
            <a:ext cx="738735" cy="71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 descr="IMG_31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203245"/>
            <a:ext cx="773122" cy="72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4429124" y="2090314"/>
            <a:ext cx="64294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</a:t>
            </a:r>
            <a:endParaRPr kumimoji="1" lang="en-US" altLang="ja-JP" sz="800" b="1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JAXA</a:t>
            </a:r>
            <a:endParaRPr kumimoji="1" lang="en-US" altLang="ja-JP" sz="8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" name="角丸四角形 47"/>
          <p:cNvSpPr/>
          <p:nvPr/>
        </p:nvSpPr>
        <p:spPr bwMode="auto">
          <a:xfrm>
            <a:off x="3786182" y="2928934"/>
            <a:ext cx="500066" cy="500066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9" name="Text Box 4"/>
          <p:cNvSpPr txBox="1">
            <a:spLocks noChangeAspect="1" noChangeArrowheads="1"/>
          </p:cNvSpPr>
          <p:nvPr/>
        </p:nvSpPr>
        <p:spPr bwMode="auto">
          <a:xfrm>
            <a:off x="4330390" y="2970817"/>
            <a:ext cx="121444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　</a:t>
            </a:r>
            <a:r>
              <a:rPr lang="en-US" altLang="ja-JP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(Jan. 2009)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Text Box 4"/>
          <p:cNvSpPr txBox="1">
            <a:spLocks noChangeAspect="1" noChangeArrowheads="1"/>
          </p:cNvSpPr>
          <p:nvPr/>
        </p:nvSpPr>
        <p:spPr bwMode="auto">
          <a:xfrm>
            <a:off x="2285984" y="2140968"/>
            <a:ext cx="10001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Text Box 4"/>
          <p:cNvSpPr txBox="1">
            <a:spLocks noChangeAspect="1" noChangeArrowheads="1"/>
          </p:cNvSpPr>
          <p:nvPr/>
        </p:nvSpPr>
        <p:spPr bwMode="auto">
          <a:xfrm>
            <a:off x="1500166" y="2165110"/>
            <a:ext cx="7858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2" name="角丸四角形 51"/>
          <p:cNvSpPr/>
          <p:nvPr/>
        </p:nvSpPr>
        <p:spPr bwMode="auto">
          <a:xfrm>
            <a:off x="1500166" y="2140968"/>
            <a:ext cx="1643074" cy="785818"/>
          </a:xfrm>
          <a:prstGeom prst="roundRect">
            <a:avLst>
              <a:gd name="adj" fmla="val 20770"/>
            </a:avLst>
          </a:prstGeom>
          <a:noFill/>
          <a:ln w="635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3143240" y="2714620"/>
            <a:ext cx="642942" cy="366714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1357290" y="3786190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試験マスの非接触制御と精密計測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 SWIM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による宇宙実証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pic>
        <p:nvPicPr>
          <p:cNvPr id="56" name="図 55" descr="090512_SWIM_seigy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73522" y="4454895"/>
            <a:ext cx="1571636" cy="1617311"/>
          </a:xfrm>
          <a:prstGeom prst="rect">
            <a:avLst/>
          </a:prstGeom>
        </p:spPr>
      </p:pic>
      <p:pic>
        <p:nvPicPr>
          <p:cNvPr id="12564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4429132"/>
            <a:ext cx="2589211" cy="16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角丸四角形 59"/>
          <p:cNvSpPr/>
          <p:nvPr/>
        </p:nvSpPr>
        <p:spPr bwMode="auto">
          <a:xfrm>
            <a:off x="1223938" y="3786190"/>
            <a:ext cx="4276756" cy="257176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209650" y="3019422"/>
            <a:ext cx="214314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Space demonstration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sym typeface="Wingdings" pitchFamily="2" charset="2"/>
              </a:rPr>
              <a:t>       </a:t>
            </a: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bySDS-1/SWIM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7241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衛星バスシステム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H="1" flipV="1">
            <a:off x="7358082" y="4357694"/>
            <a:ext cx="214314" cy="50006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auto">
          <a:xfrm>
            <a:off x="3843332" y="6072206"/>
            <a:ext cx="1728800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京大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 bwMode="auto">
          <a:xfrm>
            <a:off x="6072198" y="2571744"/>
            <a:ext cx="1357322" cy="3214710"/>
          </a:xfrm>
          <a:prstGeom prst="rect">
            <a:avLst/>
          </a:prstGeom>
          <a:solidFill>
            <a:srgbClr val="CCECFF">
              <a:alpha val="2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2143108" y="2500306"/>
            <a:ext cx="3214711" cy="3286148"/>
          </a:xfrm>
          <a:prstGeom prst="rect">
            <a:avLst/>
          </a:prstGeom>
          <a:solidFill>
            <a:schemeClr val="bg1">
              <a:alpha val="2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38035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8849" y="2285992"/>
            <a:ext cx="6556423" cy="42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地球重力場・重力波の観測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小型科学衛星戦略的開発経費ヒアリング 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4</a:t>
            </a:r>
            <a:r>
              <a:rPr lang="ja-JP" altLang="en-US" smtClean="0"/>
              <a:t>月</a:t>
            </a:r>
            <a:r>
              <a:rPr lang="en-US" altLang="ja-JP" smtClean="0"/>
              <a:t>18</a:t>
            </a:r>
            <a:r>
              <a:rPr lang="ja-JP" altLang="en-US" smtClean="0"/>
              <a:t>日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428728" y="1430995"/>
            <a:ext cx="450059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EGM2008 </a:t>
            </a:r>
            <a:r>
              <a:rPr lang="en-US" altLang="ja-JP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(2190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次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係数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データ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軌道高度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500km,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極軌道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1285852" y="1071546"/>
            <a:ext cx="278608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重力場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の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計算</a:t>
            </a:r>
            <a:endParaRPr lang="ja-JP" altLang="en-US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7572396" y="5572140"/>
            <a:ext cx="1500166" cy="6001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重力</a:t>
            </a:r>
            <a:r>
              <a:rPr lang="ja-JP" altLang="en-US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加速度  </a:t>
            </a:r>
            <a:endParaRPr lang="en-US" altLang="ja-JP" sz="11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単位</a:t>
            </a:r>
            <a:r>
              <a:rPr lang="en-US" altLang="ja-JP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mgal </a:t>
            </a:r>
            <a:endParaRPr lang="en-US" altLang="ja-JP" sz="11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(</a:t>
            </a: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</a:rPr>
              <a:t>l</a:t>
            </a: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&gt;2 </a:t>
            </a:r>
            <a:r>
              <a:rPr lang="ja-JP" altLang="en-US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高度</a:t>
            </a:r>
            <a:r>
              <a:rPr lang="en-US" altLang="ja-JP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500km</a:t>
            </a: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1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6286512" y="3357562"/>
            <a:ext cx="1143008" cy="6072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重力波</a:t>
            </a:r>
            <a:endParaRPr lang="en-US" altLang="ja-JP" sz="16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</a:rPr>
              <a:t>　</a:t>
            </a: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の観測</a:t>
            </a:r>
            <a:endParaRPr lang="ja-JP" altLang="en-US" sz="16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2428860" y="4143380"/>
            <a:ext cx="142876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地球重力場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</a:rPr>
              <a:t>　     </a:t>
            </a: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の観測</a:t>
            </a:r>
            <a:endParaRPr lang="ja-JP" altLang="en-US" sz="1600" b="1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 flipV="1">
            <a:off x="3357554" y="2928934"/>
            <a:ext cx="500066" cy="71438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 type="stealth" w="lg" len="lg"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3857620" y="2714620"/>
            <a:ext cx="1152525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Orbital Freq. (0.176 mHz)</a:t>
            </a:r>
          </a:p>
        </p:txBody>
      </p:sp>
      <p:sp>
        <p:nvSpPr>
          <p:cNvPr id="17" name="右矢印 16"/>
          <p:cNvSpPr/>
          <p:nvPr/>
        </p:nvSpPr>
        <p:spPr bwMode="auto">
          <a:xfrm>
            <a:off x="5214942" y="1430995"/>
            <a:ext cx="285752" cy="285752"/>
          </a:xfrm>
          <a:prstGeom prst="rightArrow">
            <a:avLst/>
          </a:pr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5715008" y="1288119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地球重力場観測と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重力波観測の両立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412875"/>
          <a:ext cx="8280400" cy="4836923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ミッション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目的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根幹技術の宇宙実証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銀河系内観測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重力波の検出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最小限のスペック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間での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干渉計実証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</a:t>
                      </a: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重力波天文学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構成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小型衛星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短基線長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共振器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3-4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ユニット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solidFill>
                  <a:srgbClr val="DDDDDD"/>
                </a:solidFill>
              </a:rPr>
              <a:t>DECIGO</a:t>
            </a:r>
            <a:r>
              <a:rPr lang="ja-JP" altLang="en-US">
                <a:solidFill>
                  <a:srgbClr val="DDDDDD"/>
                </a:solidFill>
              </a:rPr>
              <a:t>のロードマップ</a:t>
            </a: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528888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347913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435350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Pathfinder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716338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CCFF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909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9999"/>
                </a:solidFill>
                <a:latin typeface="Arial" charset="0"/>
                <a:ea typeface="ＭＳ Ｐゴシック" pitchFamily="50" charset="-128"/>
                <a:cs typeface="+mn-cs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808163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1147749" y="4005263"/>
            <a:ext cx="149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SDS-1/SWIM</a:t>
            </a:r>
          </a:p>
        </p:txBody>
      </p:sp>
      <p:sp>
        <p:nvSpPr>
          <p:cNvPr id="1076581" name="AutoShape 357"/>
          <p:cNvSpPr>
            <a:spLocks noChangeArrowheads="1"/>
          </p:cNvSpPr>
          <p:nvPr/>
        </p:nvSpPr>
        <p:spPr bwMode="auto">
          <a:xfrm>
            <a:off x="1071538" y="3000372"/>
            <a:ext cx="1428760" cy="1285884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58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推進体制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53702" name="Rectangle 6"/>
          <p:cNvSpPr>
            <a:spLocks noChangeArrowheads="1"/>
          </p:cNvSpPr>
          <p:nvPr/>
        </p:nvSpPr>
        <p:spPr bwMode="auto">
          <a:xfrm>
            <a:off x="214282" y="3286124"/>
            <a:ext cx="1714512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DPF-WG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</a:rPr>
              <a:t>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84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</a:t>
            </a:r>
            <a:endParaRPr kumimoji="1" lang="en-US" altLang="ja-JP" sz="1800" b="1" kern="12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</a:rPr>
              <a:t>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137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</p:txBody>
      </p:sp>
      <p:pic>
        <p:nvPicPr>
          <p:cNvPr id="115814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857232"/>
            <a:ext cx="714262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 smtClean="0"/>
              <a:t>3. </a:t>
            </a:r>
            <a:r>
              <a:rPr lang="ja-JP" altLang="en-US" b="0" dirty="0" smtClean="0"/>
              <a:t>平成</a:t>
            </a:r>
            <a:r>
              <a:rPr lang="en-US" altLang="ja-JP" b="0" dirty="0" smtClean="0"/>
              <a:t>22</a:t>
            </a:r>
            <a:r>
              <a:rPr lang="ja-JP" altLang="en-US" b="0" dirty="0" smtClean="0"/>
              <a:t>年度の目標達成度</a:t>
            </a:r>
            <a:endParaRPr lang="ja-JP" altLang="en-US" b="0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85720" y="1216960"/>
            <a:ext cx="36433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衛星システム検討</a:t>
            </a:r>
            <a:endParaRPr lang="en-US" altLang="ja-JP" sz="2000" dirty="0" smtClean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熱・構造検討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信号処理・制御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ドラッグフリー・スラスタ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14282" y="3453846"/>
            <a:ext cx="36433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根幹コンポーネント開発</a:t>
            </a:r>
            <a:endParaRPr lang="en-US" altLang="ja-JP" sz="2000" dirty="0" smtClean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干渉計・試験マス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安定化レーザー光源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スラスタ開発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357554" y="817293"/>
            <a:ext cx="3643338" cy="421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研究目標</a:t>
            </a:r>
            <a:endParaRPr lang="en-US" altLang="ja-JP" sz="2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500826" y="817293"/>
            <a:ext cx="1500198" cy="420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研究結果</a:t>
            </a:r>
            <a:endParaRPr lang="en-US" altLang="ja-JP" sz="2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143240" y="1560595"/>
            <a:ext cx="364333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(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予定なし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SWIM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による宇宙実証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AD/DA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ボードの製作・評価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リソース制約を踏まえた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             成立性の検討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干渉計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BBM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製作・動作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試験マスモジュール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コン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ポーネント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BBM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動作試験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光源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BBM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開発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安定化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BBM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製作・試験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スリットスラスタ開発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スラスタスタンド開発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143636" y="1571612"/>
            <a:ext cx="278608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 ----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SWIM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による観測運転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製作完了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評価継続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成立性のある構成策定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干渉計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BBM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動作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試験マスモジュール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　コンポーネント試験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光源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BBM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開発継続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安定化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BBM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試験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目標達成・開発継続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目標達成・開発継続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 smtClean="0"/>
              <a:t>4. </a:t>
            </a:r>
            <a:r>
              <a:rPr lang="ja-JP" altLang="en-US" b="0" dirty="0" smtClean="0"/>
              <a:t>平成</a:t>
            </a:r>
            <a:r>
              <a:rPr lang="en-US" altLang="ja-JP" b="0" dirty="0" smtClean="0"/>
              <a:t>22</a:t>
            </a:r>
            <a:r>
              <a:rPr lang="ja-JP" altLang="en-US" b="0" dirty="0" smtClean="0"/>
              <a:t>年度で購入した機器の使用</a:t>
            </a:r>
            <a:endParaRPr lang="ja-JP" altLang="en-US" b="0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14348" y="2767423"/>
            <a:ext cx="79296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干渉計・試験マス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BBM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用コンポーネント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(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消耗品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)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使用継続</a:t>
            </a:r>
            <a:endParaRPr lang="en-US" altLang="ja-JP" sz="2000" dirty="0" smtClean="0">
              <a:solidFill>
                <a:srgbClr val="99C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干渉計構造体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入射モノリシック光学系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鏡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変調器など光学部品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試験マス試作品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クランプリリース用モータ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試験用光学ステージ類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光学マウント類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42910" y="4231195"/>
            <a:ext cx="79296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安定化レーザー光源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BBM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用コンポーネント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(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消耗品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)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使用継続</a:t>
            </a:r>
            <a:endParaRPr lang="en-US" altLang="ja-JP" sz="2000" dirty="0" smtClean="0">
              <a:solidFill>
                <a:srgbClr val="99C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周波数安定化構造体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変調器用結晶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ファイバ光学素子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沃素ガスセル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温調用部品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光学マウント類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71472" y="5517079"/>
            <a:ext cx="79296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スラスタ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BBM,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スラスタスタンド用コンポーネント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(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消耗品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)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使用継続</a:t>
            </a:r>
            <a:endParaRPr lang="en-US" altLang="ja-JP" sz="2000" dirty="0" smtClean="0">
              <a:solidFill>
                <a:srgbClr val="99C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スリットスラスタ部品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スラスタスタンド用コンポーネント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変位センサ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14348" y="1142984"/>
            <a:ext cx="79296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・信号処理ボード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(AD/DA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ボード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) 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評価試験継続 </a:t>
            </a:r>
            <a:endParaRPr lang="en-US" altLang="ja-JP" sz="2000" dirty="0" smtClean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FPGA, ADC, DAC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搭載の信号処理ボード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AD/DA :16bit, 16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入力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16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出力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  FPGA:   SpaceWire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インターフェース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FPGA +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ユーザー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FPGA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 smtClean="0"/>
              <a:t>FY23</a:t>
            </a:r>
            <a:r>
              <a:rPr lang="ja-JP" altLang="en-US" b="0" dirty="0" smtClean="0"/>
              <a:t>提案に対するコメント </a:t>
            </a:r>
            <a:r>
              <a:rPr lang="en-US" altLang="ja-JP" b="0" dirty="0" smtClean="0"/>
              <a:t>(1/4)</a:t>
            </a:r>
            <a:endParaRPr lang="ja-JP" altLang="en-US" b="0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14348" y="1142984"/>
            <a:ext cx="792961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1.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国際協力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/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自主開発の方向性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.</a:t>
            </a:r>
          </a:p>
          <a:p>
            <a:pPr marL="457200" indent="-457200" algn="l">
              <a:lnSpc>
                <a:spcPct val="110000"/>
              </a:lnSpc>
              <a:buAutoNum type="arabicPeriod"/>
            </a:pPr>
            <a:endParaRPr lang="en-US" altLang="ja-JP" sz="2000" dirty="0" smtClean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 頂いたコメントの通り、今後の検討課題と考えています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国外の状況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が変化することも想定され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科学的価値と技術的実現性を高めること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を第一に考え、</a:t>
            </a:r>
            <a:r>
              <a:rPr lang="ja-JP" altLang="en-US" sz="2000" u="sng" dirty="0" smtClean="0">
                <a:solidFill>
                  <a:srgbClr val="F8F8F8"/>
                </a:solidFill>
                <a:latin typeface="Tahoma" pitchFamily="34" charset="0"/>
              </a:rPr>
              <a:t>状況に応じた判断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をしたいと考えています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なお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海外プロジェクトは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DPF/DECIGO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に</a:t>
            </a:r>
            <a:r>
              <a:rPr lang="ja-JP" altLang="en-US" sz="2000" u="sng" dirty="0" smtClean="0">
                <a:solidFill>
                  <a:srgbClr val="F8F8F8"/>
                </a:solidFill>
                <a:latin typeface="Tahoma" pitchFamily="34" charset="0"/>
              </a:rPr>
              <a:t>非常に協力的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であることを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補足しておきます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 smtClean="0"/>
              <a:t>FY23</a:t>
            </a:r>
            <a:r>
              <a:rPr lang="ja-JP" altLang="en-US" b="0" dirty="0" smtClean="0"/>
              <a:t>提案に対するコメント </a:t>
            </a:r>
            <a:r>
              <a:rPr lang="en-US" altLang="ja-JP" b="0" dirty="0" smtClean="0"/>
              <a:t>(2/4)</a:t>
            </a:r>
            <a:endParaRPr lang="ja-JP" altLang="en-US" b="0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14348" y="1038225"/>
            <a:ext cx="7929618" cy="39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2.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衛星システムへの要求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642910" y="1538291"/>
            <a:ext cx="79296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重量・電力など多くの衛星におけるシステム要求に加え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DPF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で独特な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衛星システム要求として、</a:t>
            </a:r>
            <a:r>
              <a:rPr lang="ja-JP" altLang="en-US" sz="2000" u="sng" dirty="0" smtClean="0">
                <a:solidFill>
                  <a:srgbClr val="F8F8F8"/>
                </a:solidFill>
                <a:latin typeface="Tahoma" pitchFamily="34" charset="0"/>
              </a:rPr>
              <a:t>衛星変動・質量分布に対する要求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があります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857224" y="2466985"/>
            <a:ext cx="792961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衛星変動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並進                 角度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          10</a:t>
            </a:r>
            <a:r>
              <a:rPr lang="en-US" altLang="ja-JP" sz="2000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2000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  ,   3 x 10</a:t>
            </a:r>
            <a:r>
              <a:rPr lang="en-US" altLang="ja-JP" sz="2000" baseline="30000" dirty="0" smtClean="0">
                <a:solidFill>
                  <a:srgbClr val="CCECFF"/>
                </a:solidFill>
                <a:latin typeface="Tahoma" pitchFamily="34" charset="0"/>
              </a:rPr>
              <a:t>-8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 rad/Hz</a:t>
            </a:r>
            <a:r>
              <a:rPr lang="en-US" altLang="ja-JP" sz="2000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  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(0.1Hz</a:t>
            </a:r>
            <a:r>
              <a:rPr lang="ja-JP" altLang="en-US" sz="2000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変動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                                      1.2 deg   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    (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低周波数での変動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           0.1 mm       ,       0.3 mrad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      (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試験マスとの相対変動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質量バランス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             6 kg /m</a:t>
            </a:r>
          </a:p>
          <a:p>
            <a:pPr algn="l">
              <a:lnSpc>
                <a:spcPct val="110000"/>
              </a:lnSpc>
              <a:buNone/>
            </a:pP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500694" y="4181497"/>
            <a:ext cx="3071834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600" dirty="0" smtClean="0">
                <a:solidFill>
                  <a:srgbClr val="B2B2B2"/>
                </a:solidFill>
                <a:latin typeface="Tahoma" pitchFamily="34" charset="0"/>
              </a:rPr>
              <a:t>(2008.9 </a:t>
            </a:r>
            <a:r>
              <a:rPr lang="ja-JP" altLang="en-US" sz="1600" dirty="0" smtClean="0">
                <a:solidFill>
                  <a:srgbClr val="B2B2B2"/>
                </a:solidFill>
                <a:latin typeface="Tahoma" pitchFamily="34" charset="0"/>
              </a:rPr>
              <a:t>ミッション提案書より</a:t>
            </a:r>
            <a:r>
              <a:rPr lang="en-US" altLang="ja-JP" sz="1600" dirty="0" smtClean="0">
                <a:solidFill>
                  <a:srgbClr val="B2B2B2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8" name="角丸四角形 7"/>
          <p:cNvSpPr/>
          <p:nvPr/>
        </p:nvSpPr>
        <p:spPr bwMode="auto">
          <a:xfrm>
            <a:off x="642910" y="2466985"/>
            <a:ext cx="7858180" cy="2214578"/>
          </a:xfrm>
          <a:prstGeom prst="roundRect">
            <a:avLst>
              <a:gd name="adj" fmla="val 9101"/>
            </a:avLst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714348" y="4929198"/>
            <a:ext cx="79296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単純な構造モデル・制御則による計算ではドラッグフリー制御により満</a:t>
            </a:r>
            <a:r>
              <a:rPr lang="ja-JP" altLang="en-US" sz="2000" dirty="0" err="1" smtClean="0">
                <a:solidFill>
                  <a:srgbClr val="F8F8F8"/>
                </a:solidFill>
                <a:latin typeface="Tahoma" pitchFamily="34" charset="0"/>
              </a:rPr>
              <a:t>た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される見込みになっているが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より詳細な検討が必要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　具体的な質量分布・共振周波数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(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バス部含む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).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　　外乱モデルを含む時系列シミュレーション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 smtClean="0"/>
              <a:t>FY23</a:t>
            </a:r>
            <a:r>
              <a:rPr lang="ja-JP" altLang="en-US" b="0" dirty="0" smtClean="0"/>
              <a:t>提案に対するコメント </a:t>
            </a:r>
            <a:r>
              <a:rPr lang="en-US" altLang="ja-JP" b="0" dirty="0" smtClean="0"/>
              <a:t>(3/4)</a:t>
            </a:r>
            <a:endParaRPr lang="ja-JP" altLang="en-US" b="0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14348" y="1000108"/>
            <a:ext cx="79296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3. LPF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の遅れと、その技術的課題が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DPF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にどう影響するか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.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/>
            </a:r>
            <a:b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</a:b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LPF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における技術的問題点は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u="sng" dirty="0" smtClean="0">
                <a:solidFill>
                  <a:srgbClr val="F8F8F8"/>
                </a:solidFill>
                <a:latin typeface="Tahoma" pitchFamily="34" charset="0"/>
              </a:rPr>
              <a:t>スラスタとローンチロック機構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が試験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を通過できなかったことと聞いています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 DPF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においては双方とも重要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な開発項目と認識し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本戦略経費の中で検討・開発を進めています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現時点で打ち上げ時期が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5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年違うこともあり、</a:t>
            </a:r>
            <a:r>
              <a:rPr lang="en-US" altLang="ja-JP" sz="2000" u="sng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2000" u="sng" dirty="0" smtClean="0">
                <a:solidFill>
                  <a:srgbClr val="F8F8F8"/>
                </a:solidFill>
                <a:latin typeface="Tahoma" pitchFamily="34" charset="0"/>
              </a:rPr>
              <a:t>にとって致命的な</a:t>
            </a:r>
            <a:endParaRPr lang="en-US" altLang="ja-JP" sz="2000" u="sng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</a:t>
            </a:r>
            <a:r>
              <a:rPr lang="ja-JP" altLang="en-US" sz="2000" u="sng" dirty="0" smtClean="0">
                <a:solidFill>
                  <a:srgbClr val="F8F8F8"/>
                </a:solidFill>
                <a:latin typeface="Tahoma" pitchFamily="34" charset="0"/>
              </a:rPr>
              <a:t>関係は無い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と考えています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509558" y="3714752"/>
            <a:ext cx="4276756" cy="39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ローンチロック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/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クランプリリース機構</a:t>
            </a:r>
            <a:endParaRPr lang="en-US" altLang="ja-JP" sz="2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072066" y="3717011"/>
            <a:ext cx="33575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スラスタシステム</a:t>
            </a:r>
            <a:endParaRPr lang="en-US" altLang="ja-JP" sz="2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09558" y="3286124"/>
            <a:ext cx="4276756" cy="398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参考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: DPF</a:t>
            </a:r>
            <a:r>
              <a:rPr lang="ja-JP" altLang="en-US" sz="2000" dirty="0" err="1" smtClean="0">
                <a:solidFill>
                  <a:srgbClr val="99CCFF"/>
                </a:solidFill>
                <a:latin typeface="Tahoma" pitchFamily="34" charset="0"/>
              </a:rPr>
              <a:t>での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開発状況</a:t>
            </a:r>
            <a:endParaRPr lang="en-US" altLang="ja-JP" sz="2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pic>
        <p:nvPicPr>
          <p:cNvPr id="10" name="図 9" descr="Macintosh HD:Users:sato:Desktop:DSCF69260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786050" y="4143380"/>
            <a:ext cx="1357322" cy="163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ÛV 1" descr="AC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076460"/>
            <a:ext cx="1714512" cy="173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正方形/長方形 12"/>
          <p:cNvSpPr/>
          <p:nvPr/>
        </p:nvSpPr>
        <p:spPr>
          <a:xfrm>
            <a:off x="500034" y="5790972"/>
            <a:ext cx="4143404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400" dirty="0" smtClean="0">
                <a:solidFill>
                  <a:srgbClr val="F8F8F8"/>
                </a:solidFill>
                <a:latin typeface="Tahoma" pitchFamily="34" charset="0"/>
              </a:rPr>
              <a:t>構造検討　</a:t>
            </a: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(H22</a:t>
            </a:r>
            <a:r>
              <a:rPr lang="ja-JP" altLang="en-US" sz="1400" dirty="0" smtClean="0">
                <a:solidFill>
                  <a:srgbClr val="F8F8F8"/>
                </a:solidFill>
                <a:latin typeface="Tahoma" pitchFamily="34" charset="0"/>
              </a:rPr>
              <a:t>年度</a:t>
            </a: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  <a:r>
              <a:rPr lang="ja-JP" altLang="en-US" sz="1400" dirty="0" smtClean="0">
                <a:solidFill>
                  <a:srgbClr val="F8F8F8"/>
                </a:solidFill>
                <a:latin typeface="Tahoma" pitchFamily="34" charset="0"/>
              </a:rPr>
              <a:t>        プロトタイプ </a:t>
            </a: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(H22</a:t>
            </a:r>
            <a:r>
              <a:rPr lang="ja-JP" altLang="en-US" sz="1400" dirty="0" smtClean="0">
                <a:solidFill>
                  <a:srgbClr val="F8F8F8"/>
                </a:solidFill>
                <a:latin typeface="Tahoma" pitchFamily="34" charset="0"/>
              </a:rPr>
              <a:t>年度</a:t>
            </a: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  <a:r>
              <a:rPr lang="ja-JP" altLang="en-US" sz="1400" dirty="0" smtClean="0">
                <a:solidFill>
                  <a:srgbClr val="F8F8F8"/>
                </a:solidFill>
                <a:latin typeface="Tahoma" pitchFamily="34" charset="0"/>
              </a:rPr>
              <a:t>             </a:t>
            </a:r>
            <a:endParaRPr lang="en-US" altLang="ja-JP" sz="14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1400" dirty="0" smtClean="0">
                <a:solidFill>
                  <a:srgbClr val="F8F8F8"/>
                </a:solidFill>
                <a:latin typeface="Tahoma" pitchFamily="34" charset="0"/>
              </a:rPr>
              <a:t>静荷重評価結果</a:t>
            </a: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            </a:t>
            </a:r>
            <a:r>
              <a:rPr lang="ja-JP" altLang="en-US" sz="1400" dirty="0" smtClean="0">
                <a:solidFill>
                  <a:srgbClr val="F8F8F8"/>
                </a:solidFill>
                <a:latin typeface="Tahoma" pitchFamily="34" charset="0"/>
              </a:rPr>
              <a:t>機能試験・荷重試験用</a:t>
            </a:r>
            <a:endParaRPr lang="en-US" altLang="ja-JP" sz="1400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929190" y="4141121"/>
            <a:ext cx="38576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スラスタシステム検討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・既存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FEEP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スラスタによるシス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テム検討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・スリット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FEEP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スラスタ開発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・推力雑音評価用の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　スラスタスタンド開発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 smtClean="0"/>
              <a:t>FY23</a:t>
            </a:r>
            <a:r>
              <a:rPr lang="ja-JP" altLang="en-US" b="0" dirty="0" smtClean="0"/>
              <a:t>提案に対するコメント </a:t>
            </a:r>
            <a:r>
              <a:rPr lang="en-US" altLang="ja-JP" b="0" dirty="0" smtClean="0"/>
              <a:t>(4/4)</a:t>
            </a:r>
            <a:endParaRPr lang="ja-JP" altLang="en-US" b="0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小型科学衛星戦略的開発経費ヒアリング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18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14348" y="928670"/>
            <a:ext cx="7929618" cy="39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4.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昨年度までの検討で残された課題と目標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571472" y="1382990"/>
            <a:ext cx="792961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(1)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衛星のシステム成立性検討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搭載機器の試験・設計が具体化していく中で、熱・構造・電力の成立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性検討を取りまとめた再評価を進めること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昨年度までの検討で、衛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星のノミナル姿勢・太陽電池パドル構成・スラスタ構成等の変更が進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2000" dirty="0" err="1" smtClean="0">
                <a:solidFill>
                  <a:srgbClr val="F8F8F8"/>
                </a:solidFill>
                <a:latin typeface="Tahoma" pitchFamily="34" charset="0"/>
              </a:rPr>
              <a:t>められて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いる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大きな問題は無いとの判断はあるが、新しい構成で再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度</a:t>
            </a:r>
            <a:r>
              <a:rPr lang="ja-JP" altLang="en-US" sz="2000" u="sng" dirty="0" smtClean="0">
                <a:solidFill>
                  <a:srgbClr val="F8F8F8"/>
                </a:solidFill>
                <a:latin typeface="Tahoma" pitchFamily="34" charset="0"/>
              </a:rPr>
              <a:t>システム成立性検討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を取りまとめる必要がある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5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(2)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ドラッグフリーシステムの検討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ドラッグフリー制御に関して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スラスタ構成・制御則について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簡便な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　モデルでのノミナル状態での成立性は確認されている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今後は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外乱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モデルを含む</a:t>
            </a:r>
            <a:r>
              <a:rPr lang="ja-JP" altLang="en-US" sz="2000" u="sng" dirty="0" smtClean="0">
                <a:solidFill>
                  <a:srgbClr val="F8F8F8"/>
                </a:solidFill>
                <a:latin typeface="Tahoma" pitchFamily="34" charset="0"/>
              </a:rPr>
              <a:t>時系列シミュレーション検証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を進める必要がある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また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ja-JP" altLang="en-US" sz="2000" u="sng" dirty="0" smtClean="0">
                <a:solidFill>
                  <a:srgbClr val="F8F8F8"/>
                </a:solidFill>
                <a:latin typeface="Tahoma" pitchFamily="34" charset="0"/>
              </a:rPr>
              <a:t>初期姿勢補足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が容易ではない可能性があり、検討が必要となっている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5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(3)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信号処理システム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   SWIM</a:t>
            </a:r>
            <a:r>
              <a:rPr lang="ja-JP" altLang="en-US" sz="2000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宇宙実証・干渉計モジュールの制御など、信号処理システ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　　ムの実証は進められている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その構成を具体化していく必要がある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\overline{x^2(t)}= \int^\infty_{0}{G(f) df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86"/>
  <p:tag name="PICTUREFILESIZE" val="17562"/>
</p:tagLst>
</file>

<file path=ppt/theme/theme1.xml><?xml version="1.0" encoding="utf-8"?>
<a:theme xmlns:a="http://schemas.openxmlformats.org/drawingml/2006/main" name="1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HGPゴシック+Tahoma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CFFCC">
            <a:alpha val="10000"/>
          </a:srgbClr>
        </a:solidFill>
        <a:ln w="15875">
          <a:noFill/>
          <a:round/>
          <a:headEnd/>
          <a:tailEnd/>
        </a:ln>
      </a:spPr>
      <a:bodyPr anchor="ctr">
        <a:noAutofit/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HGP創英角ｺﾞｼｯｸUB" pitchFamily="50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/>
      <a:lstStyle>
        <a:defPPr algn="just" rtl="0" fontAlgn="base">
          <a:spcBef>
            <a:spcPct val="0"/>
          </a:spcBef>
          <a:spcAft>
            <a:spcPct val="0"/>
          </a:spcAft>
          <a:buNone/>
          <a:defRPr kumimoji="1" sz="1100" b="1" kern="1200" dirty="0" smtClean="0">
            <a:solidFill>
              <a:srgbClr val="FFFFFF"/>
            </a:solidFill>
            <a:latin typeface="Tahoma" pitchFamily="34" charset="0"/>
            <a:ea typeface="HGP創英角ｺﾞｼｯｸUB" pitchFamily="50" charset="-128"/>
            <a:cs typeface="+mn-cs"/>
          </a:defRPr>
        </a:defPPr>
      </a:lstStyle>
    </a:txDef>
  </a:objectDefaults>
  <a:extraClrSchemeLst>
    <a:extraClrScheme>
      <a:clrScheme name="1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42422</TotalTime>
  <Words>3497</Words>
  <Application>Microsoft Office PowerPoint</Application>
  <PresentationFormat>画面に合わせる (4:3)</PresentationFormat>
  <Paragraphs>698</Paragraphs>
  <Slides>36</Slides>
  <Notes>36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38" baseType="lpstr">
      <vt:lpstr>1_Straight Edge</vt:lpstr>
      <vt:lpstr>Drawing</vt:lpstr>
      <vt:lpstr>小型重力波観測衛星DPF  (DECIGOパスファインダー)</vt:lpstr>
      <vt:lpstr>1. 全体・鍵となる技術項目の開発</vt:lpstr>
      <vt:lpstr>2. 本年度経費による達成見込み</vt:lpstr>
      <vt:lpstr>3. 平成22年度の目標達成度</vt:lpstr>
      <vt:lpstr>4. 平成22年度で購入した機器の使用</vt:lpstr>
      <vt:lpstr>FY23提案に対するコメント (1/4)</vt:lpstr>
      <vt:lpstr>FY23提案に対するコメント (2/4)</vt:lpstr>
      <vt:lpstr>FY23提案に対するコメント (3/4)</vt:lpstr>
      <vt:lpstr>FY23提案に対するコメント (4/4)</vt:lpstr>
      <vt:lpstr>HY22成果報告に対するコメント (1/4)</vt:lpstr>
      <vt:lpstr>HY22成果報告に対するコメント (2/4)</vt:lpstr>
      <vt:lpstr>HY22成果報告に対するコメント (3/4)</vt:lpstr>
      <vt:lpstr>HY22成果報告に対するコメント (4/4)</vt:lpstr>
      <vt:lpstr>スライド 14</vt:lpstr>
      <vt:lpstr>干渉計モジュール構造検討</vt:lpstr>
      <vt:lpstr>DPFの目指す科学的成果</vt:lpstr>
      <vt:lpstr>DPFの観測目標</vt:lpstr>
      <vt:lpstr>DPF成功基準</vt:lpstr>
      <vt:lpstr>要求値</vt:lpstr>
      <vt:lpstr>DPFシステム要求値</vt:lpstr>
      <vt:lpstr>パワースペクトル</vt:lpstr>
      <vt:lpstr>衛星への要求</vt:lpstr>
      <vt:lpstr>衛星変動</vt:lpstr>
      <vt:lpstr>温度変動</vt:lpstr>
      <vt:lpstr>DECIGOのための根幹技術実証</vt:lpstr>
      <vt:lpstr>DPFシステム概要</vt:lpstr>
      <vt:lpstr>DPFミッション機器構成</vt:lpstr>
      <vt:lpstr>SWIMmn</vt:lpstr>
      <vt:lpstr>SWIMによる実証とDPF</vt:lpstr>
      <vt:lpstr>干渉計モジュール</vt:lpstr>
      <vt:lpstr>安定化レーザー光源</vt:lpstr>
      <vt:lpstr>姿勢・ドラッグフリー制御</vt:lpstr>
      <vt:lpstr>信号処理・制御システム</vt:lpstr>
      <vt:lpstr>地球重力場・重力波の観測</vt:lpstr>
      <vt:lpstr>DECIGOのロードマップ</vt:lpstr>
      <vt:lpstr>推進体制</vt:lpstr>
    </vt:vector>
  </TitlesOfParts>
  <Company>東京大学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2550</cp:revision>
  <dcterms:created xsi:type="dcterms:W3CDTF">2002-03-19T09:15:24Z</dcterms:created>
  <dcterms:modified xsi:type="dcterms:W3CDTF">2011-04-18T02:54:05Z</dcterms:modified>
</cp:coreProperties>
</file>