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</p:sldMasterIdLst>
  <p:notesMasterIdLst>
    <p:notesMasterId r:id="rId89"/>
  </p:notesMasterIdLst>
  <p:handoutMasterIdLst>
    <p:handoutMasterId r:id="rId90"/>
  </p:handoutMasterIdLst>
  <p:sldIdLst>
    <p:sldId id="847" r:id="rId3"/>
    <p:sldId id="839" r:id="rId4"/>
    <p:sldId id="832" r:id="rId5"/>
    <p:sldId id="767" r:id="rId6"/>
    <p:sldId id="821" r:id="rId7"/>
    <p:sldId id="862" r:id="rId8"/>
    <p:sldId id="863" r:id="rId9"/>
    <p:sldId id="760" r:id="rId10"/>
    <p:sldId id="836" r:id="rId11"/>
    <p:sldId id="792" r:id="rId12"/>
    <p:sldId id="822" r:id="rId13"/>
    <p:sldId id="853" r:id="rId14"/>
    <p:sldId id="854" r:id="rId15"/>
    <p:sldId id="856" r:id="rId16"/>
    <p:sldId id="857" r:id="rId17"/>
    <p:sldId id="860" r:id="rId18"/>
    <p:sldId id="859" r:id="rId19"/>
    <p:sldId id="794" r:id="rId20"/>
    <p:sldId id="861" r:id="rId21"/>
    <p:sldId id="831" r:id="rId22"/>
    <p:sldId id="824" r:id="rId23"/>
    <p:sldId id="848" r:id="rId24"/>
    <p:sldId id="782" r:id="rId25"/>
    <p:sldId id="849" r:id="rId26"/>
    <p:sldId id="850" r:id="rId27"/>
    <p:sldId id="851" r:id="rId28"/>
    <p:sldId id="852" r:id="rId29"/>
    <p:sldId id="820" r:id="rId30"/>
    <p:sldId id="834" r:id="rId31"/>
    <p:sldId id="809" r:id="rId32"/>
    <p:sldId id="753" r:id="rId33"/>
    <p:sldId id="741" r:id="rId34"/>
    <p:sldId id="837" r:id="rId35"/>
    <p:sldId id="835" r:id="rId36"/>
    <p:sldId id="807" r:id="rId37"/>
    <p:sldId id="825" r:id="rId38"/>
    <p:sldId id="846" r:id="rId39"/>
    <p:sldId id="845" r:id="rId40"/>
    <p:sldId id="843" r:id="rId41"/>
    <p:sldId id="826" r:id="rId42"/>
    <p:sldId id="761" r:id="rId43"/>
    <p:sldId id="749" r:id="rId44"/>
    <p:sldId id="801" r:id="rId45"/>
    <p:sldId id="802" r:id="rId46"/>
    <p:sldId id="803" r:id="rId47"/>
    <p:sldId id="858" r:id="rId48"/>
    <p:sldId id="823" r:id="rId49"/>
    <p:sldId id="781" r:id="rId50"/>
    <p:sldId id="840" r:id="rId51"/>
    <p:sldId id="842" r:id="rId52"/>
    <p:sldId id="776" r:id="rId53"/>
    <p:sldId id="819" r:id="rId54"/>
    <p:sldId id="742" r:id="rId55"/>
    <p:sldId id="757" r:id="rId56"/>
    <p:sldId id="736" r:id="rId57"/>
    <p:sldId id="733" r:id="rId58"/>
    <p:sldId id="793" r:id="rId59"/>
    <p:sldId id="731" r:id="rId60"/>
    <p:sldId id="798" r:id="rId61"/>
    <p:sldId id="797" r:id="rId62"/>
    <p:sldId id="799" r:id="rId63"/>
    <p:sldId id="800" r:id="rId64"/>
    <p:sldId id="817" r:id="rId65"/>
    <p:sldId id="744" r:id="rId66"/>
    <p:sldId id="732" r:id="rId67"/>
    <p:sldId id="783" r:id="rId68"/>
    <p:sldId id="784" r:id="rId69"/>
    <p:sldId id="785" r:id="rId70"/>
    <p:sldId id="786" r:id="rId71"/>
    <p:sldId id="814" r:id="rId72"/>
    <p:sldId id="772" r:id="rId73"/>
    <p:sldId id="768" r:id="rId74"/>
    <p:sldId id="756" r:id="rId75"/>
    <p:sldId id="726" r:id="rId76"/>
    <p:sldId id="780" r:id="rId77"/>
    <p:sldId id="725" r:id="rId78"/>
    <p:sldId id="728" r:id="rId79"/>
    <p:sldId id="729" r:id="rId80"/>
    <p:sldId id="727" r:id="rId81"/>
    <p:sldId id="735" r:id="rId82"/>
    <p:sldId id="813" r:id="rId83"/>
    <p:sldId id="810" r:id="rId84"/>
    <p:sldId id="812" r:id="rId85"/>
    <p:sldId id="833" r:id="rId86"/>
    <p:sldId id="816" r:id="rId87"/>
    <p:sldId id="770" r:id="rId88"/>
  </p:sldIdLst>
  <p:sldSz cx="9144000" cy="6858000" type="screen4x3"/>
  <p:notesSz cx="6731000" cy="9856788"/>
  <p:custDataLst>
    <p:tags r:id="rId9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FF"/>
    <a:srgbClr val="CCECFF"/>
    <a:srgbClr val="1C1C1C"/>
    <a:srgbClr val="FFCCFF"/>
    <a:srgbClr val="CCFFCC"/>
    <a:srgbClr val="DDDDDD"/>
    <a:srgbClr val="B2B2B2"/>
    <a:srgbClr val="FF99CC"/>
    <a:srgbClr val="FFCCCC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 autoAdjust="0"/>
    <p:restoredTop sz="99314" autoAdjust="0"/>
  </p:normalViewPr>
  <p:slideViewPr>
    <p:cSldViewPr>
      <p:cViewPr>
        <p:scale>
          <a:sx n="70" d="100"/>
          <a:sy n="70" d="100"/>
        </p:scale>
        <p:origin x="-912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48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8.emf"/><Relationship Id="rId1" Type="http://schemas.openxmlformats.org/officeDocument/2006/relationships/image" Target="../media/image99.emf"/><Relationship Id="rId4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55D1A-C48F-490B-807B-8E9DD8578BAC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1538"/>
            <a:ext cx="4933950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4F70EEF-BAA7-4846-8215-992335B8486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BF83F7-AA0D-432F-9CC2-51F9AD7864E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122B4C9-EC0A-4D6B-82E7-2655A232171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52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C8212-0047-4E8F-9943-DDA17FFB88B2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2EC97-1382-4695-81F5-BE961473735E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9E6D2-D0FD-430F-B1C2-31AEB7F0C50F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DA0A-3478-49F5-A483-1AA563A19E92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BCE7D-0AC7-4A60-93CD-03F9B8839DBB}" type="slidenum">
              <a:rPr lang="en-US" altLang="ja-JP"/>
              <a:pPr/>
              <a:t>78</a:t>
            </a:fld>
            <a:endParaRPr lang="en-US" altLang="ja-JP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79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39EE-4102-481C-9AF9-FF8CE8C22FA3}" type="slidenum">
              <a:rPr lang="en-US" altLang="ja-JP"/>
              <a:pPr/>
              <a:t>80</a:t>
            </a:fld>
            <a:endParaRPr lang="en-US" altLang="ja-JP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9CF6CF-104F-4F5A-8F5E-1FC5B1C8EB37}" type="slidenum">
              <a:rPr lang="en-US" altLang="ja-JP"/>
              <a:pPr/>
              <a:t>&lt;#&gt;</a:t>
            </a:fld>
            <a:endParaRPr lang="en-US" altLang="ja-JP"/>
          </a:p>
        </p:txBody>
      </p:sp>
      <p:pic>
        <p:nvPicPr>
          <p:cNvPr id="1118209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85728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EF9A4-1AB2-4712-877C-C1D1EE126AE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BB1E26-1C44-4233-B5C9-478BB894905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CBC315-0999-42FC-BA2E-A11098E500DA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nova"/>
          <p:cNvPicPr>
            <a:picLocks noChangeAspect="1" noChangeArrowheads="1"/>
          </p:cNvPicPr>
          <p:nvPr userDrawn="1"/>
        </p:nvPicPr>
        <p:blipFill>
          <a:blip r:embed="rId2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A9F1C7-14F3-4F12-A181-E1FBD9B28764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66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nova"/>
          <p:cNvPicPr>
            <a:picLocks noChangeAspect="1" noChangeArrowheads="1"/>
          </p:cNvPicPr>
          <p:nvPr userDrawn="1"/>
        </p:nvPicPr>
        <p:blipFill>
          <a:blip r:embed="rId5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9A2EDB-11DD-40ED-BF9D-47739623E35D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9" r:id="rId2"/>
    <p:sldLayoutId id="214748366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3.png"/><Relationship Id="rId5" Type="http://schemas.openxmlformats.org/officeDocument/2006/relationships/tags" Target="../tags/tag6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tags" Target="../tags/tag5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wmf"/><Relationship Id="rId4" Type="http://schemas.openxmlformats.org/officeDocument/2006/relationships/hyperlink" Target="press522-2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jpe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72132" y="5876528"/>
            <a:ext cx="300039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他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, DPF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ワーキンググループ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57686" y="5357826"/>
            <a:ext cx="435771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安東 正樹　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京都大学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理学研究科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200" dirty="0" smtClean="0"/>
              <a:t>DECIGO</a:t>
            </a:r>
            <a:r>
              <a:rPr lang="ja-JP" altLang="en-US" sz="3200" dirty="0" smtClean="0"/>
              <a:t>パスファインダー</a:t>
            </a:r>
            <a:endParaRPr lang="en-US" altLang="ja-JP" sz="3200" dirty="0">
              <a:ea typeface="HGS創英角ｺﾞｼｯｸUB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1000100" y="1500173"/>
            <a:ext cx="6643734" cy="785819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36908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8423" y="3000372"/>
            <a:ext cx="523985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467179" y="3580726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739858" y="3710903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52479" y="1071546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71538" y="1540337"/>
            <a:ext cx="43910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の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運動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質量を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推定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(23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4286248" y="1785926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86314" y="1571612"/>
            <a:ext cx="328614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同士の合体から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の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重力波を検出可能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(5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99698" y="1098842"/>
            <a:ext cx="3071834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428596" y="3143248"/>
            <a:ext cx="2714612" cy="508916"/>
          </a:xfrm>
          <a:prstGeom prst="rect">
            <a:avLst/>
          </a:prstGeom>
          <a:noFill/>
        </p:spPr>
      </p:pic>
      <p:sp>
        <p:nvSpPr>
          <p:cNvPr id="20" name="ストライプ矢印 19"/>
          <p:cNvSpPr/>
          <p:nvPr/>
        </p:nvSpPr>
        <p:spPr bwMode="auto">
          <a:xfrm>
            <a:off x="2500298" y="2357430"/>
            <a:ext cx="357190" cy="357190"/>
          </a:xfrm>
          <a:prstGeom prst="stripedRightArrow">
            <a:avLst>
              <a:gd name="adj1" fmla="val 50000"/>
              <a:gd name="adj2" fmla="val 46179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928926" y="2299640"/>
            <a:ext cx="407196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~30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個の球状星団が観測範囲内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072198" y="4171249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NGC6441</a:t>
            </a:r>
            <a:endParaRPr lang="en-US" altLang="ja-JP" sz="14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429256" y="4622254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NGC6256</a:t>
            </a:r>
            <a:endParaRPr lang="en-US" altLang="ja-JP" sz="14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500694" y="3143248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NGC7078</a:t>
            </a:r>
            <a:endParaRPr lang="en-US" altLang="ja-JP" sz="14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500562" y="3286124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NGC7093</a:t>
            </a:r>
            <a:endParaRPr lang="en-US" altLang="ja-JP" sz="14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643438" y="4429132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NGC104</a:t>
            </a:r>
            <a:endParaRPr lang="en-US" altLang="ja-JP" sz="14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6072198" y="4071942"/>
            <a:ext cx="214314" cy="142876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 rot="16200000" flipH="1">
            <a:off x="5464975" y="4321975"/>
            <a:ext cx="357190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2" name="直線コネクタ 31"/>
          <p:cNvCxnSpPr>
            <a:endCxn id="26" idx="3"/>
          </p:cNvCxnSpPr>
          <p:nvPr/>
        </p:nvCxnSpPr>
        <p:spPr bwMode="auto">
          <a:xfrm rot="5400000" flipH="1" flipV="1">
            <a:off x="5368711" y="3511331"/>
            <a:ext cx="549719" cy="428628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 rot="16200000" flipV="1">
            <a:off x="4929190" y="3643314"/>
            <a:ext cx="428628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4500562" y="4500570"/>
            <a:ext cx="214314" cy="71438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332998" y="2285992"/>
            <a:ext cx="1969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65"/>
          <p:cNvSpPr>
            <a:spLocks noChangeArrowheads="1"/>
          </p:cNvSpPr>
          <p:nvPr/>
        </p:nvSpPr>
        <p:spPr bwMode="auto">
          <a:xfrm>
            <a:off x="76200" y="3857628"/>
            <a:ext cx="3352800" cy="2000264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2571744"/>
            <a:ext cx="4143404" cy="3214710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衛星による</a:t>
            </a:r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5" y="1428736"/>
            <a:ext cx="5500726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b="1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2643182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グローバル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地球形状の基準　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ジオイド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3500438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地球ダイナミクスの総体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規模の水の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pic>
        <p:nvPicPr>
          <p:cNvPr id="15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43182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右矢印 15"/>
          <p:cNvSpPr/>
          <p:nvPr/>
        </p:nvSpPr>
        <p:spPr bwMode="auto">
          <a:xfrm>
            <a:off x="1643042" y="1928802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28794" y="1857365"/>
            <a:ext cx="5429288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CCFF"/>
                </a:solidFill>
                <a:latin typeface="HGP創英角ｺﾞｼｯｸUB" pitchFamily="50" charset="-128"/>
              </a:rPr>
              <a:t>全地球に対して、網羅的・均質な観測データ</a:t>
            </a:r>
            <a:endParaRPr kumimoji="1" lang="ja-JP" altLang="en-US" sz="2000" b="1" kern="1200" dirty="0">
              <a:solidFill>
                <a:srgbClr val="99CCFF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646247" y="5429264"/>
            <a:ext cx="2997191" cy="3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で観測された季節変化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11458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</a:t>
            </a:r>
            <a:r>
              <a:rPr lang="zh-TW" altLang="en-US" dirty="0" smtClean="0"/>
              <a:t>重力</a:t>
            </a:r>
            <a:r>
              <a:rPr lang="ja-JP" altLang="en-US" dirty="0" smtClean="0"/>
              <a:t>ミッション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35409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768153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93363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高軌道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(SST High-Low)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(SST Low-Low 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(Satellite GG)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GPS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などの測位システムで　　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　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衛星軌道を連続測定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</a:rPr>
              <a:t>2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機の衛星間の距離変動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　 から、重力場を観測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・衛星搭載の</a:t>
            </a:r>
            <a:r>
              <a:rPr lang="ja-JP" altLang="en-US" sz="1600" b="1" dirty="0" smtClean="0">
                <a:solidFill>
                  <a:srgbClr val="FFC000"/>
                </a:solidFill>
                <a:latin typeface="Tahoma" pitchFamily="34" charset="0"/>
              </a:rPr>
              <a:t>重力勾配計</a:t>
            </a:r>
            <a:endParaRPr lang="en-US" altLang="ja-JP" sz="1600" b="1" dirty="0" smtClean="0">
              <a:solidFill>
                <a:srgbClr val="FFC000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  　により、重力場を観測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・衛星擾乱を抑えるため、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ドラッグフリー制御を行う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643578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643578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643578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385765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種類の観測手法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衛星ミッション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地球重力モデル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02526" name="AutoShape 30"/>
          <p:cNvSpPr>
            <a:spLocks noChangeArrowheads="1"/>
          </p:cNvSpPr>
          <p:nvPr/>
        </p:nvSpPr>
        <p:spPr bwMode="auto">
          <a:xfrm>
            <a:off x="612775" y="1946325"/>
            <a:ext cx="4751388" cy="1800225"/>
          </a:xfrm>
          <a:prstGeom prst="roundRect">
            <a:avLst>
              <a:gd name="adj" fmla="val 6505"/>
            </a:avLst>
          </a:prstGeom>
          <a:solidFill>
            <a:srgbClr val="CCFFCC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02500" name="Rectangle 4"/>
          <p:cNvSpPr>
            <a:spLocks noChangeArrowheads="1"/>
          </p:cNvSpPr>
          <p:nvPr/>
        </p:nvSpPr>
        <p:spPr bwMode="auto">
          <a:xfrm>
            <a:off x="6643702" y="5307031"/>
            <a:ext cx="2482850" cy="765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International Centre for Global Earth Models (ICGEM) </a:t>
            </a:r>
            <a:endParaRPr lang="en-US" altLang="ja-JP" sz="1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http://icgem.gfz-potsdam.de/ICGEM/ICGEM.html</a:t>
            </a: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682627" y="1078040"/>
            <a:ext cx="438943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地球重力ポテンシャル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を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     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球面</a:t>
            </a:r>
            <a:r>
              <a:rPr lang="ja-JP" altLang="en-US" sz="20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調和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関数展開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で</a:t>
            </a: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表現</a:t>
            </a:r>
          </a:p>
        </p:txBody>
      </p:sp>
      <p:pic>
        <p:nvPicPr>
          <p:cNvPr id="100250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7038" y="1643050"/>
            <a:ext cx="3457575" cy="356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002525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55650" y="2090788"/>
            <a:ext cx="1031875" cy="24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29" name="Rectangle 33"/>
          <p:cNvSpPr>
            <a:spLocks noChangeArrowheads="1"/>
          </p:cNvSpPr>
          <p:nvPr/>
        </p:nvSpPr>
        <p:spPr bwMode="auto">
          <a:xfrm>
            <a:off x="1619250" y="4513313"/>
            <a:ext cx="37433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Legendre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陪関数</a:t>
            </a:r>
          </a:p>
        </p:txBody>
      </p:sp>
      <p:pic>
        <p:nvPicPr>
          <p:cNvPr id="1002531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187450" y="3913238"/>
            <a:ext cx="1081088" cy="233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2" name="Rectangle 36"/>
          <p:cNvSpPr>
            <a:spLocks noChangeArrowheads="1"/>
          </p:cNvSpPr>
          <p:nvPr/>
        </p:nvSpPr>
        <p:spPr bwMode="auto">
          <a:xfrm>
            <a:off x="2268538" y="3817988"/>
            <a:ext cx="30956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重力定数</a:t>
            </a: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地球質量</a:t>
            </a:r>
            <a:r>
              <a:rPr lang="en-US" altLang="ja-JP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地球半径</a:t>
            </a:r>
          </a:p>
        </p:txBody>
      </p:sp>
      <p:pic>
        <p:nvPicPr>
          <p:cNvPr id="1002534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212850" y="4238675"/>
            <a:ext cx="838200" cy="231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5" name="Rectangle 39"/>
          <p:cNvSpPr>
            <a:spLocks noChangeArrowheads="1"/>
          </p:cNvSpPr>
          <p:nvPr/>
        </p:nvSpPr>
        <p:spPr bwMode="auto">
          <a:xfrm>
            <a:off x="2266950" y="4141838"/>
            <a:ext cx="244792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軌道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半径</a:t>
            </a: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経度</a:t>
            </a: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緯度</a:t>
            </a:r>
          </a:p>
        </p:txBody>
      </p:sp>
      <p:sp>
        <p:nvSpPr>
          <p:cNvPr id="1002537" name="Rectangle 41"/>
          <p:cNvSpPr>
            <a:spLocks noChangeArrowheads="1"/>
          </p:cNvSpPr>
          <p:nvPr/>
        </p:nvSpPr>
        <p:spPr bwMode="auto">
          <a:xfrm>
            <a:off x="676282" y="5065777"/>
            <a:ext cx="482441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  </a:t>
            </a:r>
            <a:r>
              <a:rPr lang="en-US" altLang="ja-JP" sz="1800" b="1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b="1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地球内部の質量分布に依存する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衛星による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測定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</a:rPr>
              <a:t>などの観測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から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求める 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34554" y="2506760"/>
            <a:ext cx="3630040" cy="679356"/>
          </a:xfrm>
          <a:prstGeom prst="rect">
            <a:avLst/>
          </a:prstGeom>
        </p:spPr>
      </p:pic>
      <p:pic>
        <p:nvPicPr>
          <p:cNvPr id="21" name="図 20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68010" y="3348221"/>
            <a:ext cx="3607655" cy="25373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255619" y="4572008"/>
            <a:ext cx="387423" cy="217067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968379" y="1028626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衛星重力ミッション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による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観測性能の比較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7830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857364"/>
            <a:ext cx="7739205" cy="48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643702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11321" y="1457254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球面調和関数展開係数の観測精度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3753053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200km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857224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000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5000628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2143108" y="3857628"/>
            <a:ext cx="5000660" cy="714380"/>
          </a:xfrm>
          <a:prstGeom prst="roundRect">
            <a:avLst>
              <a:gd name="adj" fmla="val 5018"/>
            </a:avLst>
          </a:prstGeom>
          <a:solidFill>
            <a:srgbClr val="FFFFFF">
              <a:alpha val="9804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GOCE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DPF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928802"/>
            <a:ext cx="2643206" cy="1803987"/>
          </a:xfrm>
          <a:prstGeom prst="rect">
            <a:avLst/>
          </a:prstGeom>
          <a:noFill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214414" y="1071546"/>
            <a:ext cx="66437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同じ観測方式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(Satellite GG)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214546" y="3857628"/>
            <a:ext cx="54292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衛星搭載の重力勾配計により、重力場を観測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衛星擾乱を抑えるため、ドラッグフリー制御を行う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28662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 b="29528"/>
          <a:stretch>
            <a:fillRect/>
          </a:stretch>
        </p:blipFill>
        <p:spPr bwMode="auto">
          <a:xfrm>
            <a:off x="6460615" y="1886236"/>
            <a:ext cx="1897599" cy="189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072066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(JAXA, 2015-)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000100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b="1" dirty="0" smtClean="0">
                <a:solidFill>
                  <a:srgbClr val="FFC000"/>
                </a:solidFill>
                <a:latin typeface="Tahoma" pitchFamily="34" charset="0"/>
              </a:rPr>
              <a:t>295km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3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b="1" dirty="0" smtClean="0">
                <a:solidFill>
                  <a:srgbClr val="FFC000"/>
                </a:solidFill>
                <a:latin typeface="Tahoma" pitchFamily="34" charset="0"/>
              </a:rPr>
              <a:t>5x10</a:t>
            </a:r>
            <a:r>
              <a:rPr lang="en-US" altLang="ja-JP" sz="1800" b="1" baseline="30000" dirty="0" smtClean="0">
                <a:solidFill>
                  <a:srgbClr val="FFC000"/>
                </a:solidFill>
                <a:latin typeface="Tahoma" pitchFamily="34" charset="0"/>
              </a:rPr>
              <a:t>-12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0.5m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1,200 kg</a:t>
            </a:r>
            <a:endParaRPr kumimoji="1" lang="ja-JP" altLang="en-US" sz="1800" b="1" kern="1200" dirty="0">
              <a:solidFill>
                <a:srgbClr val="FFC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214942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500km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9x10</a:t>
            </a:r>
            <a:r>
              <a:rPr lang="en-US" altLang="ja-JP" sz="1800" b="1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0.3m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lang="en-US" altLang="ja-JP" sz="1800" b="1" dirty="0" smtClean="0">
                <a:solidFill>
                  <a:srgbClr val="FFCCFF"/>
                </a:solidFill>
                <a:latin typeface="Tahoma" pitchFamily="34" charset="0"/>
              </a:rPr>
              <a:t>35</a:t>
            </a:r>
            <a:r>
              <a:rPr kumimoji="1" lang="en-US" altLang="ja-JP" sz="18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 kg</a:t>
            </a:r>
            <a:endParaRPr kumimoji="1" lang="ja-JP" altLang="en-US" sz="18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858016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(1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桁のマージン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</a:rPr>
              <a:t>あり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11189" y="1142984"/>
            <a:ext cx="6461141" cy="4000528"/>
            <a:chOff x="611189" y="1142984"/>
            <a:chExt cx="6461141" cy="4000528"/>
          </a:xfrm>
        </p:grpSpPr>
        <p:sp>
          <p:nvSpPr>
            <p:cNvPr id="16" name="下矢印 15"/>
            <p:cNvSpPr/>
            <p:nvPr/>
          </p:nvSpPr>
          <p:spPr bwMode="auto">
            <a:xfrm>
              <a:off x="2944360" y="471488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02501" name="Rectangle 5"/>
            <p:cNvSpPr>
              <a:spLocks noChangeArrowheads="1"/>
            </p:cNvSpPr>
            <p:nvPr/>
          </p:nvSpPr>
          <p:spPr bwMode="auto">
            <a:xfrm>
              <a:off x="611189" y="1142984"/>
              <a:ext cx="646114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低次係数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大スケール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で良い感度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高いセンサ感度</a:t>
              </a:r>
              <a:endPara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42910" y="1571612"/>
            <a:ext cx="6143668" cy="2500330"/>
            <a:chOff x="642910" y="1571612"/>
            <a:chExt cx="6143668" cy="2500330"/>
          </a:xfrm>
        </p:grpSpPr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42910" y="1571612"/>
              <a:ext cx="6143668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高次係数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小スケール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で悪化        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高い軌道高度</a:t>
              </a:r>
              <a:endParaRPr lang="ja-JP" altLang="en-US" sz="2000" b="1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下矢印 16"/>
            <p:cNvSpPr/>
            <p:nvPr/>
          </p:nvSpPr>
          <p:spPr bwMode="auto">
            <a:xfrm flipV="1">
              <a:off x="5659004" y="364331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500034" y="1428736"/>
            <a:ext cx="4429156" cy="3143272"/>
          </a:xfrm>
          <a:prstGeom prst="roundRect">
            <a:avLst>
              <a:gd name="adj" fmla="val 5018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の現状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596" y="1000108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CHAMP,GRACE, GOCE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1472" y="1428736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・地球形状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2190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次までの係数データ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(GRACE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など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2008)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071538" y="2500306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43642" y="2456164"/>
            <a:ext cx="3643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高精度・高分解能な地球形状基準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71472" y="2928934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・時間変動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アマゾン流域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ヒマラヤなどの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　　陸水季節変動の観測データ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地震による地殻変形の観測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スマトラ沖地震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2004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28736"/>
            <a:ext cx="3645204" cy="231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919421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572264" y="3857628"/>
            <a:ext cx="235745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季節変化や地殻変動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1357290" y="4643446"/>
            <a:ext cx="4786346" cy="500066"/>
            <a:chOff x="1357290" y="4643446"/>
            <a:chExt cx="4786346" cy="500066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643042" y="4643446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2012</a:t>
              </a:r>
              <a:r>
                <a:rPr kumimoji="1" lang="ja-JP" altLang="en-US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年頃には運用寿命を迎える見込み</a:t>
              </a:r>
              <a:endPara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>
              <a:off x="1357290" y="4714884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00034" y="5214950"/>
            <a:ext cx="8358246" cy="1071570"/>
            <a:chOff x="500034" y="5214950"/>
            <a:chExt cx="8358246" cy="1071570"/>
          </a:xfrm>
        </p:grpSpPr>
        <p:sp>
          <p:nvSpPr>
            <p:cNvPr id="1094664" name="Rectangle 3"/>
            <p:cNvSpPr>
              <a:spLocks noChangeArrowheads="1"/>
            </p:cNvSpPr>
            <p:nvPr/>
          </p:nvSpPr>
          <p:spPr bwMode="auto">
            <a:xfrm>
              <a:off x="1000100" y="5572140"/>
              <a:ext cx="428628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をベース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レーザー測距を追加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2016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年打ち上げ見込み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500034" y="5214950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GRACE-FO</a:t>
              </a:r>
              <a:r>
                <a:rPr kumimoji="1" lang="ja-JP" altLang="en-US" sz="20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が採択</a:t>
              </a:r>
              <a:r>
                <a:rPr kumimoji="1" lang="ja-JP" altLang="en-US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(NASA)</a:t>
              </a:r>
              <a:endPara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右矢印 23"/>
            <p:cNvSpPr/>
            <p:nvPr/>
          </p:nvSpPr>
          <p:spPr bwMode="auto">
            <a:xfrm>
              <a:off x="4857752" y="5643578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5286380" y="5429264"/>
              <a:ext cx="357190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r>
                <a:rPr kumimoji="1" lang="ja-JP" altLang="en-US" sz="20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による国際観測網の補完</a:t>
              </a: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</a:rPr>
                <a:t>国際共同観測</a:t>
              </a: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 bwMode="auto">
          <a:xfrm>
            <a:off x="6072198" y="2571744"/>
            <a:ext cx="1357322" cy="3214710"/>
          </a:xfrm>
          <a:prstGeom prst="rect">
            <a:avLst/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143108" y="2500306"/>
            <a:ext cx="3214711" cy="3286148"/>
          </a:xfrm>
          <a:prstGeom prst="rect">
            <a:avLst/>
          </a:prstGeom>
          <a:solidFill>
            <a:schemeClr val="bg1">
              <a:alpha val="2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803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49" y="2285992"/>
            <a:ext cx="6556423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地球重力場・重力波の観測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28728" y="1430995"/>
            <a:ext cx="45005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EGM2008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(2190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次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データ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軌道高度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500km,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極軌道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285852" y="1071546"/>
            <a:ext cx="27860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重力場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計算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572396" y="5572140"/>
            <a:ext cx="1500166" cy="6001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重力</a:t>
            </a: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加速度 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単位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mgal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</a:rPr>
              <a:t>l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&gt;2 </a:t>
            </a: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高度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500km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1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286512" y="3357562"/>
            <a:ext cx="1143008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重力波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428860" y="4143380"/>
            <a:ext cx="142876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地球重力場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　     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357554" y="2928934"/>
            <a:ext cx="500066" cy="7143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 type="stealth" w="lg" len="lg"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857620" y="2714620"/>
            <a:ext cx="115252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Orbital Freq. (0.176 mHz)</a:t>
            </a:r>
          </a:p>
        </p:txBody>
      </p:sp>
      <p:sp>
        <p:nvSpPr>
          <p:cNvPr id="17" name="右矢印 16"/>
          <p:cNvSpPr/>
          <p:nvPr/>
        </p:nvSpPr>
        <p:spPr bwMode="auto">
          <a:xfrm>
            <a:off x="5214942" y="1430995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715008" y="128811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地球重力場観測と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重力波観測の両立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</a:t>
            </a:r>
            <a:r>
              <a:rPr lang="ja-JP" altLang="en-US" sz="2800" b="1" dirty="0" smtClean="0"/>
              <a:t>目次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r>
              <a:rPr lang="en-US" altLang="ja-JP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ja-JP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DPF</a:t>
            </a: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の科学的意義</a:t>
            </a:r>
            <a:endParaRPr lang="en-US" altLang="ja-JP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衛星概要と開発状況</a:t>
            </a:r>
            <a:endParaRPr lang="en-US" altLang="ja-JP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まとめ</a:t>
            </a: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衛星概要と開発状況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2"/>
            <a:ext cx="3397250" cy="1354138"/>
            <a:chOff x="3235" y="3192"/>
            <a:chExt cx="2140" cy="853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試験マス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99FF99"/>
                  </a:solidFill>
                  <a:latin typeface="Tahoma" pitchFamily="34" charset="0"/>
                </a:rPr>
                <a:t>安定化</a:t>
              </a:r>
              <a:r>
                <a:rPr kumimoji="1" lang="ja-JP" altLang="en-US" sz="1600" b="1" kern="1200" dirty="0" smtClean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  <a:r>
                <a:rPr kumimoji="1" lang="ja-JP" altLang="en-US" sz="1600" b="1" kern="1200" dirty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光源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84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137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857232"/>
            <a:ext cx="71426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768099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b="1" dirty="0" smtClean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SPRINT-B/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ERG       (~2013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+mn-lt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857224" y="4357694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43512"/>
              <a:ext cx="4572032" cy="757130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857224" y="4786322"/>
              <a:ext cx="4500594" cy="1571636"/>
            </a:xfrm>
            <a:prstGeom prst="roundRect">
              <a:avLst>
                <a:gd name="adj" fmla="val 12514"/>
              </a:avLst>
            </a:prstGeom>
            <a:solidFill>
              <a:srgbClr val="CCECFF">
                <a:alpha val="10000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Rectangle 41"/>
            <p:cNvSpPr>
              <a:spLocks noChangeArrowheads="1"/>
            </p:cNvSpPr>
            <p:nvPr/>
          </p:nvSpPr>
          <p:spPr bwMode="auto">
            <a:xfrm>
              <a:off x="928662" y="4786322"/>
              <a:ext cx="4214842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DPF: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 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す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5" name="AutoShape 33"/>
            <p:cNvSpPr>
              <a:spLocks noChangeArrowheads="1"/>
            </p:cNvSpPr>
            <p:nvPr/>
          </p:nvSpPr>
          <p:spPr bwMode="auto">
            <a:xfrm rot="5400000">
              <a:off x="2205813" y="4152113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2143108" y="5896293"/>
              <a:ext cx="3429024" cy="461665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rPr>
                <a:t>度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　スケジュール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953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2009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1098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3242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4672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6817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68961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29586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066088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コンポーネント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完成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各種環境試験に合格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000364" y="4982846"/>
            <a:ext cx="328614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ミッション提案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TRL 4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以上が必要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‘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基本技術要素が同時に動作し、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実証モデルとして性能を発揮し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ていること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’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933486" y="4091539"/>
            <a:ext cx="12096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概念設計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b="1" dirty="0" err="1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857884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091539"/>
            <a:ext cx="113818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091539"/>
            <a:ext cx="1176283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総合試験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3571868" y="4643446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714884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3" name="図 22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40843"/>
            <a:ext cx="8489660" cy="245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00444" y="917575"/>
            <a:ext cx="5172084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390928" y="1857364"/>
            <a:ext cx="5257807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060765" y="1857364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試験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>
              <a:lnSpc>
                <a:spcPct val="114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安定化レーザー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lang="en-US" altLang="ja-JP" sz="1800" b="1" dirty="0" smtClean="0">
                <a:solidFill>
                  <a:srgbClr val="B2B2B2"/>
                </a:solidFill>
                <a:latin typeface="Tahoma" pitchFamily="34" charset="0"/>
              </a:rPr>
              <a:t>, 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制御</a:t>
            </a:r>
            <a:endParaRPr kumimoji="1" lang="ja-JP" altLang="en-US" sz="1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676680" y="3929066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748118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284648" y="3249792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456020" y="1285860"/>
            <a:ext cx="49021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676680" y="3857628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676680" y="5650072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  が進行中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5718" y="28542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43636" y="5000636"/>
            <a:ext cx="2143140" cy="74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4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終わり</a:t>
            </a:r>
            <a:endParaRPr kumimoji="1" lang="ja-JP" altLang="en-US" sz="4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バックアップ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43174" y="997205"/>
            <a:ext cx="588643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0" y="2000240"/>
            <a:ext cx="4884811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857488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サポート・協力体制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857232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LISA-DECIGO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Dan Debra: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ドラッグフリーへの協力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・東京大学ビッグバンセンター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(RESCEU)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を主要プロジェクトとしてサポート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(2009.4-)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・地球重力場観測グループ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京大理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東大地震研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地球研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NAOJ)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データ解析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得られる科学的成果の検討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・国立天文台 先端技術センター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(ATC)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中核機関としての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サポート　議論開始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運用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85786" y="1142984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回のペースで順調に運用中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000100" y="1643050"/>
            <a:ext cx="4429156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伝達関数測定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DC gain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3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軸制御時のスペクトル測定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2000232" y="2571744"/>
            <a:ext cx="5500726" cy="3857652"/>
            <a:chOff x="1733" y="572"/>
            <a:chExt cx="4027" cy="2979"/>
          </a:xfrm>
        </p:grpSpPr>
        <p:pic>
          <p:nvPicPr>
            <p:cNvPr id="31" name="Picture 21" descr="100221_NoisePl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3" y="583"/>
              <a:ext cx="4027" cy="2968"/>
            </a:xfrm>
            <a:prstGeom prst="rect">
              <a:avLst/>
            </a:prstGeom>
            <a:noFill/>
          </p:spPr>
        </p:pic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2588" y="572"/>
              <a:ext cx="2695" cy="23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スピン安定時・</a:t>
              </a:r>
              <a:r>
                <a:rPr kumimoji="1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軸制御時のノイズ測定結果</a:t>
              </a: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343" y="1372"/>
              <a:ext cx="77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スピン安定</a:t>
              </a: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837" y="2836"/>
              <a:ext cx="93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軸地球指向</a:t>
              </a: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4179" y="2918"/>
              <a:ext cx="1076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軸慣性系固定</a:t>
              </a: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>
              <a:off x="3124" y="1121"/>
              <a:ext cx="0" cy="223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3022" y="912"/>
              <a:ext cx="1480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衛星回転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(3rpm)</a:t>
              </a: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に伴うノイズ</a:t>
              </a:r>
            </a:p>
          </p:txBody>
        </p:sp>
      </p:grp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4857752" y="1857364"/>
            <a:ext cx="344488" cy="453858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5429256" y="1857364"/>
            <a:ext cx="34290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6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月より観測を計画中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1000100" y="4071942"/>
            <a:ext cx="4572032" cy="2357454"/>
          </a:xfrm>
          <a:prstGeom prst="roundRect">
            <a:avLst>
              <a:gd name="adj" fmla="val 10117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5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571612"/>
            <a:ext cx="3341487" cy="227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5786" y="1571612"/>
            <a:ext cx="5643602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衛星重心位置が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干渉計中心より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10cm</a:t>
            </a:r>
            <a:r>
              <a:rPr lang="ja-JP" altLang="en-US" sz="2000" b="1" dirty="0" err="1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ほど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低い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機械的インターフェース条件ぎりぎり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太陽電池パドルの変動周期が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    観測帯域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内に入る恐れ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42910" y="1069287"/>
            <a:ext cx="47149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: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仕様を満たす構成は検討済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4214818"/>
            <a:ext cx="2137069" cy="210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57290" y="5643578"/>
            <a:ext cx="470538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バス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太陽電池パドル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の構成を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変更した構成での検討を進める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 rot="5400000">
            <a:off x="2634441" y="5009369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252545" y="4071942"/>
            <a:ext cx="3962397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問題点は、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標準バスに手を加えない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という要請に大きく起因している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 rot="5400000">
            <a:off x="7161740" y="3696779"/>
            <a:ext cx="285754" cy="607451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　再検討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29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943360" cy="43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00034" y="1285860"/>
            <a:ext cx="421484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 改良案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検討結果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42910" y="1785926"/>
            <a:ext cx="442915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太陽電池パドルの展開機構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標準構成部品の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組み合わせの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変更で対応可能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新規開発部品はない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42910" y="3359538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姿勢・ドラッグフリー制御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剛性・重心位置など特性向上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マスト構造が簡略化できる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642910" y="4857760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要検討事項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スラスタ噴射との干渉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GPS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取り付け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放熱面の干渉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…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928670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観測モード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ＧＰＳ受信機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+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加速度計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 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重力勾配計</a:t>
            </a:r>
            <a:endParaRPr kumimoji="1" lang="ja-JP" altLang="en-US" sz="2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857752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57752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1571612"/>
            <a:ext cx="4143404" cy="2786082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96941" y="1071547"/>
            <a:ext cx="7532711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b="1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1643050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92407" y="2357430"/>
            <a:ext cx="166527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648324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2500306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地球規模の水の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4714876" y="4500570"/>
            <a:ext cx="4143404" cy="1857388"/>
            <a:chOff x="4714876" y="4500570"/>
            <a:chExt cx="4143404" cy="1857388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714876" y="4500570"/>
              <a:ext cx="3857652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運用中の衛星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2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機の衛星の編隊飛行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GOCE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  1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機の衛星に重力勾配計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4714876" y="5572140"/>
              <a:ext cx="4143404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次世代計画 </a:t>
              </a:r>
              <a:r>
                <a:rPr lang="en-US" altLang="ja-JP" sz="1800" b="1" dirty="0" smtClean="0">
                  <a:solidFill>
                    <a:srgbClr val="F8F8F8"/>
                  </a:solidFill>
                  <a:latin typeface="Tahoma" pitchFamily="34" charset="0"/>
                </a:rPr>
                <a:t>: GRACE2</a:t>
              </a: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GRACE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と同等の構成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・感度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84424" name="Rectangle 8"/>
          <p:cNvSpPr>
            <a:spLocks noChangeArrowheads="1"/>
          </p:cNvSpPr>
          <p:nvPr/>
        </p:nvSpPr>
        <p:spPr bwMode="auto">
          <a:xfrm>
            <a:off x="179388" y="836613"/>
            <a:ext cx="8856662" cy="5616575"/>
          </a:xfrm>
          <a:prstGeom prst="rect">
            <a:avLst/>
          </a:prstGeom>
          <a:solidFill>
            <a:srgbClr val="FFFFFF">
              <a:alpha val="95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84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0100" y="3690938"/>
            <a:ext cx="4143375" cy="79057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</p:spPr>
      </p:pic>
      <p:sp>
        <p:nvSpPr>
          <p:cNvPr id="108441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ja-JP" altLang="ja-JP">
              <a:latin typeface="平成角ゴシック" charset="-128"/>
              <a:ea typeface="平成角ゴシック" charset="-128"/>
            </a:endParaRPr>
          </a:p>
        </p:txBody>
      </p:sp>
      <p:sp>
        <p:nvSpPr>
          <p:cNvPr id="1084420" name="Rectangle 3"/>
          <p:cNvSpPr>
            <a:spLocks noChangeArrowheads="1"/>
          </p:cNvSpPr>
          <p:nvPr/>
        </p:nvSpPr>
        <p:spPr bwMode="auto">
          <a:xfrm>
            <a:off x="468313" y="920750"/>
            <a:ext cx="8424862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CHAMP(2000.7)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400km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静電型加速度計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搭載　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非重力ドラッグ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（大気抵抗、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輻射圧等）を検知して補正・・・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ジオイド精度数</a:t>
            </a:r>
            <a:r>
              <a:rPr lang="en-US" altLang="ja-JP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cm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GRACE(2002.3)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500km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双子衛星 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 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軌道の空間微分検知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空間微分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による高次（短波長）項の強調・・・精度数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mm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GOCE(2009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予定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300km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重力偏差計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重力の空間微分、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					高次項の強調</a:t>
            </a:r>
          </a:p>
        </p:txBody>
      </p:sp>
      <p:pic>
        <p:nvPicPr>
          <p:cNvPr id="1084421" name="Picture 4" descr="grac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333375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4422" name="Rectangle 3"/>
          <p:cNvSpPr>
            <a:spLocks noChangeArrowheads="1"/>
          </p:cNvSpPr>
          <p:nvPr/>
        </p:nvSpPr>
        <p:spPr bwMode="auto">
          <a:xfrm>
            <a:off x="288925" y="6073775"/>
            <a:ext cx="600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GRACE</a:t>
            </a:r>
            <a:r>
              <a:rPr lang="ja-JP" altLang="en-US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で検知された密度（</a:t>
            </a:r>
            <a:r>
              <a:rPr lang="en-US" altLang="ja-JP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=</a:t>
            </a:r>
            <a:r>
              <a:rPr lang="ja-JP" altLang="en-US" sz="1800" b="1" dirty="0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水分布）変化</a:t>
            </a:r>
          </a:p>
        </p:txBody>
      </p:sp>
      <p:sp>
        <p:nvSpPr>
          <p:cNvPr id="1084423" name="Rectangle 3"/>
          <p:cNvSpPr>
            <a:spLocks noChangeArrowheads="1"/>
          </p:cNvSpPr>
          <p:nvPr/>
        </p:nvSpPr>
        <p:spPr bwMode="auto">
          <a:xfrm>
            <a:off x="4568825" y="4481513"/>
            <a:ext cx="43243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重力ポテンシャルの球面調和関数展開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・通常は軌道高度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(r-R)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程度の空間分解能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・空間微分を検知することにより高次項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l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：大）が強調される</a:t>
            </a:r>
          </a:p>
        </p:txBody>
      </p:sp>
      <p:sp>
        <p:nvSpPr>
          <p:cNvPr id="1084426" name="Rectangle 10"/>
          <p:cNvSpPr>
            <a:spLocks noChangeArrowheads="1"/>
          </p:cNvSpPr>
          <p:nvPr/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諸外国の衛星重力ミッション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(1)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468313" y="692150"/>
            <a:ext cx="511175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llenging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ini-satellite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ayload)</a:t>
            </a:r>
          </a:p>
        </p:txBody>
      </p:sp>
      <p:sp>
        <p:nvSpPr>
          <p:cNvPr id="1025028" name="Rectangle 4"/>
          <p:cNvSpPr>
            <a:spLocks noChangeArrowheads="1"/>
          </p:cNvSpPr>
          <p:nvPr/>
        </p:nvSpPr>
        <p:spPr bwMode="auto">
          <a:xfrm>
            <a:off x="611188" y="1196975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衛星に搭載した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精密軌道決定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 </a:t>
            </a:r>
          </a:p>
        </p:txBody>
      </p:sp>
      <p:sp>
        <p:nvSpPr>
          <p:cNvPr id="1025029" name="Rectangle 5"/>
          <p:cNvSpPr>
            <a:spLocks noChangeArrowheads="1"/>
          </p:cNvSpPr>
          <p:nvPr/>
        </p:nvSpPr>
        <p:spPr bwMode="auto">
          <a:xfrm>
            <a:off x="611188" y="2098675"/>
            <a:ext cx="4824412" cy="3922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  2000.07.15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設計寿命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  凖極・円軌道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470km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傾斜角  83度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      DLR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CNES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NASA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receiver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（STAR加速度計）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測定周波数     0.0001－0.1Hz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　     ±0.0001ms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測定分解能  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　　＜3×10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-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-8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角加速度　  ＜1×10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-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rad･s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 receiver        周波数  50Hz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(3) LRR（レーザー反射器）       口径　38.0mm×4枚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(4) OVM/FRD（スカラー／ベクトル磁力計）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       ±65,000nT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測定精度       ＜0.5nT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空間分解能     150m（along the orbit）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(5) DIDM（イオン測定器）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衛星寸法       4.3m（長さ）×0.75m（高さ）×1.62m（底部）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       磁力計取付展開ブーム長　4m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       522kg　（ペイロード重量　25kg）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       140W（ペイロード　45W）</a:t>
            </a:r>
          </a:p>
        </p:txBody>
      </p:sp>
      <p:pic>
        <p:nvPicPr>
          <p:cNvPr id="1025031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488" y="1600200"/>
            <a:ext cx="3921125" cy="2765425"/>
          </a:xfrm>
          <a:prstGeom prst="rect">
            <a:avLst/>
          </a:prstGeom>
          <a:noFill/>
        </p:spPr>
      </p:pic>
      <p:sp>
        <p:nvSpPr>
          <p:cNvPr id="1025032" name="Rectangle 8"/>
          <p:cNvSpPr>
            <a:spLocks noChangeArrowheads="1"/>
          </p:cNvSpPr>
          <p:nvPr/>
        </p:nvSpPr>
        <p:spPr bwMode="auto">
          <a:xfrm>
            <a:off x="5651500" y="4797425"/>
            <a:ext cx="3168650" cy="1301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参考：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GFZ Potsdam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http://op.gfz-potsdam.de/champ/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総覧 世界の地球観測衛星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－web版－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財団法人　リモート・センシング技術センター</a:t>
            </a:r>
            <a:endParaRPr kumimoji="1" lang="ja-JP" altLang="en-US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http://www.restec.or.jp/databook/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(2)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020934" name="Picture 6" descr="GRACE_D2001_0828_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08050"/>
            <a:ext cx="3551238" cy="5400675"/>
          </a:xfrm>
          <a:prstGeom prst="rect">
            <a:avLst/>
          </a:prstGeom>
          <a:noFill/>
        </p:spPr>
      </p:pic>
      <p:sp>
        <p:nvSpPr>
          <p:cNvPr id="1020935" name="Rectangle 7"/>
          <p:cNvSpPr>
            <a:spLocks noChangeArrowheads="1"/>
          </p:cNvSpPr>
          <p:nvPr/>
        </p:nvSpPr>
        <p:spPr bwMode="auto">
          <a:xfrm>
            <a:off x="468313" y="692150"/>
            <a:ext cx="48244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ecovery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nd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limate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xperiment)</a:t>
            </a:r>
          </a:p>
        </p:txBody>
      </p:sp>
      <p:sp>
        <p:nvSpPr>
          <p:cNvPr id="1020938" name="Rectangle 10"/>
          <p:cNvSpPr>
            <a:spLocks noChangeArrowheads="1"/>
          </p:cNvSpPr>
          <p:nvPr/>
        </p:nvSpPr>
        <p:spPr bwMode="auto">
          <a:xfrm>
            <a:off x="539750" y="1341438"/>
            <a:ext cx="49688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機の衛星のタンデム飛行による衛星重力ミッション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GPS,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マイクロ波リンクによる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衛星の相対距離変化測定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電離層・大気圏の垂直構造の観測</a:t>
            </a:r>
          </a:p>
        </p:txBody>
      </p:sp>
      <p:sp>
        <p:nvSpPr>
          <p:cNvPr id="1020939" name="Rectangle 11"/>
          <p:cNvSpPr>
            <a:spLocks noChangeArrowheads="1"/>
          </p:cNvSpPr>
          <p:nvPr/>
        </p:nvSpPr>
        <p:spPr bwMode="auto">
          <a:xfrm>
            <a:off x="611188" y="2328863"/>
            <a:ext cx="4824412" cy="4124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2002.03.17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	太陽同期軌道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軌道傾斜角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89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NASA(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米国）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DLR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（ドイツ）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(1) KBR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バンド測距装置）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受信機を組み合わせたマイクロ波リンク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衛星間距離変化決定精度　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1μm/s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(2) ACC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（相対距離変化補正用加速度計）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加速度分解能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1×10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CSA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（衛星方向感知恒星カメラ）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(4) GPS Receiver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衛星航行データおよび地球周縁掩蔽による電離層・大気圏の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垂直構造データ取得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(5) LRR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（レーザ反射器）   測距精度  ＜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5mm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衛星形状・寸法  台形断面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3.122m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（長さ）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×0.72m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（高さ）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×1.642m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（底部幅）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432kg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40kg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、燃料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34kg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210W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75W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、熱制御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開発費用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9,680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万ドル 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機合計）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(3)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2980" name="Rectangle 4"/>
          <p:cNvSpPr>
            <a:spLocks noChangeArrowheads="1"/>
          </p:cNvSpPr>
          <p:nvPr/>
        </p:nvSpPr>
        <p:spPr bwMode="auto">
          <a:xfrm>
            <a:off x="468313" y="692150"/>
            <a:ext cx="828040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 and steady-state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cean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irculation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xplorer )</a:t>
            </a:r>
          </a:p>
        </p:txBody>
      </p:sp>
      <p:sp>
        <p:nvSpPr>
          <p:cNvPr id="1022981" name="Rectangle 5"/>
          <p:cNvSpPr>
            <a:spLocks noChangeArrowheads="1"/>
          </p:cNvSpPr>
          <p:nvPr/>
        </p:nvSpPr>
        <p:spPr bwMode="auto">
          <a:xfrm>
            <a:off x="539750" y="1341438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地球の重力場を観測し、高精度かつ高空間分解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能のグローバルモデルを定める。</a:t>
            </a:r>
          </a:p>
        </p:txBody>
      </p:sp>
      <p:sp>
        <p:nvSpPr>
          <p:cNvPr id="1022982" name="Rectangle 6"/>
          <p:cNvSpPr>
            <a:spLocks noChangeArrowheads="1"/>
          </p:cNvSpPr>
          <p:nvPr/>
        </p:nvSpPr>
        <p:spPr bwMode="auto">
          <a:xfrm>
            <a:off x="611188" y="2328863"/>
            <a:ext cx="4824412" cy="2713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</a:t>
            </a:r>
            <a:r>
              <a:rPr kumimoji="1" lang="en-US" altLang="ja-JP" sz="1200" b="1" kern="1200" dirty="0" smtClean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2009.4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太陽同期軌道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2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 km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傾斜角  96.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ESA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Gradiometer ×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pairs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3軸サーボ制御加速時計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加速度計のペアベースライン長　0.5m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加速度計ノイズ</a:t>
            </a:r>
            <a:r>
              <a:rPr kumimoji="1" lang="ja-JP" altLang="en-US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&lt; 1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(5 mHz – 0.1 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GPS/GLONASS receiver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（測地用）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Laser </a:t>
            </a:r>
            <a:r>
              <a:rPr kumimoji="1" lang="en-US" altLang="ja-JP" sz="1200" b="1" kern="1200" dirty="0" err="1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Retroreflector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必要電力 760W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　　　　1,200kg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（打上げ時）</a:t>
            </a:r>
          </a:p>
        </p:txBody>
      </p:sp>
      <p:pic>
        <p:nvPicPr>
          <p:cNvPr id="1022985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810000" cy="2600325"/>
          </a:xfrm>
          <a:prstGeom prst="rect">
            <a:avLst/>
          </a:prstGeom>
          <a:noFill/>
        </p:spPr>
      </p:pic>
      <p:sp>
        <p:nvSpPr>
          <p:cNvPr id="1022987" name="Rectangle 11"/>
          <p:cNvSpPr>
            <a:spLocks noChangeArrowheads="1"/>
          </p:cNvSpPr>
          <p:nvPr/>
        </p:nvSpPr>
        <p:spPr bwMode="auto">
          <a:xfrm>
            <a:off x="6800850" y="4432300"/>
            <a:ext cx="20542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ＭＳ Ｐゴシック" pitchFamily="50" charset="-128"/>
                <a:cs typeface="+mn-cs"/>
              </a:rPr>
              <a:t>GOCE (Courtesy of ESA)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GRACE2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214422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 --- 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と同等の感度を持つ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高感度干渉計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衛星のドラッグフリー精密制御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072066" y="1857364"/>
            <a:ext cx="3929090" cy="35719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214818"/>
            <a:ext cx="5776954" cy="17266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小型科学衛星シリーズ選定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857496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(~2013)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今年度選定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b="1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6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6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4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1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2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7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4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7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2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6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2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b="1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レーザー干渉計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48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5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6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931206"/>
            <a:ext cx="7358114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宇宙分野における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新しいサイエンスの可能性として評価を受けている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JAXA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　戦略的開発経費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加速ミッション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として採択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次ミッションの有力候補の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1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なっている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</p:txBody>
      </p:sp>
      <p:grpSp>
        <p:nvGrpSpPr>
          <p:cNvPr id="2" name="グループ化 11"/>
          <p:cNvGrpSpPr/>
          <p:nvPr/>
        </p:nvGrpSpPr>
        <p:grpSpPr>
          <a:xfrm>
            <a:off x="1000100" y="2941636"/>
            <a:ext cx="6572296" cy="852455"/>
            <a:chOff x="1000100" y="2941636"/>
            <a:chExt cx="6572296" cy="852455"/>
          </a:xfrm>
        </p:grpSpPr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1000100" y="33736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を目指して再スタート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5400000">
              <a:off x="2950361" y="2736055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12"/>
          <p:cNvGrpSpPr/>
          <p:nvPr/>
        </p:nvGrpSpPr>
        <p:grpSpPr>
          <a:xfrm>
            <a:off x="1428728" y="3835320"/>
            <a:ext cx="6929486" cy="2409971"/>
            <a:chOff x="1428728" y="3835320"/>
            <a:chExt cx="6929486" cy="2409971"/>
          </a:xfrm>
        </p:grpSpPr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500166" y="3835320"/>
              <a:ext cx="6858048" cy="1938992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実現性を高める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工学面を含めた体制の強化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より具体的な衛星構成検討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技術性成熟度の更なる向上・分かり易い実績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説得力のある科学的成果の検討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1428728" y="58248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b="1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成功基準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8306" name="Picture 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98525"/>
            <a:ext cx="8208963" cy="551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ApJ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</a:t>
            </a:r>
            <a:r>
              <a:rPr lang="en-US" altLang="ja-JP" sz="1400" b="1" dirty="0" err="1" smtClean="0">
                <a:solidFill>
                  <a:srgbClr val="DDDDDD"/>
                </a:solidFill>
                <a:latin typeface="Tahoma" pitchFamily="34" charset="0"/>
              </a:rPr>
              <a:t>Magellanic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過去の重力波観測による成果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47567" name="Picture 15" descr="3c66b_20cm_o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636838"/>
            <a:ext cx="2665412" cy="2381250"/>
          </a:xfrm>
          <a:prstGeom prst="rect">
            <a:avLst/>
          </a:prstGeom>
          <a:noFill/>
        </p:spPr>
      </p:pic>
      <p:sp>
        <p:nvSpPr>
          <p:cNvPr id="1047555" name="Rectangle 3"/>
          <p:cNvSpPr>
            <a:spLocks noChangeArrowheads="1"/>
          </p:cNvSpPr>
          <p:nvPr/>
        </p:nvSpPr>
        <p:spPr bwMode="auto">
          <a:xfrm>
            <a:off x="395288" y="1773238"/>
            <a:ext cx="47529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年，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5.4x10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10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ブラックホール連星で，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年後に合体する，と発表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  <a:hlinkClick r:id="rId4" action="ppaction://hlinkfile"/>
              </a:rPr>
              <a:t> 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Sudou et al., Science 300 1263 (2003)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2" name="Rectangle 10"/>
          <p:cNvSpPr>
            <a:spLocks noChangeArrowheads="1"/>
          </p:cNvSpPr>
          <p:nvPr/>
        </p:nvSpPr>
        <p:spPr bwMode="auto">
          <a:xfrm>
            <a:off x="468313" y="908050"/>
            <a:ext cx="3311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重力波の観測による成果の例</a:t>
            </a:r>
          </a:p>
        </p:txBody>
      </p:sp>
      <p:sp>
        <p:nvSpPr>
          <p:cNvPr id="1047563" name="Rectangle 11"/>
          <p:cNvSpPr>
            <a:spLocks noChangeArrowheads="1"/>
          </p:cNvSpPr>
          <p:nvPr/>
        </p:nvSpPr>
        <p:spPr bwMode="auto">
          <a:xfrm>
            <a:off x="4932363" y="1773238"/>
            <a:ext cx="3960812" cy="2203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2007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年に観測された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GRB070201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FFFF99"/>
                </a:solidFill>
                <a:latin typeface="Tahoma" pitchFamily="34" charset="0"/>
              </a:rPr>
              <a:t>  (Konus-Wind, INTEGRAL, MESSENGER)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 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アンドロメダ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銀河方向で発生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継続時間の短いガンマ線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バーストは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連星中性子星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の合体に起因していると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考えられている．</a:t>
            </a:r>
          </a:p>
        </p:txBody>
      </p:sp>
      <p:sp>
        <p:nvSpPr>
          <p:cNvPr id="1047564" name="Rectangle 12"/>
          <p:cNvSpPr>
            <a:spLocks noChangeArrowheads="1"/>
          </p:cNvSpPr>
          <p:nvPr/>
        </p:nvSpPr>
        <p:spPr bwMode="auto">
          <a:xfrm>
            <a:off x="395288" y="1412875"/>
            <a:ext cx="36718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連星ブラックホール</a:t>
            </a:r>
          </a:p>
        </p:txBody>
      </p:sp>
      <p:sp>
        <p:nvSpPr>
          <p:cNvPr id="1047565" name="Rectangle 13"/>
          <p:cNvSpPr>
            <a:spLocks noChangeArrowheads="1"/>
          </p:cNvSpPr>
          <p:nvPr/>
        </p:nvSpPr>
        <p:spPr bwMode="auto">
          <a:xfrm>
            <a:off x="755650" y="4941888"/>
            <a:ext cx="3960813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パルサータイミング法による観測データ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期待される重力波信号は見つからず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が連星ブラックホールで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あるという仮説は否定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Jenet et al., astro-ph/0310276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8" name="Rectangle 16"/>
          <p:cNvSpPr>
            <a:spLocks noChangeArrowheads="1"/>
          </p:cNvSpPr>
          <p:nvPr/>
        </p:nvSpPr>
        <p:spPr bwMode="auto">
          <a:xfrm>
            <a:off x="5075238" y="1412875"/>
            <a:ext cx="17287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ガンマ線バースト</a:t>
            </a:r>
          </a:p>
        </p:txBody>
      </p:sp>
      <p:sp>
        <p:nvSpPr>
          <p:cNvPr id="1047570" name="Rectangle 18"/>
          <p:cNvSpPr>
            <a:spLocks noChangeArrowheads="1"/>
          </p:cNvSpPr>
          <p:nvPr/>
        </p:nvSpPr>
        <p:spPr bwMode="auto">
          <a:xfrm>
            <a:off x="4860925" y="4411663"/>
            <a:ext cx="4319588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米国の地上重力波検出器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LIGO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十分な感度で観測を行っていた．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データ解析の結果，信号はなかった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この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Short GRB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で発生した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連星中性子星合体に起因するものでは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ない，と結論付けられた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Abbott et al, axiv:0711.1163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pic>
        <p:nvPicPr>
          <p:cNvPr id="104757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025" y="2420938"/>
            <a:ext cx="1508125" cy="193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7572" name="AutoShape 20"/>
          <p:cNvSpPr>
            <a:spLocks noChangeArrowheads="1"/>
          </p:cNvSpPr>
          <p:nvPr/>
        </p:nvSpPr>
        <p:spPr bwMode="auto">
          <a:xfrm>
            <a:off x="4859338" y="1412875"/>
            <a:ext cx="4105275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3" name="AutoShape 21"/>
          <p:cNvSpPr>
            <a:spLocks noChangeArrowheads="1"/>
          </p:cNvSpPr>
          <p:nvPr/>
        </p:nvSpPr>
        <p:spPr bwMode="auto">
          <a:xfrm>
            <a:off x="323850" y="1412875"/>
            <a:ext cx="4392613" cy="4968875"/>
          </a:xfrm>
          <a:prstGeom prst="roundRect">
            <a:avLst>
              <a:gd name="adj" fmla="val 3181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4" name="AutoShape 22"/>
          <p:cNvSpPr>
            <a:spLocks noChangeArrowheads="1"/>
          </p:cNvSpPr>
          <p:nvPr/>
        </p:nvSpPr>
        <p:spPr bwMode="auto">
          <a:xfrm>
            <a:off x="555625" y="4964113"/>
            <a:ext cx="200025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ja-JP" sz="800">
              <a:ea typeface="ＭＳ Ｐゴシック" pitchFamily="50" charset="-128"/>
            </a:endParaRPr>
          </a:p>
        </p:txBody>
      </p:sp>
      <p:sp>
        <p:nvSpPr>
          <p:cNvPr id="1047577" name="AutoShape 25"/>
          <p:cNvSpPr>
            <a:spLocks noChangeArrowheads="1"/>
          </p:cNvSpPr>
          <p:nvPr/>
        </p:nvSpPr>
        <p:spPr bwMode="auto">
          <a:xfrm rot="5400000">
            <a:off x="5804694" y="4085432"/>
            <a:ext cx="223837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endParaRPr lang="ja-JP" altLang="ja-JP" sz="10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DPF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の科学的意義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5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24268"/>
            <a:ext cx="928694" cy="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4198" name="Rectangle 22"/>
          <p:cNvSpPr>
            <a:spLocks noChangeArrowheads="1"/>
          </p:cNvSpPr>
          <p:nvPr/>
        </p:nvSpPr>
        <p:spPr bwMode="auto">
          <a:xfrm>
            <a:off x="395288" y="947738"/>
            <a:ext cx="79216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ミッション部　信号処理・搭載機器のプロトタイプとしての役割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p:oleObj spid="_x0000_s1074199" name="Drawing" r:id="rId4" imgW="5645160" imgH="3090600" progId="Canvas.Drawing.X">
              <p:embed/>
            </p:oleObj>
          </a:graphicData>
        </a:graphic>
      </p:graphicFrame>
      <p:sp>
        <p:nvSpPr>
          <p:cNvPr id="1074200" name="Rectangle 24"/>
          <p:cNvSpPr>
            <a:spLocks noChangeArrowheads="1"/>
          </p:cNvSpPr>
          <p:nvPr/>
        </p:nvSpPr>
        <p:spPr bwMode="auto">
          <a:xfrm>
            <a:off x="323850" y="1400175"/>
            <a:ext cx="68421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SpC2                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中央処理計算機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デジタルボード      機器制御デジタルボード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AD/DA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ボード      信号取得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制御用アナログボード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センサモジュール   試験マスモジュール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/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アクチュエータ</a:t>
            </a:r>
            <a:endParaRPr lang="ja-JP" altLang="en-US" sz="1600" b="1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74202" name="Rectangle 26"/>
          <p:cNvSpPr>
            <a:spLocks noChangeArrowheads="1"/>
          </p:cNvSpPr>
          <p:nvPr/>
        </p:nvSpPr>
        <p:spPr bwMode="auto">
          <a:xfrm>
            <a:off x="5867400" y="1524000"/>
            <a:ext cx="3025775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SWIM –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動作実証が主な目的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信号処理・制御系の実証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センサ感度は重要視していない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071546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428868"/>
            <a:ext cx="322420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857628"/>
            <a:ext cx="4000528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基本性能の試験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5286388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50030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535782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332998" y="2285992"/>
            <a:ext cx="1969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65"/>
          <p:cNvSpPr>
            <a:spLocks noChangeArrowheads="1"/>
          </p:cNvSpPr>
          <p:nvPr/>
        </p:nvSpPr>
        <p:spPr bwMode="auto">
          <a:xfrm>
            <a:off x="76200" y="2000240"/>
            <a:ext cx="3352800" cy="1857388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86" y="142852"/>
            <a:ext cx="6629400" cy="692150"/>
          </a:xfrm>
        </p:spPr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28614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468313" y="1052513"/>
            <a:ext cx="4391025" cy="126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我々の銀河中心内の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中間質量ブラックホール連星合体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    ブラックホール準固有振動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からの重力波が観測対象</a:t>
            </a:r>
          </a:p>
        </p:txBody>
      </p:sp>
      <p:pic>
        <p:nvPicPr>
          <p:cNvPr id="1037324" name="Picture 12" descr="bh-b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052513"/>
            <a:ext cx="244951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3788"/>
            <a:ext cx="2159000" cy="13985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11188" y="2565400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観測の意義</a:t>
            </a:r>
          </a:p>
        </p:txBody>
      </p:sp>
      <p:sp>
        <p:nvSpPr>
          <p:cNvPr id="1037326" name="Rectangle 14"/>
          <p:cNvSpPr>
            <a:spLocks noChangeArrowheads="1"/>
          </p:cNvSpPr>
          <p:nvPr/>
        </p:nvSpPr>
        <p:spPr bwMode="auto">
          <a:xfrm>
            <a:off x="827088" y="3016250"/>
            <a:ext cx="58324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他の手段では観測が困難な周波数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(0.1Hz)</a:t>
            </a:r>
            <a:r>
              <a:rPr lang="ja-JP" altLang="en-US" sz="1600" b="1" dirty="0" err="1">
                <a:solidFill>
                  <a:srgbClr val="EAEAEA"/>
                </a:solidFill>
                <a:latin typeface="Tahoma" pitchFamily="34" charset="0"/>
              </a:rPr>
              <a:t>での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これまでにない観測結果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となる</a:t>
            </a:r>
            <a:endParaRPr lang="ja-JP" altLang="en-US" sz="16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116013" y="4437063"/>
            <a:ext cx="5040312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例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M15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等の幾つかの球状星団に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3000Msun</a:t>
            </a:r>
            <a:r>
              <a:rPr lang="ja-JP" altLang="en-US" sz="1600" b="1">
                <a:solidFill>
                  <a:srgbClr val="FFFF99"/>
                </a:solidFill>
                <a:latin typeface="Tahoma" pitchFamily="34" charset="0"/>
              </a:rPr>
              <a:t>程度のブラックホール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がある，という説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その存在は確定していない．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これらのブラックホールが連星であったり，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1-10Msun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程度のコンパクト天体が公転していれば，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で観測できる可能性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がある．</a:t>
            </a:r>
          </a:p>
        </p:txBody>
      </p:sp>
      <p:sp>
        <p:nvSpPr>
          <p:cNvPr id="1037330" name="Rectangle 18"/>
          <p:cNvSpPr>
            <a:spLocks noChangeArrowheads="1"/>
          </p:cNvSpPr>
          <p:nvPr/>
        </p:nvSpPr>
        <p:spPr bwMode="auto">
          <a:xfrm>
            <a:off x="1116013" y="3736975"/>
            <a:ext cx="45370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運用中に，我々の銀河で，電磁波による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別の観測から導かれた仮説を否定できる可能性．</a:t>
            </a:r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244850"/>
            <a:ext cx="3203575" cy="2846388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7667625" y="616585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地上干渉計では豊富な実績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-19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の変動測定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宇宙では、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干渉計は実現されていない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(LPF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では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MZ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干渉計を使用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-12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程度の変位感度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宇宙空間での精密計測技術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基礎物理学実験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無重力環境下での精密計測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1035271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971550" y="4005263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264275" y="5051425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516688" y="5373688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          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300788" y="5084763"/>
            <a:ext cx="2374900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5" y="1116013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重力波検出器での実績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-6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 Hz/Hz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の相対安定度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さまざまな応用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地球環境観測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ADM-Aeolus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GIFTS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基礎物理実験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マイクロ波標準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通信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ACES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惑星探査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X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線観測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MAXIM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フォーメーションフライト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LISA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GRACE-follow-on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広い応用範囲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多くの地上研究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数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Hz/Hz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の安定度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光周波数標準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原子・分子の精密分光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光通信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高安定レーザーの実績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外部基準による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1041423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898525" y="46053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553200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588125" y="5516563"/>
            <a:ext cx="2232025" cy="7921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755650" y="43894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ナビゲーションシステムの開発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1972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</a:rPr>
              <a:t>TRAID-1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で初実証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精密基礎物理実験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2004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  <a:sym typeface="Wingdings" pitchFamily="2" charset="2"/>
              </a:rPr>
              <a:t>Gravity Probe-B</a:t>
            </a:r>
            <a:endParaRPr lang="en-US" altLang="ja-JP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LPF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(2010/11) L1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太陽輻射圧雑音以下への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衛星変動安定化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長時間安定な無重力環境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宇宙環境利用の新しい可能性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基礎物理学実験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           のための基礎技術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TPF-C, LISA, GRACE 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1043471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国内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高高度気球からの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自由落下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BOV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408738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443663" y="5589588"/>
            <a:ext cx="2520950" cy="71913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6084888" y="1077913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b="1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p:oleObj spid="_x0000_s1039570" name="Drawing" r:id="rId4" imgW="4212000" imgH="1521000" progId="Canvas.Drawing.X">
              <p:embed/>
            </p:oleObj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p:oleObj spid="_x0000_s1039571" name="Drawing" r:id="rId5" imgW="4026600" imgH="1521000" progId="Canvas.Drawing.X">
              <p:embed/>
            </p:oleObj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p:oleObj spid="_x0000_s1039572" name="Drawing" r:id="rId6" imgW="3510000" imgH="1550160" progId="Canvas.Drawing.X">
              <p:embed/>
            </p:oleObj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p:oleObj spid="_x0000_s1039573" name="Drawing" r:id="rId7" imgW="3578040" imgH="1735200" progId="Canvas.Drawing.X">
              <p:embed/>
            </p:oleObj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 b="1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 b="1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-14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285993"/>
            <a:ext cx="4141817" cy="2643205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4348" y="2285992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の観測周波数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87450" y="3071810"/>
            <a:ext cx="338455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- 4x10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5 </a:t>
            </a:r>
            <a:r>
              <a:rPr lang="en-US" altLang="ja-JP" sz="1600" b="1" i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endParaRPr lang="en-US" altLang="ja-JP" sz="1600" b="1" baseline="-14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075239" y="1020164"/>
            <a:ext cx="3711603" cy="223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72462" y="100010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500034" y="1357298"/>
            <a:ext cx="4462463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系内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現象からの重力波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714348" y="5214950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307615"/>
            <a:ext cx="3786214" cy="312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57224" y="2712361"/>
            <a:ext cx="346233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中間質量ブラックホール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571868" y="3069551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が対象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928662" y="4149874"/>
            <a:ext cx="4157666" cy="707886"/>
            <a:chOff x="928662" y="4149874"/>
            <a:chExt cx="4157666" cy="707886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928662" y="4227900"/>
              <a:ext cx="214314" cy="25064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CCFF">
                <a:alpha val="20000"/>
              </a:srgbClr>
            </a:solidFill>
            <a:ln w="3175">
              <a:solidFill>
                <a:srgbClr val="CC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142976" y="4149874"/>
              <a:ext cx="394335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銀河中心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BH,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球状星団中の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の形成メカニズムに対する知見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928662" y="3490724"/>
            <a:ext cx="357190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最大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100kpc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の距離まで観測可能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コスト検討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6662" name="Picture 918" descr="DPF_c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1513"/>
            <a:ext cx="5041900" cy="3241675"/>
          </a:xfrm>
          <a:prstGeom prst="rect">
            <a:avLst/>
          </a:prstGeom>
          <a:noFill/>
        </p:spPr>
      </p:pic>
      <p:pic>
        <p:nvPicPr>
          <p:cNvPr id="1056660" name="Picture 916" descr="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7100"/>
            <a:ext cx="3671887" cy="2947988"/>
          </a:xfrm>
          <a:prstGeom prst="rect">
            <a:avLst/>
          </a:prstGeom>
          <a:noFill/>
        </p:spPr>
      </p:pic>
      <p:sp>
        <p:nvSpPr>
          <p:cNvPr id="1056663" name="Rectangle 919"/>
          <p:cNvSpPr>
            <a:spLocks noChangeArrowheads="1"/>
          </p:cNvSpPr>
          <p:nvPr/>
        </p:nvSpPr>
        <p:spPr bwMode="auto">
          <a:xfrm>
            <a:off x="3276600" y="3535363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4" name="Rectangle 920"/>
          <p:cNvSpPr>
            <a:spLocks noChangeArrowheads="1"/>
          </p:cNvSpPr>
          <p:nvPr/>
        </p:nvSpPr>
        <p:spPr bwMode="auto">
          <a:xfrm>
            <a:off x="3276600" y="4327525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5" name="Line 921"/>
          <p:cNvSpPr>
            <a:spLocks noChangeShapeType="1"/>
          </p:cNvSpPr>
          <p:nvPr/>
        </p:nvSpPr>
        <p:spPr bwMode="auto">
          <a:xfrm>
            <a:off x="3779838" y="3606800"/>
            <a:ext cx="1584325" cy="714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6" name="Line 922"/>
          <p:cNvSpPr>
            <a:spLocks noChangeShapeType="1"/>
          </p:cNvSpPr>
          <p:nvPr/>
        </p:nvSpPr>
        <p:spPr bwMode="auto">
          <a:xfrm>
            <a:off x="3708400" y="4470400"/>
            <a:ext cx="1871663" cy="7207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7" name="Rectangle 923"/>
          <p:cNvSpPr>
            <a:spLocks noChangeArrowheads="1"/>
          </p:cNvSpPr>
          <p:nvPr/>
        </p:nvSpPr>
        <p:spPr bwMode="auto">
          <a:xfrm>
            <a:off x="468313" y="836613"/>
            <a:ext cx="42481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コスト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上限値の制約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>
                <a:solidFill>
                  <a:srgbClr val="CCFFCC"/>
                </a:solidFill>
                <a:latin typeface="Tahoma" pitchFamily="34" charset="0"/>
              </a:rPr>
              <a:t>信頼性確保とのトレードオフ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として検討</a:t>
            </a:r>
          </a:p>
        </p:txBody>
      </p:sp>
      <p:sp>
        <p:nvSpPr>
          <p:cNvPr id="1056668" name="Rectangle 924"/>
          <p:cNvSpPr>
            <a:spLocks noChangeArrowheads="1"/>
          </p:cNvSpPr>
          <p:nvPr/>
        </p:nvSpPr>
        <p:spPr bwMode="auto">
          <a:xfrm>
            <a:off x="5651500" y="1431925"/>
            <a:ext cx="3386138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基幹部 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電源系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信号処理系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熱制御系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バス部に準じた冗長性・信頼性の確保</a:t>
            </a:r>
            <a:endParaRPr lang="ja-JP" altLang="en-US" sz="14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69" name="Rectangle 925"/>
          <p:cNvSpPr>
            <a:spLocks noChangeArrowheads="1"/>
          </p:cNvSpPr>
          <p:nvPr/>
        </p:nvSpPr>
        <p:spPr bwMode="auto">
          <a:xfrm>
            <a:off x="5653088" y="1917700"/>
            <a:ext cx="3382962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ミッション機器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機能冗長構成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重要度に応じて民生部品の使用を検討</a:t>
            </a:r>
          </a:p>
        </p:txBody>
      </p:sp>
      <p:sp>
        <p:nvSpPr>
          <p:cNvPr id="1056670" name="Rectangle 926"/>
          <p:cNvSpPr>
            <a:spLocks noChangeArrowheads="1"/>
          </p:cNvSpPr>
          <p:nvPr/>
        </p:nvSpPr>
        <p:spPr bwMode="auto">
          <a:xfrm>
            <a:off x="862014" y="1636753"/>
            <a:ext cx="456724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構造系・電気系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メーカーの概算を参照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ミッション機器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光学系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民生部品　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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宇宙仕様部品　の間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リスク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      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コスト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71" name="Rectangle 927"/>
          <p:cNvSpPr>
            <a:spLocks noChangeArrowheads="1"/>
          </p:cNvSpPr>
          <p:nvPr/>
        </p:nvSpPr>
        <p:spPr bwMode="auto">
          <a:xfrm>
            <a:off x="5508625" y="1125538"/>
            <a:ext cx="30241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信頼性確保の考え方</a:t>
            </a:r>
          </a:p>
        </p:txBody>
      </p:sp>
      <p:sp>
        <p:nvSpPr>
          <p:cNvPr id="1056672" name="AutoShape 928"/>
          <p:cNvSpPr>
            <a:spLocks noChangeArrowheads="1"/>
          </p:cNvSpPr>
          <p:nvPr/>
        </p:nvSpPr>
        <p:spPr bwMode="auto">
          <a:xfrm>
            <a:off x="5508625" y="1125538"/>
            <a:ext cx="3455988" cy="16557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で期待できる成果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656297" y="2309388"/>
            <a:ext cx="3059107" cy="211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4398971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57224" y="2903690"/>
            <a:ext cx="5248281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の銀河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    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を観測可能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928662" y="1571612"/>
            <a:ext cx="478634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重力波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直接検出されたことがない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00100" y="4930666"/>
            <a:ext cx="5429288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検出できれば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ノーベル賞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は間違いない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 rot="5400000">
            <a:off x="2678300" y="2235391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0" name="AutoShape 71"/>
          <p:cNvSpPr>
            <a:spLocks noChangeArrowheads="1"/>
          </p:cNvSpPr>
          <p:nvPr/>
        </p:nvSpPr>
        <p:spPr bwMode="auto">
          <a:xfrm rot="5400000">
            <a:off x="2622338" y="4249945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428728" y="2500306"/>
            <a:ext cx="4929222" cy="1928826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の意義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0725"/>
            <a:ext cx="707233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今回の内容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「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単体での科学的成果」 が中心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500166" y="1643050"/>
            <a:ext cx="68580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しかし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の意義は、単体だけの意義に限られない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500166" y="2551695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科学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真理を知ること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我々の成り立ち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宇宙の始まり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3535450"/>
            <a:ext cx="492922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宇宙開発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人類のフロンティア・夢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人類の可能性を広げる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428728" y="4786322"/>
            <a:ext cx="664373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DECIGO :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宇宙の始まりに最も肉薄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する可能性を持つ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はその重要なステップ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28728" y="5641319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宇宙環境利用の新しい可能性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を切り拓く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357290" y="2000240"/>
            <a:ext cx="5500726" cy="1785950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日本物理学会声明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2984"/>
            <a:ext cx="7072335" cy="389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宇宙基本法施行に関する声明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4786314" y="1214422"/>
            <a:ext cx="25717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2008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12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月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日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428728" y="2000240"/>
            <a:ext cx="564360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１ 自由な発想に基づいた意思決定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２ 情報公開と透明性の確保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</a:rPr>
              <a:t>３ 長期的視野に立った運営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４ 宇宙活動の先導役としての宇宙物理学の推進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５ 学問の府としての推進体制の整備・強化</a:t>
            </a:r>
          </a:p>
        </p:txBody>
      </p:sp>
      <p:pic>
        <p:nvPicPr>
          <p:cNvPr id="12" name="図 11" descr="statemen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01110"/>
            <a:ext cx="8454172" cy="165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ワークショップ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en-US" altLang="ja-JP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- DECIGO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計画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857240" y="1142984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200" b="1" dirty="0">
                <a:solidFill>
                  <a:srgbClr val="FFCCCC"/>
                </a:solidFill>
              </a:rPr>
              <a:t>DECIGO</a:t>
            </a:r>
            <a:r>
              <a:rPr lang="ja-JP" altLang="en-US" sz="2600" b="1" dirty="0">
                <a:solidFill>
                  <a:srgbClr val="FFCCCC"/>
                </a:solidFill>
              </a:rPr>
              <a:t>　</a:t>
            </a:r>
            <a:endParaRPr lang="ja-JP" altLang="en-US" b="1" dirty="0">
              <a:solidFill>
                <a:srgbClr val="FFCCCC"/>
              </a:solidFill>
            </a:endParaRP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715140" y="928670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 </a:t>
            </a: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W </a:t>
            </a:r>
            <a:endParaRPr lang="en-US" altLang="ja-JP" sz="1200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166966" y="1191268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928662" y="1928802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1387478" y="5072074"/>
            <a:ext cx="36131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互いに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1000km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離れた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機の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　</a:t>
            </a:r>
            <a:r>
              <a:rPr lang="ja-JP" altLang="en-US" sz="1400" b="1" dirty="0" smtClean="0">
                <a:solidFill>
                  <a:srgbClr val="B2B2B2"/>
                </a:solidFill>
                <a:latin typeface="Tahoma" pitchFamily="34" charset="0"/>
              </a:rPr>
              <a:t>  レーザー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1431952" y="5786454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1458916" y="6052105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232" name="グループ化 231"/>
          <p:cNvGrpSpPr/>
          <p:nvPr/>
        </p:nvGrpSpPr>
        <p:grpSpPr>
          <a:xfrm>
            <a:off x="928662" y="2857496"/>
            <a:ext cx="3571900" cy="1928826"/>
            <a:chOff x="928662" y="2857496"/>
            <a:chExt cx="3571900" cy="1928826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928662" y="2857496"/>
              <a:ext cx="3429024" cy="1928826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966787" y="2865796"/>
              <a:ext cx="3533775" cy="19205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インフレーション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の直接観測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ダークエネルギー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の性質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　ダークマター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の探査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ブラックホール連星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の観測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18" name="グループ化 235"/>
          <p:cNvGrpSpPr/>
          <p:nvPr/>
        </p:nvGrpSpPr>
        <p:grpSpPr>
          <a:xfrm>
            <a:off x="4286248" y="1785926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b="1" dirty="0">
              <a:solidFill>
                <a:srgbClr val="F8F8F8"/>
              </a:solidFill>
              <a:latin typeface="+mn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071678"/>
            <a:ext cx="654982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の</a:t>
            </a:r>
            <a:r>
              <a:rPr lang="ja-JP" altLang="en-US" dirty="0" smtClean="0"/>
              <a:t>観測距離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DECIGO</a:t>
            </a:r>
            <a:r>
              <a:rPr lang="ja-JP" altLang="en-US" smtClean="0"/>
              <a:t>ワークショップ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6</a:t>
            </a:r>
            <a:r>
              <a:rPr lang="ja-JP" altLang="en-US" smtClean="0"/>
              <a:t>月</a:t>
            </a:r>
            <a:r>
              <a:rPr lang="en-US" altLang="ja-JP" smtClean="0"/>
              <a:t>14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東京大学</a:t>
            </a:r>
            <a:r>
              <a:rPr lang="en-US" altLang="ja-JP" smtClean="0"/>
              <a:t>, </a:t>
            </a:r>
            <a:r>
              <a:rPr lang="ja-JP" altLang="en-US" smtClean="0"/>
              <a:t>東京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429256" y="1000108"/>
            <a:ext cx="3228972" cy="9848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　　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(100kpc, 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5" cstate="print"/>
          <a:srcRect b="16933"/>
          <a:stretch>
            <a:fillRect/>
          </a:stretch>
        </p:blipFill>
        <p:spPr bwMode="auto">
          <a:xfrm>
            <a:off x="5429256" y="4328316"/>
            <a:ext cx="1944876" cy="11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6708795" y="5256227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23917" y="1159361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 への観測可能距離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14876" y="1285860"/>
            <a:ext cx="406904" cy="55798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928662" y="6000768"/>
            <a:ext cx="2071702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八木  </a:t>
            </a:r>
            <a:r>
              <a:rPr lang="en-US" altLang="ja-JP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京大理</a:t>
            </a:r>
            <a:r>
              <a:rPr lang="en-US" altLang="zh-TW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U(r,\lambda,\phi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"/>
  <p:tag name="PICTUREFILESIZE" val="40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G,\ M,\ R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8.75"/>
  <p:tag name="PICTUREFILESIZE" val="38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r,\ \lambda,\ \ph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8.875"/>
  <p:tag name="PICTUREFILESIZE" val="29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={GM\over r}&#10;      \sum_{l=0}^\infty \sum_{m=0}^n&#10;     \left({R\over r}\right)^l P_{lm} (\sin\phi)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8.8006"/>
  <p:tag name="PICTUREFILESIZE" val="364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mes \left[{&#10;    C_{lm}\cos(m\lambda) + S_{lm}\sin(m\lambda)&#10;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6.8806"/>
  <p:tag name="PICTUREFILESIZE" val="136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P_{lm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3.84008"/>
  <p:tag name="PICTUREFILESIZE" val="16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10000"/>
          </a:schemeClr>
        </a:solidFill>
        <a:ln w="6350">
          <a:solidFill>
            <a:schemeClr val="bg1"/>
          </a:solidFill>
          <a:miter lim="800000"/>
          <a:headEnd/>
          <a:tailEnd/>
        </a:ln>
        <a:effectLst/>
      </a:spPr>
      <a:bodyPr wrap="square" rtlCol="0" anchor="ctr">
        <a:noAutofit/>
      </a:bodyPr>
      <a:lstStyle>
        <a:defPPr algn="l" rtl="0" fontAlgn="base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70000"/>
          <a:buFont typeface="Wingdings" pitchFamily="2" charset="2"/>
          <a:buNone/>
          <a:defRPr kumimoji="1" sz="2000" b="1" kern="1200" dirty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40143</TotalTime>
  <Words>6962</Words>
  <Application>Microsoft Office PowerPoint</Application>
  <PresentationFormat>画面に合わせる (4:3)</PresentationFormat>
  <Paragraphs>1626</Paragraphs>
  <Slides>86</Slides>
  <Notes>86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86</vt:i4>
      </vt:variant>
    </vt:vector>
  </HeadingPairs>
  <TitlesOfParts>
    <vt:vector size="89" baseType="lpstr">
      <vt:lpstr>1_Straight Edge</vt:lpstr>
      <vt:lpstr>2_Straight Edge</vt:lpstr>
      <vt:lpstr>Drawing</vt:lpstr>
      <vt:lpstr>DECIGOパスファインダー</vt:lpstr>
      <vt:lpstr>スライド 2</vt:lpstr>
      <vt:lpstr>スライド 3</vt:lpstr>
      <vt:lpstr>DECIGOのロードマップ</vt:lpstr>
      <vt:lpstr>DECIGOパスファインダー</vt:lpstr>
      <vt:lpstr>スライド 6</vt:lpstr>
      <vt:lpstr>DPFの目指す科学的成果</vt:lpstr>
      <vt:lpstr>DPFの観測対象</vt:lpstr>
      <vt:lpstr>DPFの観測距離</vt:lpstr>
      <vt:lpstr>DPFによる重力波の観測</vt:lpstr>
      <vt:lpstr>DPFの目指す科学的成果</vt:lpstr>
      <vt:lpstr>衛星による地球重力場観測</vt:lpstr>
      <vt:lpstr>衛星重力ミッション</vt:lpstr>
      <vt:lpstr>地球重力モデル</vt:lpstr>
      <vt:lpstr>観測精度</vt:lpstr>
      <vt:lpstr>GOCEとDPF</vt:lpstr>
      <vt:lpstr>DPFの観測精度</vt:lpstr>
      <vt:lpstr>地球重力場観測の現状</vt:lpstr>
      <vt:lpstr>地球重力場・重力波の観測</vt:lpstr>
      <vt:lpstr>スライド 20</vt:lpstr>
      <vt:lpstr>DPFミッション機器構成</vt:lpstr>
      <vt:lpstr>DPFシステム概要</vt:lpstr>
      <vt:lpstr>推進体制</vt:lpstr>
      <vt:lpstr>干渉計モジュール</vt:lpstr>
      <vt:lpstr>安定化レーザー光源</vt:lpstr>
      <vt:lpstr>姿勢・ドラッグフリー制御</vt:lpstr>
      <vt:lpstr>信号処理・制御システム</vt:lpstr>
      <vt:lpstr>小型科学衛星シリーズ</vt:lpstr>
      <vt:lpstr>DPF　スケジュール</vt:lpstr>
      <vt:lpstr>スライド 30</vt:lpstr>
      <vt:lpstr>まとめ</vt:lpstr>
      <vt:lpstr>スライド 32</vt:lpstr>
      <vt:lpstr>スライド 33</vt:lpstr>
      <vt:lpstr>概要</vt:lpstr>
      <vt:lpstr>サポート・協力体制</vt:lpstr>
      <vt:lpstr>衛星スケールの検討</vt:lpstr>
      <vt:lpstr>SWIM運用</vt:lpstr>
      <vt:lpstr>DPF構造検討</vt:lpstr>
      <vt:lpstr>DPF構造　再検討</vt:lpstr>
      <vt:lpstr>地球重力場観測</vt:lpstr>
      <vt:lpstr>地球重力場観測</vt:lpstr>
      <vt:lpstr>スライド 42</vt:lpstr>
      <vt:lpstr>衛星重力ミッション (1)</vt:lpstr>
      <vt:lpstr>衛星重力ミッション (2)</vt:lpstr>
      <vt:lpstr>衛星重力ミッション (3)</vt:lpstr>
      <vt:lpstr>地球重力場観測の観測網</vt:lpstr>
      <vt:lpstr>DPFの目指す科学的成果</vt:lpstr>
      <vt:lpstr>DPFで実証される科学技術</vt:lpstr>
      <vt:lpstr>小型科学衛星シリーズ選定</vt:lpstr>
      <vt:lpstr>今後の方針</vt:lpstr>
      <vt:lpstr>観測周波数帯と観測対象</vt:lpstr>
      <vt:lpstr>LCGT and DECIGO</vt:lpstr>
      <vt:lpstr>他プロジェクトとの関係</vt:lpstr>
      <vt:lpstr>DPFが目指す科学的成果</vt:lpstr>
      <vt:lpstr>DPF成功基準</vt:lpstr>
      <vt:lpstr>DPFシステム要求値</vt:lpstr>
      <vt:lpstr>球状星団のブラックホール</vt:lpstr>
      <vt:lpstr>過去の重力波観測による成果</vt:lpstr>
      <vt:lpstr>パワースペクトル</vt:lpstr>
      <vt:lpstr>衛星への要求</vt:lpstr>
      <vt:lpstr>衛星変動</vt:lpstr>
      <vt:lpstr>温度変動</vt:lpstr>
      <vt:lpstr>Stochastic Background GWs</vt:lpstr>
      <vt:lpstr>SWIMによる実証とDPF</vt:lpstr>
      <vt:lpstr>SWIMによる実証とDPF</vt:lpstr>
      <vt:lpstr>DPF技術開発</vt:lpstr>
      <vt:lpstr>DPF技術開発</vt:lpstr>
      <vt:lpstr>DPF技術開発</vt:lpstr>
      <vt:lpstr>SWIMmn　センサーモジュール</vt:lpstr>
      <vt:lpstr>SWIMmn 軌道上実証</vt:lpstr>
      <vt:lpstr>DPFミッション機器構成</vt:lpstr>
      <vt:lpstr>DPF概要</vt:lpstr>
      <vt:lpstr>Comparison with LPF</vt:lpstr>
      <vt:lpstr>DPFによる重力波の観測</vt:lpstr>
      <vt:lpstr>DECIGOのための根幹技術実証</vt:lpstr>
      <vt:lpstr>宇宙干渉計による精密計測</vt:lpstr>
      <vt:lpstr>安定化レーザー光源の実現</vt:lpstr>
      <vt:lpstr>ドラッグフリー制御の実現</vt:lpstr>
      <vt:lpstr>DECIGOのための根幹技術実証</vt:lpstr>
      <vt:lpstr>DPFコスト検討</vt:lpstr>
      <vt:lpstr>DPFで期待できる成果</vt:lpstr>
      <vt:lpstr>DPFの意義</vt:lpstr>
      <vt:lpstr>日本物理学会声明</vt:lpstr>
      <vt:lpstr>スライド 84</vt:lpstr>
      <vt:lpstr>DECIGO</vt:lpstr>
      <vt:lpstr>初期宇宙の観測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2521</cp:revision>
  <dcterms:created xsi:type="dcterms:W3CDTF">2002-03-19T09:15:24Z</dcterms:created>
  <dcterms:modified xsi:type="dcterms:W3CDTF">2010-06-13T17:08:04Z</dcterms:modified>
</cp:coreProperties>
</file>