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ags/tag49.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8"/>
  </p:notesMasterIdLst>
  <p:sldIdLst>
    <p:sldId id="256" r:id="rId2"/>
    <p:sldId id="269" r:id="rId3"/>
    <p:sldId id="270" r:id="rId4"/>
    <p:sldId id="281" r:id="rId5"/>
    <p:sldId id="257" r:id="rId6"/>
    <p:sldId id="271" r:id="rId7"/>
    <p:sldId id="282" r:id="rId8"/>
    <p:sldId id="272" r:id="rId9"/>
    <p:sldId id="273" r:id="rId10"/>
    <p:sldId id="275" r:id="rId11"/>
    <p:sldId id="276" r:id="rId12"/>
    <p:sldId id="277" r:id="rId13"/>
    <p:sldId id="274" r:id="rId14"/>
    <p:sldId id="278" r:id="rId15"/>
    <p:sldId id="279" r:id="rId16"/>
    <p:sldId id="280" r:id="rId17"/>
  </p:sldIdLst>
  <p:sldSz cx="9144000" cy="6858000" type="screen4x3"/>
  <p:notesSz cx="6735763" cy="9866313"/>
  <p:custDataLst>
    <p:tags r:id="rId1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831" cy="493316"/>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4" y="0"/>
            <a:ext cx="2918831" cy="493316"/>
          </a:xfrm>
          <a:prstGeom prst="rect">
            <a:avLst/>
          </a:prstGeom>
        </p:spPr>
        <p:txBody>
          <a:bodyPr vert="horz" lIns="91433" tIns="45716" rIns="91433" bIns="45716" rtlCol="0"/>
          <a:lstStyle>
            <a:lvl1pPr algn="r">
              <a:defRPr sz="1200"/>
            </a:lvl1pPr>
          </a:lstStyle>
          <a:p>
            <a:fld id="{7C440B06-C319-40BE-828F-FEC076890BCC}" type="datetimeFigureOut">
              <a:rPr kumimoji="1" lang="ja-JP" altLang="en-US" smtClean="0"/>
              <a:pPr/>
              <a:t>2009/11/25</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 4"/>
          <p:cNvSpPr>
            <a:spLocks noGrp="1"/>
          </p:cNvSpPr>
          <p:nvPr>
            <p:ph type="body" sz="quarter" idx="3"/>
          </p:nvPr>
        </p:nvSpPr>
        <p:spPr>
          <a:xfrm>
            <a:off x="673577" y="4686500"/>
            <a:ext cx="5388610" cy="4439841"/>
          </a:xfrm>
          <a:prstGeom prst="rect">
            <a:avLst/>
          </a:prstGeom>
        </p:spPr>
        <p:txBody>
          <a:bodyPr vert="horz" lIns="91433" tIns="45716" rIns="91433"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371285"/>
            <a:ext cx="2918831" cy="493316"/>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4" y="9371285"/>
            <a:ext cx="2918831" cy="493316"/>
          </a:xfrm>
          <a:prstGeom prst="rect">
            <a:avLst/>
          </a:prstGeom>
        </p:spPr>
        <p:txBody>
          <a:bodyPr vert="horz" lIns="91433" tIns="45716" rIns="91433" bIns="45716" rtlCol="0" anchor="b"/>
          <a:lstStyle>
            <a:lvl1pPr algn="r">
              <a:defRPr sz="1200"/>
            </a:lvl1pPr>
          </a:lstStyle>
          <a:p>
            <a:fld id="{B9D6FA67-1059-47C8-BDAB-521F8FB9BDF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9D6FA67-1059-47C8-BDAB-521F8FB9BDF6}" type="slidenum">
              <a:rPr kumimoji="1" lang="ja-JP" altLang="en-US" smtClean="0"/>
              <a:pPr/>
              <a:t>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C</a:t>
            </a:r>
            <a:r>
              <a:rPr kumimoji="1" lang="ja-JP" altLang="en-US" dirty="0" smtClean="0"/>
              <a:t>や</a:t>
            </a:r>
            <a:r>
              <a:rPr kumimoji="1" lang="en-US" altLang="ja-JP" dirty="0" smtClean="0"/>
              <a:t>\</a:t>
            </a:r>
            <a:r>
              <a:rPr kumimoji="1" lang="en-US" altLang="ja-JP" dirty="0" err="1" smtClean="0"/>
              <a:t>hbar</a:t>
            </a:r>
            <a:r>
              <a:rPr kumimoji="1" lang="ja-JP" altLang="en-US" dirty="0" smtClean="0"/>
              <a:t>は１にしている。</a:t>
            </a:r>
            <a:r>
              <a:rPr kumimoji="1" lang="en-US" altLang="ja-JP" dirty="0" smtClean="0"/>
              <a:t>Horizon cross</a:t>
            </a:r>
            <a:r>
              <a:rPr kumimoji="1" lang="ja-JP" altLang="en-US" dirty="0" smtClean="0"/>
              <a:t>時に</a:t>
            </a:r>
            <a:r>
              <a:rPr kumimoji="1" lang="en-US" altLang="ja-JP" dirty="0" smtClean="0"/>
              <a:t>\</a:t>
            </a:r>
            <a:r>
              <a:rPr kumimoji="1" lang="en-US" altLang="ja-JP" dirty="0" err="1" smtClean="0"/>
              <a:t>rho_GW</a:t>
            </a:r>
            <a:r>
              <a:rPr kumimoji="1" lang="en-US" altLang="ja-JP" dirty="0" smtClean="0"/>
              <a:t> \</a:t>
            </a:r>
            <a:r>
              <a:rPr kumimoji="1" lang="en-US" altLang="ja-JP" dirty="0" err="1" smtClean="0"/>
              <a:t>sim</a:t>
            </a:r>
            <a:r>
              <a:rPr kumimoji="1" lang="en-US" altLang="ja-JP" dirty="0" smtClean="0"/>
              <a:t> (k/</a:t>
            </a:r>
            <a:r>
              <a:rPr kumimoji="1" lang="en-US" altLang="ja-JP" dirty="0" err="1" smtClean="0"/>
              <a:t>aH</a:t>
            </a:r>
            <a:r>
              <a:rPr kumimoji="1" lang="en-US" altLang="ja-JP" dirty="0" smtClean="0"/>
              <a:t>)^2h^2 \</a:t>
            </a:r>
            <a:r>
              <a:rPr kumimoji="1" lang="en-US" altLang="ja-JP" dirty="0" err="1" smtClean="0"/>
              <a:t>simeq</a:t>
            </a:r>
            <a:r>
              <a:rPr kumimoji="1" lang="en-US" altLang="ja-JP" baseline="0" dirty="0" smtClean="0"/>
              <a:t> h^2</a:t>
            </a:r>
            <a:r>
              <a:rPr kumimoji="1" lang="ja-JP" altLang="en-US" baseline="0" dirty="0" smtClean="0"/>
              <a:t>だから最後の評価になる。</a:t>
            </a:r>
            <a:r>
              <a:rPr kumimoji="1" lang="en-US" altLang="ja-JP" baseline="0" dirty="0" smtClean="0"/>
              <a:t>RD</a:t>
            </a:r>
            <a:r>
              <a:rPr kumimoji="1" lang="ja-JP" altLang="en-US" baseline="0" dirty="0" smtClean="0"/>
              <a:t>中は減衰せず、</a:t>
            </a:r>
            <a:r>
              <a:rPr kumimoji="1" lang="en-US" altLang="ja-JP" baseline="0" dirty="0" smtClean="0"/>
              <a:t>MD</a:t>
            </a:r>
            <a:r>
              <a:rPr kumimoji="1" lang="ja-JP" altLang="en-US" baseline="0" dirty="0" smtClean="0"/>
              <a:t>になってから</a:t>
            </a:r>
            <a:r>
              <a:rPr kumimoji="1" lang="en-US" altLang="ja-JP" baseline="0" dirty="0" smtClean="0"/>
              <a:t>10^(-5)</a:t>
            </a:r>
            <a:r>
              <a:rPr kumimoji="1" lang="ja-JP" altLang="en-US" baseline="0" dirty="0" smtClean="0"/>
              <a:t>分減衰する。</a:t>
            </a:r>
            <a:endParaRPr kumimoji="1" lang="ja-JP" altLang="en-US" dirty="0"/>
          </a:p>
        </p:txBody>
      </p:sp>
      <p:sp>
        <p:nvSpPr>
          <p:cNvPr id="4" name="スライド番号プレースホルダ 3"/>
          <p:cNvSpPr>
            <a:spLocks noGrp="1"/>
          </p:cNvSpPr>
          <p:nvPr>
            <p:ph type="sldNum" sz="quarter" idx="10"/>
          </p:nvPr>
        </p:nvSpPr>
        <p:spPr/>
        <p:txBody>
          <a:bodyPr/>
          <a:lstStyle/>
          <a:p>
            <a:fld id="{B9D6FA67-1059-47C8-BDAB-521F8FB9BDF6}" type="slidenum">
              <a:rPr kumimoji="1" lang="ja-JP" altLang="en-US" smtClean="0"/>
              <a:pPr/>
              <a:t>8</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2009/11/24</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7" name="スライド番号プレースホルダ 6"/>
          <p:cNvSpPr>
            <a:spLocks noGrp="1"/>
          </p:cNvSpPr>
          <p:nvPr>
            <p:ph type="sldNum" sz="quarter" idx="12"/>
          </p:nvPr>
        </p:nvSpPr>
        <p:spPr/>
        <p:txBody>
          <a:bodyPr/>
          <a:lstStyle/>
          <a:p>
            <a:fld id="{F8076B15-D724-48E9-A15C-891478A05C2E}"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2009/11/24</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9" name="スライド番号プレースホルダ 8"/>
          <p:cNvSpPr>
            <a:spLocks noGrp="1"/>
          </p:cNvSpPr>
          <p:nvPr>
            <p:ph type="sldNum" sz="quarter" idx="12"/>
          </p:nvPr>
        </p:nvSpPr>
        <p:spPr/>
        <p:txBody>
          <a:bodyPr/>
          <a:lstStyle/>
          <a:p>
            <a:fld id="{F8076B15-D724-48E9-A15C-891478A05C2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2009/11/24</a:t>
            </a:r>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5" name="スライド番号プレースホルダ 4"/>
          <p:cNvSpPr>
            <a:spLocks noGrp="1"/>
          </p:cNvSpPr>
          <p:nvPr>
            <p:ph type="sldNum" sz="quarter" idx="12"/>
          </p:nvPr>
        </p:nvSpPr>
        <p:spPr/>
        <p:txBody>
          <a:bodyPr/>
          <a:lstStyle/>
          <a:p>
            <a:fld id="{F8076B15-D724-48E9-A15C-891478A05C2E}"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2009/11/24</a:t>
            </a:r>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4" name="スライド番号プレースホルダ 3"/>
          <p:cNvSpPr>
            <a:spLocks noGrp="1"/>
          </p:cNvSpPr>
          <p:nvPr>
            <p:ph type="sldNum" sz="quarter" idx="12"/>
          </p:nvPr>
        </p:nvSpPr>
        <p:spPr/>
        <p:txBody>
          <a:bodyPr/>
          <a:lstStyle/>
          <a:p>
            <a:fld id="{F8076B15-D724-48E9-A15C-891478A05C2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2009/11/24</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7" name="スライド番号プレースホルダ 6"/>
          <p:cNvSpPr>
            <a:spLocks noGrp="1"/>
          </p:cNvSpPr>
          <p:nvPr>
            <p:ph type="sldNum" sz="quarter" idx="12"/>
          </p:nvPr>
        </p:nvSpPr>
        <p:spPr/>
        <p:txBody>
          <a:bodyPr/>
          <a:lstStyle/>
          <a:p>
            <a:fld id="{F8076B15-D724-48E9-A15C-891478A05C2E}"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2009/11/24</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7" name="スライド番号プレースホルダ 6"/>
          <p:cNvSpPr>
            <a:spLocks noGrp="1"/>
          </p:cNvSpPr>
          <p:nvPr>
            <p:ph type="sldNum" sz="quarter" idx="12"/>
          </p:nvPr>
        </p:nvSpPr>
        <p:spPr/>
        <p:txBody>
          <a:bodyPr/>
          <a:lstStyle/>
          <a:p>
            <a:fld id="{F8076B15-D724-48E9-A15C-891478A05C2E}"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2009/11/24</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76B15-D724-48E9-A15C-891478A05C2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39.xml"/><Relationship Id="rId7" Type="http://schemas.openxmlformats.org/officeDocument/2006/relationships/image" Target="../media/image35.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4.png"/><Relationship Id="rId5" Type="http://schemas.openxmlformats.org/officeDocument/2006/relationships/slideLayout" Target="../slideLayouts/slideLayout2.xml"/><Relationship Id="rId4" Type="http://schemas.openxmlformats.org/officeDocument/2006/relationships/tags" Target="../tags/tag40.xml"/><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43.xml"/><Relationship Id="rId7" Type="http://schemas.openxmlformats.org/officeDocument/2006/relationships/image" Target="../media/image40.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46.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50.xml"/><Relationship Id="rId7" Type="http://schemas.openxmlformats.org/officeDocument/2006/relationships/image" Target="../media/image48.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7.png"/><Relationship Id="rId5" Type="http://schemas.openxmlformats.org/officeDocument/2006/relationships/slideLayout" Target="../slideLayouts/slideLayout2.xml"/><Relationship Id="rId4" Type="http://schemas.openxmlformats.org/officeDocument/2006/relationships/tags" Target="../tags/tag51.xml"/><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2.xml"/><Relationship Id="rId11" Type="http://schemas.openxmlformats.org/officeDocument/2006/relationships/image" Target="../media/image7.png"/><Relationship Id="rId5" Type="http://schemas.openxmlformats.org/officeDocument/2006/relationships/tags" Target="../tags/tag7.xml"/><Relationship Id="rId10" Type="http://schemas.openxmlformats.org/officeDocument/2006/relationships/image" Target="../media/image6.png"/><Relationship Id="rId4" Type="http://schemas.openxmlformats.org/officeDocument/2006/relationships/tags" Target="../tags/tag6.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tags" Target="../tags/tag10.xml"/><Relationship Id="rId21" Type="http://schemas.openxmlformats.org/officeDocument/2006/relationships/image" Target="../media/image16.png"/><Relationship Id="rId7" Type="http://schemas.openxmlformats.org/officeDocument/2006/relationships/tags" Target="../tags/tag14.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tags" Target="../tags/tag9.xml"/><Relationship Id="rId16" Type="http://schemas.openxmlformats.org/officeDocument/2006/relationships/image" Target="../media/image12.png"/><Relationship Id="rId20" Type="http://schemas.openxmlformats.org/officeDocument/2006/relationships/slide" Target="slide8.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2.xml"/><Relationship Id="rId5" Type="http://schemas.openxmlformats.org/officeDocument/2006/relationships/tags" Target="../tags/tag12.xml"/><Relationship Id="rId15" Type="http://schemas.openxmlformats.org/officeDocument/2006/relationships/image" Target="../media/image11.png"/><Relationship Id="rId10" Type="http://schemas.openxmlformats.org/officeDocument/2006/relationships/tags" Target="../tags/tag17.xml"/><Relationship Id="rId19" Type="http://schemas.openxmlformats.org/officeDocument/2006/relationships/image" Target="../media/image15.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10.png"/><Relationship Id="rId22"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21.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tags" Target="../tags/tag19.xml"/><Relationship Id="rId16" Type="http://schemas.openxmlformats.org/officeDocument/2006/relationships/image" Target="../media/image24.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19.png"/><Relationship Id="rId5" Type="http://schemas.openxmlformats.org/officeDocument/2006/relationships/tags" Target="../tags/tag22.xm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tags" Target="../tags/tag21.xml"/><Relationship Id="rId9" Type="http://schemas.openxmlformats.org/officeDocument/2006/relationships/slideLayout" Target="../slideLayouts/slideLayout2.xml"/><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8.xml"/><Relationship Id="rId7" Type="http://schemas.openxmlformats.org/officeDocument/2006/relationships/image" Target="../media/image9.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slideLayout" Target="../slideLayouts/slideLayout2.xml"/><Relationship Id="rId4" Type="http://schemas.openxmlformats.org/officeDocument/2006/relationships/tags" Target="../tags/tag29.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8.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tags" Target="../tags/tag31.xml"/><Relationship Id="rId16" Type="http://schemas.openxmlformats.org/officeDocument/2006/relationships/image" Target="../media/image31.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 Target="slide5.xml"/><Relationship Id="rId5" Type="http://schemas.openxmlformats.org/officeDocument/2006/relationships/tags" Target="../tags/tag34.xml"/><Relationship Id="rId1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tags" Target="../tags/tag33.xml"/><Relationship Id="rId9" Type="http://schemas.openxmlformats.org/officeDocument/2006/relationships/notesSlide" Target="../notesSlides/notesSlide2.xml"/><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85786" y="1785926"/>
            <a:ext cx="7500990" cy="1285884"/>
          </a:xfrm>
          <a:prstGeom prst="rect">
            <a:avLst/>
          </a:prstGeom>
          <a:solidFill>
            <a:srgbClr val="002060">
              <a:alpha val="9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85800" y="1714488"/>
            <a:ext cx="7772400" cy="1470025"/>
          </a:xfrm>
        </p:spPr>
        <p:txBody>
          <a:bodyPr/>
          <a:lstStyle/>
          <a:p>
            <a:r>
              <a:rPr lang="ja-JP" altLang="en-US" b="1" dirty="0" smtClean="0">
                <a:solidFill>
                  <a:schemeClr val="bg1"/>
                </a:solidFill>
              </a:rPr>
              <a:t>宇宙論</a:t>
            </a:r>
            <a:r>
              <a:rPr lang="ja-JP" altLang="en-US" b="1" dirty="0">
                <a:solidFill>
                  <a:schemeClr val="bg1"/>
                </a:solidFill>
              </a:rPr>
              <a:t>的</a:t>
            </a:r>
            <a:r>
              <a:rPr lang="ja-JP" altLang="en-US" b="1" dirty="0" smtClean="0">
                <a:solidFill>
                  <a:schemeClr val="bg1"/>
                </a:solidFill>
              </a:rPr>
              <a:t>な重力波源</a:t>
            </a:r>
            <a:endParaRPr kumimoji="1" lang="ja-JP" altLang="en-US" b="1" dirty="0">
              <a:solidFill>
                <a:schemeClr val="bg1"/>
              </a:solidFill>
            </a:endParaRPr>
          </a:p>
        </p:txBody>
      </p:sp>
      <p:sp>
        <p:nvSpPr>
          <p:cNvPr id="8" name="テキスト ボックス 7"/>
          <p:cNvSpPr txBox="1"/>
          <p:nvPr/>
        </p:nvSpPr>
        <p:spPr>
          <a:xfrm>
            <a:off x="6500826" y="4558737"/>
            <a:ext cx="1688283" cy="584775"/>
          </a:xfrm>
          <a:prstGeom prst="rect">
            <a:avLst/>
          </a:prstGeom>
          <a:noFill/>
        </p:spPr>
        <p:txBody>
          <a:bodyPr wrap="none" rtlCol="0">
            <a:spAutoFit/>
          </a:bodyPr>
          <a:lstStyle/>
          <a:p>
            <a:r>
              <a:rPr kumimoji="1" lang="ja-JP" altLang="en-US" sz="3200" dirty="0" smtClean="0"/>
              <a:t>齊藤　遼</a:t>
            </a:r>
            <a:endParaRPr kumimoji="1" lang="ja-JP" altLang="en-US" sz="3200" dirty="0"/>
          </a:p>
        </p:txBody>
      </p:sp>
      <p:sp>
        <p:nvSpPr>
          <p:cNvPr id="10" name="テキスト ボックス 9"/>
          <p:cNvSpPr txBox="1"/>
          <p:nvPr/>
        </p:nvSpPr>
        <p:spPr>
          <a:xfrm>
            <a:off x="4707591" y="4058671"/>
            <a:ext cx="3579185" cy="369332"/>
          </a:xfrm>
          <a:prstGeom prst="rect">
            <a:avLst/>
          </a:prstGeom>
          <a:noFill/>
        </p:spPr>
        <p:txBody>
          <a:bodyPr wrap="none" rtlCol="0">
            <a:spAutoFit/>
          </a:bodyPr>
          <a:lstStyle/>
          <a:p>
            <a:r>
              <a:rPr kumimoji="1" lang="ja-JP" altLang="en-US" dirty="0" smtClean="0"/>
              <a:t>東大ビッグバンセンター　（</a:t>
            </a:r>
            <a:r>
              <a:rPr kumimoji="1" lang="en-US" altLang="ja-JP" dirty="0" smtClean="0"/>
              <a:t>RESCEU</a:t>
            </a:r>
            <a:r>
              <a:rPr kumimoji="1" lang="ja-JP" altLang="en-US" dirty="0" smtClean="0"/>
              <a:t>）</a:t>
            </a:r>
            <a:endParaRPr kumimoji="1" lang="ja-JP" altLang="en-US" dirty="0"/>
          </a:p>
        </p:txBody>
      </p:sp>
      <p:sp>
        <p:nvSpPr>
          <p:cNvPr id="11" name="テキスト ボックス 10"/>
          <p:cNvSpPr txBox="1"/>
          <p:nvPr/>
        </p:nvSpPr>
        <p:spPr>
          <a:xfrm>
            <a:off x="714348" y="1130842"/>
            <a:ext cx="3538148" cy="369332"/>
          </a:xfrm>
          <a:prstGeom prst="rect">
            <a:avLst/>
          </a:prstGeom>
          <a:noFill/>
        </p:spPr>
        <p:txBody>
          <a:bodyPr wrap="none" rtlCol="0">
            <a:spAutoFit/>
          </a:bodyPr>
          <a:lstStyle/>
          <a:p>
            <a:pPr algn="ctr"/>
            <a:r>
              <a:rPr lang="en-US" altLang="ja-JP" dirty="0" smtClean="0"/>
              <a:t>2009</a:t>
            </a:r>
            <a:r>
              <a:rPr kumimoji="1" lang="en-US" altLang="ja-JP" dirty="0" smtClean="0"/>
              <a:t>.11.24</a:t>
            </a:r>
            <a:r>
              <a:rPr kumimoji="1" lang="ja-JP" altLang="en-US" dirty="0" smtClean="0"/>
              <a:t>　</a:t>
            </a:r>
            <a:r>
              <a:rPr lang="en-US" altLang="ja-JP" dirty="0" smtClean="0"/>
              <a:t>DPF </a:t>
            </a:r>
            <a:r>
              <a:rPr lang="ja-JP" altLang="en-US" dirty="0" smtClean="0"/>
              <a:t>サイエンス検討会</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571472" y="1714488"/>
            <a:ext cx="5429288" cy="357190"/>
          </a:xfrm>
          <a:prstGeom prst="rect">
            <a:avLst/>
          </a:prstGeom>
          <a:solidFill>
            <a:schemeClr val="accent2">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10</a:t>
            </a:fld>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宇宙論的な重力波源</a:t>
            </a:r>
            <a:r>
              <a:rPr lang="en-US" altLang="ja-JP" sz="2400" dirty="0" smtClean="0"/>
              <a:t>2</a:t>
            </a:r>
            <a:r>
              <a:rPr lang="ja-JP" altLang="en-US" sz="2400" dirty="0" smtClean="0"/>
              <a:t>　</a:t>
            </a:r>
            <a:r>
              <a:rPr lang="en-US" altLang="ja-JP" sz="2400" dirty="0" smtClean="0"/>
              <a:t>Cosmic</a:t>
            </a:r>
            <a:r>
              <a:rPr lang="ja-JP" altLang="en-US" sz="2400" dirty="0" smtClean="0"/>
              <a:t>  </a:t>
            </a:r>
            <a:r>
              <a:rPr lang="en-US" altLang="ja-JP" sz="2400" dirty="0" smtClean="0"/>
              <a:t>String</a:t>
            </a:r>
            <a:endParaRPr lang="ja-JP" altLang="en-US" sz="2400" dirty="0"/>
          </a:p>
        </p:txBody>
      </p:sp>
      <p:sp>
        <p:nvSpPr>
          <p:cNvPr id="7" name="テキスト ボックス 6"/>
          <p:cNvSpPr txBox="1"/>
          <p:nvPr/>
        </p:nvSpPr>
        <p:spPr>
          <a:xfrm>
            <a:off x="285720" y="1282471"/>
            <a:ext cx="8558753" cy="369332"/>
          </a:xfrm>
          <a:prstGeom prst="rect">
            <a:avLst/>
          </a:prstGeom>
          <a:noFill/>
        </p:spPr>
        <p:txBody>
          <a:bodyPr wrap="none" rtlCol="0">
            <a:spAutoFit/>
          </a:bodyPr>
          <a:lstStyle/>
          <a:p>
            <a:r>
              <a:rPr kumimoji="1" lang="en-US" altLang="ja-JP" dirty="0" smtClean="0"/>
              <a:t>Cosmic String</a:t>
            </a:r>
            <a:r>
              <a:rPr kumimoji="1" lang="ja-JP" altLang="en-US" dirty="0" smtClean="0"/>
              <a:t>　・・・　初期宇宙の相転移によって現われる可能性のある</a:t>
            </a:r>
            <a:r>
              <a:rPr kumimoji="1" lang="ja-JP" altLang="en-US" dirty="0" err="1" smtClean="0"/>
              <a:t>ひも</a:t>
            </a:r>
            <a:r>
              <a:rPr kumimoji="1" lang="ja-JP" altLang="en-US" dirty="0" smtClean="0"/>
              <a:t>状の「物体」</a:t>
            </a:r>
            <a:endParaRPr kumimoji="1" lang="en-US" altLang="ja-JP" dirty="0" smtClean="0"/>
          </a:p>
        </p:txBody>
      </p:sp>
      <p:sp>
        <p:nvSpPr>
          <p:cNvPr id="8" name="テキスト ボックス 7"/>
          <p:cNvSpPr txBox="1"/>
          <p:nvPr/>
        </p:nvSpPr>
        <p:spPr>
          <a:xfrm>
            <a:off x="506889" y="2083820"/>
            <a:ext cx="1064715" cy="307777"/>
          </a:xfrm>
          <a:prstGeom prst="rect">
            <a:avLst/>
          </a:prstGeom>
          <a:noFill/>
        </p:spPr>
        <p:txBody>
          <a:bodyPr wrap="none" rtlCol="0">
            <a:spAutoFit/>
          </a:bodyPr>
          <a:lstStyle/>
          <a:p>
            <a:r>
              <a:rPr kumimoji="1" lang="ja-JP" altLang="en-US" sz="1400" dirty="0" smtClean="0"/>
              <a:t>基本的な量</a:t>
            </a:r>
            <a:endParaRPr kumimoji="1" lang="ja-JP" altLang="en-US" sz="1400" dirty="0"/>
          </a:p>
        </p:txBody>
      </p:sp>
      <p:sp>
        <p:nvSpPr>
          <p:cNvPr id="9" name="テキスト ボックス 8"/>
          <p:cNvSpPr txBox="1"/>
          <p:nvPr/>
        </p:nvSpPr>
        <p:spPr>
          <a:xfrm>
            <a:off x="642910" y="2345288"/>
            <a:ext cx="5921814" cy="369332"/>
          </a:xfrm>
          <a:prstGeom prst="rect">
            <a:avLst/>
          </a:prstGeom>
          <a:noFill/>
        </p:spPr>
        <p:txBody>
          <a:bodyPr wrap="none" rtlCol="0">
            <a:spAutoFit/>
          </a:bodyPr>
          <a:lstStyle/>
          <a:p>
            <a:r>
              <a:rPr kumimoji="1" lang="ja-JP" altLang="en-US" dirty="0" smtClean="0">
                <a:latin typeface="MS Mincho"/>
                <a:ea typeface="MS Mincho"/>
              </a:rPr>
              <a:t>◆</a:t>
            </a:r>
            <a:r>
              <a:rPr kumimoji="1" lang="ja-JP" altLang="en-US" u="sng" dirty="0" smtClean="0"/>
              <a:t>単位長さあたりの質量 （を</a:t>
            </a:r>
            <a:r>
              <a:rPr lang="ja-JP" altLang="en-US" u="sng" dirty="0" smtClean="0"/>
              <a:t>重力定数</a:t>
            </a:r>
            <a:r>
              <a:rPr kumimoji="1" lang="ja-JP" altLang="en-US" u="sng" dirty="0" smtClean="0"/>
              <a:t>で無次元化したもの）</a:t>
            </a:r>
            <a:endParaRPr kumimoji="1" lang="ja-JP" altLang="en-US" u="sng" dirty="0"/>
          </a:p>
        </p:txBody>
      </p:sp>
      <p:pic>
        <p:nvPicPr>
          <p:cNvPr id="12" name="図 11" descr="txp_fig.bmp"/>
          <p:cNvPicPr>
            <a:picLocks noChangeAspect="1"/>
          </p:cNvPicPr>
          <p:nvPr>
            <p:custDataLst>
              <p:tags r:id="rId1"/>
            </p:custDataLst>
          </p:nvPr>
        </p:nvPicPr>
        <p:blipFill>
          <a:blip r:embed="rId6">
            <a:lum/>
          </a:blip>
          <a:stretch>
            <a:fillRect/>
          </a:stretch>
        </p:blipFill>
        <p:spPr>
          <a:xfrm>
            <a:off x="1857356" y="2845485"/>
            <a:ext cx="559949" cy="381343"/>
          </a:xfrm>
          <a:prstGeom prst="rect">
            <a:avLst/>
          </a:prstGeom>
        </p:spPr>
      </p:pic>
      <p:sp>
        <p:nvSpPr>
          <p:cNvPr id="13" name="テキスト ボックス 12"/>
          <p:cNvSpPr txBox="1"/>
          <p:nvPr/>
        </p:nvSpPr>
        <p:spPr>
          <a:xfrm>
            <a:off x="6000760" y="857232"/>
            <a:ext cx="3162084" cy="338554"/>
          </a:xfrm>
          <a:prstGeom prst="rect">
            <a:avLst/>
          </a:prstGeom>
          <a:noFill/>
        </p:spPr>
        <p:txBody>
          <a:bodyPr wrap="none" rtlCol="0">
            <a:spAutoFit/>
          </a:bodyPr>
          <a:lstStyle/>
          <a:p>
            <a:r>
              <a:rPr lang="en-US" altLang="ja-JP" sz="1600" dirty="0" smtClean="0"/>
              <a:t>(</a:t>
            </a:r>
            <a:r>
              <a:rPr lang="en-US" altLang="ja-JP" sz="1600" dirty="0" err="1" smtClean="0"/>
              <a:t>Vilenkin</a:t>
            </a:r>
            <a:r>
              <a:rPr lang="en-US" altLang="ja-JP" sz="1600" dirty="0" smtClean="0"/>
              <a:t> `81,  Hogan &amp; Rees `84, …)</a:t>
            </a:r>
            <a:endParaRPr kumimoji="1" lang="ja-JP" altLang="en-US" sz="1600" dirty="0"/>
          </a:p>
        </p:txBody>
      </p:sp>
      <p:sp>
        <p:nvSpPr>
          <p:cNvPr id="16" name="テキスト ボックス 15"/>
          <p:cNvSpPr txBox="1"/>
          <p:nvPr/>
        </p:nvSpPr>
        <p:spPr>
          <a:xfrm>
            <a:off x="357158" y="3388340"/>
            <a:ext cx="7771679" cy="338554"/>
          </a:xfrm>
          <a:prstGeom prst="rect">
            <a:avLst/>
          </a:prstGeom>
          <a:noFill/>
        </p:spPr>
        <p:txBody>
          <a:bodyPr wrap="none" rtlCol="0">
            <a:spAutoFit/>
          </a:bodyPr>
          <a:lstStyle/>
          <a:p>
            <a:r>
              <a:rPr kumimoji="1" lang="ja-JP" altLang="en-US" sz="1600" dirty="0" smtClean="0"/>
              <a:t>＊　背景となっているモデルの（プランクエネルギーで測った）エネルギースケールに対応</a:t>
            </a:r>
            <a:endParaRPr kumimoji="1" lang="ja-JP" altLang="en-US" sz="1600" dirty="0"/>
          </a:p>
        </p:txBody>
      </p:sp>
      <p:sp>
        <p:nvSpPr>
          <p:cNvPr id="17" name="テキスト ボックス 16"/>
          <p:cNvSpPr txBox="1"/>
          <p:nvPr/>
        </p:nvSpPr>
        <p:spPr>
          <a:xfrm>
            <a:off x="428596" y="3869770"/>
            <a:ext cx="1853136" cy="369332"/>
          </a:xfrm>
          <a:prstGeom prst="rect">
            <a:avLst/>
          </a:prstGeom>
          <a:noFill/>
        </p:spPr>
        <p:txBody>
          <a:bodyPr wrap="none" rtlCol="0">
            <a:spAutoFit/>
          </a:bodyPr>
          <a:lstStyle/>
          <a:p>
            <a:r>
              <a:rPr lang="en-US" altLang="ja-JP" dirty="0" smtClean="0"/>
              <a:t>e</a:t>
            </a:r>
            <a:r>
              <a:rPr kumimoji="1" lang="en-US" altLang="ja-JP" dirty="0" smtClean="0"/>
              <a:t>x)  GUT</a:t>
            </a:r>
            <a:r>
              <a:rPr kumimoji="1" lang="ja-JP" altLang="en-US" dirty="0" smtClean="0"/>
              <a:t>スケール</a:t>
            </a:r>
            <a:endParaRPr kumimoji="1" lang="ja-JP" altLang="en-US" dirty="0"/>
          </a:p>
        </p:txBody>
      </p:sp>
      <p:sp>
        <p:nvSpPr>
          <p:cNvPr id="19" name="テキスト ボックス 18"/>
          <p:cNvSpPr txBox="1"/>
          <p:nvPr/>
        </p:nvSpPr>
        <p:spPr>
          <a:xfrm>
            <a:off x="2931035" y="2857496"/>
            <a:ext cx="3855543" cy="369332"/>
          </a:xfrm>
          <a:prstGeom prst="rect">
            <a:avLst/>
          </a:prstGeom>
          <a:noFill/>
        </p:spPr>
        <p:txBody>
          <a:bodyPr wrap="none" rtlCol="0">
            <a:spAutoFit/>
          </a:bodyPr>
          <a:lstStyle/>
          <a:p>
            <a:r>
              <a:rPr lang="ja-JP" altLang="en-US" dirty="0" smtClean="0"/>
              <a:t>（</a:t>
            </a:r>
            <a:r>
              <a:rPr kumimoji="1" lang="ja-JP" altLang="en-US" dirty="0" smtClean="0"/>
              <a:t>１本の</a:t>
            </a:r>
            <a:r>
              <a:rPr kumimoji="1" lang="en-US" altLang="ja-JP" dirty="0" smtClean="0"/>
              <a:t>String</a:t>
            </a:r>
            <a:r>
              <a:rPr kumimoji="1" lang="ja-JP" altLang="en-US" dirty="0" smtClean="0"/>
              <a:t>の重力波の放出を制御</a:t>
            </a:r>
            <a:r>
              <a:rPr lang="ja-JP" altLang="en-US" dirty="0" smtClean="0"/>
              <a:t>）</a:t>
            </a:r>
            <a:endParaRPr kumimoji="1" lang="ja-JP" altLang="en-US" dirty="0"/>
          </a:p>
        </p:txBody>
      </p:sp>
      <p:sp>
        <p:nvSpPr>
          <p:cNvPr id="22" name="テキスト ボックス 21"/>
          <p:cNvSpPr txBox="1"/>
          <p:nvPr/>
        </p:nvSpPr>
        <p:spPr>
          <a:xfrm>
            <a:off x="214282" y="4512712"/>
            <a:ext cx="8969122" cy="615553"/>
          </a:xfrm>
          <a:prstGeom prst="rect">
            <a:avLst/>
          </a:prstGeom>
          <a:noFill/>
        </p:spPr>
        <p:txBody>
          <a:bodyPr wrap="none" rtlCol="0">
            <a:spAutoFit/>
          </a:bodyPr>
          <a:lstStyle/>
          <a:p>
            <a:r>
              <a:rPr lang="ja-JP" altLang="en-US" dirty="0" smtClean="0"/>
              <a:t>　▶ </a:t>
            </a:r>
            <a:r>
              <a:rPr lang="ja-JP" altLang="en-US" sz="1600" dirty="0" smtClean="0"/>
              <a:t>放出される全ての重力波を評価するためには、全ての</a:t>
            </a:r>
            <a:r>
              <a:rPr lang="en-US" altLang="ja-JP" sz="1600" dirty="0" smtClean="0"/>
              <a:t>Cosmic String</a:t>
            </a:r>
            <a:r>
              <a:rPr lang="ja-JP" altLang="en-US" sz="1600" dirty="0" smtClean="0"/>
              <a:t>からの寄与を足す必要がある。</a:t>
            </a:r>
            <a:endParaRPr lang="en-US" altLang="ja-JP" sz="1600" dirty="0" smtClean="0"/>
          </a:p>
          <a:p>
            <a:r>
              <a:rPr lang="ja-JP" altLang="en-US" sz="1600" dirty="0" smtClean="0"/>
              <a:t>　　→　正確なスペクトルは</a:t>
            </a:r>
            <a:r>
              <a:rPr lang="en-US" altLang="ja-JP" sz="1600" dirty="0" smtClean="0"/>
              <a:t>String loop</a:t>
            </a:r>
            <a:r>
              <a:rPr lang="ja-JP" altLang="en-US" sz="1600" dirty="0" smtClean="0"/>
              <a:t>の</a:t>
            </a:r>
            <a:r>
              <a:rPr lang="en-US" altLang="ja-JP" sz="1600" dirty="0" smtClean="0"/>
              <a:t>Network</a:t>
            </a:r>
            <a:r>
              <a:rPr lang="ja-JP" altLang="en-US" sz="1600" dirty="0" smtClean="0"/>
              <a:t>の時間発展を解いて求められる。</a:t>
            </a:r>
            <a:endParaRPr lang="en-US" altLang="ja-JP" sz="1600" dirty="0" smtClean="0"/>
          </a:p>
        </p:txBody>
      </p:sp>
      <p:sp>
        <p:nvSpPr>
          <p:cNvPr id="24" name="テキスト ボックス 23"/>
          <p:cNvSpPr txBox="1"/>
          <p:nvPr/>
        </p:nvSpPr>
        <p:spPr>
          <a:xfrm>
            <a:off x="628567" y="5130241"/>
            <a:ext cx="8298041" cy="584775"/>
          </a:xfrm>
          <a:prstGeom prst="rect">
            <a:avLst/>
          </a:prstGeom>
          <a:noFill/>
        </p:spPr>
        <p:txBody>
          <a:bodyPr wrap="none" rtlCol="0">
            <a:spAutoFit/>
          </a:bodyPr>
          <a:lstStyle/>
          <a:p>
            <a:r>
              <a:rPr kumimoji="1" lang="ja-JP" altLang="en-US" sz="1600" dirty="0" smtClean="0"/>
              <a:t>　モデルによっては</a:t>
            </a:r>
            <a:r>
              <a:rPr kumimoji="1" lang="en-US" altLang="ja-JP" sz="1600" dirty="0" smtClean="0"/>
              <a:t>Network</a:t>
            </a:r>
            <a:r>
              <a:rPr kumimoji="1" lang="ja-JP" altLang="en-US" sz="1600" dirty="0" smtClean="0"/>
              <a:t>の発展に</a:t>
            </a:r>
            <a:r>
              <a:rPr lang="ja-JP" altLang="en-US" sz="1600" dirty="0" smtClean="0"/>
              <a:t>関わるパラメータとして</a:t>
            </a:r>
            <a:r>
              <a:rPr kumimoji="1" lang="ja-JP" altLang="en-US" sz="1600" dirty="0" smtClean="0"/>
              <a:t>、</a:t>
            </a:r>
            <a:r>
              <a:rPr kumimoji="1" lang="en-US" altLang="ja-JP" sz="1600" dirty="0" smtClean="0"/>
              <a:t>String</a:t>
            </a:r>
            <a:r>
              <a:rPr kumimoji="1" lang="ja-JP" altLang="en-US" sz="1600" dirty="0" smtClean="0"/>
              <a:t>の</a:t>
            </a:r>
            <a:r>
              <a:rPr kumimoji="1" lang="en-US" altLang="ja-JP" sz="1600" dirty="0" smtClean="0"/>
              <a:t>reconnection rate      </a:t>
            </a:r>
            <a:r>
              <a:rPr kumimoji="1" lang="ja-JP" altLang="en-US" sz="1600" dirty="0" smtClean="0"/>
              <a:t>や</a:t>
            </a:r>
            <a:endParaRPr kumimoji="1" lang="en-US" altLang="ja-JP" sz="1600" dirty="0" smtClean="0"/>
          </a:p>
          <a:p>
            <a:r>
              <a:rPr kumimoji="1" lang="ja-JP" altLang="en-US" sz="1600" dirty="0" smtClean="0"/>
              <a:t>形成時の</a:t>
            </a:r>
            <a:r>
              <a:rPr kumimoji="1" lang="en-US" altLang="ja-JP" sz="1600" dirty="0" smtClean="0"/>
              <a:t>loop</a:t>
            </a:r>
            <a:r>
              <a:rPr kumimoji="1" lang="ja-JP" altLang="en-US" sz="1600" dirty="0" smtClean="0"/>
              <a:t>のサイズを表す　　などの</a:t>
            </a:r>
            <a:r>
              <a:rPr lang="ja-JP" altLang="en-US" sz="1600" dirty="0" smtClean="0"/>
              <a:t>パラメータが加わる（</a:t>
            </a:r>
            <a:r>
              <a:rPr lang="en-US" altLang="ja-JP" sz="1600" dirty="0" smtClean="0"/>
              <a:t>Cosmic Superstring</a:t>
            </a:r>
            <a:r>
              <a:rPr lang="ja-JP" altLang="en-US" sz="1600" dirty="0" smtClean="0"/>
              <a:t>の場合など。）。</a:t>
            </a:r>
            <a:endParaRPr kumimoji="1" lang="ja-JP" altLang="en-US" sz="1600" dirty="0"/>
          </a:p>
        </p:txBody>
      </p:sp>
      <p:sp>
        <p:nvSpPr>
          <p:cNvPr id="25" name="テキスト ボックス 24"/>
          <p:cNvSpPr txBox="1"/>
          <p:nvPr/>
        </p:nvSpPr>
        <p:spPr>
          <a:xfrm>
            <a:off x="571472" y="1714488"/>
            <a:ext cx="5780750" cy="369332"/>
          </a:xfrm>
          <a:prstGeom prst="rect">
            <a:avLst/>
          </a:prstGeom>
          <a:noFill/>
        </p:spPr>
        <p:txBody>
          <a:bodyPr wrap="none" rtlCol="0">
            <a:spAutoFit/>
          </a:bodyPr>
          <a:lstStyle/>
          <a:p>
            <a:r>
              <a:rPr lang="ja-JP" altLang="en-US" dirty="0" smtClean="0"/>
              <a:t> </a:t>
            </a:r>
            <a:r>
              <a:rPr kumimoji="1" lang="en-US" altLang="ja-JP" dirty="0" smtClean="0"/>
              <a:t>Cosmic String</a:t>
            </a:r>
            <a:r>
              <a:rPr kumimoji="1" lang="ja-JP" altLang="en-US" dirty="0" smtClean="0"/>
              <a:t>の</a:t>
            </a:r>
            <a:r>
              <a:rPr kumimoji="1" lang="en-US" altLang="ja-JP" dirty="0" smtClean="0"/>
              <a:t>loop</a:t>
            </a:r>
            <a:r>
              <a:rPr lang="ja-JP" altLang="en-US" dirty="0" smtClean="0"/>
              <a:t>の振動から、重力波が生成される。</a:t>
            </a:r>
            <a:endParaRPr kumimoji="1" lang="ja-JP" altLang="en-US" dirty="0"/>
          </a:p>
        </p:txBody>
      </p:sp>
      <p:pic>
        <p:nvPicPr>
          <p:cNvPr id="27" name="図 26" descr="txp_fig.bmp"/>
          <p:cNvPicPr>
            <a:picLocks noChangeAspect="1"/>
          </p:cNvPicPr>
          <p:nvPr>
            <p:custDataLst>
              <p:tags r:id="rId2"/>
            </p:custDataLst>
          </p:nvPr>
        </p:nvPicPr>
        <p:blipFill>
          <a:blip r:embed="rId7" cstate="print">
            <a:lum/>
          </a:blip>
          <a:stretch>
            <a:fillRect/>
          </a:stretch>
        </p:blipFill>
        <p:spPr>
          <a:xfrm>
            <a:off x="2354787" y="3728455"/>
            <a:ext cx="2788717" cy="683703"/>
          </a:xfrm>
          <a:prstGeom prst="rect">
            <a:avLst/>
          </a:prstGeom>
        </p:spPr>
      </p:pic>
      <p:pic>
        <p:nvPicPr>
          <p:cNvPr id="28" name="図 27" descr="txp_fig.bmp"/>
          <p:cNvPicPr>
            <a:picLocks noChangeAspect="1"/>
          </p:cNvPicPr>
          <p:nvPr>
            <p:custDataLst>
              <p:tags r:id="rId3"/>
            </p:custDataLst>
          </p:nvPr>
        </p:nvPicPr>
        <p:blipFill>
          <a:blip r:embed="rId8" cstate="print">
            <a:lum/>
          </a:blip>
          <a:stretch>
            <a:fillRect/>
          </a:stretch>
        </p:blipFill>
        <p:spPr>
          <a:xfrm>
            <a:off x="8172000" y="5242729"/>
            <a:ext cx="142876" cy="184152"/>
          </a:xfrm>
          <a:prstGeom prst="rect">
            <a:avLst/>
          </a:prstGeom>
        </p:spPr>
      </p:pic>
      <p:sp>
        <p:nvSpPr>
          <p:cNvPr id="30" name="テキスト ボックス 29"/>
          <p:cNvSpPr txBox="1"/>
          <p:nvPr/>
        </p:nvSpPr>
        <p:spPr>
          <a:xfrm>
            <a:off x="357158" y="5715016"/>
            <a:ext cx="6173485" cy="338554"/>
          </a:xfrm>
          <a:prstGeom prst="rect">
            <a:avLst/>
          </a:prstGeom>
          <a:noFill/>
        </p:spPr>
        <p:txBody>
          <a:bodyPr wrap="none" rtlCol="0">
            <a:spAutoFit/>
          </a:bodyPr>
          <a:lstStyle/>
          <a:p>
            <a:r>
              <a:rPr kumimoji="1" lang="en-US" altLang="ja-JP" sz="1600" dirty="0" smtClean="0"/>
              <a:t>▶ 1</a:t>
            </a:r>
            <a:r>
              <a:rPr kumimoji="1" lang="ja-JP" altLang="en-US" sz="1600" dirty="0" smtClean="0"/>
              <a:t>本の</a:t>
            </a:r>
            <a:r>
              <a:rPr kumimoji="1" lang="en-US" altLang="ja-JP" sz="1600" dirty="0" smtClean="0"/>
              <a:t>Cosmic String</a:t>
            </a:r>
            <a:r>
              <a:rPr kumimoji="1" lang="ja-JP" altLang="en-US" sz="1600" dirty="0" smtClean="0"/>
              <a:t>からは、その固有振動数の重力波が放出される。</a:t>
            </a:r>
            <a:endParaRPr kumimoji="1" lang="ja-JP" altLang="en-US" sz="1600" dirty="0"/>
          </a:p>
        </p:txBody>
      </p:sp>
      <p:sp>
        <p:nvSpPr>
          <p:cNvPr id="31" name="テキスト ボックス 30"/>
          <p:cNvSpPr txBox="1"/>
          <p:nvPr/>
        </p:nvSpPr>
        <p:spPr>
          <a:xfrm>
            <a:off x="500034" y="6000768"/>
            <a:ext cx="6032421" cy="338554"/>
          </a:xfrm>
          <a:prstGeom prst="rect">
            <a:avLst/>
          </a:prstGeom>
          <a:noFill/>
        </p:spPr>
        <p:txBody>
          <a:bodyPr wrap="none" rtlCol="0">
            <a:spAutoFit/>
          </a:bodyPr>
          <a:lstStyle/>
          <a:p>
            <a:r>
              <a:rPr lang="ja-JP" altLang="en-US" sz="1600" dirty="0" smtClean="0"/>
              <a:t>→　スペクトルは各長さの</a:t>
            </a:r>
            <a:r>
              <a:rPr lang="en-US" altLang="ja-JP" sz="1600" dirty="0" smtClean="0"/>
              <a:t>String</a:t>
            </a:r>
            <a:r>
              <a:rPr lang="ja-JP" altLang="en-US" sz="1600" dirty="0" smtClean="0"/>
              <a:t>から放出された重力波の重ね合わせ</a:t>
            </a:r>
            <a:endParaRPr kumimoji="1" lang="ja-JP" altLang="en-US" sz="1600" dirty="0"/>
          </a:p>
        </p:txBody>
      </p:sp>
      <p:sp>
        <p:nvSpPr>
          <p:cNvPr id="26" name="正方形/長方形 25"/>
          <p:cNvSpPr/>
          <p:nvPr/>
        </p:nvSpPr>
        <p:spPr>
          <a:xfrm>
            <a:off x="1571604" y="2714620"/>
            <a:ext cx="5143536"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descr="txp_fig.bmp"/>
          <p:cNvPicPr>
            <a:picLocks noChangeAspect="1"/>
          </p:cNvPicPr>
          <p:nvPr>
            <p:custDataLst>
              <p:tags r:id="rId4"/>
            </p:custDataLst>
          </p:nvPr>
        </p:nvPicPr>
        <p:blipFill>
          <a:blip r:embed="rId9" cstate="print">
            <a:lum/>
          </a:blip>
          <a:stretch>
            <a:fillRect/>
          </a:stretch>
        </p:blipFill>
        <p:spPr>
          <a:xfrm>
            <a:off x="3249796" y="5472523"/>
            <a:ext cx="174239" cy="15681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11</a:t>
            </a:fld>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宇宙論的な重力波源</a:t>
            </a:r>
            <a:r>
              <a:rPr lang="en-US" altLang="ja-JP" sz="2400" dirty="0" smtClean="0"/>
              <a:t>2</a:t>
            </a:r>
            <a:r>
              <a:rPr lang="ja-JP" altLang="en-US" sz="2400" dirty="0" smtClean="0"/>
              <a:t>　</a:t>
            </a:r>
            <a:r>
              <a:rPr lang="en-US" altLang="ja-JP" sz="2400" dirty="0" smtClean="0"/>
              <a:t>Cosmic  String</a:t>
            </a:r>
            <a:endParaRPr lang="ja-JP" altLang="en-US" sz="2400" dirty="0" smtClean="0"/>
          </a:p>
        </p:txBody>
      </p:sp>
      <p:pic>
        <p:nvPicPr>
          <p:cNvPr id="7" name="図 6" descr="string.png"/>
          <p:cNvPicPr>
            <a:picLocks noChangeAspect="1"/>
          </p:cNvPicPr>
          <p:nvPr/>
        </p:nvPicPr>
        <p:blipFill>
          <a:blip r:embed="rId5"/>
          <a:stretch>
            <a:fillRect/>
          </a:stretch>
        </p:blipFill>
        <p:spPr>
          <a:xfrm>
            <a:off x="285752" y="1000108"/>
            <a:ext cx="7500957" cy="5277710"/>
          </a:xfrm>
          <a:prstGeom prst="rect">
            <a:avLst/>
          </a:prstGeom>
        </p:spPr>
      </p:pic>
      <p:pic>
        <p:nvPicPr>
          <p:cNvPr id="8" name="図 7" descr="txp_fig.bmp"/>
          <p:cNvPicPr>
            <a:picLocks noChangeAspect="1"/>
          </p:cNvPicPr>
          <p:nvPr>
            <p:custDataLst>
              <p:tags r:id="rId1"/>
            </p:custDataLst>
          </p:nvPr>
        </p:nvPicPr>
        <p:blipFill>
          <a:blip r:embed="rId6" cstate="print">
            <a:lum/>
          </a:blip>
          <a:stretch>
            <a:fillRect/>
          </a:stretch>
        </p:blipFill>
        <p:spPr>
          <a:xfrm>
            <a:off x="3857620" y="1928802"/>
            <a:ext cx="1285884" cy="285752"/>
          </a:xfrm>
          <a:prstGeom prst="rect">
            <a:avLst/>
          </a:prstGeom>
        </p:spPr>
      </p:pic>
      <p:pic>
        <p:nvPicPr>
          <p:cNvPr id="9" name="図 8" descr="txp_fig.bmp"/>
          <p:cNvPicPr>
            <a:picLocks noChangeAspect="1"/>
          </p:cNvPicPr>
          <p:nvPr>
            <p:custDataLst>
              <p:tags r:id="rId2"/>
            </p:custDataLst>
          </p:nvPr>
        </p:nvPicPr>
        <p:blipFill>
          <a:blip r:embed="rId7" cstate="print">
            <a:lum/>
          </a:blip>
          <a:stretch>
            <a:fillRect/>
          </a:stretch>
        </p:blipFill>
        <p:spPr>
          <a:xfrm>
            <a:off x="7786710" y="2285992"/>
            <a:ext cx="714380" cy="271327"/>
          </a:xfrm>
          <a:prstGeom prst="rect">
            <a:avLst/>
          </a:prstGeom>
        </p:spPr>
      </p:pic>
      <p:sp>
        <p:nvSpPr>
          <p:cNvPr id="12" name="テキスト ボックス 11"/>
          <p:cNvSpPr txBox="1"/>
          <p:nvPr/>
        </p:nvSpPr>
        <p:spPr>
          <a:xfrm>
            <a:off x="830613" y="4214818"/>
            <a:ext cx="7098973" cy="1200329"/>
          </a:xfrm>
          <a:prstGeom prst="rect">
            <a:avLst/>
          </a:prstGeom>
          <a:solidFill>
            <a:schemeClr val="bg1"/>
          </a:solidFill>
          <a:ln>
            <a:solidFill>
              <a:schemeClr val="tx1"/>
            </a:solidFill>
          </a:ln>
        </p:spPr>
        <p:txBody>
          <a:bodyPr wrap="square" rtlCol="0">
            <a:spAutoFit/>
          </a:bodyPr>
          <a:lstStyle/>
          <a:p>
            <a:r>
              <a:rPr lang="ja-JP" altLang="en-US" dirty="0" smtClean="0"/>
              <a:t>　</a:t>
            </a:r>
            <a:r>
              <a:rPr lang="en-US" altLang="ja-JP" dirty="0" smtClean="0"/>
              <a:t>Cosmic String</a:t>
            </a:r>
            <a:r>
              <a:rPr lang="ja-JP" altLang="en-US" dirty="0" smtClean="0"/>
              <a:t>の</a:t>
            </a:r>
            <a:r>
              <a:rPr lang="en-US" altLang="ja-JP" dirty="0" smtClean="0"/>
              <a:t>tension</a:t>
            </a:r>
            <a:r>
              <a:rPr lang="ja-JP" altLang="en-US" dirty="0" smtClean="0"/>
              <a:t>を制限することで、高エネルギーでの</a:t>
            </a:r>
            <a:endParaRPr lang="en-US" altLang="ja-JP" dirty="0" smtClean="0"/>
          </a:p>
          <a:p>
            <a:r>
              <a:rPr lang="ja-JP" altLang="en-US" dirty="0" smtClean="0"/>
              <a:t>素粒子モデルへの制限が得られる。</a:t>
            </a:r>
            <a:endParaRPr lang="en-US" altLang="ja-JP" dirty="0" smtClean="0"/>
          </a:p>
          <a:p>
            <a:r>
              <a:rPr lang="ja-JP" altLang="en-US" dirty="0" smtClean="0"/>
              <a:t>　特に、</a:t>
            </a:r>
            <a:r>
              <a:rPr lang="en-US" altLang="ja-JP" dirty="0" smtClean="0"/>
              <a:t>Cosmic String</a:t>
            </a:r>
            <a:r>
              <a:rPr lang="ja-JP" altLang="en-US" dirty="0" smtClean="0"/>
              <a:t>を終了時に生み出してしまうインフレーションモデル</a:t>
            </a:r>
            <a:endParaRPr lang="en-US" altLang="ja-JP" dirty="0" smtClean="0"/>
          </a:p>
          <a:p>
            <a:r>
              <a:rPr lang="ja-JP" altLang="en-US" dirty="0" smtClean="0"/>
              <a:t>に対して、制限を課すことができる。</a:t>
            </a:r>
          </a:p>
        </p:txBody>
      </p:sp>
      <p:pic>
        <p:nvPicPr>
          <p:cNvPr id="15" name="図 14" descr="txp_fig.bmp"/>
          <p:cNvPicPr>
            <a:picLocks noChangeAspect="1"/>
          </p:cNvPicPr>
          <p:nvPr>
            <p:custDataLst>
              <p:tags r:id="rId3"/>
            </p:custDataLst>
          </p:nvPr>
        </p:nvPicPr>
        <p:blipFill>
          <a:blip r:embed="rId8" cstate="print">
            <a:lum/>
          </a:blip>
          <a:stretch>
            <a:fillRect/>
          </a:stretch>
        </p:blipFill>
        <p:spPr>
          <a:xfrm>
            <a:off x="3421049" y="2640006"/>
            <a:ext cx="1285884" cy="285752"/>
          </a:xfrm>
          <a:prstGeom prst="rect">
            <a:avLst/>
          </a:prstGeom>
        </p:spPr>
      </p:pic>
      <p:sp>
        <p:nvSpPr>
          <p:cNvPr id="13" name="テキスト ボックス 12"/>
          <p:cNvSpPr txBox="1"/>
          <p:nvPr/>
        </p:nvSpPr>
        <p:spPr>
          <a:xfrm>
            <a:off x="7121402" y="6000768"/>
            <a:ext cx="2013500" cy="338554"/>
          </a:xfrm>
          <a:prstGeom prst="rect">
            <a:avLst/>
          </a:prstGeom>
          <a:noFill/>
        </p:spPr>
        <p:txBody>
          <a:bodyPr wrap="none" rtlCol="0">
            <a:spAutoFit/>
          </a:bodyPr>
          <a:lstStyle/>
          <a:p>
            <a:r>
              <a:rPr lang="ja-JP" altLang="en-US" sz="1600" dirty="0" smtClean="0"/>
              <a:t>（</a:t>
            </a:r>
            <a:r>
              <a:rPr kumimoji="1" lang="en-US" altLang="ja-JP" sz="1600" dirty="0" err="1" smtClean="0"/>
              <a:t>Cadwell</a:t>
            </a:r>
            <a:r>
              <a:rPr kumimoji="1" lang="en-US" altLang="ja-JP" sz="1600" dirty="0" smtClean="0"/>
              <a:t> &amp; Allen `91</a:t>
            </a:r>
            <a:r>
              <a:rPr kumimoji="1" lang="ja-JP" altLang="en-US" sz="1600" dirty="0" smtClean="0"/>
              <a:t>）</a:t>
            </a:r>
            <a:endParaRPr kumimoji="1" lang="ja-JP"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12</a:t>
            </a:fld>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宇宙論的な重力波源</a:t>
            </a:r>
            <a:r>
              <a:rPr lang="en-US" altLang="ja-JP" sz="2400" dirty="0" smtClean="0"/>
              <a:t>3</a:t>
            </a:r>
            <a:r>
              <a:rPr lang="ja-JP" altLang="en-US" sz="2400" dirty="0" smtClean="0"/>
              <a:t>　密度揺らぎによる</a:t>
            </a:r>
            <a:r>
              <a:rPr lang="en-US" altLang="ja-JP" sz="2400" dirty="0" smtClean="0"/>
              <a:t>2</a:t>
            </a:r>
            <a:r>
              <a:rPr lang="ja-JP" altLang="en-US" sz="2400" dirty="0" smtClean="0"/>
              <a:t>次</a:t>
            </a:r>
            <a:r>
              <a:rPr lang="ja-JP" altLang="en-US" sz="2400" dirty="0"/>
              <a:t>的な</a:t>
            </a:r>
            <a:r>
              <a:rPr lang="ja-JP" altLang="en-US" sz="2400" dirty="0" smtClean="0"/>
              <a:t>生成</a:t>
            </a:r>
            <a:endParaRPr lang="ja-JP" altLang="en-US" sz="2400" dirty="0"/>
          </a:p>
        </p:txBody>
      </p:sp>
      <p:sp>
        <p:nvSpPr>
          <p:cNvPr id="8" name="テキスト ボックス 7"/>
          <p:cNvSpPr txBox="1"/>
          <p:nvPr/>
        </p:nvSpPr>
        <p:spPr>
          <a:xfrm>
            <a:off x="357158" y="1130842"/>
            <a:ext cx="6099747" cy="369332"/>
          </a:xfrm>
          <a:prstGeom prst="rect">
            <a:avLst/>
          </a:prstGeom>
          <a:noFill/>
        </p:spPr>
        <p:txBody>
          <a:bodyPr wrap="none" rtlCol="0">
            <a:spAutoFit/>
          </a:bodyPr>
          <a:lstStyle/>
          <a:p>
            <a:r>
              <a:rPr lang="ja-JP" altLang="en-US" dirty="0"/>
              <a:t>インフレーション</a:t>
            </a:r>
            <a:r>
              <a:rPr lang="ja-JP" altLang="en-US" dirty="0" smtClean="0"/>
              <a:t>は重力波だけでなく、</a:t>
            </a:r>
            <a:r>
              <a:rPr lang="ja-JP" altLang="en-US" u="sng" dirty="0" smtClean="0"/>
              <a:t>密度揺らぎ</a:t>
            </a:r>
            <a:r>
              <a:rPr lang="ja-JP" altLang="en-US" dirty="0" smtClean="0"/>
              <a:t>も生成する。</a:t>
            </a:r>
            <a:endParaRPr kumimoji="1" lang="ja-JP" altLang="en-US" dirty="0"/>
          </a:p>
        </p:txBody>
      </p:sp>
      <p:sp>
        <p:nvSpPr>
          <p:cNvPr id="12" name="テキスト ボックス 11"/>
          <p:cNvSpPr txBox="1"/>
          <p:nvPr/>
        </p:nvSpPr>
        <p:spPr>
          <a:xfrm>
            <a:off x="4572000" y="1548000"/>
            <a:ext cx="3599062" cy="338554"/>
          </a:xfrm>
          <a:prstGeom prst="rect">
            <a:avLst/>
          </a:prstGeom>
          <a:noFill/>
        </p:spPr>
        <p:txBody>
          <a:bodyPr wrap="none" rtlCol="0">
            <a:spAutoFit/>
          </a:bodyPr>
          <a:lstStyle/>
          <a:p>
            <a:r>
              <a:rPr kumimoji="1" lang="en-US" altLang="ja-JP" sz="1600" dirty="0" smtClean="0"/>
              <a:t>CMB</a:t>
            </a:r>
            <a:r>
              <a:rPr kumimoji="1" lang="ja-JP" altLang="en-US" sz="1600" dirty="0" smtClean="0"/>
              <a:t>の温度揺らぎや大規模構造の起源</a:t>
            </a:r>
            <a:endParaRPr kumimoji="1" lang="ja-JP" altLang="en-US" sz="1600" dirty="0"/>
          </a:p>
        </p:txBody>
      </p:sp>
      <p:cxnSp>
        <p:nvCxnSpPr>
          <p:cNvPr id="16" name="直線矢印コネクタ 15"/>
          <p:cNvCxnSpPr/>
          <p:nvPr/>
        </p:nvCxnSpPr>
        <p:spPr>
          <a:xfrm rot="5400000" flipH="1" flipV="1">
            <a:off x="4108050" y="1606934"/>
            <a:ext cx="214314"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214810" y="1712900"/>
            <a:ext cx="28575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図 20" descr="power2.eps"/>
          <p:cNvPicPr>
            <a:picLocks noChangeAspect="1"/>
          </p:cNvPicPr>
          <p:nvPr/>
        </p:nvPicPr>
        <p:blipFill>
          <a:blip r:embed="rId3"/>
          <a:stretch>
            <a:fillRect/>
          </a:stretch>
        </p:blipFill>
        <p:spPr>
          <a:xfrm>
            <a:off x="642910" y="2714620"/>
            <a:ext cx="7500990" cy="3357586"/>
          </a:xfrm>
          <a:prstGeom prst="rect">
            <a:avLst/>
          </a:prstGeom>
          <a:scene3d>
            <a:camera prst="orthographicFront">
              <a:rot lat="0" lon="10800000" rev="0"/>
            </a:camera>
            <a:lightRig rig="threePt" dir="t"/>
          </a:scene3d>
        </p:spPr>
      </p:pic>
      <p:cxnSp>
        <p:nvCxnSpPr>
          <p:cNvPr id="24" name="直線コネクタ 23"/>
          <p:cNvCxnSpPr/>
          <p:nvPr/>
        </p:nvCxnSpPr>
        <p:spPr>
          <a:xfrm flipV="1">
            <a:off x="1571604" y="2928934"/>
            <a:ext cx="6572296" cy="228601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42910" y="5214950"/>
            <a:ext cx="928694"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786710" y="2571744"/>
            <a:ext cx="327334" cy="461665"/>
          </a:xfrm>
          <a:prstGeom prst="rect">
            <a:avLst/>
          </a:prstGeom>
          <a:noFill/>
        </p:spPr>
        <p:txBody>
          <a:bodyPr wrap="none" rtlCol="0">
            <a:spAutoFit/>
          </a:bodyPr>
          <a:lstStyle/>
          <a:p>
            <a:r>
              <a:rPr kumimoji="1" lang="en-US" altLang="ja-JP" sz="2400" dirty="0" smtClean="0"/>
              <a:t>?</a:t>
            </a:r>
            <a:endParaRPr kumimoji="1" lang="ja-JP" altLang="en-US" sz="2400" dirty="0"/>
          </a:p>
        </p:txBody>
      </p:sp>
      <p:sp>
        <p:nvSpPr>
          <p:cNvPr id="28" name="テキスト ボックス 27"/>
          <p:cNvSpPr txBox="1"/>
          <p:nvPr/>
        </p:nvSpPr>
        <p:spPr>
          <a:xfrm>
            <a:off x="7643834" y="5143512"/>
            <a:ext cx="327334" cy="461665"/>
          </a:xfrm>
          <a:prstGeom prst="rect">
            <a:avLst/>
          </a:prstGeom>
          <a:noFill/>
        </p:spPr>
        <p:txBody>
          <a:bodyPr wrap="none" rtlCol="0">
            <a:spAutoFit/>
          </a:bodyPr>
          <a:lstStyle/>
          <a:p>
            <a:r>
              <a:rPr kumimoji="1" lang="en-US" altLang="ja-JP" sz="2400" dirty="0" smtClean="0"/>
              <a:t>?</a:t>
            </a:r>
            <a:endParaRPr kumimoji="1" lang="ja-JP" altLang="en-US" sz="2400" dirty="0"/>
          </a:p>
        </p:txBody>
      </p:sp>
      <p:cxnSp>
        <p:nvCxnSpPr>
          <p:cNvPr id="29" name="直線矢印コネクタ 28"/>
          <p:cNvCxnSpPr/>
          <p:nvPr/>
        </p:nvCxnSpPr>
        <p:spPr>
          <a:xfrm>
            <a:off x="500034" y="6143644"/>
            <a:ext cx="8358246" cy="714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1" name="図 30" descr="txp_fig.bmp"/>
          <p:cNvPicPr>
            <a:picLocks noChangeAspect="1"/>
          </p:cNvPicPr>
          <p:nvPr>
            <p:custDataLst>
              <p:tags r:id="rId1"/>
            </p:custDataLst>
          </p:nvPr>
        </p:nvPicPr>
        <p:blipFill>
          <a:blip r:embed="rId4" cstate="print">
            <a:lum/>
          </a:blip>
          <a:stretch>
            <a:fillRect/>
          </a:stretch>
        </p:blipFill>
        <p:spPr>
          <a:xfrm>
            <a:off x="8786842" y="5929330"/>
            <a:ext cx="142876" cy="216056"/>
          </a:xfrm>
          <a:prstGeom prst="rect">
            <a:avLst/>
          </a:prstGeom>
        </p:spPr>
      </p:pic>
      <p:sp>
        <p:nvSpPr>
          <p:cNvPr id="32" name="テキスト ボックス 31"/>
          <p:cNvSpPr txBox="1"/>
          <p:nvPr/>
        </p:nvSpPr>
        <p:spPr>
          <a:xfrm>
            <a:off x="7281790" y="6000768"/>
            <a:ext cx="1290738" cy="369332"/>
          </a:xfrm>
          <a:prstGeom prst="rect">
            <a:avLst/>
          </a:prstGeom>
          <a:solidFill>
            <a:schemeClr val="bg1"/>
          </a:solidFill>
          <a:ln>
            <a:solidFill>
              <a:schemeClr val="tx1"/>
            </a:solidFill>
          </a:ln>
        </p:spPr>
        <p:txBody>
          <a:bodyPr wrap="none" rtlCol="0">
            <a:spAutoFit/>
          </a:bodyPr>
          <a:lstStyle/>
          <a:p>
            <a:r>
              <a:rPr kumimoji="1" lang="ja-JP" altLang="en-US" dirty="0" smtClean="0"/>
              <a:t>小スケール</a:t>
            </a:r>
            <a:endParaRPr kumimoji="1" lang="ja-JP" altLang="en-US" dirty="0"/>
          </a:p>
        </p:txBody>
      </p:sp>
      <p:sp>
        <p:nvSpPr>
          <p:cNvPr id="33" name="テキスト ボックス 32"/>
          <p:cNvSpPr txBox="1"/>
          <p:nvPr/>
        </p:nvSpPr>
        <p:spPr>
          <a:xfrm>
            <a:off x="285720" y="5988626"/>
            <a:ext cx="1290738" cy="369332"/>
          </a:xfrm>
          <a:prstGeom prst="rect">
            <a:avLst/>
          </a:prstGeom>
          <a:solidFill>
            <a:schemeClr val="bg1"/>
          </a:solidFill>
          <a:ln>
            <a:solidFill>
              <a:schemeClr val="tx1"/>
            </a:solidFill>
          </a:ln>
        </p:spPr>
        <p:txBody>
          <a:bodyPr wrap="none" rtlCol="0">
            <a:spAutoFit/>
          </a:bodyPr>
          <a:lstStyle/>
          <a:p>
            <a:r>
              <a:rPr lang="ja-JP" altLang="en-US" dirty="0"/>
              <a:t>大</a:t>
            </a:r>
            <a:r>
              <a:rPr kumimoji="1" lang="ja-JP" altLang="en-US" dirty="0" smtClean="0"/>
              <a:t>スケール</a:t>
            </a:r>
            <a:endParaRPr kumimoji="1" lang="ja-JP" altLang="en-US" dirty="0"/>
          </a:p>
        </p:txBody>
      </p:sp>
      <p:sp>
        <p:nvSpPr>
          <p:cNvPr id="34" name="テキスト ボックス 33"/>
          <p:cNvSpPr txBox="1"/>
          <p:nvPr/>
        </p:nvSpPr>
        <p:spPr>
          <a:xfrm>
            <a:off x="357158" y="5286388"/>
            <a:ext cx="1213794" cy="307777"/>
          </a:xfrm>
          <a:prstGeom prst="rect">
            <a:avLst/>
          </a:prstGeom>
          <a:noFill/>
        </p:spPr>
        <p:txBody>
          <a:bodyPr wrap="none" rtlCol="0">
            <a:spAutoFit/>
          </a:bodyPr>
          <a:lstStyle/>
          <a:p>
            <a:r>
              <a:rPr kumimoji="1" lang="en-US" altLang="ja-JP" sz="1400" dirty="0" smtClean="0"/>
              <a:t>CMB</a:t>
            </a:r>
            <a:r>
              <a:rPr kumimoji="1" lang="ja-JP" altLang="en-US" sz="1400" dirty="0" smtClean="0"/>
              <a:t>スケール</a:t>
            </a:r>
            <a:endParaRPr kumimoji="1" lang="ja-JP" altLang="en-US" sz="1400" dirty="0"/>
          </a:p>
        </p:txBody>
      </p:sp>
      <p:sp>
        <p:nvSpPr>
          <p:cNvPr id="35" name="テキスト ボックス 34"/>
          <p:cNvSpPr txBox="1"/>
          <p:nvPr/>
        </p:nvSpPr>
        <p:spPr>
          <a:xfrm>
            <a:off x="142844" y="2000240"/>
            <a:ext cx="8303876" cy="584775"/>
          </a:xfrm>
          <a:prstGeom prst="rect">
            <a:avLst/>
          </a:prstGeom>
          <a:noFill/>
        </p:spPr>
        <p:txBody>
          <a:bodyPr wrap="none" rtlCol="0">
            <a:spAutoFit/>
          </a:bodyPr>
          <a:lstStyle/>
          <a:p>
            <a:r>
              <a:rPr lang="en-US" altLang="ja-JP" sz="1600" dirty="0" smtClean="0"/>
              <a:t>▶ CMB</a:t>
            </a:r>
            <a:r>
              <a:rPr lang="ja-JP" altLang="en-US" sz="1600" dirty="0" smtClean="0"/>
              <a:t>で観測されるスケールでの密度揺らぎについては非常によく調べられているのに対して、</a:t>
            </a:r>
            <a:endParaRPr lang="en-US" altLang="ja-JP" sz="1600" dirty="0" smtClean="0"/>
          </a:p>
          <a:p>
            <a:r>
              <a:rPr lang="ja-JP" altLang="en-US" sz="1600" dirty="0" smtClean="0"/>
              <a:t>それよりずっと小さなスケールでの密度揺らぎの振る舞いについてはあまりよくわかっていない。</a:t>
            </a:r>
            <a:endParaRPr kumimoji="1" lang="ja-JP" altLang="en-US" sz="1600" dirty="0"/>
          </a:p>
        </p:txBody>
      </p:sp>
      <p:sp>
        <p:nvSpPr>
          <p:cNvPr id="36" name="テキスト ボックス 35"/>
          <p:cNvSpPr txBox="1"/>
          <p:nvPr/>
        </p:nvSpPr>
        <p:spPr>
          <a:xfrm>
            <a:off x="455164" y="2711231"/>
            <a:ext cx="5992346" cy="646331"/>
          </a:xfrm>
          <a:prstGeom prst="rect">
            <a:avLst/>
          </a:prstGeom>
          <a:solidFill>
            <a:schemeClr val="accent2">
              <a:lumMod val="40000"/>
              <a:lumOff val="60000"/>
              <a:alpha val="42000"/>
            </a:schemeClr>
          </a:solidFill>
          <a:ln>
            <a:noFill/>
          </a:ln>
        </p:spPr>
        <p:txBody>
          <a:bodyPr wrap="none" rtlCol="0">
            <a:spAutoFit/>
          </a:bodyPr>
          <a:lstStyle/>
          <a:p>
            <a:r>
              <a:rPr kumimoji="1" lang="ja-JP" altLang="en-US" dirty="0" smtClean="0"/>
              <a:t>　このスケールで</a:t>
            </a:r>
            <a:r>
              <a:rPr kumimoji="1" lang="ja-JP" altLang="en-US" u="sng" dirty="0" smtClean="0"/>
              <a:t>大きな密度揺らぎ</a:t>
            </a:r>
            <a:r>
              <a:rPr kumimoji="1" lang="ja-JP" altLang="en-US" dirty="0" smtClean="0"/>
              <a:t>が実現されていた場合、</a:t>
            </a:r>
            <a:endParaRPr kumimoji="1" lang="en-US" altLang="ja-JP" dirty="0" smtClean="0"/>
          </a:p>
          <a:p>
            <a:r>
              <a:rPr lang="ja-JP" altLang="en-US" dirty="0" smtClean="0"/>
              <a:t>この密度揺らぎから大きな振幅を持つ重力波が生成される。</a:t>
            </a:r>
            <a:endParaRPr kumimoji="1" lang="ja-JP" altLang="en-US" dirty="0"/>
          </a:p>
        </p:txBody>
      </p:sp>
      <p:cxnSp>
        <p:nvCxnSpPr>
          <p:cNvPr id="38" name="直線矢印コネクタ 37"/>
          <p:cNvCxnSpPr/>
          <p:nvPr/>
        </p:nvCxnSpPr>
        <p:spPr>
          <a:xfrm rot="5400000" flipH="1" flipV="1">
            <a:off x="7250925" y="4179099"/>
            <a:ext cx="292895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8147478" y="4071942"/>
            <a:ext cx="1568058" cy="307777"/>
          </a:xfrm>
          <a:prstGeom prst="rect">
            <a:avLst/>
          </a:prstGeom>
          <a:noFill/>
          <a:scene3d>
            <a:camera prst="orthographicFront">
              <a:rot lat="0" lon="0" rev="16200000"/>
            </a:camera>
            <a:lightRig rig="threePt" dir="t"/>
          </a:scene3d>
        </p:spPr>
        <p:txBody>
          <a:bodyPr wrap="none" rtlCol="0">
            <a:spAutoFit/>
          </a:bodyPr>
          <a:lstStyle/>
          <a:p>
            <a:r>
              <a:rPr kumimoji="1" lang="ja-JP" altLang="en-US" sz="1400" dirty="0" smtClean="0"/>
              <a:t>密度揺らぎの振幅</a:t>
            </a:r>
            <a:endParaRPr kumimoji="1" lang="ja-JP" alt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714348" y="2643182"/>
            <a:ext cx="7929618" cy="714380"/>
          </a:xfrm>
          <a:prstGeom prst="rect">
            <a:avLst/>
          </a:prstGeom>
          <a:solidFill>
            <a:schemeClr val="accent2">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13</a:t>
            </a:fld>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宇宙論的な重力波源</a:t>
            </a:r>
            <a:r>
              <a:rPr lang="en-US" altLang="ja-JP" sz="2400" dirty="0" smtClean="0"/>
              <a:t>3</a:t>
            </a:r>
            <a:r>
              <a:rPr lang="ja-JP" altLang="en-US" sz="2400" dirty="0" smtClean="0"/>
              <a:t>　密度揺らぎによる</a:t>
            </a:r>
            <a:r>
              <a:rPr lang="en-US" altLang="ja-JP" sz="2400" dirty="0" smtClean="0"/>
              <a:t>2</a:t>
            </a:r>
            <a:r>
              <a:rPr lang="ja-JP" altLang="en-US" sz="2400" dirty="0" smtClean="0"/>
              <a:t>次的な生成</a:t>
            </a:r>
          </a:p>
        </p:txBody>
      </p:sp>
      <p:sp>
        <p:nvSpPr>
          <p:cNvPr id="7" name="テキスト ボックス 6"/>
          <p:cNvSpPr txBox="1"/>
          <p:nvPr/>
        </p:nvSpPr>
        <p:spPr>
          <a:xfrm>
            <a:off x="276359" y="1058275"/>
            <a:ext cx="6051272" cy="338554"/>
          </a:xfrm>
          <a:prstGeom prst="rect">
            <a:avLst/>
          </a:prstGeom>
          <a:noFill/>
        </p:spPr>
        <p:txBody>
          <a:bodyPr wrap="none" rtlCol="0">
            <a:spAutoFit/>
          </a:bodyPr>
          <a:lstStyle/>
          <a:p>
            <a:r>
              <a:rPr kumimoji="1" lang="ja-JP" altLang="en-US" sz="1600" dirty="0" smtClean="0"/>
              <a:t>▶ 重力波の</a:t>
            </a:r>
            <a:r>
              <a:rPr kumimoji="1" lang="en-US" altLang="ja-JP" sz="1600" dirty="0" smtClean="0"/>
              <a:t>Source term</a:t>
            </a:r>
            <a:r>
              <a:rPr lang="ja-JP" altLang="en-US" sz="1600" dirty="0" smtClean="0"/>
              <a:t>は密度</a:t>
            </a:r>
            <a:r>
              <a:rPr lang="ja-JP" altLang="en-US" sz="1600" dirty="0"/>
              <a:t>揺らぎ</a:t>
            </a:r>
            <a:r>
              <a:rPr lang="ja-JP" altLang="en-US" sz="1600" dirty="0" smtClean="0"/>
              <a:t>で展開したとき、</a:t>
            </a:r>
            <a:r>
              <a:rPr lang="en-US" altLang="ja-JP" sz="1600" dirty="0" smtClean="0"/>
              <a:t>2</a:t>
            </a:r>
            <a:r>
              <a:rPr lang="ja-JP" altLang="en-US" sz="1600" dirty="0" smtClean="0"/>
              <a:t>次が</a:t>
            </a:r>
            <a:r>
              <a:rPr lang="en-US" altLang="ja-JP" sz="1600" dirty="0" smtClean="0"/>
              <a:t>Leading</a:t>
            </a:r>
            <a:r>
              <a:rPr lang="ja-JP" altLang="en-US" sz="1600" dirty="0" err="1" smtClean="0"/>
              <a:t>。</a:t>
            </a:r>
            <a:endParaRPr kumimoji="1" lang="ja-JP" altLang="en-US" sz="1600" dirty="0"/>
          </a:p>
        </p:txBody>
      </p:sp>
      <p:cxnSp>
        <p:nvCxnSpPr>
          <p:cNvPr id="8" name="直線矢印コネクタ 7"/>
          <p:cNvCxnSpPr/>
          <p:nvPr/>
        </p:nvCxnSpPr>
        <p:spPr>
          <a:xfrm rot="5400000">
            <a:off x="429390" y="1836000"/>
            <a:ext cx="285752" cy="1588"/>
          </a:xfrm>
          <a:prstGeom prst="straightConnector1">
            <a:avLst/>
          </a:prstGeom>
          <a:ln w="44450">
            <a:solidFill>
              <a:schemeClr val="tx1"/>
            </a:solidFill>
            <a:tailEnd type="arrow"/>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pic>
        <p:nvPicPr>
          <p:cNvPr id="12" name="図 11" descr="txp_fig.bmp"/>
          <p:cNvPicPr>
            <a:picLocks noChangeAspect="1"/>
          </p:cNvPicPr>
          <p:nvPr>
            <p:custDataLst>
              <p:tags r:id="rId1"/>
            </p:custDataLst>
          </p:nvPr>
        </p:nvPicPr>
        <p:blipFill>
          <a:blip r:embed="rId5" cstate="print">
            <a:lum/>
          </a:blip>
          <a:stretch>
            <a:fillRect/>
          </a:stretch>
        </p:blipFill>
        <p:spPr>
          <a:xfrm>
            <a:off x="785786" y="1764360"/>
            <a:ext cx="3357586" cy="307318"/>
          </a:xfrm>
          <a:prstGeom prst="rect">
            <a:avLst/>
          </a:prstGeom>
        </p:spPr>
      </p:pic>
      <p:sp>
        <p:nvSpPr>
          <p:cNvPr id="14" name="テキスト ボックス 13"/>
          <p:cNvSpPr txBox="1"/>
          <p:nvPr/>
        </p:nvSpPr>
        <p:spPr>
          <a:xfrm>
            <a:off x="1500166" y="1785926"/>
            <a:ext cx="1766830" cy="338554"/>
          </a:xfrm>
          <a:prstGeom prst="rect">
            <a:avLst/>
          </a:prstGeom>
          <a:noFill/>
        </p:spPr>
        <p:txBody>
          <a:bodyPr wrap="none" rtlCol="0">
            <a:spAutoFit/>
          </a:bodyPr>
          <a:lstStyle/>
          <a:p>
            <a:r>
              <a:rPr kumimoji="1" lang="ja-JP" altLang="en-US" sz="1600" dirty="0" smtClean="0"/>
              <a:t>密度揺らぎの振幅</a:t>
            </a:r>
            <a:endParaRPr kumimoji="1" lang="ja-JP" altLang="en-US" sz="1600" dirty="0"/>
          </a:p>
        </p:txBody>
      </p:sp>
      <p:sp>
        <p:nvSpPr>
          <p:cNvPr id="15" name="テキスト ボックス 14"/>
          <p:cNvSpPr txBox="1"/>
          <p:nvPr/>
        </p:nvSpPr>
        <p:spPr>
          <a:xfrm>
            <a:off x="414738" y="4007965"/>
            <a:ext cx="6657592" cy="369332"/>
          </a:xfrm>
          <a:prstGeom prst="rect">
            <a:avLst/>
          </a:prstGeom>
          <a:noFill/>
        </p:spPr>
        <p:txBody>
          <a:bodyPr wrap="none" rtlCol="0">
            <a:spAutoFit/>
          </a:bodyPr>
          <a:lstStyle/>
          <a:p>
            <a:r>
              <a:rPr lang="ja-JP" altLang="en-US" dirty="0" smtClean="0"/>
              <a:t>▶▶ 重力波の観測によって、小スケールの密度揺らぎを制限できる。</a:t>
            </a:r>
            <a:endParaRPr kumimoji="1" lang="ja-JP" altLang="en-US" dirty="0"/>
          </a:p>
        </p:txBody>
      </p:sp>
      <p:sp>
        <p:nvSpPr>
          <p:cNvPr id="16" name="テキスト ボックス 15"/>
          <p:cNvSpPr txBox="1"/>
          <p:nvPr/>
        </p:nvSpPr>
        <p:spPr>
          <a:xfrm>
            <a:off x="4620320" y="1643050"/>
            <a:ext cx="4027064" cy="584775"/>
          </a:xfrm>
          <a:prstGeom prst="rect">
            <a:avLst/>
          </a:prstGeom>
          <a:noFill/>
        </p:spPr>
        <p:txBody>
          <a:bodyPr wrap="none" rtlCol="0">
            <a:spAutoFit/>
          </a:bodyPr>
          <a:lstStyle/>
          <a:p>
            <a:r>
              <a:rPr lang="ja-JP" altLang="en-US" sz="1600" dirty="0" smtClean="0"/>
              <a:t>（比例</a:t>
            </a:r>
            <a:r>
              <a:rPr lang="ja-JP" altLang="en-US" sz="1600" dirty="0"/>
              <a:t>係数</a:t>
            </a:r>
            <a:r>
              <a:rPr lang="ja-JP" altLang="en-US" sz="1600" dirty="0" smtClean="0"/>
              <a:t>は                 、詳細は密度揺らぎの</a:t>
            </a:r>
            <a:endParaRPr lang="en-US" altLang="ja-JP" sz="1600" dirty="0" smtClean="0"/>
          </a:p>
          <a:p>
            <a:r>
              <a:rPr lang="ja-JP" altLang="en-US" sz="1600" dirty="0" smtClean="0"/>
              <a:t>スペクトルに依存）</a:t>
            </a:r>
            <a:endParaRPr kumimoji="1" lang="ja-JP" altLang="en-US" sz="1600" dirty="0"/>
          </a:p>
        </p:txBody>
      </p:sp>
      <p:cxnSp>
        <p:nvCxnSpPr>
          <p:cNvPr id="18" name="直線矢印コネクタ 17"/>
          <p:cNvCxnSpPr/>
          <p:nvPr/>
        </p:nvCxnSpPr>
        <p:spPr>
          <a:xfrm rot="5400000">
            <a:off x="429390" y="2856702"/>
            <a:ext cx="285752" cy="1588"/>
          </a:xfrm>
          <a:prstGeom prst="straightConnector1">
            <a:avLst/>
          </a:prstGeom>
          <a:ln w="44450">
            <a:solidFill>
              <a:schemeClr val="tx1"/>
            </a:solidFill>
            <a:tailEnd type="arrow"/>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830742" y="4407107"/>
            <a:ext cx="2098844" cy="307777"/>
          </a:xfrm>
          <a:prstGeom prst="rect">
            <a:avLst/>
          </a:prstGeom>
          <a:noFill/>
        </p:spPr>
        <p:txBody>
          <a:bodyPr wrap="none" rtlCol="0">
            <a:spAutoFit/>
          </a:bodyPr>
          <a:lstStyle/>
          <a:p>
            <a:r>
              <a:rPr kumimoji="1" lang="en-US" altLang="ja-JP" sz="1400" dirty="0" smtClean="0"/>
              <a:t>(</a:t>
            </a:r>
            <a:r>
              <a:rPr lang="en-US" altLang="ja-JP" sz="1400" dirty="0" err="1" smtClean="0"/>
              <a:t>Assadullahi</a:t>
            </a:r>
            <a:r>
              <a:rPr lang="en-US" altLang="ja-JP" sz="1400" dirty="0" smtClean="0"/>
              <a:t> </a:t>
            </a:r>
            <a:r>
              <a:rPr lang="en-US" altLang="ja-JP" sz="1400" dirty="0"/>
              <a:t>&amp; Wands `</a:t>
            </a:r>
            <a:r>
              <a:rPr lang="en-US" altLang="ja-JP" sz="1400" dirty="0" smtClean="0"/>
              <a:t>09</a:t>
            </a:r>
            <a:r>
              <a:rPr kumimoji="1" lang="en-US" altLang="ja-JP" sz="1400" dirty="0" smtClean="0"/>
              <a:t>)</a:t>
            </a:r>
            <a:endParaRPr kumimoji="1" lang="ja-JP" altLang="en-US" sz="1400" dirty="0"/>
          </a:p>
        </p:txBody>
      </p:sp>
      <p:sp>
        <p:nvSpPr>
          <p:cNvPr id="24" name="正方形/長方形 23"/>
          <p:cNvSpPr/>
          <p:nvPr/>
        </p:nvSpPr>
        <p:spPr>
          <a:xfrm>
            <a:off x="428596" y="5143512"/>
            <a:ext cx="7643866" cy="646331"/>
          </a:xfrm>
          <a:prstGeom prst="rect">
            <a:avLst/>
          </a:prstGeom>
        </p:spPr>
        <p:txBody>
          <a:bodyPr wrap="square">
            <a:spAutoFit/>
          </a:bodyPr>
          <a:lstStyle/>
          <a:p>
            <a:r>
              <a:rPr lang="ja-JP" altLang="en-US" dirty="0" smtClean="0"/>
              <a:t>▶▶　原始ブラックホールの形成には大きな密度揺らぎが伴うため、間接的に</a:t>
            </a:r>
            <a:endParaRPr lang="en-US" altLang="ja-JP" dirty="0" smtClean="0"/>
          </a:p>
          <a:p>
            <a:r>
              <a:rPr lang="ja-JP" altLang="en-US" dirty="0" smtClean="0"/>
              <a:t>原始ブラックホールの生成量に対する制限を得ることができる。</a:t>
            </a:r>
            <a:endParaRPr lang="ja-JP" altLang="en-US" dirty="0"/>
          </a:p>
        </p:txBody>
      </p:sp>
      <p:sp>
        <p:nvSpPr>
          <p:cNvPr id="25" name="テキスト ボックス 24"/>
          <p:cNvSpPr txBox="1"/>
          <p:nvPr/>
        </p:nvSpPr>
        <p:spPr>
          <a:xfrm>
            <a:off x="6632437" y="5764429"/>
            <a:ext cx="1868653" cy="307777"/>
          </a:xfrm>
          <a:prstGeom prst="rect">
            <a:avLst/>
          </a:prstGeom>
          <a:noFill/>
        </p:spPr>
        <p:txBody>
          <a:bodyPr wrap="none" rtlCol="0">
            <a:spAutoFit/>
          </a:bodyPr>
          <a:lstStyle/>
          <a:p>
            <a:r>
              <a:rPr kumimoji="1" lang="en-US" altLang="ja-JP" sz="1400" dirty="0" smtClean="0"/>
              <a:t>(Saito &amp; Yokoyama `09)</a:t>
            </a:r>
            <a:endParaRPr kumimoji="1" lang="ja-JP" altLang="en-US" sz="1400" dirty="0"/>
          </a:p>
        </p:txBody>
      </p:sp>
      <p:sp>
        <p:nvSpPr>
          <p:cNvPr id="30" name="正方形/長方形 29"/>
          <p:cNvSpPr/>
          <p:nvPr/>
        </p:nvSpPr>
        <p:spPr>
          <a:xfrm>
            <a:off x="357158" y="5000636"/>
            <a:ext cx="8286808" cy="1214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descr="txp_fig.bmp"/>
          <p:cNvPicPr>
            <a:picLocks noChangeAspect="1"/>
          </p:cNvPicPr>
          <p:nvPr>
            <p:custDataLst>
              <p:tags r:id="rId2"/>
            </p:custDataLst>
          </p:nvPr>
        </p:nvPicPr>
        <p:blipFill>
          <a:blip r:embed="rId6" cstate="print">
            <a:lum/>
          </a:blip>
          <a:stretch>
            <a:fillRect/>
          </a:stretch>
        </p:blipFill>
        <p:spPr>
          <a:xfrm>
            <a:off x="5920139" y="1647495"/>
            <a:ext cx="646416" cy="263561"/>
          </a:xfrm>
          <a:prstGeom prst="rect">
            <a:avLst/>
          </a:prstGeom>
        </p:spPr>
      </p:pic>
      <p:sp>
        <p:nvSpPr>
          <p:cNvPr id="33" name="テキスト ボックス 32"/>
          <p:cNvSpPr txBox="1"/>
          <p:nvPr/>
        </p:nvSpPr>
        <p:spPr>
          <a:xfrm>
            <a:off x="761337" y="3357562"/>
            <a:ext cx="5453737" cy="338554"/>
          </a:xfrm>
          <a:prstGeom prst="rect">
            <a:avLst/>
          </a:prstGeom>
          <a:noFill/>
        </p:spPr>
        <p:txBody>
          <a:bodyPr wrap="none" rtlCol="0">
            <a:spAutoFit/>
          </a:bodyPr>
          <a:lstStyle/>
          <a:p>
            <a:r>
              <a:rPr lang="ja-JP" altLang="en-US" sz="1600" dirty="0" smtClean="0"/>
              <a:t>＊ 重力波の周波数は密度揺らぎのスケールによって決まる。</a:t>
            </a:r>
            <a:endParaRPr kumimoji="1" lang="ja-JP" altLang="en-US" sz="1600" dirty="0"/>
          </a:p>
        </p:txBody>
      </p:sp>
      <p:pic>
        <p:nvPicPr>
          <p:cNvPr id="36" name="図 35" descr="txp_fig.bmp"/>
          <p:cNvPicPr>
            <a:picLocks noChangeAspect="1"/>
          </p:cNvPicPr>
          <p:nvPr>
            <p:custDataLst>
              <p:tags r:id="rId3"/>
            </p:custDataLst>
          </p:nvPr>
        </p:nvPicPr>
        <p:blipFill>
          <a:blip r:embed="rId7" cstate="print">
            <a:clrChange>
              <a:clrFrom>
                <a:srgbClr val="FFFFFF"/>
              </a:clrFrom>
              <a:clrTo>
                <a:srgbClr val="FFFFFF">
                  <a:alpha val="0"/>
                </a:srgbClr>
              </a:clrTo>
            </a:clrChange>
            <a:lum/>
          </a:blip>
          <a:stretch>
            <a:fillRect/>
          </a:stretch>
        </p:blipFill>
        <p:spPr>
          <a:xfrm>
            <a:off x="874694" y="2673340"/>
            <a:ext cx="7672947" cy="6376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785786" y="4572008"/>
            <a:ext cx="5143536" cy="642942"/>
          </a:xfrm>
          <a:prstGeom prst="rect">
            <a:avLst/>
          </a:prstGeom>
          <a:solidFill>
            <a:schemeClr val="accent2">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日付プレースホルダ 3"/>
          <p:cNvSpPr>
            <a:spLocks noGrp="1"/>
          </p:cNvSpPr>
          <p:nvPr>
            <p:ph type="dt" sz="half" idx="10"/>
          </p:nvPr>
        </p:nvSpPr>
        <p:spPr/>
        <p:txBody>
          <a:bodyPr/>
          <a:lstStyle/>
          <a:p>
            <a:r>
              <a:rPr kumimoji="1" lang="en-US" altLang="ja-JP" dirty="0" smtClean="0"/>
              <a:t>2009/11/24</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14</a:t>
            </a:fld>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t>PBH</a:t>
            </a:r>
            <a:r>
              <a:rPr lang="ja-JP" altLang="en-US" sz="2400" dirty="0" smtClean="0"/>
              <a:t>に伴う密度揺らぎによる</a:t>
            </a:r>
            <a:r>
              <a:rPr lang="en-US" altLang="ja-JP" sz="2400" dirty="0" smtClean="0"/>
              <a:t>2</a:t>
            </a:r>
            <a:r>
              <a:rPr lang="ja-JP" altLang="en-US" sz="2400" dirty="0" smtClean="0"/>
              <a:t>次的な生成</a:t>
            </a:r>
          </a:p>
        </p:txBody>
      </p:sp>
      <p:sp>
        <p:nvSpPr>
          <p:cNvPr id="7" name="正方形/長方形 6"/>
          <p:cNvSpPr/>
          <p:nvPr/>
        </p:nvSpPr>
        <p:spPr>
          <a:xfrm>
            <a:off x="428596" y="1142984"/>
            <a:ext cx="7643866" cy="646331"/>
          </a:xfrm>
          <a:prstGeom prst="rect">
            <a:avLst/>
          </a:prstGeom>
        </p:spPr>
        <p:txBody>
          <a:bodyPr wrap="square">
            <a:spAutoFit/>
          </a:bodyPr>
          <a:lstStyle/>
          <a:p>
            <a:r>
              <a:rPr lang="ja-JP" altLang="en-US" dirty="0" smtClean="0"/>
              <a:t>▶▶　原始ブラックホールの形成には大きな密度揺らぎが伴うため、間接的に</a:t>
            </a:r>
            <a:endParaRPr lang="en-US" altLang="ja-JP" dirty="0" smtClean="0"/>
          </a:p>
          <a:p>
            <a:r>
              <a:rPr lang="ja-JP" altLang="en-US" dirty="0" smtClean="0"/>
              <a:t>原始ブラックホールの生成量に対する制限を得ることができる。</a:t>
            </a:r>
            <a:endParaRPr lang="ja-JP" altLang="en-US" dirty="0"/>
          </a:p>
        </p:txBody>
      </p:sp>
      <p:sp>
        <p:nvSpPr>
          <p:cNvPr id="8" name="テキスト ボックス 7"/>
          <p:cNvSpPr txBox="1"/>
          <p:nvPr/>
        </p:nvSpPr>
        <p:spPr>
          <a:xfrm>
            <a:off x="6632437" y="1763901"/>
            <a:ext cx="1868653" cy="307777"/>
          </a:xfrm>
          <a:prstGeom prst="rect">
            <a:avLst/>
          </a:prstGeom>
          <a:noFill/>
        </p:spPr>
        <p:txBody>
          <a:bodyPr wrap="none" rtlCol="0">
            <a:spAutoFit/>
          </a:bodyPr>
          <a:lstStyle/>
          <a:p>
            <a:r>
              <a:rPr kumimoji="1" lang="en-US" altLang="ja-JP" sz="1400" dirty="0" smtClean="0"/>
              <a:t>(Saito &amp; Yokoyama `09)</a:t>
            </a:r>
            <a:endParaRPr kumimoji="1" lang="ja-JP" altLang="en-US" sz="1400" dirty="0"/>
          </a:p>
        </p:txBody>
      </p:sp>
      <p:sp>
        <p:nvSpPr>
          <p:cNvPr id="9" name="正方形/長方形 8"/>
          <p:cNvSpPr/>
          <p:nvPr/>
        </p:nvSpPr>
        <p:spPr>
          <a:xfrm>
            <a:off x="357158" y="1000108"/>
            <a:ext cx="8286808" cy="1214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57158" y="2500306"/>
            <a:ext cx="8866915" cy="646331"/>
          </a:xfrm>
          <a:prstGeom prst="rect">
            <a:avLst/>
          </a:prstGeom>
          <a:noFill/>
        </p:spPr>
        <p:txBody>
          <a:bodyPr wrap="none" rtlCol="0">
            <a:spAutoFit/>
          </a:bodyPr>
          <a:lstStyle/>
          <a:p>
            <a:r>
              <a:rPr lang="ja-JP" altLang="en-US" dirty="0" smtClean="0"/>
              <a:t>原始ブラックホール　・・・　　　　　　　　 　の密度揺らぎによって密度過剰になった領域が</a:t>
            </a:r>
            <a:endParaRPr lang="en-US" altLang="ja-JP" sz="1600" dirty="0" smtClean="0"/>
          </a:p>
          <a:p>
            <a:r>
              <a:rPr lang="en-US" altLang="ja-JP" sz="1600" dirty="0" smtClean="0"/>
              <a:t> (Primordial Black Hole)</a:t>
            </a:r>
            <a:r>
              <a:rPr lang="ja-JP" altLang="en-US" dirty="0" smtClean="0"/>
              <a:t>　　　重力崩壊することで宇宙初期に形成されたブラックホール</a:t>
            </a:r>
            <a:endParaRPr lang="ja-JP" altLang="en-US" dirty="0"/>
          </a:p>
        </p:txBody>
      </p:sp>
      <p:pic>
        <p:nvPicPr>
          <p:cNvPr id="14" name="図 13" descr="txp_fig.bmp"/>
          <p:cNvPicPr>
            <a:picLocks noChangeAspect="1"/>
          </p:cNvPicPr>
          <p:nvPr>
            <p:custDataLst>
              <p:tags r:id="rId1"/>
            </p:custDataLst>
          </p:nvPr>
        </p:nvPicPr>
        <p:blipFill>
          <a:blip r:embed="rId6" cstate="print">
            <a:lum/>
          </a:blip>
          <a:stretch>
            <a:fillRect/>
          </a:stretch>
        </p:blipFill>
        <p:spPr>
          <a:xfrm>
            <a:off x="2928926" y="2488875"/>
            <a:ext cx="1214446" cy="297183"/>
          </a:xfrm>
          <a:prstGeom prst="rect">
            <a:avLst/>
          </a:prstGeom>
        </p:spPr>
      </p:pic>
      <p:sp>
        <p:nvSpPr>
          <p:cNvPr id="15" name="テキスト ボックス 14"/>
          <p:cNvSpPr txBox="1"/>
          <p:nvPr/>
        </p:nvSpPr>
        <p:spPr>
          <a:xfrm>
            <a:off x="3143240" y="3143248"/>
            <a:ext cx="5015860" cy="369332"/>
          </a:xfrm>
          <a:prstGeom prst="rect">
            <a:avLst/>
          </a:prstGeom>
          <a:noFill/>
        </p:spPr>
        <p:txBody>
          <a:bodyPr wrap="none" rtlCol="0">
            <a:spAutoFit/>
          </a:bodyPr>
          <a:lstStyle/>
          <a:p>
            <a:r>
              <a:rPr lang="ja-JP" altLang="en-US" dirty="0" smtClean="0"/>
              <a:t>（</a:t>
            </a:r>
            <a:r>
              <a:rPr kumimoji="1" lang="ja-JP" altLang="en-US" dirty="0" smtClean="0"/>
              <a:t>揺らぎのスケールが</a:t>
            </a:r>
            <a:r>
              <a:rPr kumimoji="1" lang="en-US" altLang="ja-JP" dirty="0" smtClean="0"/>
              <a:t>Horizon</a:t>
            </a:r>
            <a:r>
              <a:rPr kumimoji="1" lang="ja-JP" altLang="en-US" dirty="0" smtClean="0"/>
              <a:t>を</a:t>
            </a:r>
            <a:r>
              <a:rPr lang="ja-JP" altLang="en-US" dirty="0" smtClean="0"/>
              <a:t>横切る</a:t>
            </a:r>
            <a:r>
              <a:rPr kumimoji="1" lang="ja-JP" altLang="en-US" dirty="0" smtClean="0"/>
              <a:t>ときに形成</a:t>
            </a:r>
            <a:r>
              <a:rPr lang="ja-JP" altLang="en-US" dirty="0" smtClean="0"/>
              <a:t>）</a:t>
            </a:r>
            <a:endParaRPr kumimoji="1" lang="ja-JP" altLang="en-US" dirty="0"/>
          </a:p>
        </p:txBody>
      </p:sp>
      <p:sp>
        <p:nvSpPr>
          <p:cNvPr id="16" name="テキスト ボックス 15"/>
          <p:cNvSpPr txBox="1"/>
          <p:nvPr/>
        </p:nvSpPr>
        <p:spPr>
          <a:xfrm>
            <a:off x="1000100" y="3631172"/>
            <a:ext cx="5333511" cy="369332"/>
          </a:xfrm>
          <a:prstGeom prst="rect">
            <a:avLst/>
          </a:prstGeom>
          <a:noFill/>
        </p:spPr>
        <p:txBody>
          <a:bodyPr wrap="none" rtlCol="0">
            <a:spAutoFit/>
          </a:bodyPr>
          <a:lstStyle/>
          <a:p>
            <a:r>
              <a:rPr lang="ja-JP" altLang="en-US" dirty="0" smtClean="0"/>
              <a:t>▶　質量が　　　　　　　　　　　のものは暗黒物質の候補</a:t>
            </a:r>
            <a:endParaRPr kumimoji="1" lang="en-US" altLang="ja-JP" dirty="0" smtClean="0"/>
          </a:p>
        </p:txBody>
      </p:sp>
      <p:pic>
        <p:nvPicPr>
          <p:cNvPr id="17" name="図 16" descr="txp_fig.bmp"/>
          <p:cNvPicPr>
            <a:picLocks noChangeAspect="1"/>
          </p:cNvPicPr>
          <p:nvPr>
            <p:custDataLst>
              <p:tags r:id="rId2"/>
            </p:custDataLst>
          </p:nvPr>
        </p:nvPicPr>
        <p:blipFill>
          <a:blip r:embed="rId7" cstate="print">
            <a:lum/>
          </a:blip>
          <a:stretch>
            <a:fillRect/>
          </a:stretch>
        </p:blipFill>
        <p:spPr>
          <a:xfrm>
            <a:off x="2071670" y="3625834"/>
            <a:ext cx="1500198" cy="303232"/>
          </a:xfrm>
          <a:prstGeom prst="rect">
            <a:avLst/>
          </a:prstGeom>
        </p:spPr>
      </p:pic>
      <p:sp>
        <p:nvSpPr>
          <p:cNvPr id="18" name="テキスト ボックス 17"/>
          <p:cNvSpPr txBox="1"/>
          <p:nvPr/>
        </p:nvSpPr>
        <p:spPr>
          <a:xfrm>
            <a:off x="285720" y="4143380"/>
            <a:ext cx="6581738" cy="369332"/>
          </a:xfrm>
          <a:prstGeom prst="rect">
            <a:avLst/>
          </a:prstGeom>
          <a:noFill/>
        </p:spPr>
        <p:txBody>
          <a:bodyPr wrap="none" rtlCol="0">
            <a:spAutoFit/>
          </a:bodyPr>
          <a:lstStyle/>
          <a:p>
            <a:r>
              <a:rPr kumimoji="1" lang="ja-JP" altLang="en-US" dirty="0" smtClean="0"/>
              <a:t>質量は</a:t>
            </a:r>
            <a:r>
              <a:rPr kumimoji="1" lang="en-US" altLang="ja-JP" dirty="0" smtClean="0"/>
              <a:t>Horizon</a:t>
            </a:r>
            <a:r>
              <a:rPr kumimoji="1" lang="ja-JP" altLang="en-US" dirty="0" smtClean="0"/>
              <a:t>を横切るときの</a:t>
            </a:r>
            <a:r>
              <a:rPr kumimoji="1" lang="en-US" altLang="ja-JP" dirty="0" smtClean="0"/>
              <a:t>Horizon</a:t>
            </a:r>
            <a:r>
              <a:rPr kumimoji="1" lang="ja-JP" altLang="en-US" dirty="0" smtClean="0"/>
              <a:t>内部のエネルギーで決まる。</a:t>
            </a:r>
            <a:endParaRPr kumimoji="1" lang="ja-JP" altLang="en-US" dirty="0"/>
          </a:p>
        </p:txBody>
      </p:sp>
      <p:pic>
        <p:nvPicPr>
          <p:cNvPr id="24" name="図 23" descr="txp_fig.bmp"/>
          <p:cNvPicPr>
            <a:picLocks noChangeAspect="1"/>
          </p:cNvPicPr>
          <p:nvPr>
            <p:custDataLst>
              <p:tags r:id="rId3"/>
            </p:custDataLst>
          </p:nvPr>
        </p:nvPicPr>
        <p:blipFill>
          <a:blip r:embed="rId8" cstate="print">
            <a:clrChange>
              <a:clrFrom>
                <a:srgbClr val="FFFFFF"/>
              </a:clrFrom>
              <a:clrTo>
                <a:srgbClr val="FFFFFF">
                  <a:alpha val="0"/>
                </a:srgbClr>
              </a:clrTo>
            </a:clrChange>
            <a:lum/>
          </a:blip>
          <a:stretch>
            <a:fillRect/>
          </a:stretch>
        </p:blipFill>
        <p:spPr>
          <a:xfrm>
            <a:off x="925469" y="4568896"/>
            <a:ext cx="4857784" cy="615824"/>
          </a:xfrm>
          <a:prstGeom prst="rect">
            <a:avLst/>
          </a:prstGeom>
          <a:noFill/>
        </p:spPr>
      </p:pic>
      <p:sp>
        <p:nvSpPr>
          <p:cNvPr id="25" name="テキスト ボックス 24"/>
          <p:cNvSpPr txBox="1"/>
          <p:nvPr/>
        </p:nvSpPr>
        <p:spPr>
          <a:xfrm>
            <a:off x="1000100" y="5357826"/>
            <a:ext cx="5461752" cy="369332"/>
          </a:xfrm>
          <a:prstGeom prst="rect">
            <a:avLst/>
          </a:prstGeom>
          <a:noFill/>
        </p:spPr>
        <p:txBody>
          <a:bodyPr wrap="none" rtlCol="0">
            <a:spAutoFit/>
          </a:bodyPr>
          <a:lstStyle/>
          <a:p>
            <a:r>
              <a:rPr kumimoji="1" lang="ja-JP" altLang="en-US" dirty="0" smtClean="0"/>
              <a:t>＊ </a:t>
            </a:r>
            <a:r>
              <a:rPr kumimoji="1" lang="en-US" altLang="ja-JP" dirty="0" smtClean="0"/>
              <a:t>PBH</a:t>
            </a:r>
            <a:r>
              <a:rPr kumimoji="1" lang="ja-JP" altLang="en-US" dirty="0" smtClean="0"/>
              <a:t>の質量と重力波の周波数の間には対応がある。</a:t>
            </a:r>
            <a:endParaRPr kumimoji="1" lang="ja-JP" altLang="en-US" dirty="0"/>
          </a:p>
        </p:txBody>
      </p:sp>
      <p:sp>
        <p:nvSpPr>
          <p:cNvPr id="26" name="テキスト ボックス 25"/>
          <p:cNvSpPr txBox="1"/>
          <p:nvPr/>
        </p:nvSpPr>
        <p:spPr>
          <a:xfrm>
            <a:off x="571472" y="5786454"/>
            <a:ext cx="6171882" cy="369332"/>
          </a:xfrm>
          <a:prstGeom prst="rect">
            <a:avLst/>
          </a:prstGeom>
          <a:noFill/>
        </p:spPr>
        <p:txBody>
          <a:bodyPr wrap="none" rtlCol="0">
            <a:spAutoFit/>
          </a:bodyPr>
          <a:lstStyle/>
          <a:p>
            <a:r>
              <a:rPr kumimoji="1" lang="en-US" altLang="ja-JP" dirty="0" err="1" smtClean="0"/>
              <a:t>dHz</a:t>
            </a:r>
            <a:r>
              <a:rPr kumimoji="1" lang="ja-JP" altLang="en-US" dirty="0" smtClean="0"/>
              <a:t>帯</a:t>
            </a:r>
            <a:r>
              <a:rPr lang="ja-JP" altLang="en-US" dirty="0" smtClean="0"/>
              <a:t>　→</a:t>
            </a:r>
            <a:r>
              <a:rPr kumimoji="1" lang="ja-JP" altLang="en-US" dirty="0" smtClean="0"/>
              <a:t>　　　　　　　　　　</a:t>
            </a:r>
            <a:r>
              <a:rPr kumimoji="1" lang="ja-JP" altLang="en-US" u="sng" dirty="0" smtClean="0"/>
              <a:t>暗黒物質となる</a:t>
            </a:r>
            <a:r>
              <a:rPr kumimoji="1" lang="en-US" altLang="ja-JP" u="sng" dirty="0" smtClean="0"/>
              <a:t>PBH</a:t>
            </a:r>
            <a:r>
              <a:rPr kumimoji="1" lang="ja-JP" altLang="en-US" u="sng" dirty="0" smtClean="0"/>
              <a:t>の質量に対応！</a:t>
            </a:r>
            <a:endParaRPr kumimoji="1" lang="ja-JP" altLang="en-US" u="sng" dirty="0"/>
          </a:p>
        </p:txBody>
      </p:sp>
      <p:pic>
        <p:nvPicPr>
          <p:cNvPr id="27" name="図 26" descr="txp_fig.bmp"/>
          <p:cNvPicPr>
            <a:picLocks noChangeAspect="1"/>
          </p:cNvPicPr>
          <p:nvPr>
            <p:custDataLst>
              <p:tags r:id="rId4"/>
            </p:custDataLst>
          </p:nvPr>
        </p:nvPicPr>
        <p:blipFill>
          <a:blip r:embed="rId9" cstate="print">
            <a:lum/>
          </a:blip>
          <a:stretch>
            <a:fillRect/>
          </a:stretch>
        </p:blipFill>
        <p:spPr>
          <a:xfrm>
            <a:off x="1785918" y="5786454"/>
            <a:ext cx="1033212" cy="298344"/>
          </a:xfrm>
          <a:prstGeom prst="rect">
            <a:avLst/>
          </a:prstGeom>
        </p:spPr>
      </p:pic>
      <p:sp>
        <p:nvSpPr>
          <p:cNvPr id="28" name="テキスト ボックス 27"/>
          <p:cNvSpPr txBox="1"/>
          <p:nvPr/>
        </p:nvSpPr>
        <p:spPr>
          <a:xfrm>
            <a:off x="6715140" y="3526697"/>
            <a:ext cx="2395207" cy="830997"/>
          </a:xfrm>
          <a:prstGeom prst="rect">
            <a:avLst/>
          </a:prstGeom>
          <a:noFill/>
        </p:spPr>
        <p:txBody>
          <a:bodyPr wrap="none" rtlCol="0">
            <a:spAutoFit/>
          </a:bodyPr>
          <a:lstStyle/>
          <a:p>
            <a:r>
              <a:rPr kumimoji="1" lang="ja-JP" altLang="en-US" sz="1600" dirty="0" smtClean="0"/>
              <a:t>（重力レンズによる観測で</a:t>
            </a:r>
            <a:endParaRPr kumimoji="1" lang="en-US" altLang="ja-JP" sz="1600" dirty="0" smtClean="0"/>
          </a:p>
          <a:p>
            <a:r>
              <a:rPr kumimoji="1" lang="ja-JP" altLang="en-US" sz="1600" dirty="0" smtClean="0"/>
              <a:t>あまりに重いものは排除</a:t>
            </a:r>
            <a:endParaRPr kumimoji="1" lang="en-US" altLang="ja-JP" sz="1600" dirty="0" smtClean="0"/>
          </a:p>
          <a:p>
            <a:r>
              <a:rPr kumimoji="1" lang="ja-JP" altLang="en-US" sz="1600" dirty="0" smtClean="0"/>
              <a:t>されている。</a:t>
            </a:r>
            <a:r>
              <a:rPr lang="ja-JP" altLang="en-US" sz="1600" dirty="0" smtClean="0"/>
              <a:t>）</a:t>
            </a:r>
            <a:endParaRPr kumimoji="1" lang="ja-JP" alt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kumimoji="1" lang="en-US" altLang="ja-JP" dirty="0" smtClean="0"/>
              <a:t>2009/11/24</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15</a:t>
            </a:fld>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t>PBH</a:t>
            </a:r>
            <a:r>
              <a:rPr lang="ja-JP" altLang="en-US" sz="2400" dirty="0" smtClean="0"/>
              <a:t>に伴う密度揺らぎによる</a:t>
            </a:r>
            <a:r>
              <a:rPr lang="en-US" altLang="ja-JP" sz="2400" dirty="0" smtClean="0"/>
              <a:t>2</a:t>
            </a:r>
            <a:r>
              <a:rPr lang="ja-JP" altLang="en-US" sz="2400" dirty="0" smtClean="0"/>
              <a:t>次的な生成</a:t>
            </a:r>
          </a:p>
        </p:txBody>
      </p:sp>
      <p:pic>
        <p:nvPicPr>
          <p:cNvPr id="9" name="図 8" descr="pbh.png"/>
          <p:cNvPicPr>
            <a:picLocks noChangeAspect="1"/>
          </p:cNvPicPr>
          <p:nvPr/>
        </p:nvPicPr>
        <p:blipFill>
          <a:blip r:embed="rId3"/>
          <a:stretch>
            <a:fillRect/>
          </a:stretch>
        </p:blipFill>
        <p:spPr>
          <a:xfrm>
            <a:off x="142876" y="942108"/>
            <a:ext cx="7643833" cy="5201536"/>
          </a:xfrm>
          <a:prstGeom prst="rect">
            <a:avLst/>
          </a:prstGeom>
        </p:spPr>
      </p:pic>
      <p:sp>
        <p:nvSpPr>
          <p:cNvPr id="12" name="テキスト ボックス 11"/>
          <p:cNvSpPr txBox="1"/>
          <p:nvPr/>
        </p:nvSpPr>
        <p:spPr>
          <a:xfrm>
            <a:off x="5457021" y="2857496"/>
            <a:ext cx="1016625" cy="307777"/>
          </a:xfrm>
          <a:prstGeom prst="rect">
            <a:avLst/>
          </a:prstGeom>
          <a:noFill/>
        </p:spPr>
        <p:txBody>
          <a:bodyPr wrap="none" rtlCol="0">
            <a:spAutoFit/>
          </a:bodyPr>
          <a:lstStyle/>
          <a:p>
            <a:r>
              <a:rPr kumimoji="1" lang="ja-JP" altLang="en-US" sz="1400" dirty="0" smtClean="0"/>
              <a:t>ピーク幅大</a:t>
            </a:r>
            <a:endParaRPr kumimoji="1" lang="ja-JP" altLang="en-US" sz="1400" dirty="0"/>
          </a:p>
        </p:txBody>
      </p:sp>
      <p:sp>
        <p:nvSpPr>
          <p:cNvPr id="13" name="テキスト ボックス 12"/>
          <p:cNvSpPr txBox="1"/>
          <p:nvPr/>
        </p:nvSpPr>
        <p:spPr>
          <a:xfrm>
            <a:off x="5357818" y="2428868"/>
            <a:ext cx="1016625" cy="307777"/>
          </a:xfrm>
          <a:prstGeom prst="rect">
            <a:avLst/>
          </a:prstGeom>
          <a:noFill/>
        </p:spPr>
        <p:txBody>
          <a:bodyPr wrap="none" rtlCol="0">
            <a:spAutoFit/>
          </a:bodyPr>
          <a:lstStyle/>
          <a:p>
            <a:r>
              <a:rPr kumimoji="1" lang="ja-JP" altLang="en-US" sz="1400" dirty="0" smtClean="0"/>
              <a:t>ピーク幅小</a:t>
            </a:r>
            <a:endParaRPr kumimoji="1" lang="ja-JP" altLang="en-US" sz="1400" dirty="0"/>
          </a:p>
        </p:txBody>
      </p:sp>
      <p:sp>
        <p:nvSpPr>
          <p:cNvPr id="15" name="テキスト ボックス 14"/>
          <p:cNvSpPr txBox="1"/>
          <p:nvPr/>
        </p:nvSpPr>
        <p:spPr>
          <a:xfrm>
            <a:off x="428596" y="1425347"/>
            <a:ext cx="4817344" cy="646331"/>
          </a:xfrm>
          <a:prstGeom prst="rect">
            <a:avLst/>
          </a:prstGeom>
          <a:solidFill>
            <a:schemeClr val="bg1"/>
          </a:solidFill>
          <a:ln>
            <a:solidFill>
              <a:schemeClr val="tx1"/>
            </a:solidFill>
          </a:ln>
        </p:spPr>
        <p:txBody>
          <a:bodyPr wrap="none" rtlCol="0">
            <a:spAutoFit/>
          </a:bodyPr>
          <a:lstStyle/>
          <a:p>
            <a:r>
              <a:rPr lang="ja-JP" altLang="en-US" dirty="0" smtClean="0"/>
              <a:t>　重力波の観測によって、小スケールにおける</a:t>
            </a:r>
            <a:endParaRPr lang="en-US" altLang="ja-JP" dirty="0" smtClean="0"/>
          </a:p>
          <a:p>
            <a:r>
              <a:rPr kumimoji="1" lang="ja-JP" altLang="en-US" dirty="0" smtClean="0"/>
              <a:t>「密度揺らぎ」の振る舞いを調べることができる。</a:t>
            </a:r>
            <a:endParaRPr kumimoji="1" lang="en-US" altLang="ja-JP" dirty="0" smtClean="0"/>
          </a:p>
        </p:txBody>
      </p:sp>
      <p:sp>
        <p:nvSpPr>
          <p:cNvPr id="16" name="テキスト ボックス 15"/>
          <p:cNvSpPr txBox="1"/>
          <p:nvPr/>
        </p:nvSpPr>
        <p:spPr>
          <a:xfrm>
            <a:off x="642910" y="4086059"/>
            <a:ext cx="7966155" cy="1200329"/>
          </a:xfrm>
          <a:prstGeom prst="rect">
            <a:avLst/>
          </a:prstGeom>
          <a:solidFill>
            <a:schemeClr val="bg1"/>
          </a:solidFill>
          <a:ln>
            <a:solidFill>
              <a:schemeClr val="tx1"/>
            </a:solidFill>
          </a:ln>
        </p:spPr>
        <p:txBody>
          <a:bodyPr wrap="none" rtlCol="0">
            <a:spAutoFit/>
          </a:bodyPr>
          <a:lstStyle/>
          <a:p>
            <a:r>
              <a:rPr lang="ja-JP" altLang="en-US" dirty="0" smtClean="0"/>
              <a:t>　さらに、原始ブラックホールの形成には大きな密度揺らぎが伴うため、間接的に</a:t>
            </a:r>
            <a:endParaRPr lang="en-US" altLang="ja-JP" dirty="0" smtClean="0"/>
          </a:p>
          <a:p>
            <a:r>
              <a:rPr lang="ja-JP" altLang="en-US" dirty="0" smtClean="0"/>
              <a:t>原始ブラックホールの生成量に対する制限を得ることができる</a:t>
            </a:r>
            <a:r>
              <a:rPr kumimoji="1" lang="ja-JP" altLang="en-US" dirty="0" smtClean="0"/>
              <a:t>。</a:t>
            </a:r>
            <a:endParaRPr kumimoji="1" lang="en-US" altLang="ja-JP" dirty="0" smtClean="0"/>
          </a:p>
          <a:p>
            <a:r>
              <a:rPr lang="ja-JP" altLang="en-US" dirty="0" smtClean="0"/>
              <a:t>　特に、</a:t>
            </a:r>
            <a:r>
              <a:rPr lang="en-US" altLang="ja-JP" dirty="0" smtClean="0"/>
              <a:t>DECIGO</a:t>
            </a:r>
            <a:r>
              <a:rPr lang="ja-JP" altLang="en-US" dirty="0" smtClean="0"/>
              <a:t>など宇宙重力波干渉計を用いて、原始ブラックホールが暗黒物質</a:t>
            </a:r>
            <a:endParaRPr lang="en-US" altLang="ja-JP" dirty="0" smtClean="0"/>
          </a:p>
          <a:p>
            <a:r>
              <a:rPr kumimoji="1" lang="ja-JP" altLang="en-US" dirty="0" smtClean="0"/>
              <a:t>であるか</a:t>
            </a:r>
            <a:r>
              <a:rPr lang="ja-JP" altLang="en-US" dirty="0" smtClean="0"/>
              <a:t>否か</a:t>
            </a:r>
            <a:r>
              <a:rPr kumimoji="1" lang="ja-JP" altLang="en-US" dirty="0" smtClean="0"/>
              <a:t>のチェックができる。</a:t>
            </a:r>
            <a:endParaRPr kumimoji="1" lang="ja-JP" altLang="en-US" dirty="0"/>
          </a:p>
        </p:txBody>
      </p:sp>
      <p:pic>
        <p:nvPicPr>
          <p:cNvPr id="17" name="図 16" descr="txp_fig.bmp"/>
          <p:cNvPicPr>
            <a:picLocks noChangeAspect="1"/>
          </p:cNvPicPr>
          <p:nvPr>
            <p:custDataLst>
              <p:tags r:id="rId1"/>
            </p:custDataLst>
          </p:nvPr>
        </p:nvPicPr>
        <p:blipFill>
          <a:blip r:embed="rId4" cstate="print">
            <a:lum/>
          </a:blip>
          <a:stretch>
            <a:fillRect/>
          </a:stretch>
        </p:blipFill>
        <p:spPr>
          <a:xfrm>
            <a:off x="2571736" y="2525203"/>
            <a:ext cx="2376103" cy="1894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16</a:t>
            </a:fld>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まとめ</a:t>
            </a:r>
            <a:endParaRPr kumimoji="1" lang="ja-JP" altLang="en-US" sz="2400" dirty="0"/>
          </a:p>
        </p:txBody>
      </p:sp>
      <p:sp>
        <p:nvSpPr>
          <p:cNvPr id="7" name="テキスト ボックス 6"/>
          <p:cNvSpPr txBox="1"/>
          <p:nvPr/>
        </p:nvSpPr>
        <p:spPr>
          <a:xfrm>
            <a:off x="360232" y="1142984"/>
            <a:ext cx="8355172" cy="369332"/>
          </a:xfrm>
          <a:prstGeom prst="rect">
            <a:avLst/>
          </a:prstGeom>
          <a:noFill/>
        </p:spPr>
        <p:txBody>
          <a:bodyPr wrap="none" rtlCol="0">
            <a:spAutoFit/>
          </a:bodyPr>
          <a:lstStyle/>
          <a:p>
            <a:r>
              <a:rPr kumimoji="1" lang="en-US" altLang="ja-JP" dirty="0" smtClean="0">
                <a:latin typeface="MS Mincho"/>
                <a:ea typeface="MS Mincho"/>
              </a:rPr>
              <a:t>◆</a:t>
            </a:r>
            <a:r>
              <a:rPr lang="ja-JP" altLang="en-US" dirty="0" smtClean="0">
                <a:latin typeface="MS Mincho"/>
                <a:ea typeface="MS Mincho"/>
              </a:rPr>
              <a:t> </a:t>
            </a:r>
            <a:r>
              <a:rPr kumimoji="1" lang="ja-JP" altLang="en-US" dirty="0" smtClean="0"/>
              <a:t>重力波の有無を確かめることで、宇宙論に対して有益な情報を得ることができる。</a:t>
            </a:r>
            <a:endParaRPr kumimoji="1" lang="ja-JP" altLang="en-US" dirty="0"/>
          </a:p>
        </p:txBody>
      </p:sp>
      <p:sp>
        <p:nvSpPr>
          <p:cNvPr id="8" name="テキスト ボックス 7"/>
          <p:cNvSpPr txBox="1"/>
          <p:nvPr/>
        </p:nvSpPr>
        <p:spPr>
          <a:xfrm>
            <a:off x="697288" y="1857364"/>
            <a:ext cx="7685117" cy="1015663"/>
          </a:xfrm>
          <a:prstGeom prst="rect">
            <a:avLst/>
          </a:prstGeom>
          <a:noFill/>
        </p:spPr>
        <p:txBody>
          <a:bodyPr wrap="none" rtlCol="0">
            <a:spAutoFit/>
          </a:bodyPr>
          <a:lstStyle/>
          <a:p>
            <a:pPr>
              <a:buFont typeface="Arial" pitchFamily="34" charset="0"/>
              <a:buChar char="•"/>
            </a:pPr>
            <a:r>
              <a:rPr kumimoji="1" lang="ja-JP" altLang="en-US" sz="2000" dirty="0" smtClean="0"/>
              <a:t>　インフレーションモデル</a:t>
            </a:r>
            <a:r>
              <a:rPr lang="ja-JP" altLang="en-US" sz="2000" dirty="0" smtClean="0"/>
              <a:t>や高エネルギーでの</a:t>
            </a:r>
            <a:r>
              <a:rPr kumimoji="1" lang="ja-JP" altLang="en-US" sz="2000" dirty="0" smtClean="0"/>
              <a:t>素粒子</a:t>
            </a:r>
            <a:r>
              <a:rPr lang="ja-JP" altLang="en-US" sz="2000" dirty="0" smtClean="0"/>
              <a:t>モデル</a:t>
            </a:r>
            <a:r>
              <a:rPr kumimoji="1" lang="ja-JP" altLang="en-US" sz="2000" dirty="0" smtClean="0"/>
              <a:t>、</a:t>
            </a:r>
            <a:endParaRPr kumimoji="1" lang="en-US" altLang="ja-JP" sz="2000" dirty="0" smtClean="0"/>
          </a:p>
          <a:p>
            <a:pPr>
              <a:buFont typeface="Arial" pitchFamily="34" charset="0"/>
              <a:buChar char="•"/>
            </a:pPr>
            <a:r>
              <a:rPr lang="ja-JP" altLang="en-US" sz="2000" dirty="0" smtClean="0"/>
              <a:t>　インフレーション後の宇宙の熱史</a:t>
            </a:r>
            <a:endParaRPr lang="en-US" altLang="ja-JP" sz="2000" dirty="0" smtClean="0"/>
          </a:p>
          <a:p>
            <a:pPr>
              <a:buFont typeface="Arial" pitchFamily="34" charset="0"/>
              <a:buChar char="•"/>
            </a:pPr>
            <a:r>
              <a:rPr kumimoji="1" lang="ja-JP" altLang="en-US" sz="2000" dirty="0" smtClean="0"/>
              <a:t>　</a:t>
            </a:r>
            <a:r>
              <a:rPr lang="ja-JP" altLang="en-US" sz="2000" dirty="0" smtClean="0"/>
              <a:t>暗黒物質の構成要素　（ 原始ブラックホール（天体起源）暗黒物質 ）</a:t>
            </a:r>
            <a:endParaRPr lang="en-US" altLang="ja-JP" sz="2000" dirty="0" smtClean="0"/>
          </a:p>
        </p:txBody>
      </p:sp>
      <p:pic>
        <p:nvPicPr>
          <p:cNvPr id="9" name="図 8" descr="txp_fig.bmp"/>
          <p:cNvPicPr>
            <a:picLocks noChangeAspect="1"/>
          </p:cNvPicPr>
          <p:nvPr>
            <p:custDataLst>
              <p:tags r:id="rId1"/>
            </p:custDataLst>
          </p:nvPr>
        </p:nvPicPr>
        <p:blipFill>
          <a:blip r:embed="rId3">
            <a:lum/>
          </a:blip>
          <a:stretch>
            <a:fillRect/>
          </a:stretch>
        </p:blipFill>
        <p:spPr>
          <a:xfrm>
            <a:off x="4071934" y="3000372"/>
            <a:ext cx="48767" cy="274314"/>
          </a:xfrm>
          <a:prstGeom prst="rect">
            <a:avLst/>
          </a:prstGeom>
        </p:spPr>
      </p:pic>
      <p:sp>
        <p:nvSpPr>
          <p:cNvPr id="12" name="テキスト ボックス 11"/>
          <p:cNvSpPr txBox="1"/>
          <p:nvPr/>
        </p:nvSpPr>
        <p:spPr>
          <a:xfrm>
            <a:off x="357158" y="3711363"/>
            <a:ext cx="8263801" cy="646331"/>
          </a:xfrm>
          <a:prstGeom prst="rect">
            <a:avLst/>
          </a:prstGeom>
          <a:noFill/>
        </p:spPr>
        <p:txBody>
          <a:bodyPr wrap="none" rtlCol="0">
            <a:spAutoFit/>
          </a:bodyPr>
          <a:lstStyle/>
          <a:p>
            <a:r>
              <a:rPr kumimoji="1" lang="en-US" altLang="ja-JP" dirty="0" smtClean="0">
                <a:latin typeface="MS Mincho"/>
                <a:ea typeface="MS Mincho"/>
              </a:rPr>
              <a:t>◆</a:t>
            </a:r>
            <a:r>
              <a:rPr lang="ja-JP" altLang="en-US" dirty="0" smtClean="0">
                <a:latin typeface="MS Mincho"/>
                <a:ea typeface="MS Mincho"/>
              </a:rPr>
              <a:t> </a:t>
            </a:r>
            <a:r>
              <a:rPr lang="ja-JP" altLang="en-US" dirty="0" smtClean="0">
                <a:latin typeface="+mn-ea"/>
              </a:rPr>
              <a:t>「</a:t>
            </a:r>
            <a:r>
              <a:rPr lang="en-US" altLang="ja-JP" dirty="0" smtClean="0">
                <a:latin typeface="+mn-ea"/>
              </a:rPr>
              <a:t>Cosmic String</a:t>
            </a:r>
            <a:r>
              <a:rPr lang="ja-JP" altLang="en-US" dirty="0" smtClean="0">
                <a:latin typeface="+mn-ea"/>
              </a:rPr>
              <a:t>」や「原始ブラックホールを生み出す密度揺らぎ」などの</a:t>
            </a:r>
            <a:endParaRPr lang="en-US" altLang="ja-JP" dirty="0" smtClean="0">
              <a:latin typeface="+mn-ea"/>
            </a:endParaRPr>
          </a:p>
          <a:p>
            <a:r>
              <a:rPr lang="ja-JP" altLang="en-US" dirty="0" smtClean="0">
                <a:latin typeface="+mn-ea"/>
              </a:rPr>
              <a:t>   宇宙論的</a:t>
            </a:r>
            <a:r>
              <a:rPr lang="ja-JP" altLang="en-US" dirty="0" smtClean="0">
                <a:latin typeface="+mn-ea"/>
              </a:rPr>
              <a:t>な重力波源</a:t>
            </a:r>
            <a:r>
              <a:rPr lang="ja-JP" altLang="en-US" dirty="0" smtClean="0">
                <a:latin typeface="+mn-ea"/>
              </a:rPr>
              <a:t>は、</a:t>
            </a:r>
            <a:r>
              <a:rPr lang="en-US" altLang="ja-JP" dirty="0" smtClean="0">
                <a:latin typeface="+mn-ea"/>
              </a:rPr>
              <a:t>DECIGO</a:t>
            </a:r>
            <a:r>
              <a:rPr lang="ja-JP" altLang="en-US" dirty="0" smtClean="0">
                <a:latin typeface="+mn-ea"/>
              </a:rPr>
              <a:t>の感度で十分検出可能なほどの振幅を持つ。</a:t>
            </a:r>
            <a:endParaRPr lang="en-US" altLang="ja-JP" dirty="0" smtClean="0">
              <a:latin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2</a:t>
            </a:fld>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I</a:t>
            </a:r>
            <a:r>
              <a:rPr kumimoji="1" lang="en-US" altLang="ja-JP" sz="2400" dirty="0" smtClean="0"/>
              <a:t>ndex</a:t>
            </a:r>
            <a:endParaRPr kumimoji="1" lang="ja-JP" altLang="en-US" sz="2400" dirty="0"/>
          </a:p>
        </p:txBody>
      </p:sp>
      <p:sp>
        <p:nvSpPr>
          <p:cNvPr id="7" name="テキスト ボックス 6"/>
          <p:cNvSpPr txBox="1"/>
          <p:nvPr/>
        </p:nvSpPr>
        <p:spPr>
          <a:xfrm>
            <a:off x="614433" y="1571612"/>
            <a:ext cx="6481454" cy="3908762"/>
          </a:xfrm>
          <a:prstGeom prst="rect">
            <a:avLst/>
          </a:prstGeom>
          <a:noFill/>
        </p:spPr>
        <p:txBody>
          <a:bodyPr wrap="none" rtlCol="0">
            <a:spAutoFit/>
          </a:bodyPr>
          <a:lstStyle/>
          <a:p>
            <a:pPr>
              <a:buFont typeface="Arial" pitchFamily="34" charset="0"/>
              <a:buChar char="•"/>
            </a:pPr>
            <a:r>
              <a:rPr kumimoji="1" lang="en-US" altLang="ja-JP" sz="2400" dirty="0" smtClean="0"/>
              <a:t> </a:t>
            </a:r>
            <a:r>
              <a:rPr lang="en-US" altLang="ja-JP" sz="2400" dirty="0" smtClean="0"/>
              <a:t>Introduction - </a:t>
            </a:r>
            <a:r>
              <a:rPr kumimoji="1" lang="ja-JP" altLang="en-US" sz="2300" dirty="0" smtClean="0"/>
              <a:t>宇宙論における重力波観測の意義</a:t>
            </a:r>
            <a:endParaRPr kumimoji="1" lang="en-US" altLang="ja-JP" sz="2300" dirty="0" smtClean="0"/>
          </a:p>
          <a:p>
            <a:endParaRPr kumimoji="1" lang="en-US" altLang="ja-JP" sz="2400" dirty="0" smtClean="0"/>
          </a:p>
          <a:p>
            <a:pPr>
              <a:buFont typeface="Arial" pitchFamily="34" charset="0"/>
              <a:buChar char="•"/>
            </a:pPr>
            <a:r>
              <a:rPr lang="en-US" altLang="ja-JP" sz="2400" dirty="0"/>
              <a:t> </a:t>
            </a:r>
            <a:r>
              <a:rPr lang="ja-JP" altLang="en-US" sz="2400" dirty="0"/>
              <a:t>膨張宇宙</a:t>
            </a:r>
            <a:r>
              <a:rPr lang="ja-JP" altLang="en-US" sz="2400" dirty="0" smtClean="0"/>
              <a:t>における重力波</a:t>
            </a:r>
            <a:endParaRPr lang="en-US" altLang="ja-JP" sz="2400" dirty="0" smtClean="0"/>
          </a:p>
          <a:p>
            <a:endParaRPr lang="en-US" altLang="ja-JP" sz="2400" dirty="0"/>
          </a:p>
          <a:p>
            <a:pPr>
              <a:buFont typeface="Arial" pitchFamily="34" charset="0"/>
              <a:buChar char="•"/>
            </a:pPr>
            <a:r>
              <a:rPr lang="en-US" altLang="ja-JP" sz="2400" dirty="0" smtClean="0"/>
              <a:t> </a:t>
            </a:r>
            <a:r>
              <a:rPr lang="ja-JP" altLang="en-US" sz="2400" dirty="0" smtClean="0"/>
              <a:t>宇宙論的な重力波源 </a:t>
            </a:r>
            <a:endParaRPr lang="en-US" altLang="ja-JP" sz="2400" dirty="0" smtClean="0"/>
          </a:p>
          <a:p>
            <a:endParaRPr lang="en-US" altLang="ja-JP" sz="800" dirty="0"/>
          </a:p>
          <a:p>
            <a:r>
              <a:rPr lang="ja-JP" altLang="en-US" sz="2400" dirty="0" smtClean="0"/>
              <a:t>      １．インフレーション起源の重力波</a:t>
            </a:r>
            <a:endParaRPr lang="en-US" altLang="ja-JP" sz="2400" dirty="0" smtClean="0"/>
          </a:p>
          <a:p>
            <a:r>
              <a:rPr lang="ja-JP" altLang="en-US" sz="2400" dirty="0" smtClean="0"/>
              <a:t>　　２</a:t>
            </a:r>
            <a:r>
              <a:rPr lang="en-US" altLang="ja-JP" sz="2400" dirty="0" smtClean="0"/>
              <a:t>.</a:t>
            </a:r>
            <a:r>
              <a:rPr lang="ja-JP" altLang="en-US" sz="2400" dirty="0" smtClean="0"/>
              <a:t>　</a:t>
            </a:r>
            <a:r>
              <a:rPr lang="en-US" altLang="ja-JP" sz="2400" dirty="0" smtClean="0"/>
              <a:t>Cosmic String</a:t>
            </a:r>
          </a:p>
          <a:p>
            <a:r>
              <a:rPr lang="ja-JP" altLang="en-US" sz="2400" dirty="0" smtClean="0"/>
              <a:t>　　３</a:t>
            </a:r>
            <a:r>
              <a:rPr lang="en-US" altLang="ja-JP" sz="2400" dirty="0" smtClean="0"/>
              <a:t>.</a:t>
            </a:r>
            <a:r>
              <a:rPr lang="ja-JP" altLang="en-US" sz="2400" dirty="0" smtClean="0"/>
              <a:t>　密度揺らぎからの</a:t>
            </a:r>
            <a:r>
              <a:rPr lang="en-US" altLang="ja-JP" sz="2400" dirty="0" smtClean="0"/>
              <a:t>2</a:t>
            </a:r>
            <a:r>
              <a:rPr lang="ja-JP" altLang="en-US" sz="2400" dirty="0" smtClean="0"/>
              <a:t>次的な生成</a:t>
            </a:r>
            <a:endParaRPr lang="en-US" altLang="ja-JP" sz="2400" dirty="0" smtClean="0"/>
          </a:p>
          <a:p>
            <a:endParaRPr lang="en-US" altLang="ja-JP" sz="2400" dirty="0" smtClean="0"/>
          </a:p>
          <a:p>
            <a:pPr>
              <a:buFont typeface="Arial" pitchFamily="34" charset="0"/>
              <a:buChar char="•"/>
            </a:pPr>
            <a:r>
              <a:rPr lang="en-US" altLang="ja-JP" sz="2400" dirty="0" smtClean="0"/>
              <a:t> </a:t>
            </a:r>
            <a:r>
              <a:rPr lang="ja-JP" altLang="en-US" sz="2400" dirty="0" smtClean="0"/>
              <a:t>まとめ</a:t>
            </a:r>
            <a:endParaRPr lang="en-US" altLang="ja-JP"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a:xfrm>
            <a:off x="457200" y="6356350"/>
            <a:ext cx="2133600" cy="365125"/>
          </a:xfrm>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a:xfrm>
            <a:off x="3124200" y="6356350"/>
            <a:ext cx="2895600" cy="365125"/>
          </a:xfrm>
        </p:spPr>
        <p:txBody>
          <a:bodyPr/>
          <a:lstStyle/>
          <a:p>
            <a:r>
              <a:rPr kumimoji="1" lang="en-US" altLang="ja-JP" dirty="0" smtClean="0"/>
              <a:t>DFP </a:t>
            </a:r>
            <a:r>
              <a:rPr kumimoji="1" lang="ja-JP" altLang="en-US" dirty="0" smtClean="0"/>
              <a:t>サイエンス検討会</a:t>
            </a:r>
            <a:endParaRPr kumimoji="1" lang="ja-JP" altLang="en-US" dirty="0"/>
          </a:p>
        </p:txBody>
      </p:sp>
      <p:sp>
        <p:nvSpPr>
          <p:cNvPr id="6" name="スライド番号プレースホルダ 5"/>
          <p:cNvSpPr>
            <a:spLocks noGrp="1"/>
          </p:cNvSpPr>
          <p:nvPr>
            <p:ph type="sldNum" sz="quarter" idx="12"/>
          </p:nvPr>
        </p:nvSpPr>
        <p:spPr>
          <a:xfrm>
            <a:off x="6553200" y="6356350"/>
            <a:ext cx="2133600" cy="365125"/>
          </a:xfrm>
        </p:spPr>
        <p:txBody>
          <a:bodyPr/>
          <a:lstStyle/>
          <a:p>
            <a:fld id="{F8076B15-D724-48E9-A15C-891478A05C2E}" type="slidenum">
              <a:rPr kumimoji="1" lang="ja-JP" altLang="en-US" smtClean="0"/>
              <a:pPr/>
              <a:t>3</a:t>
            </a:fld>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t>Introduction</a:t>
            </a:r>
            <a:endParaRPr kumimoji="1" lang="ja-JP" altLang="en-US" sz="2400" dirty="0"/>
          </a:p>
        </p:txBody>
      </p:sp>
      <p:sp>
        <p:nvSpPr>
          <p:cNvPr id="7" name="テキスト ボックス 6"/>
          <p:cNvSpPr txBox="1"/>
          <p:nvPr/>
        </p:nvSpPr>
        <p:spPr>
          <a:xfrm>
            <a:off x="214282" y="1214422"/>
            <a:ext cx="5790368" cy="369332"/>
          </a:xfrm>
          <a:prstGeom prst="rect">
            <a:avLst/>
          </a:prstGeom>
          <a:noFill/>
        </p:spPr>
        <p:txBody>
          <a:bodyPr wrap="none" rtlCol="0">
            <a:spAutoFit/>
          </a:bodyPr>
          <a:lstStyle/>
          <a:p>
            <a:r>
              <a:rPr lang="ja-JP" altLang="en-US" dirty="0" smtClean="0"/>
              <a:t>重力　・・・　全ての物質（エネルギー）と</a:t>
            </a:r>
            <a:r>
              <a:rPr lang="ja-JP" altLang="en-US" u="sng" dirty="0" smtClean="0"/>
              <a:t>非常に弱く</a:t>
            </a:r>
            <a:r>
              <a:rPr lang="ja-JP" altLang="en-US" dirty="0" smtClean="0"/>
              <a:t>結びつく</a:t>
            </a:r>
            <a:endParaRPr kumimoji="1" lang="ja-JP" altLang="en-US" dirty="0"/>
          </a:p>
        </p:txBody>
      </p:sp>
      <p:pic>
        <p:nvPicPr>
          <p:cNvPr id="13" name="図 12" descr="txp_fig.bmp"/>
          <p:cNvPicPr>
            <a:picLocks noChangeAspect="1"/>
          </p:cNvPicPr>
          <p:nvPr>
            <p:custDataLst>
              <p:tags r:id="rId1"/>
            </p:custDataLst>
          </p:nvPr>
        </p:nvPicPr>
        <p:blipFill>
          <a:blip r:embed="rId4" cstate="print">
            <a:lum/>
          </a:blip>
          <a:stretch>
            <a:fillRect/>
          </a:stretch>
        </p:blipFill>
        <p:spPr>
          <a:xfrm>
            <a:off x="6215074" y="1142984"/>
            <a:ext cx="2676335" cy="500066"/>
          </a:xfrm>
          <a:prstGeom prst="rect">
            <a:avLst/>
          </a:prstGeom>
        </p:spPr>
      </p:pic>
      <p:cxnSp>
        <p:nvCxnSpPr>
          <p:cNvPr id="15" name="直線矢印コネクタ 14"/>
          <p:cNvCxnSpPr/>
          <p:nvPr/>
        </p:nvCxnSpPr>
        <p:spPr>
          <a:xfrm rot="5400000">
            <a:off x="4321173" y="1749413"/>
            <a:ext cx="35719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000232" y="2000240"/>
            <a:ext cx="5389617" cy="338554"/>
          </a:xfrm>
          <a:prstGeom prst="rect">
            <a:avLst/>
          </a:prstGeom>
          <a:noFill/>
        </p:spPr>
        <p:txBody>
          <a:bodyPr wrap="none" rtlCol="0">
            <a:spAutoFit/>
          </a:bodyPr>
          <a:lstStyle/>
          <a:p>
            <a:r>
              <a:rPr lang="ja-JP" altLang="en-US" sz="1600" dirty="0" smtClean="0"/>
              <a:t>重力波は宇宙空間を物質の影響を受けずに</a:t>
            </a:r>
            <a:r>
              <a:rPr kumimoji="1" lang="ja-JP" altLang="en-US" sz="1600" dirty="0" smtClean="0"/>
              <a:t>自由に伝播する</a:t>
            </a:r>
            <a:endParaRPr kumimoji="1" lang="ja-JP" altLang="en-US" sz="1600" dirty="0"/>
          </a:p>
        </p:txBody>
      </p:sp>
      <p:sp>
        <p:nvSpPr>
          <p:cNvPr id="17" name="正方形/長方形 16"/>
          <p:cNvSpPr/>
          <p:nvPr/>
        </p:nvSpPr>
        <p:spPr>
          <a:xfrm>
            <a:off x="6072198" y="1000108"/>
            <a:ext cx="2928958" cy="71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saito_DECIGO.png"/>
          <p:cNvPicPr>
            <a:picLocks noChangeAspect="1"/>
          </p:cNvPicPr>
          <p:nvPr/>
        </p:nvPicPr>
        <p:blipFill>
          <a:blip r:embed="rId5" cstate="print"/>
          <a:stretch>
            <a:fillRect/>
          </a:stretch>
        </p:blipFill>
        <p:spPr>
          <a:xfrm>
            <a:off x="2571736" y="714356"/>
            <a:ext cx="3786214" cy="7572428"/>
          </a:xfrm>
          <a:prstGeom prst="rect">
            <a:avLst/>
          </a:prstGeom>
          <a:scene3d>
            <a:camera prst="orthographicFront">
              <a:rot lat="0" lon="0" rev="16200000"/>
            </a:camera>
            <a:lightRig rig="threePt" dir="t"/>
          </a:scene3d>
        </p:spPr>
      </p:pic>
      <p:sp>
        <p:nvSpPr>
          <p:cNvPr id="14" name="テキスト ボックス 13"/>
          <p:cNvSpPr txBox="1"/>
          <p:nvPr/>
        </p:nvSpPr>
        <p:spPr>
          <a:xfrm>
            <a:off x="7858148" y="6150809"/>
            <a:ext cx="1107996" cy="276999"/>
          </a:xfrm>
          <a:prstGeom prst="rect">
            <a:avLst/>
          </a:prstGeom>
          <a:solidFill>
            <a:schemeClr val="bg1"/>
          </a:solidFill>
        </p:spPr>
        <p:txBody>
          <a:bodyPr wrap="none" rtlCol="0">
            <a:spAutoFit/>
          </a:bodyPr>
          <a:lstStyle/>
          <a:p>
            <a:r>
              <a:rPr lang="ja-JP" altLang="en-US" sz="1200" dirty="0" smtClean="0"/>
              <a:t>（中島正裕作）</a:t>
            </a:r>
            <a:endParaRPr kumimoji="1" lang="ja-JP" altLang="en-US" sz="1200" dirty="0"/>
          </a:p>
        </p:txBody>
      </p:sp>
      <p:cxnSp>
        <p:nvCxnSpPr>
          <p:cNvPr id="23" name="直線コネクタ 22"/>
          <p:cNvCxnSpPr/>
          <p:nvPr/>
        </p:nvCxnSpPr>
        <p:spPr>
          <a:xfrm>
            <a:off x="2214546" y="4507735"/>
            <a:ext cx="4714908" cy="71438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2500298" y="3721917"/>
            <a:ext cx="4500594" cy="50006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爆発 2 26"/>
          <p:cNvSpPr/>
          <p:nvPr/>
        </p:nvSpPr>
        <p:spPr>
          <a:xfrm>
            <a:off x="2214546" y="4007669"/>
            <a:ext cx="357190" cy="357190"/>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p:cNvSpPr txBox="1"/>
          <p:nvPr/>
        </p:nvSpPr>
        <p:spPr>
          <a:xfrm>
            <a:off x="718403" y="2571744"/>
            <a:ext cx="6516528" cy="369332"/>
          </a:xfrm>
          <a:prstGeom prst="rect">
            <a:avLst/>
          </a:prstGeom>
          <a:solidFill>
            <a:schemeClr val="bg1"/>
          </a:solidFill>
          <a:ln>
            <a:solidFill>
              <a:schemeClr val="tx1"/>
            </a:solidFill>
          </a:ln>
        </p:spPr>
        <p:txBody>
          <a:bodyPr wrap="none" rtlCol="0">
            <a:spAutoFit/>
          </a:bodyPr>
          <a:lstStyle/>
          <a:p>
            <a:r>
              <a:rPr lang="ja-JP" altLang="en-US" b="1" dirty="0" smtClean="0"/>
              <a:t>宇宙初期で発せられた</a:t>
            </a:r>
            <a:r>
              <a:rPr kumimoji="1" lang="ja-JP" altLang="en-US" b="1" dirty="0" smtClean="0"/>
              <a:t>重力波は</a:t>
            </a:r>
            <a:r>
              <a:rPr lang="ja-JP" altLang="en-US" b="1" dirty="0" smtClean="0"/>
              <a:t>「そのまま」</a:t>
            </a:r>
            <a:r>
              <a:rPr kumimoji="1" lang="ja-JP" altLang="en-US" b="1" dirty="0" smtClean="0"/>
              <a:t>現在ま</a:t>
            </a:r>
            <a:r>
              <a:rPr lang="ja-JP" altLang="en-US" b="1" dirty="0" smtClean="0"/>
              <a:t>で伝播してくる</a:t>
            </a:r>
            <a:endParaRPr kumimoji="1" lang="ja-JP" altLang="en-US" b="1" dirty="0"/>
          </a:p>
        </p:txBody>
      </p:sp>
      <p:sp>
        <p:nvSpPr>
          <p:cNvPr id="30" name="角丸四角形吹き出し 29"/>
          <p:cNvSpPr/>
          <p:nvPr/>
        </p:nvSpPr>
        <p:spPr>
          <a:xfrm>
            <a:off x="1285852" y="5143512"/>
            <a:ext cx="2000264" cy="928694"/>
          </a:xfrm>
          <a:prstGeom prst="wedgeRoundRectCallout">
            <a:avLst>
              <a:gd name="adj1" fmla="val -4152"/>
              <a:gd name="adj2" fmla="val -13577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356421" y="5214950"/>
            <a:ext cx="1980607" cy="830997"/>
          </a:xfrm>
          <a:prstGeom prst="rect">
            <a:avLst/>
          </a:prstGeom>
          <a:noFill/>
        </p:spPr>
        <p:txBody>
          <a:bodyPr wrap="none" rtlCol="0">
            <a:spAutoFit/>
          </a:bodyPr>
          <a:lstStyle/>
          <a:p>
            <a:r>
              <a:rPr lang="en-US" altLang="ja-JP" sz="1600" b="1" dirty="0" smtClean="0">
                <a:solidFill>
                  <a:schemeClr val="bg1"/>
                </a:solidFill>
              </a:rPr>
              <a:t>i</a:t>
            </a:r>
            <a:r>
              <a:rPr kumimoji="1" lang="en-US" altLang="ja-JP" sz="1600" b="1" dirty="0" smtClean="0">
                <a:solidFill>
                  <a:schemeClr val="bg1"/>
                </a:solidFill>
              </a:rPr>
              <a:t>nflation, preheating,</a:t>
            </a:r>
          </a:p>
          <a:p>
            <a:r>
              <a:rPr lang="en-US" altLang="ja-JP" sz="1600" b="1" dirty="0" smtClean="0">
                <a:solidFill>
                  <a:schemeClr val="bg1"/>
                </a:solidFill>
              </a:rPr>
              <a:t>cosmic string, </a:t>
            </a:r>
          </a:p>
          <a:p>
            <a:r>
              <a:rPr lang="en-US" altLang="ja-JP" sz="1600" b="1" dirty="0" smtClean="0">
                <a:solidFill>
                  <a:schemeClr val="bg1"/>
                </a:solidFill>
              </a:rPr>
              <a:t>phase transition, …</a:t>
            </a:r>
            <a:endParaRPr kumimoji="1" lang="ja-JP" altLang="en-US" sz="1600" b="1" dirty="0">
              <a:solidFill>
                <a:schemeClr val="bg1"/>
              </a:solidFill>
            </a:endParaRPr>
          </a:p>
        </p:txBody>
      </p:sp>
      <p:sp>
        <p:nvSpPr>
          <p:cNvPr id="28" name="爆発 2 27"/>
          <p:cNvSpPr/>
          <p:nvPr/>
        </p:nvSpPr>
        <p:spPr>
          <a:xfrm>
            <a:off x="2000232" y="4364859"/>
            <a:ext cx="357190" cy="357190"/>
          </a:xfrm>
          <a:prstGeom prst="irregularSeal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p:cNvSpPr txBox="1"/>
          <p:nvPr/>
        </p:nvSpPr>
        <p:spPr>
          <a:xfrm>
            <a:off x="1304433" y="3519074"/>
            <a:ext cx="981551" cy="338554"/>
          </a:xfrm>
          <a:prstGeom prst="rect">
            <a:avLst/>
          </a:prstGeom>
          <a:noFill/>
        </p:spPr>
        <p:txBody>
          <a:bodyPr wrap="none" rtlCol="0">
            <a:spAutoFit/>
          </a:bodyPr>
          <a:lstStyle/>
          <a:p>
            <a:r>
              <a:rPr kumimoji="1" lang="en-US" altLang="ja-JP" sz="1600" dirty="0" smtClean="0">
                <a:solidFill>
                  <a:schemeClr val="bg1"/>
                </a:solidFill>
              </a:rPr>
              <a:t>reheating</a:t>
            </a:r>
            <a:endParaRPr kumimoji="1" lang="ja-JP" altLang="en-US" sz="1600" dirty="0">
              <a:solidFill>
                <a:schemeClr val="bg1"/>
              </a:solidFill>
            </a:endParaRPr>
          </a:p>
        </p:txBody>
      </p:sp>
      <p:sp>
        <p:nvSpPr>
          <p:cNvPr id="33" name="テキスト ボックス 32"/>
          <p:cNvSpPr txBox="1"/>
          <p:nvPr/>
        </p:nvSpPr>
        <p:spPr>
          <a:xfrm>
            <a:off x="2071670" y="3304760"/>
            <a:ext cx="542136" cy="338554"/>
          </a:xfrm>
          <a:prstGeom prst="rect">
            <a:avLst/>
          </a:prstGeom>
          <a:noFill/>
        </p:spPr>
        <p:txBody>
          <a:bodyPr wrap="none" rtlCol="0">
            <a:spAutoFit/>
          </a:bodyPr>
          <a:lstStyle/>
          <a:p>
            <a:r>
              <a:rPr kumimoji="1" lang="en-US" altLang="ja-JP" sz="1600" dirty="0" smtClean="0">
                <a:solidFill>
                  <a:schemeClr val="bg1"/>
                </a:solidFill>
              </a:rPr>
              <a:t>BBN</a:t>
            </a:r>
            <a:endParaRPr kumimoji="1" lang="ja-JP" altLang="en-US" sz="1600" dirty="0">
              <a:solidFill>
                <a:schemeClr val="bg1"/>
              </a:solidFill>
            </a:endParaRPr>
          </a:p>
        </p:txBody>
      </p:sp>
      <p:sp>
        <p:nvSpPr>
          <p:cNvPr id="34" name="テキスト ボックス 33"/>
          <p:cNvSpPr txBox="1"/>
          <p:nvPr/>
        </p:nvSpPr>
        <p:spPr>
          <a:xfrm>
            <a:off x="2543453" y="3143248"/>
            <a:ext cx="1099853" cy="338554"/>
          </a:xfrm>
          <a:prstGeom prst="rect">
            <a:avLst/>
          </a:prstGeom>
          <a:noFill/>
        </p:spPr>
        <p:txBody>
          <a:bodyPr wrap="none" rtlCol="0">
            <a:spAutoFit/>
          </a:bodyPr>
          <a:lstStyle/>
          <a:p>
            <a:r>
              <a:rPr kumimoji="1" lang="en-US" altLang="ja-JP" sz="1600" dirty="0" smtClean="0">
                <a:solidFill>
                  <a:schemeClr val="bg1"/>
                </a:solidFill>
              </a:rPr>
              <a:t>decoupling</a:t>
            </a:r>
            <a:endParaRPr kumimoji="1" lang="ja-JP" altLang="en-US" sz="1600" dirty="0">
              <a:solidFill>
                <a:schemeClr val="bg1"/>
              </a:solidFill>
            </a:endParaRPr>
          </a:p>
        </p:txBody>
      </p:sp>
      <p:sp>
        <p:nvSpPr>
          <p:cNvPr id="35" name="テキスト ボックス 34"/>
          <p:cNvSpPr txBox="1"/>
          <p:nvPr/>
        </p:nvSpPr>
        <p:spPr>
          <a:xfrm>
            <a:off x="1054772" y="3857628"/>
            <a:ext cx="874022" cy="338554"/>
          </a:xfrm>
          <a:prstGeom prst="rect">
            <a:avLst/>
          </a:prstGeom>
          <a:noFill/>
        </p:spPr>
        <p:txBody>
          <a:bodyPr wrap="none" rtlCol="0">
            <a:spAutoFit/>
          </a:bodyPr>
          <a:lstStyle/>
          <a:p>
            <a:r>
              <a:rPr kumimoji="1" lang="en-US" altLang="ja-JP" sz="1600" dirty="0" smtClean="0">
                <a:solidFill>
                  <a:schemeClr val="bg1"/>
                </a:solidFill>
              </a:rPr>
              <a:t>inflation</a:t>
            </a:r>
            <a:endParaRPr kumimoji="1" lang="ja-JP" altLang="en-US" sz="1600" dirty="0">
              <a:solidFill>
                <a:schemeClr val="bg1"/>
              </a:solidFill>
            </a:endParaRPr>
          </a:p>
        </p:txBody>
      </p:sp>
      <p:sp>
        <p:nvSpPr>
          <p:cNvPr id="36" name="テキスト ボックス 35"/>
          <p:cNvSpPr txBox="1"/>
          <p:nvPr/>
        </p:nvSpPr>
        <p:spPr>
          <a:xfrm>
            <a:off x="4098021" y="5702874"/>
            <a:ext cx="2920992" cy="369332"/>
          </a:xfrm>
          <a:prstGeom prst="rect">
            <a:avLst/>
          </a:prstGeom>
          <a:solidFill>
            <a:schemeClr val="bg1"/>
          </a:solidFill>
          <a:ln>
            <a:solidFill>
              <a:schemeClr val="tx1"/>
            </a:solidFill>
          </a:ln>
        </p:spPr>
        <p:txBody>
          <a:bodyPr wrap="none" rtlCol="0">
            <a:spAutoFit/>
          </a:bodyPr>
          <a:lstStyle/>
          <a:p>
            <a:r>
              <a:rPr kumimoji="1" lang="en-US" altLang="ja-JP" b="1" dirty="0" smtClean="0"/>
              <a:t>BBN</a:t>
            </a:r>
            <a:r>
              <a:rPr kumimoji="1" lang="ja-JP" altLang="en-US" b="1" dirty="0" smtClean="0"/>
              <a:t>以前の初期宇宙の検証</a:t>
            </a:r>
            <a:endParaRPr kumimoji="1" lang="ja-JP" alt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4</a:t>
            </a:fld>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膨張宇宙における重力波</a:t>
            </a:r>
            <a:endParaRPr kumimoji="1" lang="ja-JP" altLang="en-US" sz="2400" dirty="0"/>
          </a:p>
        </p:txBody>
      </p:sp>
      <p:pic>
        <p:nvPicPr>
          <p:cNvPr id="8" name="図 7" descr="txp_fig.bmp"/>
          <p:cNvPicPr>
            <a:picLocks noChangeAspect="1"/>
          </p:cNvPicPr>
          <p:nvPr>
            <p:custDataLst>
              <p:tags r:id="rId1"/>
            </p:custDataLst>
          </p:nvPr>
        </p:nvPicPr>
        <p:blipFill>
          <a:blip r:embed="rId7">
            <a:lum/>
          </a:blip>
          <a:stretch>
            <a:fillRect/>
          </a:stretch>
        </p:blipFill>
        <p:spPr>
          <a:xfrm>
            <a:off x="714348" y="1785926"/>
            <a:ext cx="5857916" cy="475521"/>
          </a:xfrm>
          <a:prstGeom prst="rect">
            <a:avLst/>
          </a:prstGeom>
        </p:spPr>
      </p:pic>
      <p:sp>
        <p:nvSpPr>
          <p:cNvPr id="9" name="テキスト ボックス 8"/>
          <p:cNvSpPr txBox="1"/>
          <p:nvPr/>
        </p:nvSpPr>
        <p:spPr>
          <a:xfrm>
            <a:off x="428596" y="1142984"/>
            <a:ext cx="3621504" cy="369332"/>
          </a:xfrm>
          <a:prstGeom prst="rect">
            <a:avLst/>
          </a:prstGeom>
          <a:noFill/>
        </p:spPr>
        <p:txBody>
          <a:bodyPr wrap="none" rtlCol="0">
            <a:spAutoFit/>
          </a:bodyPr>
          <a:lstStyle/>
          <a:p>
            <a:r>
              <a:rPr kumimoji="1" lang="ja-JP" altLang="en-US" dirty="0" smtClean="0">
                <a:latin typeface="MS Mincho"/>
                <a:ea typeface="MS Mincho"/>
              </a:rPr>
              <a:t>◆ </a:t>
            </a:r>
            <a:r>
              <a:rPr kumimoji="1" lang="ja-JP" altLang="en-US" u="sng" dirty="0" smtClean="0"/>
              <a:t>重力波による摂動を受けた計量</a:t>
            </a:r>
            <a:endParaRPr kumimoji="1" lang="ja-JP" altLang="en-US" u="sng" dirty="0"/>
          </a:p>
        </p:txBody>
      </p:sp>
      <p:sp>
        <p:nvSpPr>
          <p:cNvPr id="12" name="テキスト ボックス 11"/>
          <p:cNvSpPr txBox="1"/>
          <p:nvPr/>
        </p:nvSpPr>
        <p:spPr>
          <a:xfrm>
            <a:off x="634368" y="2702478"/>
            <a:ext cx="2198230" cy="369332"/>
          </a:xfrm>
          <a:prstGeom prst="rect">
            <a:avLst/>
          </a:prstGeom>
          <a:noFill/>
        </p:spPr>
        <p:txBody>
          <a:bodyPr wrap="none" rtlCol="0">
            <a:spAutoFit/>
          </a:bodyPr>
          <a:lstStyle/>
          <a:p>
            <a:r>
              <a:rPr kumimoji="1" lang="en-US" altLang="ja-JP" dirty="0" smtClean="0"/>
              <a:t>Traceless                     ,</a:t>
            </a:r>
            <a:endParaRPr kumimoji="1" lang="ja-JP" altLang="en-US" dirty="0"/>
          </a:p>
        </p:txBody>
      </p:sp>
      <p:sp>
        <p:nvSpPr>
          <p:cNvPr id="13" name="正方形/長方形 12"/>
          <p:cNvSpPr/>
          <p:nvPr/>
        </p:nvSpPr>
        <p:spPr>
          <a:xfrm>
            <a:off x="428596" y="1643050"/>
            <a:ext cx="6357982" cy="71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143240" y="2714620"/>
            <a:ext cx="2555636" cy="369332"/>
          </a:xfrm>
          <a:prstGeom prst="rect">
            <a:avLst/>
          </a:prstGeom>
          <a:noFill/>
        </p:spPr>
        <p:txBody>
          <a:bodyPr wrap="none" rtlCol="0">
            <a:spAutoFit/>
          </a:bodyPr>
          <a:lstStyle/>
          <a:p>
            <a:r>
              <a:rPr lang="en-US" altLang="ja-JP" dirty="0" smtClean="0"/>
              <a:t>T</a:t>
            </a:r>
            <a:r>
              <a:rPr kumimoji="1" lang="en-US" altLang="ja-JP" dirty="0" smtClean="0"/>
              <a:t>ransverse                         .</a:t>
            </a:r>
            <a:endParaRPr kumimoji="1" lang="ja-JP" altLang="en-US" dirty="0"/>
          </a:p>
        </p:txBody>
      </p:sp>
      <p:pic>
        <p:nvPicPr>
          <p:cNvPr id="15" name="図 14" descr="txp_fig.bmp"/>
          <p:cNvPicPr>
            <a:picLocks noChangeAspect="1"/>
          </p:cNvPicPr>
          <p:nvPr>
            <p:custDataLst>
              <p:tags r:id="rId2"/>
            </p:custDataLst>
          </p:nvPr>
        </p:nvPicPr>
        <p:blipFill>
          <a:blip r:embed="rId8" cstate="print">
            <a:lum/>
          </a:blip>
          <a:stretch>
            <a:fillRect/>
          </a:stretch>
        </p:blipFill>
        <p:spPr>
          <a:xfrm>
            <a:off x="1714480" y="2707307"/>
            <a:ext cx="857256" cy="364503"/>
          </a:xfrm>
          <a:prstGeom prst="rect">
            <a:avLst/>
          </a:prstGeom>
        </p:spPr>
      </p:pic>
      <p:pic>
        <p:nvPicPr>
          <p:cNvPr id="16" name="図 15" descr="txp_fig.bmp"/>
          <p:cNvPicPr>
            <a:picLocks noChangeAspect="1"/>
          </p:cNvPicPr>
          <p:nvPr>
            <p:custDataLst>
              <p:tags r:id="rId3"/>
            </p:custDataLst>
          </p:nvPr>
        </p:nvPicPr>
        <p:blipFill>
          <a:blip r:embed="rId9" cstate="print">
            <a:lum/>
          </a:blip>
          <a:stretch>
            <a:fillRect/>
          </a:stretch>
        </p:blipFill>
        <p:spPr>
          <a:xfrm>
            <a:off x="4357686" y="2714620"/>
            <a:ext cx="1071570" cy="386152"/>
          </a:xfrm>
          <a:prstGeom prst="rect">
            <a:avLst/>
          </a:prstGeom>
        </p:spPr>
      </p:pic>
      <p:sp>
        <p:nvSpPr>
          <p:cNvPr id="17" name="テキスト ボックス 16"/>
          <p:cNvSpPr txBox="1"/>
          <p:nvPr/>
        </p:nvSpPr>
        <p:spPr>
          <a:xfrm>
            <a:off x="427499" y="3571876"/>
            <a:ext cx="4204997" cy="369332"/>
          </a:xfrm>
          <a:prstGeom prst="rect">
            <a:avLst/>
          </a:prstGeom>
          <a:noFill/>
        </p:spPr>
        <p:txBody>
          <a:bodyPr wrap="none" rtlCol="0">
            <a:spAutoFit/>
          </a:bodyPr>
          <a:lstStyle/>
          <a:p>
            <a:r>
              <a:rPr kumimoji="1" lang="en-US" altLang="ja-JP" dirty="0" smtClean="0">
                <a:latin typeface="MS Mincho"/>
                <a:ea typeface="MS Mincho"/>
              </a:rPr>
              <a:t>◆ </a:t>
            </a:r>
            <a:r>
              <a:rPr kumimoji="1" lang="en-US" altLang="ja-JP" u="sng" dirty="0" smtClean="0"/>
              <a:t>2</a:t>
            </a:r>
            <a:r>
              <a:rPr kumimoji="1" lang="ja-JP" altLang="en-US" u="sng" dirty="0" err="1" smtClean="0"/>
              <a:t>つの</a:t>
            </a:r>
            <a:r>
              <a:rPr lang="ja-JP" altLang="en-US" u="sng" dirty="0" err="1"/>
              <a:t>偏</a:t>
            </a:r>
            <a:r>
              <a:rPr lang="ja-JP" altLang="en-US" u="sng" dirty="0" smtClean="0"/>
              <a:t>極成分　（＋モード、</a:t>
            </a:r>
            <a:r>
              <a:rPr lang="en-US" altLang="ja-JP" u="sng" dirty="0" smtClean="0"/>
              <a:t>×</a:t>
            </a:r>
            <a:r>
              <a:rPr lang="ja-JP" altLang="en-US" u="sng" dirty="0" smtClean="0"/>
              <a:t>モード）</a:t>
            </a:r>
            <a:endParaRPr kumimoji="1" lang="ja-JP" altLang="en-US" u="sng" dirty="0"/>
          </a:p>
        </p:txBody>
      </p:sp>
      <p:pic>
        <p:nvPicPr>
          <p:cNvPr id="19" name="図 18" descr="txp_fig.bmp"/>
          <p:cNvPicPr>
            <a:picLocks noChangeAspect="1"/>
          </p:cNvPicPr>
          <p:nvPr>
            <p:custDataLst>
              <p:tags r:id="rId4"/>
            </p:custDataLst>
          </p:nvPr>
        </p:nvPicPr>
        <p:blipFill>
          <a:blip r:embed="rId10" cstate="print">
            <a:lum/>
          </a:blip>
          <a:stretch>
            <a:fillRect/>
          </a:stretch>
        </p:blipFill>
        <p:spPr>
          <a:xfrm>
            <a:off x="740349" y="4142868"/>
            <a:ext cx="5546163" cy="713661"/>
          </a:xfrm>
          <a:prstGeom prst="rect">
            <a:avLst/>
          </a:prstGeom>
        </p:spPr>
      </p:pic>
      <p:sp>
        <p:nvSpPr>
          <p:cNvPr id="20" name="正方形/長方形 19"/>
          <p:cNvSpPr/>
          <p:nvPr/>
        </p:nvSpPr>
        <p:spPr>
          <a:xfrm>
            <a:off x="500034" y="4000504"/>
            <a:ext cx="6143668" cy="928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txp_fig.bmp"/>
          <p:cNvPicPr>
            <a:picLocks noChangeAspect="1"/>
          </p:cNvPicPr>
          <p:nvPr>
            <p:custDataLst>
              <p:tags r:id="rId5"/>
            </p:custDataLst>
          </p:nvPr>
        </p:nvPicPr>
        <p:blipFill>
          <a:blip r:embed="rId11" cstate="print">
            <a:lum/>
          </a:blip>
          <a:stretch>
            <a:fillRect/>
          </a:stretch>
        </p:blipFill>
        <p:spPr>
          <a:xfrm>
            <a:off x="857224" y="5671187"/>
            <a:ext cx="7500990" cy="329581"/>
          </a:xfrm>
          <a:prstGeom prst="rect">
            <a:avLst/>
          </a:prstGeom>
        </p:spPr>
      </p:pic>
      <p:sp>
        <p:nvSpPr>
          <p:cNvPr id="23" name="テキスト ボックス 22"/>
          <p:cNvSpPr txBox="1"/>
          <p:nvPr/>
        </p:nvSpPr>
        <p:spPr>
          <a:xfrm>
            <a:off x="441726" y="5143512"/>
            <a:ext cx="4554452" cy="369332"/>
          </a:xfrm>
          <a:prstGeom prst="rect">
            <a:avLst/>
          </a:prstGeom>
          <a:noFill/>
        </p:spPr>
        <p:txBody>
          <a:bodyPr wrap="none" rtlCol="0">
            <a:spAutoFit/>
          </a:bodyPr>
          <a:lstStyle/>
          <a:p>
            <a:r>
              <a:rPr kumimoji="1" lang="en-US" altLang="ja-JP" dirty="0" smtClean="0">
                <a:latin typeface="MS Mincho"/>
                <a:ea typeface="MS Mincho"/>
              </a:rPr>
              <a:t>※</a:t>
            </a:r>
            <a:r>
              <a:rPr lang="ja-JP" altLang="en-US" dirty="0">
                <a:latin typeface="MS Mincho"/>
                <a:ea typeface="MS Mincho"/>
              </a:rPr>
              <a:t> </a:t>
            </a:r>
            <a:r>
              <a:rPr lang="ja-JP" altLang="en-US" dirty="0" smtClean="0">
                <a:latin typeface="ＭＳ Ｐゴシック" pitchFamily="50" charset="-128"/>
                <a:ea typeface="ＭＳ Ｐゴシック" pitchFamily="50" charset="-128"/>
              </a:rPr>
              <a:t>重力波の進行方向を</a:t>
            </a:r>
            <a:r>
              <a:rPr lang="en-US" altLang="ja-JP" dirty="0" smtClean="0">
                <a:latin typeface="ＭＳ Ｐゴシック" pitchFamily="50" charset="-128"/>
                <a:ea typeface="ＭＳ Ｐゴシック" pitchFamily="50" charset="-128"/>
              </a:rPr>
              <a:t>z</a:t>
            </a:r>
            <a:r>
              <a:rPr lang="ja-JP" altLang="en-US" dirty="0" smtClean="0">
                <a:latin typeface="ＭＳ Ｐゴシック" pitchFamily="50" charset="-128"/>
                <a:ea typeface="ＭＳ Ｐゴシック" pitchFamily="50" charset="-128"/>
              </a:rPr>
              <a:t>軸方向とした場合、</a:t>
            </a:r>
            <a:endParaRPr kumimoji="1" lang="ja-JP" altLang="en-US" dirty="0">
              <a:latin typeface="ＭＳ Ｐゴシック" pitchFamily="50" charset="-128"/>
              <a:ea typeface="ＭＳ Ｐゴシック" pitchFamily="50" charset="-128"/>
            </a:endParaRPr>
          </a:p>
        </p:txBody>
      </p:sp>
      <p:sp>
        <p:nvSpPr>
          <p:cNvPr id="24" name="円/楕円 23"/>
          <p:cNvSpPr/>
          <p:nvPr/>
        </p:nvSpPr>
        <p:spPr>
          <a:xfrm>
            <a:off x="3000364" y="1643050"/>
            <a:ext cx="1000132"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072066" y="3345420"/>
            <a:ext cx="3861955" cy="369332"/>
          </a:xfrm>
          <a:prstGeom prst="rect">
            <a:avLst/>
          </a:prstGeom>
          <a:noFill/>
        </p:spPr>
        <p:txBody>
          <a:bodyPr wrap="none" rtlCol="0">
            <a:spAutoFit/>
          </a:bodyPr>
          <a:lstStyle/>
          <a:p>
            <a:r>
              <a:rPr kumimoji="1" lang="ja-JP" altLang="en-US" dirty="0" smtClean="0"/>
              <a:t>基本的には膨張していない場合と同じ</a:t>
            </a:r>
            <a:endParaRPr kumimoji="1" lang="ja-JP" altLang="en-US" dirty="0"/>
          </a:p>
        </p:txBody>
      </p:sp>
      <p:sp>
        <p:nvSpPr>
          <p:cNvPr id="25" name="角丸四角形 24"/>
          <p:cNvSpPr/>
          <p:nvPr/>
        </p:nvSpPr>
        <p:spPr>
          <a:xfrm>
            <a:off x="5000628" y="3214686"/>
            <a:ext cx="3857652" cy="500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p:cNvSpPr/>
          <p:nvPr/>
        </p:nvSpPr>
        <p:spPr>
          <a:xfrm>
            <a:off x="357158" y="3500438"/>
            <a:ext cx="2000264" cy="64294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dirty="0" smtClean="0"/>
              <a:t>DFP </a:t>
            </a:r>
            <a:r>
              <a:rPr kumimoji="1" lang="ja-JP" altLang="en-US" dirty="0" smtClean="0"/>
              <a:t>サイエンス検討会</a:t>
            </a:r>
            <a:endParaRPr kumimoji="1" lang="ja-JP" altLang="en-US" dirty="0"/>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5</a:t>
            </a:fld>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膨張宇宙における重力波の発展</a:t>
            </a:r>
            <a:endParaRPr kumimoji="1" lang="ja-JP" altLang="en-US" sz="2400" dirty="0"/>
          </a:p>
        </p:txBody>
      </p:sp>
      <p:pic>
        <p:nvPicPr>
          <p:cNvPr id="15" name="図 14" descr="txp_fig.bmp"/>
          <p:cNvPicPr>
            <a:picLocks noChangeAspect="1"/>
          </p:cNvPicPr>
          <p:nvPr>
            <p:custDataLst>
              <p:tags r:id="rId1"/>
            </p:custDataLst>
          </p:nvPr>
        </p:nvPicPr>
        <p:blipFill>
          <a:blip r:embed="rId12" cstate="print">
            <a:lum/>
          </a:blip>
          <a:stretch>
            <a:fillRect/>
          </a:stretch>
        </p:blipFill>
        <p:spPr>
          <a:xfrm>
            <a:off x="714348" y="1643050"/>
            <a:ext cx="6243791" cy="688504"/>
          </a:xfrm>
          <a:prstGeom prst="rect">
            <a:avLst/>
          </a:prstGeom>
        </p:spPr>
      </p:pic>
      <p:sp>
        <p:nvSpPr>
          <p:cNvPr id="18" name="テキスト ボックス 17"/>
          <p:cNvSpPr txBox="1"/>
          <p:nvPr/>
        </p:nvSpPr>
        <p:spPr>
          <a:xfrm>
            <a:off x="304214" y="1202280"/>
            <a:ext cx="1569660" cy="369332"/>
          </a:xfrm>
          <a:prstGeom prst="rect">
            <a:avLst/>
          </a:prstGeom>
          <a:noFill/>
        </p:spPr>
        <p:txBody>
          <a:bodyPr wrap="none" rtlCol="0">
            <a:spAutoFit/>
          </a:bodyPr>
          <a:lstStyle/>
          <a:p>
            <a:r>
              <a:rPr kumimoji="1" lang="ja-JP" altLang="en-US" dirty="0" smtClean="0">
                <a:latin typeface="MS Mincho"/>
                <a:ea typeface="MS Mincho"/>
              </a:rPr>
              <a:t>◆</a:t>
            </a:r>
            <a:r>
              <a:rPr kumimoji="1" lang="ja-JP" altLang="en-US" u="sng" dirty="0" smtClean="0"/>
              <a:t>発展方程式</a:t>
            </a:r>
            <a:endParaRPr kumimoji="1" lang="ja-JP" altLang="en-US" u="sng" dirty="0"/>
          </a:p>
        </p:txBody>
      </p:sp>
      <p:sp>
        <p:nvSpPr>
          <p:cNvPr id="19" name="テキスト ボックス 18"/>
          <p:cNvSpPr txBox="1"/>
          <p:nvPr/>
        </p:nvSpPr>
        <p:spPr>
          <a:xfrm>
            <a:off x="428596" y="2571744"/>
            <a:ext cx="7886839" cy="646331"/>
          </a:xfrm>
          <a:prstGeom prst="rect">
            <a:avLst/>
          </a:prstGeom>
          <a:noFill/>
        </p:spPr>
        <p:txBody>
          <a:bodyPr wrap="none" rtlCol="0">
            <a:spAutoFit/>
          </a:bodyPr>
          <a:lstStyle/>
          <a:p>
            <a:r>
              <a:rPr lang="ja-JP" altLang="en-US" dirty="0" smtClean="0">
                <a:latin typeface="MS Mincho"/>
                <a:ea typeface="MS Mincho"/>
              </a:rPr>
              <a:t>▶ 「</a:t>
            </a:r>
            <a:r>
              <a:rPr lang="ja-JP" altLang="en-US" dirty="0" smtClean="0"/>
              <a:t>波長」は膨張に伴って赤方偏移し、波長と</a:t>
            </a:r>
            <a:r>
              <a:rPr lang="en-US" altLang="ja-JP" dirty="0" smtClean="0"/>
              <a:t>Hubble Horizon</a:t>
            </a:r>
            <a:r>
              <a:rPr lang="ja-JP" altLang="en-US" dirty="0" smtClean="0"/>
              <a:t>スケールの大小で</a:t>
            </a:r>
            <a:endParaRPr lang="en-US" altLang="ja-JP" dirty="0" smtClean="0"/>
          </a:p>
          <a:p>
            <a:r>
              <a:rPr lang="ja-JP" altLang="en-US" dirty="0" smtClean="0"/>
              <a:t>「振幅」の時間</a:t>
            </a:r>
            <a:r>
              <a:rPr lang="ja-JP" altLang="en-US" dirty="0"/>
              <a:t>発展</a:t>
            </a:r>
            <a:r>
              <a:rPr lang="ja-JP" altLang="en-US" dirty="0" smtClean="0"/>
              <a:t>は異なる。</a:t>
            </a:r>
            <a:endParaRPr lang="en-US" altLang="ja-JP" dirty="0" smtClean="0"/>
          </a:p>
        </p:txBody>
      </p:sp>
      <p:sp>
        <p:nvSpPr>
          <p:cNvPr id="20" name="正方形/長方形 19"/>
          <p:cNvSpPr/>
          <p:nvPr/>
        </p:nvSpPr>
        <p:spPr>
          <a:xfrm>
            <a:off x="1571604" y="1714488"/>
            <a:ext cx="1071570" cy="571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000364" y="1571612"/>
            <a:ext cx="714380" cy="85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785786" y="6000768"/>
            <a:ext cx="7643866" cy="714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 name="図 26" descr="txp_fig.bmp"/>
          <p:cNvPicPr>
            <a:picLocks noChangeAspect="1"/>
          </p:cNvPicPr>
          <p:nvPr>
            <p:custDataLst>
              <p:tags r:id="rId2"/>
            </p:custDataLst>
          </p:nvPr>
        </p:nvPicPr>
        <p:blipFill>
          <a:blip r:embed="rId13" cstate="print">
            <a:lum/>
          </a:blip>
          <a:stretch>
            <a:fillRect/>
          </a:stretch>
        </p:blipFill>
        <p:spPr>
          <a:xfrm>
            <a:off x="8286776" y="5786454"/>
            <a:ext cx="500066" cy="217307"/>
          </a:xfrm>
          <a:prstGeom prst="rect">
            <a:avLst/>
          </a:prstGeom>
        </p:spPr>
      </p:pic>
      <p:cxnSp>
        <p:nvCxnSpPr>
          <p:cNvPr id="29" name="直線コネクタ 28"/>
          <p:cNvCxnSpPr/>
          <p:nvPr/>
        </p:nvCxnSpPr>
        <p:spPr>
          <a:xfrm>
            <a:off x="785786" y="5643578"/>
            <a:ext cx="2214578" cy="1588"/>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3000364" y="5357826"/>
            <a:ext cx="500066" cy="28575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flipH="1" flipV="1">
            <a:off x="3500430" y="3786190"/>
            <a:ext cx="1571636" cy="157163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5072066" y="3357562"/>
            <a:ext cx="1357322" cy="428628"/>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a:off x="1785919" y="4786323"/>
            <a:ext cx="2428891"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2285190" y="4785528"/>
            <a:ext cx="2428891"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5400000">
            <a:off x="3856826" y="4785528"/>
            <a:ext cx="2428891"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428728" y="6000768"/>
            <a:ext cx="963469" cy="369332"/>
          </a:xfrm>
          <a:prstGeom prst="rect">
            <a:avLst/>
          </a:prstGeom>
          <a:noFill/>
        </p:spPr>
        <p:txBody>
          <a:bodyPr wrap="none" rtlCol="0">
            <a:spAutoFit/>
          </a:bodyPr>
          <a:lstStyle/>
          <a:p>
            <a:r>
              <a:rPr kumimoji="1" lang="en-US" altLang="ja-JP" dirty="0" smtClean="0"/>
              <a:t>inflation</a:t>
            </a:r>
            <a:endParaRPr kumimoji="1" lang="ja-JP" altLang="en-US" dirty="0"/>
          </a:p>
        </p:txBody>
      </p:sp>
      <p:sp>
        <p:nvSpPr>
          <p:cNvPr id="50" name="テキスト ボックス 49"/>
          <p:cNvSpPr txBox="1"/>
          <p:nvPr/>
        </p:nvSpPr>
        <p:spPr>
          <a:xfrm>
            <a:off x="3143240" y="6000768"/>
            <a:ext cx="2135585" cy="369332"/>
          </a:xfrm>
          <a:prstGeom prst="rect">
            <a:avLst/>
          </a:prstGeom>
          <a:noFill/>
        </p:spPr>
        <p:txBody>
          <a:bodyPr wrap="none" rtlCol="0">
            <a:spAutoFit/>
          </a:bodyPr>
          <a:lstStyle/>
          <a:p>
            <a:r>
              <a:rPr kumimoji="1" lang="en-US" altLang="ja-JP" dirty="0" smtClean="0"/>
              <a:t>Radiation Dominant</a:t>
            </a:r>
            <a:endParaRPr kumimoji="1" lang="ja-JP" altLang="en-US" dirty="0"/>
          </a:p>
        </p:txBody>
      </p:sp>
      <p:sp>
        <p:nvSpPr>
          <p:cNvPr id="51" name="テキスト ボックス 50"/>
          <p:cNvSpPr txBox="1"/>
          <p:nvPr/>
        </p:nvSpPr>
        <p:spPr>
          <a:xfrm>
            <a:off x="5547695" y="6000768"/>
            <a:ext cx="1817742" cy="369332"/>
          </a:xfrm>
          <a:prstGeom prst="rect">
            <a:avLst/>
          </a:prstGeom>
          <a:noFill/>
        </p:spPr>
        <p:txBody>
          <a:bodyPr wrap="none" rtlCol="0">
            <a:spAutoFit/>
          </a:bodyPr>
          <a:lstStyle/>
          <a:p>
            <a:r>
              <a:rPr kumimoji="1" lang="en-US" altLang="ja-JP" dirty="0" smtClean="0"/>
              <a:t>Matter Dominant</a:t>
            </a:r>
            <a:endParaRPr kumimoji="1" lang="ja-JP" altLang="en-US" dirty="0"/>
          </a:p>
        </p:txBody>
      </p:sp>
      <p:cxnSp>
        <p:nvCxnSpPr>
          <p:cNvPr id="53" name="直線コネクタ 52"/>
          <p:cNvCxnSpPr/>
          <p:nvPr/>
        </p:nvCxnSpPr>
        <p:spPr>
          <a:xfrm flipV="1">
            <a:off x="1142976" y="3857628"/>
            <a:ext cx="5357850" cy="19288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428596" y="3488296"/>
            <a:ext cx="1953805" cy="369332"/>
          </a:xfrm>
          <a:prstGeom prst="rect">
            <a:avLst/>
          </a:prstGeom>
          <a:noFill/>
        </p:spPr>
        <p:txBody>
          <a:bodyPr wrap="none" rtlCol="0">
            <a:spAutoFit/>
          </a:bodyPr>
          <a:lstStyle/>
          <a:p>
            <a:r>
              <a:rPr kumimoji="1" lang="en-US" altLang="ja-JP" dirty="0" err="1" smtClean="0"/>
              <a:t>Superhorizon</a:t>
            </a:r>
            <a:r>
              <a:rPr kumimoji="1" lang="en-US" altLang="ja-JP" dirty="0" smtClean="0"/>
              <a:t> scale</a:t>
            </a:r>
            <a:endParaRPr kumimoji="1" lang="ja-JP" altLang="en-US" dirty="0"/>
          </a:p>
        </p:txBody>
      </p:sp>
      <p:sp>
        <p:nvSpPr>
          <p:cNvPr id="63" name="テキスト ボックス 62"/>
          <p:cNvSpPr txBox="1"/>
          <p:nvPr/>
        </p:nvSpPr>
        <p:spPr>
          <a:xfrm>
            <a:off x="785786" y="4264231"/>
            <a:ext cx="1441420" cy="307777"/>
          </a:xfrm>
          <a:prstGeom prst="rect">
            <a:avLst/>
          </a:prstGeom>
          <a:noFill/>
        </p:spPr>
        <p:txBody>
          <a:bodyPr wrap="none" rtlCol="0">
            <a:spAutoFit/>
          </a:bodyPr>
          <a:lstStyle/>
          <a:p>
            <a:r>
              <a:rPr lang="ja-JP" altLang="en-US" sz="1400" dirty="0" smtClean="0"/>
              <a:t>「摩擦項」が優勢</a:t>
            </a:r>
            <a:endParaRPr kumimoji="1" lang="ja-JP" altLang="en-US" sz="1400" dirty="0"/>
          </a:p>
        </p:txBody>
      </p:sp>
      <p:pic>
        <p:nvPicPr>
          <p:cNvPr id="66" name="図 65" descr="txp_fig.bmp"/>
          <p:cNvPicPr>
            <a:picLocks noChangeAspect="1"/>
          </p:cNvPicPr>
          <p:nvPr>
            <p:custDataLst>
              <p:tags r:id="rId3"/>
            </p:custDataLst>
          </p:nvPr>
        </p:nvPicPr>
        <p:blipFill>
          <a:blip r:embed="rId14">
            <a:lum/>
          </a:blip>
          <a:stretch>
            <a:fillRect/>
          </a:stretch>
        </p:blipFill>
        <p:spPr>
          <a:xfrm>
            <a:off x="1314591" y="4643446"/>
            <a:ext cx="1042831" cy="357190"/>
          </a:xfrm>
          <a:prstGeom prst="rect">
            <a:avLst/>
          </a:prstGeom>
        </p:spPr>
      </p:pic>
      <p:sp>
        <p:nvSpPr>
          <p:cNvPr id="67" name="正方形/長方形 66"/>
          <p:cNvSpPr/>
          <p:nvPr/>
        </p:nvSpPr>
        <p:spPr>
          <a:xfrm>
            <a:off x="5547153" y="4357694"/>
            <a:ext cx="2000264" cy="64294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5618591" y="4345552"/>
            <a:ext cx="1758238" cy="369332"/>
          </a:xfrm>
          <a:prstGeom prst="rect">
            <a:avLst/>
          </a:prstGeom>
          <a:noFill/>
        </p:spPr>
        <p:txBody>
          <a:bodyPr wrap="none" rtlCol="0">
            <a:spAutoFit/>
          </a:bodyPr>
          <a:lstStyle/>
          <a:p>
            <a:r>
              <a:rPr kumimoji="1" lang="en-US" altLang="ja-JP" dirty="0" err="1" smtClean="0"/>
              <a:t>Subhorizon</a:t>
            </a:r>
            <a:r>
              <a:rPr kumimoji="1" lang="en-US" altLang="ja-JP" dirty="0" smtClean="0"/>
              <a:t> scale</a:t>
            </a:r>
            <a:endParaRPr kumimoji="1" lang="ja-JP" altLang="en-US" dirty="0"/>
          </a:p>
        </p:txBody>
      </p:sp>
      <p:sp>
        <p:nvSpPr>
          <p:cNvPr id="69" name="テキスト ボックス 68"/>
          <p:cNvSpPr txBox="1"/>
          <p:nvPr/>
        </p:nvSpPr>
        <p:spPr>
          <a:xfrm>
            <a:off x="5975781" y="5121487"/>
            <a:ext cx="1800493" cy="307777"/>
          </a:xfrm>
          <a:prstGeom prst="rect">
            <a:avLst/>
          </a:prstGeom>
          <a:noFill/>
        </p:spPr>
        <p:txBody>
          <a:bodyPr wrap="none" rtlCol="0">
            <a:spAutoFit/>
          </a:bodyPr>
          <a:lstStyle/>
          <a:p>
            <a:r>
              <a:rPr lang="ja-JP" altLang="en-US" sz="1400" dirty="0" smtClean="0"/>
              <a:t>「復元力の項」が優勢</a:t>
            </a:r>
            <a:endParaRPr kumimoji="1" lang="ja-JP" altLang="en-US" sz="1400" dirty="0"/>
          </a:p>
        </p:txBody>
      </p:sp>
      <p:pic>
        <p:nvPicPr>
          <p:cNvPr id="73" name="図 72" descr="txp_fig.bmp"/>
          <p:cNvPicPr>
            <a:picLocks noChangeAspect="1"/>
          </p:cNvPicPr>
          <p:nvPr>
            <p:custDataLst>
              <p:tags r:id="rId4"/>
            </p:custDataLst>
          </p:nvPr>
        </p:nvPicPr>
        <p:blipFill>
          <a:blip r:embed="rId15">
            <a:lum/>
          </a:blip>
          <a:stretch>
            <a:fillRect/>
          </a:stretch>
        </p:blipFill>
        <p:spPr>
          <a:xfrm>
            <a:off x="6467160" y="5499906"/>
            <a:ext cx="1248112" cy="357191"/>
          </a:xfrm>
          <a:prstGeom prst="rect">
            <a:avLst/>
          </a:prstGeom>
        </p:spPr>
      </p:pic>
      <p:sp>
        <p:nvSpPr>
          <p:cNvPr id="74" name="角丸四角形吹き出し 73"/>
          <p:cNvSpPr/>
          <p:nvPr/>
        </p:nvSpPr>
        <p:spPr>
          <a:xfrm>
            <a:off x="7786710" y="4572008"/>
            <a:ext cx="1214446" cy="500066"/>
          </a:xfrm>
          <a:prstGeom prst="wedgeRoundRectCallout">
            <a:avLst>
              <a:gd name="adj1" fmla="val -47161"/>
              <a:gd name="adj2" fmla="val 142237"/>
              <a:gd name="adj3" fmla="val 16667"/>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7819422" y="4714884"/>
            <a:ext cx="1210588" cy="276999"/>
          </a:xfrm>
          <a:prstGeom prst="rect">
            <a:avLst/>
          </a:prstGeom>
          <a:noFill/>
        </p:spPr>
        <p:txBody>
          <a:bodyPr wrap="none" rtlCol="0">
            <a:spAutoFit/>
          </a:bodyPr>
          <a:lstStyle/>
          <a:p>
            <a:r>
              <a:rPr kumimoji="1" lang="ja-JP" altLang="en-US" sz="1200" dirty="0" smtClean="0"/>
              <a:t>膨張によ</a:t>
            </a:r>
            <a:r>
              <a:rPr lang="ja-JP" altLang="en-US" sz="1200" dirty="0" smtClean="0"/>
              <a:t>る減衰</a:t>
            </a:r>
            <a:endParaRPr kumimoji="1" lang="en-US" altLang="ja-JP" sz="1200" dirty="0" smtClean="0"/>
          </a:p>
        </p:txBody>
      </p:sp>
      <p:pic>
        <p:nvPicPr>
          <p:cNvPr id="77" name="図 76" descr="txp_fig.bmp"/>
          <p:cNvPicPr>
            <a:picLocks noChangeAspect="1"/>
          </p:cNvPicPr>
          <p:nvPr>
            <p:custDataLst>
              <p:tags r:id="rId5"/>
            </p:custDataLst>
          </p:nvPr>
        </p:nvPicPr>
        <p:blipFill>
          <a:blip r:embed="rId16" cstate="print">
            <a:lum/>
          </a:blip>
          <a:stretch>
            <a:fillRect/>
          </a:stretch>
        </p:blipFill>
        <p:spPr>
          <a:xfrm>
            <a:off x="6692280" y="3714752"/>
            <a:ext cx="380050" cy="248604"/>
          </a:xfrm>
          <a:prstGeom prst="rect">
            <a:avLst/>
          </a:prstGeom>
        </p:spPr>
      </p:pic>
      <p:pic>
        <p:nvPicPr>
          <p:cNvPr id="78" name="図 77" descr="txp_fig.bmp"/>
          <p:cNvPicPr>
            <a:picLocks noChangeAspect="1"/>
          </p:cNvPicPr>
          <p:nvPr>
            <p:custDataLst>
              <p:tags r:id="rId6"/>
            </p:custDataLst>
          </p:nvPr>
        </p:nvPicPr>
        <p:blipFill>
          <a:blip r:embed="rId17" cstate="print">
            <a:lum/>
          </a:blip>
          <a:stretch>
            <a:fillRect/>
          </a:stretch>
        </p:blipFill>
        <p:spPr>
          <a:xfrm>
            <a:off x="6633540" y="3143248"/>
            <a:ext cx="510228" cy="249112"/>
          </a:xfrm>
          <a:prstGeom prst="rect">
            <a:avLst/>
          </a:prstGeom>
        </p:spPr>
      </p:pic>
      <p:pic>
        <p:nvPicPr>
          <p:cNvPr id="79" name="図 78" descr="txp_fig.bmp"/>
          <p:cNvPicPr>
            <a:picLocks noChangeAspect="1"/>
          </p:cNvPicPr>
          <p:nvPr>
            <p:custDataLst>
              <p:tags r:id="rId7"/>
            </p:custDataLst>
          </p:nvPr>
        </p:nvPicPr>
        <p:blipFill>
          <a:blip r:embed="rId18" cstate="print">
            <a:clrChange>
              <a:clrFrom>
                <a:srgbClr val="FFFFFF"/>
              </a:clrFrom>
              <a:clrTo>
                <a:srgbClr val="FFFFFF">
                  <a:alpha val="0"/>
                </a:srgbClr>
              </a:clrTo>
            </a:clrChange>
            <a:lum/>
          </a:blip>
          <a:stretch>
            <a:fillRect/>
          </a:stretch>
        </p:blipFill>
        <p:spPr>
          <a:xfrm>
            <a:off x="628616" y="3877130"/>
            <a:ext cx="928693" cy="199005"/>
          </a:xfrm>
          <a:prstGeom prst="rect">
            <a:avLst/>
          </a:prstGeom>
          <a:noFill/>
        </p:spPr>
      </p:pic>
      <p:pic>
        <p:nvPicPr>
          <p:cNvPr id="80" name="図 79" descr="txp_fig.bmp"/>
          <p:cNvPicPr>
            <a:picLocks noChangeAspect="1"/>
          </p:cNvPicPr>
          <p:nvPr>
            <p:custDataLst>
              <p:tags r:id="rId8"/>
            </p:custDataLst>
          </p:nvPr>
        </p:nvPicPr>
        <p:blipFill>
          <a:blip r:embed="rId19" cstate="print">
            <a:clrChange>
              <a:clrFrom>
                <a:srgbClr val="FFFFFF"/>
              </a:clrFrom>
              <a:clrTo>
                <a:srgbClr val="FFFFFF">
                  <a:alpha val="0"/>
                </a:srgbClr>
              </a:clrTo>
            </a:clrChange>
            <a:lum/>
          </a:blip>
          <a:stretch>
            <a:fillRect/>
          </a:stretch>
        </p:blipFill>
        <p:spPr>
          <a:xfrm>
            <a:off x="5811464" y="4736483"/>
            <a:ext cx="928693" cy="199005"/>
          </a:xfrm>
          <a:prstGeom prst="rect">
            <a:avLst/>
          </a:prstGeom>
          <a:noFill/>
        </p:spPr>
      </p:pic>
      <p:sp>
        <p:nvSpPr>
          <p:cNvPr id="83" name="テキスト ボックス 82"/>
          <p:cNvSpPr txBox="1"/>
          <p:nvPr/>
        </p:nvSpPr>
        <p:spPr>
          <a:xfrm>
            <a:off x="7143769" y="3192661"/>
            <a:ext cx="2071701" cy="307777"/>
          </a:xfrm>
          <a:prstGeom prst="rect">
            <a:avLst/>
          </a:prstGeom>
          <a:noFill/>
        </p:spPr>
        <p:txBody>
          <a:bodyPr wrap="square" rtlCol="0">
            <a:spAutoFit/>
          </a:bodyPr>
          <a:lstStyle/>
          <a:p>
            <a:r>
              <a:rPr kumimoji="1" lang="en-US" altLang="ja-JP" sz="1400" dirty="0" smtClean="0"/>
              <a:t>Hubble Horizon</a:t>
            </a:r>
            <a:r>
              <a:rPr kumimoji="1" lang="ja-JP" altLang="en-US" sz="1400" dirty="0" smtClean="0"/>
              <a:t>スケール</a:t>
            </a:r>
            <a:endParaRPr kumimoji="1" lang="ja-JP" altLang="en-US" sz="1400" dirty="0"/>
          </a:p>
        </p:txBody>
      </p:sp>
      <p:sp>
        <p:nvSpPr>
          <p:cNvPr id="84" name="テキスト ボックス 83"/>
          <p:cNvSpPr txBox="1"/>
          <p:nvPr/>
        </p:nvSpPr>
        <p:spPr>
          <a:xfrm>
            <a:off x="7128000" y="3672000"/>
            <a:ext cx="1261884" cy="307777"/>
          </a:xfrm>
          <a:prstGeom prst="rect">
            <a:avLst/>
          </a:prstGeom>
          <a:noFill/>
        </p:spPr>
        <p:txBody>
          <a:bodyPr wrap="none" rtlCol="0">
            <a:spAutoFit/>
          </a:bodyPr>
          <a:lstStyle/>
          <a:p>
            <a:r>
              <a:rPr lang="ja-JP" altLang="en-US" sz="1400" dirty="0"/>
              <a:t>重力波の</a:t>
            </a:r>
            <a:r>
              <a:rPr lang="ja-JP" altLang="en-US" sz="1400" dirty="0" smtClean="0"/>
              <a:t>波長</a:t>
            </a:r>
            <a:endParaRPr kumimoji="1" lang="ja-JP" altLang="en-US" sz="1400" dirty="0"/>
          </a:p>
        </p:txBody>
      </p:sp>
      <p:sp>
        <p:nvSpPr>
          <p:cNvPr id="86" name="正方形/長方形 85">
            <a:hlinkClick r:id="rId20" action="ppaction://hlinksldjump"/>
          </p:cNvPr>
          <p:cNvSpPr/>
          <p:nvPr/>
        </p:nvSpPr>
        <p:spPr>
          <a:xfrm>
            <a:off x="8786842" y="6572272"/>
            <a:ext cx="214314"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descr="txp_fig.bmp"/>
          <p:cNvPicPr>
            <a:picLocks noChangeAspect="1"/>
          </p:cNvPicPr>
          <p:nvPr>
            <p:custDataLst>
              <p:tags r:id="rId9"/>
            </p:custDataLst>
          </p:nvPr>
        </p:nvPicPr>
        <p:blipFill>
          <a:blip r:embed="rId21" cstate="print">
            <a:lum/>
          </a:blip>
          <a:stretch>
            <a:fillRect/>
          </a:stretch>
        </p:blipFill>
        <p:spPr>
          <a:xfrm>
            <a:off x="3166424" y="5610326"/>
            <a:ext cx="2119956" cy="247566"/>
          </a:xfrm>
          <a:prstGeom prst="rect">
            <a:avLst/>
          </a:prstGeom>
        </p:spPr>
      </p:pic>
      <p:sp>
        <p:nvSpPr>
          <p:cNvPr id="45" name="テキスト ボックス 44"/>
          <p:cNvSpPr txBox="1"/>
          <p:nvPr/>
        </p:nvSpPr>
        <p:spPr>
          <a:xfrm>
            <a:off x="3571868" y="5590776"/>
            <a:ext cx="928693" cy="338554"/>
          </a:xfrm>
          <a:prstGeom prst="rect">
            <a:avLst/>
          </a:prstGeom>
          <a:noFill/>
        </p:spPr>
        <p:txBody>
          <a:bodyPr wrap="square" rtlCol="0">
            <a:spAutoFit/>
          </a:bodyPr>
          <a:lstStyle/>
          <a:p>
            <a:r>
              <a:rPr lang="ja-JP" altLang="en-US" sz="1600" dirty="0" smtClean="0"/>
              <a:t>帯では</a:t>
            </a:r>
            <a:endParaRPr kumimoji="1" lang="ja-JP" altLang="en-US" sz="1600" dirty="0"/>
          </a:p>
        </p:txBody>
      </p:sp>
      <p:cxnSp>
        <p:nvCxnSpPr>
          <p:cNvPr id="52" name="直線矢印コネクタ 51"/>
          <p:cNvCxnSpPr/>
          <p:nvPr/>
        </p:nvCxnSpPr>
        <p:spPr>
          <a:xfrm rot="5400000" flipH="1" flipV="1">
            <a:off x="3964777" y="5322107"/>
            <a:ext cx="35719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54" name="図 53" descr="txp_fig.bmp"/>
          <p:cNvPicPr>
            <a:picLocks noChangeAspect="1"/>
          </p:cNvPicPr>
          <p:nvPr>
            <p:custDataLst>
              <p:tags r:id="rId10"/>
            </p:custDataLst>
          </p:nvPr>
        </p:nvPicPr>
        <p:blipFill>
          <a:blip r:embed="rId22" cstate="print">
            <a:lum/>
          </a:blip>
          <a:stretch>
            <a:fillRect/>
          </a:stretch>
        </p:blipFill>
        <p:spPr>
          <a:xfrm>
            <a:off x="7572396" y="1214422"/>
            <a:ext cx="1143008" cy="302255"/>
          </a:xfrm>
          <a:prstGeom prst="rect">
            <a:avLst/>
          </a:prstGeom>
        </p:spPr>
      </p:pic>
      <p:sp>
        <p:nvSpPr>
          <p:cNvPr id="55" name="角丸四角形 54"/>
          <p:cNvSpPr/>
          <p:nvPr/>
        </p:nvSpPr>
        <p:spPr>
          <a:xfrm>
            <a:off x="7429520" y="1071546"/>
            <a:ext cx="1428760" cy="50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857224" y="1785926"/>
            <a:ext cx="7072362"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6</a:t>
            </a:fld>
            <a:endParaRPr kumimoji="1" lang="ja-JP" altLang="en-US" dirty="0"/>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膨張宇宙</a:t>
            </a:r>
            <a:r>
              <a:rPr lang="ja-JP" altLang="en-US" sz="2400" dirty="0" smtClean="0"/>
              <a:t>における重力波</a:t>
            </a:r>
            <a:endParaRPr kumimoji="1" lang="ja-JP" altLang="en-US" sz="2400" dirty="0"/>
          </a:p>
        </p:txBody>
      </p:sp>
      <p:sp>
        <p:nvSpPr>
          <p:cNvPr id="7" name="テキスト ボックス 6"/>
          <p:cNvSpPr txBox="1"/>
          <p:nvPr/>
        </p:nvSpPr>
        <p:spPr>
          <a:xfrm>
            <a:off x="214282" y="1059404"/>
            <a:ext cx="4059125" cy="307777"/>
          </a:xfrm>
          <a:prstGeom prst="rect">
            <a:avLst/>
          </a:prstGeom>
          <a:noFill/>
        </p:spPr>
        <p:txBody>
          <a:bodyPr wrap="none" rtlCol="0">
            <a:spAutoFit/>
          </a:bodyPr>
          <a:lstStyle/>
          <a:p>
            <a:r>
              <a:rPr kumimoji="1" lang="ja-JP" altLang="en-US" sz="1400" dirty="0" smtClean="0"/>
              <a:t>重力波の振幅を特徴付けるためによく用いられる量</a:t>
            </a:r>
            <a:endParaRPr kumimoji="1" lang="ja-JP" altLang="en-US" sz="1400" dirty="0"/>
          </a:p>
        </p:txBody>
      </p:sp>
      <p:sp>
        <p:nvSpPr>
          <p:cNvPr id="14" name="角丸四角形吹き出し 13"/>
          <p:cNvSpPr/>
          <p:nvPr/>
        </p:nvSpPr>
        <p:spPr>
          <a:xfrm>
            <a:off x="6235309" y="1142984"/>
            <a:ext cx="2857520" cy="500066"/>
          </a:xfrm>
          <a:prstGeom prst="wedgeRoundRectCallout">
            <a:avLst>
              <a:gd name="adj1" fmla="val -39549"/>
              <a:gd name="adj2" fmla="val 106265"/>
              <a:gd name="adj3" fmla="val 16667"/>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14348" y="1357298"/>
            <a:ext cx="4180953" cy="369332"/>
          </a:xfrm>
          <a:prstGeom prst="rect">
            <a:avLst/>
          </a:prstGeom>
          <a:noFill/>
        </p:spPr>
        <p:txBody>
          <a:bodyPr wrap="none" rtlCol="0">
            <a:spAutoFit/>
          </a:bodyPr>
          <a:lstStyle/>
          <a:p>
            <a:r>
              <a:rPr kumimoji="1" lang="ja-JP" altLang="en-US" dirty="0" smtClean="0">
                <a:latin typeface="MS Mincho"/>
                <a:ea typeface="MS Mincho"/>
              </a:rPr>
              <a:t>◆</a:t>
            </a:r>
            <a:r>
              <a:rPr kumimoji="1" lang="ja-JP" altLang="en-US" u="sng" dirty="0" smtClean="0"/>
              <a:t>重力波の密度パラメータ </a:t>
            </a:r>
            <a:r>
              <a:rPr lang="ja-JP" altLang="en-US" u="sng" dirty="0" smtClean="0"/>
              <a:t>（ </a:t>
            </a:r>
            <a:r>
              <a:rPr lang="en-US" altLang="ja-JP" u="sng" dirty="0" smtClean="0"/>
              <a:t>log f </a:t>
            </a:r>
            <a:r>
              <a:rPr lang="ja-JP" altLang="en-US" u="sng" dirty="0" smtClean="0"/>
              <a:t>あたり）</a:t>
            </a:r>
            <a:endParaRPr kumimoji="1" lang="ja-JP" altLang="en-US" u="sng" dirty="0"/>
          </a:p>
        </p:txBody>
      </p:sp>
      <p:pic>
        <p:nvPicPr>
          <p:cNvPr id="15" name="図 14" descr="txp_fig.bmp"/>
          <p:cNvPicPr>
            <a:picLocks noChangeAspect="1"/>
          </p:cNvPicPr>
          <p:nvPr>
            <p:custDataLst>
              <p:tags r:id="rId1"/>
            </p:custDataLst>
          </p:nvPr>
        </p:nvPicPr>
        <p:blipFill>
          <a:blip r:embed="rId10" cstate="print">
            <a:lum/>
          </a:blip>
          <a:stretch>
            <a:fillRect/>
          </a:stretch>
        </p:blipFill>
        <p:spPr>
          <a:xfrm>
            <a:off x="6378185" y="1261475"/>
            <a:ext cx="629601" cy="310137"/>
          </a:xfrm>
          <a:prstGeom prst="rect">
            <a:avLst/>
          </a:prstGeom>
        </p:spPr>
      </p:pic>
      <p:sp>
        <p:nvSpPr>
          <p:cNvPr id="17" name="テキスト ボックス 16"/>
          <p:cNvSpPr txBox="1"/>
          <p:nvPr/>
        </p:nvSpPr>
        <p:spPr>
          <a:xfrm>
            <a:off x="7164003" y="1263835"/>
            <a:ext cx="1980029" cy="307777"/>
          </a:xfrm>
          <a:prstGeom prst="rect">
            <a:avLst/>
          </a:prstGeom>
          <a:noFill/>
        </p:spPr>
        <p:txBody>
          <a:bodyPr wrap="none" rtlCol="0">
            <a:spAutoFit/>
          </a:bodyPr>
          <a:lstStyle/>
          <a:p>
            <a:r>
              <a:rPr kumimoji="1" lang="ja-JP" altLang="en-US" sz="1400" dirty="0" smtClean="0"/>
              <a:t>重力波の振幅（無次元）</a:t>
            </a:r>
            <a:endParaRPr kumimoji="1" lang="ja-JP" altLang="en-US" sz="1400" dirty="0"/>
          </a:p>
        </p:txBody>
      </p:sp>
      <p:pic>
        <p:nvPicPr>
          <p:cNvPr id="22" name="図 21" descr="txp_fig.bmp"/>
          <p:cNvPicPr>
            <a:picLocks noChangeAspect="1"/>
          </p:cNvPicPr>
          <p:nvPr>
            <p:custDataLst>
              <p:tags r:id="rId2"/>
            </p:custDataLst>
          </p:nvPr>
        </p:nvPicPr>
        <p:blipFill>
          <a:blip r:embed="rId11" cstate="print">
            <a:lum/>
          </a:blip>
          <a:stretch>
            <a:fillRect/>
          </a:stretch>
        </p:blipFill>
        <p:spPr>
          <a:xfrm>
            <a:off x="1174108" y="1964828"/>
            <a:ext cx="6469726" cy="749792"/>
          </a:xfrm>
          <a:prstGeom prst="rect">
            <a:avLst/>
          </a:prstGeom>
        </p:spPr>
      </p:pic>
      <p:sp>
        <p:nvSpPr>
          <p:cNvPr id="26" name="テキスト ボックス 25"/>
          <p:cNvSpPr txBox="1"/>
          <p:nvPr/>
        </p:nvSpPr>
        <p:spPr>
          <a:xfrm>
            <a:off x="4357686" y="2988230"/>
            <a:ext cx="1500475" cy="369332"/>
          </a:xfrm>
          <a:prstGeom prst="rect">
            <a:avLst/>
          </a:prstGeom>
          <a:noFill/>
        </p:spPr>
        <p:txBody>
          <a:bodyPr wrap="none" rtlCol="0">
            <a:spAutoFit/>
          </a:bodyPr>
          <a:lstStyle/>
          <a:p>
            <a:r>
              <a:rPr kumimoji="1" lang="en-US" altLang="ja-JP" dirty="0" smtClean="0"/>
              <a:t>@</a:t>
            </a:r>
            <a:r>
              <a:rPr lang="ja-JP" altLang="en-US" dirty="0" smtClean="0"/>
              <a:t> </a:t>
            </a:r>
            <a:r>
              <a:rPr lang="en-US" altLang="ja-JP" dirty="0" err="1" smtClean="0"/>
              <a:t>Subhorizon</a:t>
            </a:r>
            <a:endParaRPr kumimoji="1" lang="en-US" altLang="ja-JP" dirty="0" smtClean="0"/>
          </a:p>
        </p:txBody>
      </p:sp>
      <p:sp>
        <p:nvSpPr>
          <p:cNvPr id="28" name="テキスト ボックス 27"/>
          <p:cNvSpPr txBox="1"/>
          <p:nvPr/>
        </p:nvSpPr>
        <p:spPr>
          <a:xfrm>
            <a:off x="214282" y="4416990"/>
            <a:ext cx="6090129" cy="369332"/>
          </a:xfrm>
          <a:prstGeom prst="rect">
            <a:avLst/>
          </a:prstGeom>
          <a:noFill/>
        </p:spPr>
        <p:txBody>
          <a:bodyPr wrap="none" rtlCol="0">
            <a:spAutoFit/>
          </a:bodyPr>
          <a:lstStyle/>
          <a:p>
            <a:r>
              <a:rPr lang="ja-JP" altLang="en-US" dirty="0" smtClean="0"/>
              <a:t>▶ 宇宙論的な起源の重力波は、</a:t>
            </a:r>
            <a:r>
              <a:rPr lang="en-US" altLang="ja-JP" dirty="0" smtClean="0"/>
              <a:t> </a:t>
            </a:r>
            <a:r>
              <a:rPr lang="ja-JP" altLang="en-US" dirty="0" smtClean="0"/>
              <a:t>                 の減衰を受ける：</a:t>
            </a:r>
            <a:endParaRPr kumimoji="1" lang="ja-JP" altLang="en-US" dirty="0"/>
          </a:p>
        </p:txBody>
      </p:sp>
      <p:sp>
        <p:nvSpPr>
          <p:cNvPr id="31" name="テキスト ボックス 30"/>
          <p:cNvSpPr txBox="1"/>
          <p:nvPr/>
        </p:nvSpPr>
        <p:spPr>
          <a:xfrm>
            <a:off x="643483" y="5214950"/>
            <a:ext cx="5178021" cy="369332"/>
          </a:xfrm>
          <a:prstGeom prst="rect">
            <a:avLst/>
          </a:prstGeom>
          <a:noFill/>
        </p:spPr>
        <p:txBody>
          <a:bodyPr wrap="none" rtlCol="0">
            <a:spAutoFit/>
          </a:bodyPr>
          <a:lstStyle/>
          <a:p>
            <a:r>
              <a:rPr lang="ja-JP" altLang="en-US" dirty="0" smtClean="0">
                <a:latin typeface="MS Mincho"/>
                <a:ea typeface="MS Mincho"/>
              </a:rPr>
              <a:t>◆</a:t>
            </a:r>
            <a:r>
              <a:rPr lang="ja-JP" altLang="en-US" dirty="0" smtClean="0"/>
              <a:t>宇宙</a:t>
            </a:r>
            <a:r>
              <a:rPr lang="ja-JP" altLang="en-US" dirty="0"/>
              <a:t>初期</a:t>
            </a:r>
            <a:r>
              <a:rPr lang="ja-JP" altLang="en-US" dirty="0" smtClean="0"/>
              <a:t>の軽元素合成からの制限 （</a:t>
            </a:r>
            <a:r>
              <a:rPr lang="en-US" altLang="ja-JP" dirty="0" smtClean="0"/>
              <a:t>BBN bound</a:t>
            </a:r>
            <a:r>
              <a:rPr lang="ja-JP" altLang="en-US" dirty="0" smtClean="0"/>
              <a:t>）</a:t>
            </a:r>
            <a:endParaRPr kumimoji="1" lang="ja-JP" altLang="en-US" dirty="0"/>
          </a:p>
        </p:txBody>
      </p:sp>
      <p:pic>
        <p:nvPicPr>
          <p:cNvPr id="33" name="図 32" descr="txp_fig.bmp"/>
          <p:cNvPicPr>
            <a:picLocks noChangeAspect="1"/>
          </p:cNvPicPr>
          <p:nvPr>
            <p:custDataLst>
              <p:tags r:id="rId3"/>
            </p:custDataLst>
          </p:nvPr>
        </p:nvPicPr>
        <p:blipFill>
          <a:blip r:embed="rId12" cstate="print">
            <a:lum/>
          </a:blip>
          <a:stretch>
            <a:fillRect/>
          </a:stretch>
        </p:blipFill>
        <p:spPr>
          <a:xfrm>
            <a:off x="1132773" y="3407569"/>
            <a:ext cx="2510533" cy="878687"/>
          </a:xfrm>
          <a:prstGeom prst="rect">
            <a:avLst/>
          </a:prstGeom>
        </p:spPr>
      </p:pic>
      <p:pic>
        <p:nvPicPr>
          <p:cNvPr id="34" name="図 33" descr="txp_fig.bmp"/>
          <p:cNvPicPr>
            <a:picLocks noChangeAspect="1"/>
          </p:cNvPicPr>
          <p:nvPr>
            <p:custDataLst>
              <p:tags r:id="rId4"/>
            </p:custDataLst>
          </p:nvPr>
        </p:nvPicPr>
        <p:blipFill>
          <a:blip r:embed="rId13" cstate="print">
            <a:lum/>
          </a:blip>
          <a:stretch>
            <a:fillRect/>
          </a:stretch>
        </p:blipFill>
        <p:spPr>
          <a:xfrm>
            <a:off x="3394460" y="4469624"/>
            <a:ext cx="820350" cy="245260"/>
          </a:xfrm>
          <a:prstGeom prst="rect">
            <a:avLst/>
          </a:prstGeom>
        </p:spPr>
      </p:pic>
      <p:pic>
        <p:nvPicPr>
          <p:cNvPr id="39" name="図 38" descr="txp_fig.bmp"/>
          <p:cNvPicPr>
            <a:picLocks noChangeAspect="1"/>
          </p:cNvPicPr>
          <p:nvPr>
            <p:custDataLst>
              <p:tags r:id="rId5"/>
            </p:custDataLst>
          </p:nvPr>
        </p:nvPicPr>
        <p:blipFill>
          <a:blip r:embed="rId14" cstate="print">
            <a:lum/>
          </a:blip>
          <a:stretch>
            <a:fillRect/>
          </a:stretch>
        </p:blipFill>
        <p:spPr>
          <a:xfrm>
            <a:off x="1431015" y="5688270"/>
            <a:ext cx="3140985" cy="455374"/>
          </a:xfrm>
          <a:prstGeom prst="rect">
            <a:avLst/>
          </a:prstGeom>
        </p:spPr>
      </p:pic>
      <p:sp>
        <p:nvSpPr>
          <p:cNvPr id="41" name="テキスト ボックス 40"/>
          <p:cNvSpPr txBox="1"/>
          <p:nvPr/>
        </p:nvSpPr>
        <p:spPr>
          <a:xfrm>
            <a:off x="383109" y="4764297"/>
            <a:ext cx="3372270" cy="307777"/>
          </a:xfrm>
          <a:prstGeom prst="rect">
            <a:avLst/>
          </a:prstGeom>
          <a:noFill/>
        </p:spPr>
        <p:txBody>
          <a:bodyPr wrap="none" rtlCol="0">
            <a:spAutoFit/>
          </a:bodyPr>
          <a:lstStyle/>
          <a:p>
            <a:r>
              <a:rPr kumimoji="1" lang="ja-JP" altLang="en-US" sz="1400" dirty="0" smtClean="0"/>
              <a:t>（</a:t>
            </a:r>
            <a:r>
              <a:rPr kumimoji="1" lang="en-US" altLang="ja-JP" sz="1400" dirty="0" smtClean="0"/>
              <a:t>RD</a:t>
            </a:r>
            <a:r>
              <a:rPr kumimoji="1" lang="ja-JP" altLang="en-US" sz="1400" dirty="0" smtClean="0"/>
              <a:t>時に</a:t>
            </a:r>
            <a:r>
              <a:rPr kumimoji="1" lang="en-US" altLang="ja-JP" sz="1400" dirty="0" smtClean="0"/>
              <a:t>Horizon</a:t>
            </a:r>
            <a:r>
              <a:rPr kumimoji="1" lang="ja-JP" altLang="en-US" sz="1400" dirty="0" smtClean="0"/>
              <a:t>を横切るモード、</a:t>
            </a:r>
            <a:r>
              <a:rPr kumimoji="1" lang="en-US" altLang="ja-JP" sz="1400" dirty="0" err="1" smtClean="0"/>
              <a:t>dHz</a:t>
            </a:r>
            <a:r>
              <a:rPr kumimoji="1" lang="ja-JP" altLang="en-US" sz="1400" dirty="0" smtClean="0"/>
              <a:t>帯含</a:t>
            </a:r>
            <a:r>
              <a:rPr lang="ja-JP" altLang="en-US" sz="1400" dirty="0" smtClean="0"/>
              <a:t>）</a:t>
            </a:r>
            <a:endParaRPr kumimoji="1" lang="ja-JP" altLang="en-US" sz="1400" dirty="0"/>
          </a:p>
        </p:txBody>
      </p:sp>
      <p:pic>
        <p:nvPicPr>
          <p:cNvPr id="44" name="図 43" descr="txp_fig.bmp"/>
          <p:cNvPicPr>
            <a:picLocks noChangeAspect="1"/>
          </p:cNvPicPr>
          <p:nvPr>
            <p:custDataLst>
              <p:tags r:id="rId6"/>
            </p:custDataLst>
          </p:nvPr>
        </p:nvPicPr>
        <p:blipFill>
          <a:blip r:embed="rId15" cstate="print">
            <a:lum/>
          </a:blip>
          <a:stretch>
            <a:fillRect/>
          </a:stretch>
        </p:blipFill>
        <p:spPr>
          <a:xfrm>
            <a:off x="357158" y="3000372"/>
            <a:ext cx="3899355" cy="320008"/>
          </a:xfrm>
          <a:prstGeom prst="rect">
            <a:avLst/>
          </a:prstGeom>
        </p:spPr>
      </p:pic>
      <p:pic>
        <p:nvPicPr>
          <p:cNvPr id="25" name="図 24" descr="txp_fig.bmp"/>
          <p:cNvPicPr>
            <a:picLocks noChangeAspect="1"/>
          </p:cNvPicPr>
          <p:nvPr>
            <p:custDataLst>
              <p:tags r:id="rId7"/>
            </p:custDataLst>
          </p:nvPr>
        </p:nvPicPr>
        <p:blipFill>
          <a:blip r:embed="rId16" cstate="print">
            <a:lum/>
          </a:blip>
          <a:stretch>
            <a:fillRect/>
          </a:stretch>
        </p:blipFill>
        <p:spPr>
          <a:xfrm>
            <a:off x="6000760" y="4451297"/>
            <a:ext cx="2311817" cy="278968"/>
          </a:xfrm>
          <a:prstGeom prst="rect">
            <a:avLst/>
          </a:prstGeom>
        </p:spPr>
      </p:pic>
      <p:pic>
        <p:nvPicPr>
          <p:cNvPr id="23" name="図 22" descr="txp_fig.bmp"/>
          <p:cNvPicPr>
            <a:picLocks noChangeAspect="1"/>
          </p:cNvPicPr>
          <p:nvPr>
            <p:custDataLst>
              <p:tags r:id="rId8"/>
            </p:custDataLst>
          </p:nvPr>
        </p:nvPicPr>
        <p:blipFill>
          <a:blip r:embed="rId17" cstate="print">
            <a:lum/>
          </a:blip>
          <a:stretch>
            <a:fillRect/>
          </a:stretch>
        </p:blipFill>
        <p:spPr>
          <a:xfrm>
            <a:off x="5009521" y="5712901"/>
            <a:ext cx="1348429" cy="287867"/>
          </a:xfrm>
          <a:prstGeom prst="rect">
            <a:avLst/>
          </a:prstGeom>
        </p:spPr>
      </p:pic>
      <p:sp>
        <p:nvSpPr>
          <p:cNvPr id="27" name="テキスト ボックス 26"/>
          <p:cNvSpPr txBox="1"/>
          <p:nvPr/>
        </p:nvSpPr>
        <p:spPr>
          <a:xfrm>
            <a:off x="4714876" y="5715016"/>
            <a:ext cx="2500329" cy="369332"/>
          </a:xfrm>
          <a:prstGeom prst="rect">
            <a:avLst/>
          </a:prstGeom>
          <a:noFill/>
        </p:spPr>
        <p:txBody>
          <a:bodyPr wrap="square" rtlCol="0">
            <a:spAutoFit/>
          </a:bodyPr>
          <a:lstStyle/>
          <a:p>
            <a:r>
              <a:rPr kumimoji="1" lang="ja-JP" altLang="en-US" dirty="0" smtClean="0"/>
              <a:t>（　　　　　　　　　　　）</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dirty="0" smtClean="0"/>
              <a:t>DFP </a:t>
            </a:r>
            <a:r>
              <a:rPr kumimoji="1" lang="ja-JP" altLang="en-US" dirty="0" smtClean="0"/>
              <a:t>サイエンス検討会</a:t>
            </a:r>
            <a:endParaRPr kumimoji="1" lang="ja-JP" altLang="en-US" dirty="0"/>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7</a:t>
            </a:fld>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膨張宇宙における重力波の発展</a:t>
            </a:r>
            <a:endParaRPr kumimoji="1" lang="ja-JP" altLang="en-US" sz="2400" dirty="0"/>
          </a:p>
        </p:txBody>
      </p:sp>
      <p:pic>
        <p:nvPicPr>
          <p:cNvPr id="15" name="図 14" descr="txp_fig.bmp"/>
          <p:cNvPicPr>
            <a:picLocks noChangeAspect="1"/>
          </p:cNvPicPr>
          <p:nvPr>
            <p:custDataLst>
              <p:tags r:id="rId1"/>
            </p:custDataLst>
          </p:nvPr>
        </p:nvPicPr>
        <p:blipFill>
          <a:blip r:embed="rId6" cstate="print">
            <a:lum/>
          </a:blip>
          <a:stretch>
            <a:fillRect/>
          </a:stretch>
        </p:blipFill>
        <p:spPr>
          <a:xfrm>
            <a:off x="714348" y="1643050"/>
            <a:ext cx="6243791" cy="688504"/>
          </a:xfrm>
          <a:prstGeom prst="rect">
            <a:avLst/>
          </a:prstGeom>
        </p:spPr>
      </p:pic>
      <p:sp>
        <p:nvSpPr>
          <p:cNvPr id="18" name="テキスト ボックス 17"/>
          <p:cNvSpPr txBox="1"/>
          <p:nvPr/>
        </p:nvSpPr>
        <p:spPr>
          <a:xfrm>
            <a:off x="304214" y="1202280"/>
            <a:ext cx="1569660" cy="369332"/>
          </a:xfrm>
          <a:prstGeom prst="rect">
            <a:avLst/>
          </a:prstGeom>
          <a:noFill/>
        </p:spPr>
        <p:txBody>
          <a:bodyPr wrap="none" rtlCol="0">
            <a:spAutoFit/>
          </a:bodyPr>
          <a:lstStyle/>
          <a:p>
            <a:r>
              <a:rPr kumimoji="1" lang="ja-JP" altLang="en-US" dirty="0" smtClean="0">
                <a:latin typeface="MS Mincho"/>
                <a:ea typeface="MS Mincho"/>
              </a:rPr>
              <a:t>◆</a:t>
            </a:r>
            <a:r>
              <a:rPr kumimoji="1" lang="ja-JP" altLang="en-US" u="sng" dirty="0" smtClean="0"/>
              <a:t>発展方程式</a:t>
            </a:r>
            <a:endParaRPr kumimoji="1" lang="ja-JP" altLang="en-US" u="sng" dirty="0"/>
          </a:p>
        </p:txBody>
      </p:sp>
      <p:sp>
        <p:nvSpPr>
          <p:cNvPr id="19" name="テキスト ボックス 18"/>
          <p:cNvSpPr txBox="1"/>
          <p:nvPr/>
        </p:nvSpPr>
        <p:spPr>
          <a:xfrm>
            <a:off x="428596" y="2571744"/>
            <a:ext cx="7886839" cy="646331"/>
          </a:xfrm>
          <a:prstGeom prst="rect">
            <a:avLst/>
          </a:prstGeom>
          <a:noFill/>
        </p:spPr>
        <p:txBody>
          <a:bodyPr wrap="none" rtlCol="0">
            <a:spAutoFit/>
          </a:bodyPr>
          <a:lstStyle/>
          <a:p>
            <a:r>
              <a:rPr lang="ja-JP" altLang="en-US" dirty="0" smtClean="0">
                <a:latin typeface="MS Mincho"/>
                <a:ea typeface="MS Mincho"/>
              </a:rPr>
              <a:t>▶ 「</a:t>
            </a:r>
            <a:r>
              <a:rPr lang="ja-JP" altLang="en-US" dirty="0" smtClean="0"/>
              <a:t>波長」は膨張に伴って赤方偏移し、波長と</a:t>
            </a:r>
            <a:r>
              <a:rPr lang="en-US" altLang="ja-JP" dirty="0" smtClean="0"/>
              <a:t>Hubble Horizon</a:t>
            </a:r>
            <a:r>
              <a:rPr lang="ja-JP" altLang="en-US" dirty="0" smtClean="0"/>
              <a:t>スケールの大小で</a:t>
            </a:r>
            <a:endParaRPr lang="en-US" altLang="ja-JP" dirty="0" smtClean="0"/>
          </a:p>
          <a:p>
            <a:r>
              <a:rPr lang="ja-JP" altLang="en-US" dirty="0" smtClean="0"/>
              <a:t>「振幅」の時間</a:t>
            </a:r>
            <a:r>
              <a:rPr lang="ja-JP" altLang="en-US" dirty="0"/>
              <a:t>発展</a:t>
            </a:r>
            <a:r>
              <a:rPr lang="ja-JP" altLang="en-US" dirty="0" smtClean="0"/>
              <a:t>は異なる。</a:t>
            </a:r>
            <a:endParaRPr lang="en-US" altLang="ja-JP" dirty="0" smtClean="0"/>
          </a:p>
        </p:txBody>
      </p:sp>
      <p:sp>
        <p:nvSpPr>
          <p:cNvPr id="20" name="正方形/長方形 19"/>
          <p:cNvSpPr/>
          <p:nvPr/>
        </p:nvSpPr>
        <p:spPr>
          <a:xfrm>
            <a:off x="1571604" y="1714488"/>
            <a:ext cx="1071570" cy="571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000364" y="1571612"/>
            <a:ext cx="714380" cy="85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785786" y="5929330"/>
            <a:ext cx="7643866" cy="714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 name="図 26" descr="txp_fig.bmp"/>
          <p:cNvPicPr>
            <a:picLocks noChangeAspect="1"/>
          </p:cNvPicPr>
          <p:nvPr>
            <p:custDataLst>
              <p:tags r:id="rId2"/>
            </p:custDataLst>
          </p:nvPr>
        </p:nvPicPr>
        <p:blipFill>
          <a:blip r:embed="rId7" cstate="print">
            <a:lum/>
          </a:blip>
          <a:stretch>
            <a:fillRect/>
          </a:stretch>
        </p:blipFill>
        <p:spPr>
          <a:xfrm>
            <a:off x="8286776" y="5715016"/>
            <a:ext cx="500066" cy="217307"/>
          </a:xfrm>
          <a:prstGeom prst="rect">
            <a:avLst/>
          </a:prstGeom>
        </p:spPr>
      </p:pic>
      <p:cxnSp>
        <p:nvCxnSpPr>
          <p:cNvPr id="29" name="直線コネクタ 28"/>
          <p:cNvCxnSpPr/>
          <p:nvPr/>
        </p:nvCxnSpPr>
        <p:spPr>
          <a:xfrm>
            <a:off x="785786" y="5572140"/>
            <a:ext cx="2214578" cy="1588"/>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3000364" y="5286388"/>
            <a:ext cx="500066" cy="285752"/>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flipH="1" flipV="1">
            <a:off x="3500430" y="3714752"/>
            <a:ext cx="1571636" cy="1571636"/>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5072066" y="3286124"/>
            <a:ext cx="1357322" cy="428628"/>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a:off x="1785919" y="4714885"/>
            <a:ext cx="2428891"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2285190" y="4714090"/>
            <a:ext cx="2428891"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5400000">
            <a:off x="3856826" y="4714090"/>
            <a:ext cx="2428891"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428728" y="6000768"/>
            <a:ext cx="963469" cy="369332"/>
          </a:xfrm>
          <a:prstGeom prst="rect">
            <a:avLst/>
          </a:prstGeom>
          <a:noFill/>
        </p:spPr>
        <p:txBody>
          <a:bodyPr wrap="none" rtlCol="0">
            <a:spAutoFit/>
          </a:bodyPr>
          <a:lstStyle/>
          <a:p>
            <a:r>
              <a:rPr kumimoji="1" lang="en-US" altLang="ja-JP" dirty="0" smtClean="0"/>
              <a:t>inflation</a:t>
            </a:r>
            <a:endParaRPr kumimoji="1" lang="ja-JP" altLang="en-US" dirty="0"/>
          </a:p>
        </p:txBody>
      </p:sp>
      <p:sp>
        <p:nvSpPr>
          <p:cNvPr id="50" name="テキスト ボックス 49"/>
          <p:cNvSpPr txBox="1"/>
          <p:nvPr/>
        </p:nvSpPr>
        <p:spPr>
          <a:xfrm>
            <a:off x="4071934" y="6000768"/>
            <a:ext cx="452368" cy="369332"/>
          </a:xfrm>
          <a:prstGeom prst="rect">
            <a:avLst/>
          </a:prstGeom>
          <a:noFill/>
        </p:spPr>
        <p:txBody>
          <a:bodyPr wrap="none" rtlCol="0">
            <a:spAutoFit/>
          </a:bodyPr>
          <a:lstStyle/>
          <a:p>
            <a:r>
              <a:rPr kumimoji="1" lang="en-US" altLang="ja-JP" dirty="0" smtClean="0"/>
              <a:t>RD</a:t>
            </a:r>
            <a:endParaRPr kumimoji="1" lang="ja-JP" altLang="en-US" dirty="0"/>
          </a:p>
        </p:txBody>
      </p:sp>
      <p:sp>
        <p:nvSpPr>
          <p:cNvPr id="51" name="テキスト ボックス 50"/>
          <p:cNvSpPr txBox="1"/>
          <p:nvPr/>
        </p:nvSpPr>
        <p:spPr>
          <a:xfrm>
            <a:off x="5547695" y="6000768"/>
            <a:ext cx="524503" cy="369332"/>
          </a:xfrm>
          <a:prstGeom prst="rect">
            <a:avLst/>
          </a:prstGeom>
          <a:noFill/>
        </p:spPr>
        <p:txBody>
          <a:bodyPr wrap="none" rtlCol="0">
            <a:spAutoFit/>
          </a:bodyPr>
          <a:lstStyle/>
          <a:p>
            <a:r>
              <a:rPr kumimoji="1" lang="en-US" altLang="ja-JP" dirty="0" smtClean="0"/>
              <a:t>MD</a:t>
            </a:r>
            <a:endParaRPr kumimoji="1" lang="ja-JP" altLang="en-US" dirty="0"/>
          </a:p>
        </p:txBody>
      </p:sp>
      <p:cxnSp>
        <p:nvCxnSpPr>
          <p:cNvPr id="53" name="直線コネクタ 52"/>
          <p:cNvCxnSpPr/>
          <p:nvPr/>
        </p:nvCxnSpPr>
        <p:spPr>
          <a:xfrm flipV="1">
            <a:off x="1142976" y="3786190"/>
            <a:ext cx="5357850" cy="19288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7" name="図 76" descr="txp_fig.bmp"/>
          <p:cNvPicPr>
            <a:picLocks noChangeAspect="1"/>
          </p:cNvPicPr>
          <p:nvPr>
            <p:custDataLst>
              <p:tags r:id="rId3"/>
            </p:custDataLst>
          </p:nvPr>
        </p:nvPicPr>
        <p:blipFill>
          <a:blip r:embed="rId8" cstate="print">
            <a:lum/>
          </a:blip>
          <a:stretch>
            <a:fillRect/>
          </a:stretch>
        </p:blipFill>
        <p:spPr>
          <a:xfrm>
            <a:off x="6692280" y="3643314"/>
            <a:ext cx="380050" cy="248604"/>
          </a:xfrm>
          <a:prstGeom prst="rect">
            <a:avLst/>
          </a:prstGeom>
        </p:spPr>
      </p:pic>
      <p:pic>
        <p:nvPicPr>
          <p:cNvPr id="78" name="図 77" descr="txp_fig.bmp"/>
          <p:cNvPicPr>
            <a:picLocks noChangeAspect="1"/>
          </p:cNvPicPr>
          <p:nvPr>
            <p:custDataLst>
              <p:tags r:id="rId4"/>
            </p:custDataLst>
          </p:nvPr>
        </p:nvPicPr>
        <p:blipFill>
          <a:blip r:embed="rId9" cstate="print">
            <a:lum/>
          </a:blip>
          <a:stretch>
            <a:fillRect/>
          </a:stretch>
        </p:blipFill>
        <p:spPr>
          <a:xfrm>
            <a:off x="6633540" y="3071810"/>
            <a:ext cx="510228" cy="249112"/>
          </a:xfrm>
          <a:prstGeom prst="rect">
            <a:avLst/>
          </a:prstGeom>
        </p:spPr>
      </p:pic>
      <p:sp>
        <p:nvSpPr>
          <p:cNvPr id="83" name="テキスト ボックス 82"/>
          <p:cNvSpPr txBox="1"/>
          <p:nvPr/>
        </p:nvSpPr>
        <p:spPr>
          <a:xfrm>
            <a:off x="7143769" y="3121223"/>
            <a:ext cx="2071701" cy="307777"/>
          </a:xfrm>
          <a:prstGeom prst="rect">
            <a:avLst/>
          </a:prstGeom>
          <a:noFill/>
        </p:spPr>
        <p:txBody>
          <a:bodyPr wrap="square" rtlCol="0">
            <a:spAutoFit/>
          </a:bodyPr>
          <a:lstStyle/>
          <a:p>
            <a:r>
              <a:rPr kumimoji="1" lang="en-US" altLang="ja-JP" sz="1400" dirty="0" smtClean="0"/>
              <a:t>Hubble Horizon</a:t>
            </a:r>
            <a:r>
              <a:rPr kumimoji="1" lang="ja-JP" altLang="en-US" sz="1400" dirty="0" smtClean="0"/>
              <a:t>スケール</a:t>
            </a:r>
            <a:endParaRPr kumimoji="1" lang="ja-JP" altLang="en-US" sz="1400" dirty="0"/>
          </a:p>
        </p:txBody>
      </p:sp>
      <p:sp>
        <p:nvSpPr>
          <p:cNvPr id="84" name="テキスト ボックス 83"/>
          <p:cNvSpPr txBox="1"/>
          <p:nvPr/>
        </p:nvSpPr>
        <p:spPr>
          <a:xfrm>
            <a:off x="7128000" y="3600562"/>
            <a:ext cx="1261884" cy="307777"/>
          </a:xfrm>
          <a:prstGeom prst="rect">
            <a:avLst/>
          </a:prstGeom>
          <a:noFill/>
        </p:spPr>
        <p:txBody>
          <a:bodyPr wrap="none" rtlCol="0">
            <a:spAutoFit/>
          </a:bodyPr>
          <a:lstStyle/>
          <a:p>
            <a:r>
              <a:rPr lang="ja-JP" altLang="en-US" sz="1400" dirty="0"/>
              <a:t>重力波の</a:t>
            </a:r>
            <a:r>
              <a:rPr lang="ja-JP" altLang="en-US" sz="1400" dirty="0" smtClean="0"/>
              <a:t>波長</a:t>
            </a:r>
            <a:endParaRPr kumimoji="1" lang="ja-JP" altLang="en-US" sz="1400" dirty="0"/>
          </a:p>
        </p:txBody>
      </p:sp>
      <p:sp>
        <p:nvSpPr>
          <p:cNvPr id="85" name="角丸四角形吹き出し 84"/>
          <p:cNvSpPr/>
          <p:nvPr/>
        </p:nvSpPr>
        <p:spPr>
          <a:xfrm>
            <a:off x="2500298" y="5715016"/>
            <a:ext cx="1500198" cy="500066"/>
          </a:xfrm>
          <a:prstGeom prst="wedgeRoundRectCallout">
            <a:avLst>
              <a:gd name="adj1" fmla="val -125541"/>
              <a:gd name="adj2" fmla="val -46614"/>
              <a:gd name="adj3" fmla="val 16667"/>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量子</a:t>
            </a:r>
            <a:r>
              <a:rPr lang="ja-JP" altLang="en-US" sz="1400" dirty="0">
                <a:solidFill>
                  <a:schemeClr val="tx1"/>
                </a:solidFill>
              </a:rPr>
              <a:t>ゆらぎ</a:t>
            </a:r>
            <a:r>
              <a:rPr lang="ja-JP" altLang="en-US" sz="1400" dirty="0" smtClean="0">
                <a:solidFill>
                  <a:schemeClr val="tx1"/>
                </a:solidFill>
              </a:rPr>
              <a:t>からの生成　→　１</a:t>
            </a:r>
            <a:endParaRPr kumimoji="1" lang="ja-JP" altLang="en-US" sz="1400" dirty="0">
              <a:solidFill>
                <a:schemeClr val="tx1"/>
              </a:solidFill>
            </a:endParaRPr>
          </a:p>
        </p:txBody>
      </p:sp>
      <p:sp>
        <p:nvSpPr>
          <p:cNvPr id="44" name="爆発 2 43"/>
          <p:cNvSpPr/>
          <p:nvPr/>
        </p:nvSpPr>
        <p:spPr>
          <a:xfrm>
            <a:off x="928662" y="5572140"/>
            <a:ext cx="428628" cy="428628"/>
          </a:xfrm>
          <a:prstGeom prst="irregularSeal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爆発 2 44"/>
          <p:cNvSpPr/>
          <p:nvPr/>
        </p:nvSpPr>
        <p:spPr>
          <a:xfrm>
            <a:off x="4143372" y="4357694"/>
            <a:ext cx="428628" cy="428628"/>
          </a:xfrm>
          <a:prstGeom prst="irregularSeal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爆発 2 47"/>
          <p:cNvSpPr/>
          <p:nvPr/>
        </p:nvSpPr>
        <p:spPr>
          <a:xfrm>
            <a:off x="4572000" y="4214818"/>
            <a:ext cx="428628" cy="428628"/>
          </a:xfrm>
          <a:prstGeom prst="irregularSeal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吹き出し 51"/>
          <p:cNvSpPr/>
          <p:nvPr/>
        </p:nvSpPr>
        <p:spPr>
          <a:xfrm>
            <a:off x="5000628" y="5357826"/>
            <a:ext cx="1714512" cy="500066"/>
          </a:xfrm>
          <a:prstGeom prst="wedgeRoundRectCallout">
            <a:avLst>
              <a:gd name="adj1" fmla="val -81468"/>
              <a:gd name="adj2" fmla="val -170393"/>
              <a:gd name="adj3" fmla="val 16667"/>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密度揺らぎからの</a:t>
            </a:r>
            <a:endParaRPr lang="en-US" altLang="ja-JP" sz="1400" dirty="0" smtClean="0">
              <a:solidFill>
                <a:schemeClr val="tx1"/>
              </a:solidFill>
            </a:endParaRPr>
          </a:p>
          <a:p>
            <a:pPr algn="ctr"/>
            <a:r>
              <a:rPr lang="en-US" altLang="ja-JP" sz="1400" dirty="0" smtClean="0">
                <a:solidFill>
                  <a:schemeClr val="tx1"/>
                </a:solidFill>
              </a:rPr>
              <a:t>2</a:t>
            </a:r>
            <a:r>
              <a:rPr lang="ja-JP" altLang="en-US" sz="1400" dirty="0" smtClean="0">
                <a:solidFill>
                  <a:schemeClr val="tx1"/>
                </a:solidFill>
              </a:rPr>
              <a:t>次生成　→　</a:t>
            </a:r>
            <a:r>
              <a:rPr lang="en-US" altLang="ja-JP" sz="1400" dirty="0" smtClean="0">
                <a:solidFill>
                  <a:schemeClr val="tx1"/>
                </a:solidFill>
              </a:rPr>
              <a:t>3</a:t>
            </a:r>
            <a:endParaRPr kumimoji="1" lang="ja-JP" altLang="en-US" sz="1400" dirty="0">
              <a:solidFill>
                <a:schemeClr val="tx1"/>
              </a:solidFill>
            </a:endParaRPr>
          </a:p>
        </p:txBody>
      </p:sp>
      <p:sp>
        <p:nvSpPr>
          <p:cNvPr id="54" name="角丸四角形吹き出し 53"/>
          <p:cNvSpPr/>
          <p:nvPr/>
        </p:nvSpPr>
        <p:spPr>
          <a:xfrm>
            <a:off x="6143636" y="4500570"/>
            <a:ext cx="1714512" cy="500066"/>
          </a:xfrm>
          <a:prstGeom prst="wedgeRoundRectCallout">
            <a:avLst>
              <a:gd name="adj1" fmla="val -125541"/>
              <a:gd name="adj2" fmla="val -46614"/>
              <a:gd name="adj3" fmla="val 16667"/>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Cosmic String</a:t>
            </a:r>
            <a:r>
              <a:rPr lang="ja-JP" altLang="en-US" sz="1400" dirty="0" smtClean="0">
                <a:solidFill>
                  <a:schemeClr val="tx1"/>
                </a:solidFill>
              </a:rPr>
              <a:t>から</a:t>
            </a:r>
            <a:endParaRPr lang="en-US" altLang="ja-JP" sz="1400" dirty="0" smtClean="0">
              <a:solidFill>
                <a:schemeClr val="tx1"/>
              </a:solidFill>
            </a:endParaRPr>
          </a:p>
          <a:p>
            <a:pPr algn="ctr"/>
            <a:r>
              <a:rPr lang="ja-JP" altLang="en-US" sz="1400" dirty="0" smtClean="0">
                <a:solidFill>
                  <a:schemeClr val="tx1"/>
                </a:solidFill>
              </a:rPr>
              <a:t>の生成　→　</a:t>
            </a:r>
            <a:r>
              <a:rPr lang="en-US" altLang="ja-JP" sz="1400" dirty="0" smtClean="0">
                <a:solidFill>
                  <a:schemeClr val="tx1"/>
                </a:solidFill>
              </a:rPr>
              <a:t>2</a:t>
            </a:r>
            <a:endParaRPr kumimoji="1" lang="ja-JP" altLang="en-US" sz="1400" dirty="0">
              <a:solidFill>
                <a:schemeClr val="tx1"/>
              </a:solidFill>
            </a:endParaRPr>
          </a:p>
        </p:txBody>
      </p:sp>
      <p:sp>
        <p:nvSpPr>
          <p:cNvPr id="55" name="正方形/長方形 54"/>
          <p:cNvSpPr/>
          <p:nvPr/>
        </p:nvSpPr>
        <p:spPr>
          <a:xfrm>
            <a:off x="4643438" y="1643050"/>
            <a:ext cx="428628" cy="71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p:cNvSpPr txBox="1"/>
          <p:nvPr/>
        </p:nvSpPr>
        <p:spPr>
          <a:xfrm>
            <a:off x="6215074" y="5715016"/>
            <a:ext cx="2262158" cy="369332"/>
          </a:xfrm>
          <a:prstGeom prst="rect">
            <a:avLst/>
          </a:prstGeom>
          <a:noFill/>
        </p:spPr>
        <p:txBody>
          <a:bodyPr wrap="none" rtlCol="0">
            <a:spAutoFit/>
          </a:bodyPr>
          <a:lstStyle/>
          <a:p>
            <a:r>
              <a:rPr kumimoji="1" lang="ja-JP" altLang="en-US" dirty="0" smtClean="0"/>
              <a:t>（　　　　　　　　　　　　）</a:t>
            </a:r>
            <a:endParaRPr kumimoji="1" lang="ja-JP" altLang="en-US" dirty="0"/>
          </a:p>
        </p:txBody>
      </p:sp>
      <p:sp>
        <p:nvSpPr>
          <p:cNvPr id="53" name="正方形/長方形 52"/>
          <p:cNvSpPr/>
          <p:nvPr/>
        </p:nvSpPr>
        <p:spPr>
          <a:xfrm>
            <a:off x="5500694" y="4429132"/>
            <a:ext cx="3357586" cy="178595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日付プレースホルダ 3"/>
          <p:cNvSpPr>
            <a:spLocks noGrp="1"/>
          </p:cNvSpPr>
          <p:nvPr>
            <p:ph type="dt" sz="half" idx="10"/>
          </p:nvPr>
        </p:nvSpPr>
        <p:spPr/>
        <p:txBody>
          <a:bodyPr/>
          <a:lstStyle/>
          <a:p>
            <a:r>
              <a:rPr kumimoji="1" lang="en-US" altLang="ja-JP" dirty="0" smtClean="0"/>
              <a:t>2009/11/24</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DFP </a:t>
            </a:r>
            <a:r>
              <a:rPr kumimoji="1" lang="ja-JP" altLang="en-US" dirty="0" smtClean="0"/>
              <a:t>サイエンス検討会</a:t>
            </a:r>
            <a:endParaRPr kumimoji="1" lang="ja-JP" altLang="en-US" dirty="0"/>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8</a:t>
            </a:fld>
            <a:endParaRPr kumimoji="1" lang="ja-JP" altLang="en-US" dirty="0"/>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宇宙論的な重力波源</a:t>
            </a:r>
            <a:r>
              <a:rPr lang="en-US" altLang="ja-JP" sz="2400" dirty="0" smtClean="0"/>
              <a:t>1</a:t>
            </a:r>
            <a:r>
              <a:rPr lang="ja-JP" altLang="en-US" sz="2400" dirty="0" smtClean="0"/>
              <a:t>　インフレーション起源の重力波</a:t>
            </a:r>
            <a:endParaRPr kumimoji="1" lang="ja-JP" altLang="en-US" sz="2400" dirty="0"/>
          </a:p>
        </p:txBody>
      </p:sp>
      <p:sp>
        <p:nvSpPr>
          <p:cNvPr id="7" name="テキスト ボックス 6"/>
          <p:cNvSpPr txBox="1"/>
          <p:nvPr/>
        </p:nvSpPr>
        <p:spPr>
          <a:xfrm>
            <a:off x="6072198" y="857232"/>
            <a:ext cx="3128357" cy="338554"/>
          </a:xfrm>
          <a:prstGeom prst="rect">
            <a:avLst/>
          </a:prstGeom>
          <a:noFill/>
        </p:spPr>
        <p:txBody>
          <a:bodyPr wrap="none" rtlCol="0">
            <a:spAutoFit/>
          </a:bodyPr>
          <a:lstStyle/>
          <a:p>
            <a:r>
              <a:rPr lang="en-US" altLang="ja-JP" sz="1600" dirty="0" smtClean="0"/>
              <a:t>(</a:t>
            </a:r>
            <a:r>
              <a:rPr lang="en-US" altLang="ja-JP" sz="1600" dirty="0" err="1" smtClean="0"/>
              <a:t>Grishchuk</a:t>
            </a:r>
            <a:r>
              <a:rPr lang="en-US" altLang="ja-JP" sz="1600" dirty="0" smtClean="0"/>
              <a:t> `75,  </a:t>
            </a:r>
            <a:r>
              <a:rPr lang="en-US" altLang="ja-JP" sz="1600" dirty="0" err="1" smtClean="0"/>
              <a:t>Starobinsky</a:t>
            </a:r>
            <a:r>
              <a:rPr lang="en-US" altLang="ja-JP" sz="1600" dirty="0" smtClean="0"/>
              <a:t> `79, …)</a:t>
            </a:r>
            <a:endParaRPr kumimoji="1" lang="ja-JP" altLang="en-US" sz="1600" dirty="0"/>
          </a:p>
        </p:txBody>
      </p:sp>
      <p:sp>
        <p:nvSpPr>
          <p:cNvPr id="8" name="テキスト ボックス 7"/>
          <p:cNvSpPr txBox="1"/>
          <p:nvPr/>
        </p:nvSpPr>
        <p:spPr>
          <a:xfrm>
            <a:off x="285720" y="1214422"/>
            <a:ext cx="6405921" cy="369332"/>
          </a:xfrm>
          <a:prstGeom prst="rect">
            <a:avLst/>
          </a:prstGeom>
          <a:noFill/>
        </p:spPr>
        <p:txBody>
          <a:bodyPr wrap="none" rtlCol="0">
            <a:spAutoFit/>
          </a:bodyPr>
          <a:lstStyle/>
          <a:p>
            <a:r>
              <a:rPr lang="ja-JP" altLang="en-US" dirty="0" smtClean="0"/>
              <a:t>インフレーション　・・・　</a:t>
            </a:r>
            <a:r>
              <a:rPr lang="ja-JP" altLang="en-US" dirty="0"/>
              <a:t>宇宙極初期に起こったとされる</a:t>
            </a:r>
            <a:r>
              <a:rPr lang="ja-JP" altLang="en-US" u="sng" dirty="0"/>
              <a:t>加速</a:t>
            </a:r>
            <a:r>
              <a:rPr lang="ja-JP" altLang="en-US" dirty="0" smtClean="0"/>
              <a:t>膨張</a:t>
            </a:r>
            <a:endParaRPr lang="ja-JP" altLang="en-US" dirty="0"/>
          </a:p>
        </p:txBody>
      </p:sp>
      <p:cxnSp>
        <p:nvCxnSpPr>
          <p:cNvPr id="13" name="直線矢印コネクタ 12"/>
          <p:cNvCxnSpPr/>
          <p:nvPr/>
        </p:nvCxnSpPr>
        <p:spPr>
          <a:xfrm rot="5400000">
            <a:off x="5544000" y="1728000"/>
            <a:ext cx="285752"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図 14" descr="txp_fig.bmp"/>
          <p:cNvPicPr>
            <a:picLocks noChangeAspect="1"/>
          </p:cNvPicPr>
          <p:nvPr>
            <p:custDataLst>
              <p:tags r:id="rId1"/>
            </p:custDataLst>
          </p:nvPr>
        </p:nvPicPr>
        <p:blipFill>
          <a:blip r:embed="rId10" cstate="print">
            <a:lum/>
          </a:blip>
          <a:stretch>
            <a:fillRect/>
          </a:stretch>
        </p:blipFill>
        <p:spPr>
          <a:xfrm>
            <a:off x="5143504" y="2000240"/>
            <a:ext cx="1285884" cy="261590"/>
          </a:xfrm>
          <a:prstGeom prst="rect">
            <a:avLst/>
          </a:prstGeom>
        </p:spPr>
      </p:pic>
      <p:sp>
        <p:nvSpPr>
          <p:cNvPr id="18" name="テキスト ボックス 17"/>
          <p:cNvSpPr txBox="1"/>
          <p:nvPr/>
        </p:nvSpPr>
        <p:spPr>
          <a:xfrm>
            <a:off x="4857752" y="2285992"/>
            <a:ext cx="4051943" cy="307777"/>
          </a:xfrm>
          <a:prstGeom prst="rect">
            <a:avLst/>
          </a:prstGeom>
          <a:noFill/>
        </p:spPr>
        <p:txBody>
          <a:bodyPr wrap="none" rtlCol="0">
            <a:spAutoFit/>
          </a:bodyPr>
          <a:lstStyle/>
          <a:p>
            <a:r>
              <a:rPr kumimoji="1" lang="ja-JP" altLang="en-US" sz="1400" dirty="0" smtClean="0"/>
              <a:t>▶ （共動）</a:t>
            </a:r>
            <a:r>
              <a:rPr lang="en-US" altLang="ja-JP" sz="1400" dirty="0" smtClean="0"/>
              <a:t>Hubble Horizon</a:t>
            </a:r>
            <a:r>
              <a:rPr lang="ja-JP" altLang="en-US" sz="1400" dirty="0" smtClean="0"/>
              <a:t>が膨張と共に狭まっていく。</a:t>
            </a:r>
            <a:endParaRPr kumimoji="1" lang="ja-JP" altLang="en-US" sz="1400" dirty="0"/>
          </a:p>
        </p:txBody>
      </p:sp>
      <p:sp>
        <p:nvSpPr>
          <p:cNvPr id="20" name="テキスト ボックス 19"/>
          <p:cNvSpPr txBox="1"/>
          <p:nvPr/>
        </p:nvSpPr>
        <p:spPr>
          <a:xfrm>
            <a:off x="214282" y="2702478"/>
            <a:ext cx="5631413" cy="369332"/>
          </a:xfrm>
          <a:prstGeom prst="rect">
            <a:avLst/>
          </a:prstGeom>
          <a:noFill/>
        </p:spPr>
        <p:txBody>
          <a:bodyPr wrap="none" rtlCol="0">
            <a:spAutoFit/>
          </a:bodyPr>
          <a:lstStyle/>
          <a:p>
            <a:r>
              <a:rPr lang="ja-JP" altLang="en-US" dirty="0" smtClean="0"/>
              <a:t>▶ 量子揺らぎを</a:t>
            </a:r>
            <a:r>
              <a:rPr lang="en-US" altLang="ja-JP" dirty="0" err="1" smtClean="0"/>
              <a:t>superhorizon</a:t>
            </a:r>
            <a:r>
              <a:rPr lang="ja-JP" altLang="en-US" dirty="0" smtClean="0"/>
              <a:t>スケールまで拡大し、固定。</a:t>
            </a:r>
            <a:endParaRPr lang="en-US" altLang="ja-JP" dirty="0" smtClean="0"/>
          </a:p>
        </p:txBody>
      </p:sp>
      <p:sp>
        <p:nvSpPr>
          <p:cNvPr id="23" name="正方形/長方形 22"/>
          <p:cNvSpPr/>
          <p:nvPr/>
        </p:nvSpPr>
        <p:spPr>
          <a:xfrm>
            <a:off x="1357290" y="3143248"/>
            <a:ext cx="2286016" cy="785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hlinkClick r:id="rId11" action="ppaction://hlinksldjump"/>
          </p:cNvPr>
          <p:cNvSpPr/>
          <p:nvPr/>
        </p:nvSpPr>
        <p:spPr>
          <a:xfrm>
            <a:off x="5715008" y="2772000"/>
            <a:ext cx="214314"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descr="txp_fig.bmp"/>
          <p:cNvPicPr>
            <a:picLocks noChangeAspect="1"/>
          </p:cNvPicPr>
          <p:nvPr>
            <p:custDataLst>
              <p:tags r:id="rId2"/>
            </p:custDataLst>
          </p:nvPr>
        </p:nvPicPr>
        <p:blipFill>
          <a:blip r:embed="rId12" cstate="print">
            <a:lum/>
          </a:blip>
          <a:stretch>
            <a:fillRect/>
          </a:stretch>
        </p:blipFill>
        <p:spPr>
          <a:xfrm>
            <a:off x="4071934" y="3460172"/>
            <a:ext cx="3334489" cy="219831"/>
          </a:xfrm>
          <a:prstGeom prst="rect">
            <a:avLst/>
          </a:prstGeom>
        </p:spPr>
      </p:pic>
      <p:sp>
        <p:nvSpPr>
          <p:cNvPr id="28" name="テキスト ボックス 27"/>
          <p:cNvSpPr txBox="1"/>
          <p:nvPr/>
        </p:nvSpPr>
        <p:spPr>
          <a:xfrm>
            <a:off x="3857620" y="3345420"/>
            <a:ext cx="3857652" cy="369332"/>
          </a:xfrm>
          <a:prstGeom prst="rect">
            <a:avLst/>
          </a:prstGeom>
          <a:noFill/>
        </p:spPr>
        <p:txBody>
          <a:bodyPr wrap="square" rtlCol="0">
            <a:spAutoFit/>
          </a:bodyPr>
          <a:lstStyle/>
          <a:p>
            <a:r>
              <a:rPr lang="ja-JP" altLang="en-US" dirty="0" smtClean="0"/>
              <a:t>（　　　　　　                                               ）</a:t>
            </a:r>
            <a:endParaRPr kumimoji="1" lang="ja-JP" altLang="en-US" dirty="0"/>
          </a:p>
        </p:txBody>
      </p:sp>
      <p:sp>
        <p:nvSpPr>
          <p:cNvPr id="30" name="テキスト ボックス 29"/>
          <p:cNvSpPr txBox="1"/>
          <p:nvPr/>
        </p:nvSpPr>
        <p:spPr>
          <a:xfrm>
            <a:off x="3857620" y="3857628"/>
            <a:ext cx="5061001" cy="307777"/>
          </a:xfrm>
          <a:prstGeom prst="rect">
            <a:avLst/>
          </a:prstGeom>
          <a:noFill/>
        </p:spPr>
        <p:txBody>
          <a:bodyPr wrap="none" rtlCol="0">
            <a:spAutoFit/>
          </a:bodyPr>
          <a:lstStyle/>
          <a:p>
            <a:r>
              <a:rPr kumimoji="1" lang="ja-JP" altLang="en-US" sz="1400" dirty="0" smtClean="0"/>
              <a:t>「通常」ほとんど</a:t>
            </a:r>
            <a:r>
              <a:rPr lang="en-US" altLang="ja-JP" sz="1400" dirty="0" smtClean="0"/>
              <a:t>k</a:t>
            </a:r>
            <a:r>
              <a:rPr lang="ja-JP" altLang="en-US" sz="1400" dirty="0" err="1" smtClean="0"/>
              <a:t>に依</a:t>
            </a:r>
            <a:r>
              <a:rPr lang="ja-JP" altLang="en-US" sz="1400" dirty="0" smtClean="0"/>
              <a:t>存しない、　　　　　　　　　　　　　　　　　　　　。</a:t>
            </a:r>
            <a:endParaRPr kumimoji="1" lang="ja-JP" altLang="en-US" sz="1400" dirty="0"/>
          </a:p>
        </p:txBody>
      </p:sp>
      <p:pic>
        <p:nvPicPr>
          <p:cNvPr id="33" name="図 32" descr="txp_fig.bmp"/>
          <p:cNvPicPr>
            <a:picLocks noChangeAspect="1"/>
          </p:cNvPicPr>
          <p:nvPr>
            <p:custDataLst>
              <p:tags r:id="rId3"/>
            </p:custDataLst>
          </p:nvPr>
        </p:nvPicPr>
        <p:blipFill>
          <a:blip r:embed="rId13" cstate="print">
            <a:lum/>
          </a:blip>
          <a:stretch>
            <a:fillRect/>
          </a:stretch>
        </p:blipFill>
        <p:spPr>
          <a:xfrm>
            <a:off x="1464484" y="3228523"/>
            <a:ext cx="2067457" cy="637958"/>
          </a:xfrm>
          <a:prstGeom prst="rect">
            <a:avLst/>
          </a:prstGeom>
        </p:spPr>
      </p:pic>
      <p:sp>
        <p:nvSpPr>
          <p:cNvPr id="35" name="テキスト ボックス 34"/>
          <p:cNvSpPr txBox="1"/>
          <p:nvPr/>
        </p:nvSpPr>
        <p:spPr>
          <a:xfrm>
            <a:off x="441020" y="4500570"/>
            <a:ext cx="3773790" cy="338554"/>
          </a:xfrm>
          <a:prstGeom prst="rect">
            <a:avLst/>
          </a:prstGeom>
          <a:noFill/>
        </p:spPr>
        <p:txBody>
          <a:bodyPr wrap="none" rtlCol="0">
            <a:spAutoFit/>
          </a:bodyPr>
          <a:lstStyle/>
          <a:p>
            <a:r>
              <a:rPr lang="ja-JP" altLang="en-US" sz="1600" dirty="0" smtClean="0"/>
              <a:t>▶▶ インフレーションのエネルギースケール</a:t>
            </a:r>
            <a:endParaRPr kumimoji="1" lang="ja-JP" altLang="en-US" sz="1600" dirty="0"/>
          </a:p>
        </p:txBody>
      </p:sp>
      <p:cxnSp>
        <p:nvCxnSpPr>
          <p:cNvPr id="39" name="直線矢印コネクタ 38"/>
          <p:cNvCxnSpPr/>
          <p:nvPr/>
        </p:nvCxnSpPr>
        <p:spPr>
          <a:xfrm>
            <a:off x="4857752" y="5214950"/>
            <a:ext cx="500066" cy="1588"/>
          </a:xfrm>
          <a:prstGeom prst="straightConnector1">
            <a:avLst/>
          </a:prstGeom>
          <a:ln w="82550">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554170" y="4572008"/>
            <a:ext cx="3304110" cy="338554"/>
          </a:xfrm>
          <a:prstGeom prst="rect">
            <a:avLst/>
          </a:prstGeom>
          <a:noFill/>
        </p:spPr>
        <p:txBody>
          <a:bodyPr wrap="none" rtlCol="0">
            <a:spAutoFit/>
          </a:bodyPr>
          <a:lstStyle/>
          <a:p>
            <a:r>
              <a:rPr lang="ja-JP" altLang="en-US" sz="1600" dirty="0" smtClean="0"/>
              <a:t>ほとんど周波数に依存せず、振幅は</a:t>
            </a:r>
            <a:endParaRPr lang="en-US" altLang="ja-JP" sz="1600" dirty="0" smtClean="0"/>
          </a:p>
        </p:txBody>
      </p:sp>
      <p:pic>
        <p:nvPicPr>
          <p:cNvPr id="54" name="図 53" descr="txp_fig.bmp"/>
          <p:cNvPicPr>
            <a:picLocks noChangeAspect="1"/>
          </p:cNvPicPr>
          <p:nvPr>
            <p:custDataLst>
              <p:tags r:id="rId4"/>
            </p:custDataLst>
          </p:nvPr>
        </p:nvPicPr>
        <p:blipFill>
          <a:blip r:embed="rId14" cstate="print">
            <a:clrChange>
              <a:clrFrom>
                <a:srgbClr val="FFFFFF"/>
              </a:clrFrom>
              <a:clrTo>
                <a:srgbClr val="FFFFFF">
                  <a:alpha val="0"/>
                </a:srgbClr>
              </a:clrTo>
            </a:clrChange>
            <a:lum/>
          </a:blip>
          <a:stretch>
            <a:fillRect/>
          </a:stretch>
        </p:blipFill>
        <p:spPr>
          <a:xfrm>
            <a:off x="6049159" y="5053019"/>
            <a:ext cx="2479157" cy="571502"/>
          </a:xfrm>
          <a:prstGeom prst="rect">
            <a:avLst/>
          </a:prstGeom>
          <a:noFill/>
        </p:spPr>
      </p:pic>
      <p:pic>
        <p:nvPicPr>
          <p:cNvPr id="55" name="図 54" descr="txp_fig.bmp"/>
          <p:cNvPicPr>
            <a:picLocks noChangeAspect="1"/>
          </p:cNvPicPr>
          <p:nvPr>
            <p:custDataLst>
              <p:tags r:id="rId5"/>
            </p:custDataLst>
          </p:nvPr>
        </p:nvPicPr>
        <p:blipFill>
          <a:blip r:embed="rId15" cstate="print">
            <a:clrChange>
              <a:clrFrom>
                <a:srgbClr val="FFFFFF"/>
              </a:clrFrom>
              <a:clrTo>
                <a:srgbClr val="FFFFFF">
                  <a:alpha val="0"/>
                </a:srgbClr>
              </a:clrTo>
            </a:clrChange>
            <a:lum/>
          </a:blip>
          <a:stretch>
            <a:fillRect/>
          </a:stretch>
        </p:blipFill>
        <p:spPr>
          <a:xfrm>
            <a:off x="6445908" y="5756333"/>
            <a:ext cx="1699261" cy="239156"/>
          </a:xfrm>
          <a:prstGeom prst="rect">
            <a:avLst/>
          </a:prstGeom>
          <a:noFill/>
        </p:spPr>
      </p:pic>
      <p:sp>
        <p:nvSpPr>
          <p:cNvPr id="34" name="テキスト ボックス 33"/>
          <p:cNvSpPr txBox="1"/>
          <p:nvPr/>
        </p:nvSpPr>
        <p:spPr>
          <a:xfrm>
            <a:off x="516403" y="5733652"/>
            <a:ext cx="4055597" cy="338554"/>
          </a:xfrm>
          <a:prstGeom prst="rect">
            <a:avLst/>
          </a:prstGeom>
          <a:noFill/>
        </p:spPr>
        <p:txBody>
          <a:bodyPr wrap="none" rtlCol="0">
            <a:spAutoFit/>
          </a:bodyPr>
          <a:lstStyle/>
          <a:p>
            <a:r>
              <a:rPr kumimoji="1" lang="ja-JP" altLang="en-US" sz="1600" dirty="0" smtClean="0"/>
              <a:t>（</a:t>
            </a:r>
            <a:r>
              <a:rPr kumimoji="1" lang="en-US" altLang="ja-JP" sz="1600" dirty="0" smtClean="0"/>
              <a:t>CMB</a:t>
            </a:r>
            <a:r>
              <a:rPr kumimoji="1" lang="ja-JP" altLang="en-US" sz="1600" dirty="0" smtClean="0"/>
              <a:t>スケールでの制限 </a:t>
            </a:r>
            <a:r>
              <a:rPr lang="ja-JP" altLang="en-US" sz="1600" dirty="0" smtClean="0"/>
              <a:t>、</a:t>
            </a:r>
            <a:r>
              <a:rPr lang="en-US" altLang="ja-JP" sz="1600" dirty="0" smtClean="0"/>
              <a:t>Komatsu et.al. `08</a:t>
            </a:r>
            <a:r>
              <a:rPr kumimoji="1" lang="ja-JP" altLang="en-US" sz="1600" dirty="0" smtClean="0"/>
              <a:t>）</a:t>
            </a:r>
            <a:endParaRPr kumimoji="1" lang="ja-JP" altLang="en-US" sz="1600" dirty="0"/>
          </a:p>
        </p:txBody>
      </p:sp>
      <p:pic>
        <p:nvPicPr>
          <p:cNvPr id="36" name="図 35" descr="txp_fig.bmp"/>
          <p:cNvPicPr>
            <a:picLocks noChangeAspect="1"/>
          </p:cNvPicPr>
          <p:nvPr>
            <p:custDataLst>
              <p:tags r:id="rId6"/>
            </p:custDataLst>
          </p:nvPr>
        </p:nvPicPr>
        <p:blipFill>
          <a:blip r:embed="rId16" cstate="print">
            <a:lum/>
          </a:blip>
          <a:stretch>
            <a:fillRect/>
          </a:stretch>
        </p:blipFill>
        <p:spPr>
          <a:xfrm>
            <a:off x="6326170" y="3885445"/>
            <a:ext cx="2460672" cy="233710"/>
          </a:xfrm>
          <a:prstGeom prst="rect">
            <a:avLst/>
          </a:prstGeom>
        </p:spPr>
      </p:pic>
      <p:pic>
        <p:nvPicPr>
          <p:cNvPr id="44" name="図 43" descr="txp_fig.bmp"/>
          <p:cNvPicPr>
            <a:picLocks noChangeAspect="1"/>
          </p:cNvPicPr>
          <p:nvPr>
            <p:custDataLst>
              <p:tags r:id="rId7"/>
            </p:custDataLst>
          </p:nvPr>
        </p:nvPicPr>
        <p:blipFill>
          <a:blip r:embed="rId17" cstate="print">
            <a:lum/>
          </a:blip>
          <a:stretch>
            <a:fillRect/>
          </a:stretch>
        </p:blipFill>
        <p:spPr>
          <a:xfrm>
            <a:off x="1198450" y="4934401"/>
            <a:ext cx="2564644" cy="63773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kumimoji="1" lang="en-US" altLang="ja-JP" smtClean="0"/>
              <a:t>2009/11/24</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DFP </a:t>
            </a:r>
            <a:r>
              <a:rPr kumimoji="1" lang="ja-JP" altLang="en-US" smtClean="0"/>
              <a:t>サイエンス検討会</a:t>
            </a:r>
            <a:endParaRPr kumimoji="1" lang="ja-JP" altLang="en-US"/>
          </a:p>
        </p:txBody>
      </p:sp>
      <p:sp>
        <p:nvSpPr>
          <p:cNvPr id="6" name="スライド番号プレースホルダ 5"/>
          <p:cNvSpPr>
            <a:spLocks noGrp="1"/>
          </p:cNvSpPr>
          <p:nvPr>
            <p:ph type="sldNum" sz="quarter" idx="12"/>
          </p:nvPr>
        </p:nvSpPr>
        <p:spPr/>
        <p:txBody>
          <a:bodyPr/>
          <a:lstStyle/>
          <a:p>
            <a:fld id="{F8076B15-D724-48E9-A15C-891478A05C2E}" type="slidenum">
              <a:rPr kumimoji="1" lang="ja-JP" altLang="en-US" smtClean="0"/>
              <a:pPr/>
              <a:t>9</a:t>
            </a:fld>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宇宙論的な重力波源</a:t>
            </a:r>
            <a:r>
              <a:rPr lang="en-US" altLang="ja-JP" sz="2400" dirty="0" smtClean="0"/>
              <a:t>1</a:t>
            </a:r>
            <a:r>
              <a:rPr lang="ja-JP" altLang="en-US" sz="2400" dirty="0" smtClean="0"/>
              <a:t>　インフレーション起源の重力波</a:t>
            </a:r>
            <a:endParaRPr lang="ja-JP" altLang="en-US" sz="2400" dirty="0"/>
          </a:p>
        </p:txBody>
      </p:sp>
      <p:pic>
        <p:nvPicPr>
          <p:cNvPr id="7" name="図 6" descr="inflation.png"/>
          <p:cNvPicPr>
            <a:picLocks noChangeAspect="1"/>
          </p:cNvPicPr>
          <p:nvPr/>
        </p:nvPicPr>
        <p:blipFill>
          <a:blip r:embed="rId2"/>
          <a:stretch>
            <a:fillRect/>
          </a:stretch>
        </p:blipFill>
        <p:spPr>
          <a:xfrm>
            <a:off x="71406" y="857232"/>
            <a:ext cx="7715304" cy="5327974"/>
          </a:xfrm>
          <a:prstGeom prst="rect">
            <a:avLst/>
          </a:prstGeom>
        </p:spPr>
      </p:pic>
      <p:sp>
        <p:nvSpPr>
          <p:cNvPr id="8" name="テキスト ボックス 7"/>
          <p:cNvSpPr txBox="1"/>
          <p:nvPr/>
        </p:nvSpPr>
        <p:spPr>
          <a:xfrm>
            <a:off x="5000628" y="6072206"/>
            <a:ext cx="4176208" cy="276999"/>
          </a:xfrm>
          <a:prstGeom prst="rect">
            <a:avLst/>
          </a:prstGeom>
          <a:noFill/>
        </p:spPr>
        <p:txBody>
          <a:bodyPr wrap="none" rtlCol="0">
            <a:spAutoFit/>
          </a:bodyPr>
          <a:lstStyle/>
          <a:p>
            <a:r>
              <a:rPr kumimoji="1" lang="ja-JP" altLang="en-US" sz="1200" dirty="0" smtClean="0"/>
              <a:t>（</a:t>
            </a:r>
            <a:r>
              <a:rPr kumimoji="1" lang="en-US" altLang="ja-JP" sz="1200" dirty="0" smtClean="0"/>
              <a:t>Sensitivity</a:t>
            </a:r>
            <a:r>
              <a:rPr lang="ja-JP" altLang="en-US" sz="1200" dirty="0" smtClean="0"/>
              <a:t>、</a:t>
            </a:r>
            <a:r>
              <a:rPr kumimoji="1" lang="ja-JP" altLang="en-US" sz="1200" dirty="0" smtClean="0"/>
              <a:t> </a:t>
            </a:r>
            <a:r>
              <a:rPr kumimoji="1" lang="en-US" altLang="ja-JP" sz="1200" dirty="0" err="1" smtClean="0"/>
              <a:t>Kudoh</a:t>
            </a:r>
            <a:r>
              <a:rPr lang="en-US" altLang="ja-JP" sz="1200" dirty="0" smtClean="0"/>
              <a:t>, </a:t>
            </a:r>
            <a:r>
              <a:rPr lang="en-US" altLang="ja-JP" sz="1200" dirty="0" err="1" smtClean="0"/>
              <a:t>Taruya</a:t>
            </a:r>
            <a:r>
              <a:rPr lang="en-US" altLang="ja-JP" sz="1200" dirty="0" smtClean="0"/>
              <a:t>, </a:t>
            </a:r>
            <a:r>
              <a:rPr lang="en-US" altLang="ja-JP" sz="1200" dirty="0" err="1" smtClean="0"/>
              <a:t>Himemoto</a:t>
            </a:r>
            <a:r>
              <a:rPr lang="en-US" altLang="ja-JP" sz="1200" dirty="0" smtClean="0"/>
              <a:t>,  &amp; </a:t>
            </a:r>
            <a:r>
              <a:rPr lang="en-US" altLang="ja-JP" sz="1200" dirty="0" err="1" smtClean="0"/>
              <a:t>Hiramatsu</a:t>
            </a:r>
            <a:r>
              <a:rPr lang="ja-JP" altLang="en-US" sz="1200" dirty="0" smtClean="0"/>
              <a:t>　｀</a:t>
            </a:r>
            <a:r>
              <a:rPr lang="en-US" altLang="ja-JP" sz="1200" dirty="0" smtClean="0"/>
              <a:t>06</a:t>
            </a:r>
            <a:r>
              <a:rPr lang="ja-JP" altLang="en-US" sz="1200" dirty="0" smtClean="0"/>
              <a:t>より）</a:t>
            </a:r>
            <a:endParaRPr kumimoji="1" lang="ja-JP" altLang="en-US" sz="1200" dirty="0"/>
          </a:p>
        </p:txBody>
      </p:sp>
      <p:sp>
        <p:nvSpPr>
          <p:cNvPr id="9" name="テキスト ボックス 8"/>
          <p:cNvSpPr txBox="1"/>
          <p:nvPr/>
        </p:nvSpPr>
        <p:spPr>
          <a:xfrm>
            <a:off x="753255" y="1371415"/>
            <a:ext cx="4472699" cy="1200329"/>
          </a:xfrm>
          <a:prstGeom prst="rect">
            <a:avLst/>
          </a:prstGeom>
          <a:solidFill>
            <a:schemeClr val="bg1"/>
          </a:solidFill>
          <a:ln>
            <a:solidFill>
              <a:schemeClr val="tx1"/>
            </a:solidFill>
          </a:ln>
        </p:spPr>
        <p:txBody>
          <a:bodyPr wrap="none" rtlCol="0">
            <a:spAutoFit/>
          </a:bodyPr>
          <a:lstStyle/>
          <a:p>
            <a:r>
              <a:rPr lang="ja-JP" altLang="en-US" dirty="0" smtClean="0"/>
              <a:t>　インフレーション起源の重力波観測により、</a:t>
            </a:r>
            <a:endParaRPr lang="en-US" altLang="ja-JP" dirty="0" smtClean="0"/>
          </a:p>
          <a:p>
            <a:r>
              <a:rPr lang="ja-JP" altLang="en-US" dirty="0" smtClean="0"/>
              <a:t>インフレーションのエネルギースケールが</a:t>
            </a:r>
            <a:endParaRPr lang="en-US" altLang="ja-JP" dirty="0" smtClean="0"/>
          </a:p>
          <a:p>
            <a:r>
              <a:rPr kumimoji="1" lang="ja-JP" altLang="en-US" dirty="0" smtClean="0"/>
              <a:t>わかる。（</a:t>
            </a:r>
            <a:r>
              <a:rPr kumimoji="1" lang="en-US" altLang="ja-JP" dirty="0" smtClean="0"/>
              <a:t>CMB</a:t>
            </a:r>
            <a:r>
              <a:rPr kumimoji="1" lang="ja-JP" altLang="en-US" dirty="0" smtClean="0"/>
              <a:t>観測と相補的。</a:t>
            </a:r>
            <a:r>
              <a:rPr kumimoji="1" lang="en-US" altLang="ja-JP" dirty="0" smtClean="0"/>
              <a:t>CMB</a:t>
            </a:r>
            <a:r>
              <a:rPr kumimoji="1" lang="ja-JP" altLang="en-US" dirty="0" smtClean="0"/>
              <a:t>より</a:t>
            </a:r>
            <a:endParaRPr kumimoji="1" lang="en-US" altLang="ja-JP" dirty="0" smtClean="0"/>
          </a:p>
          <a:p>
            <a:r>
              <a:rPr kumimoji="1" lang="ja-JP" altLang="en-US" dirty="0" smtClean="0"/>
              <a:t>インフレーション</a:t>
            </a:r>
            <a:r>
              <a:rPr lang="ja-JP" altLang="en-US" dirty="0" smtClean="0"/>
              <a:t>後期</a:t>
            </a:r>
            <a:r>
              <a:rPr kumimoji="1" lang="ja-JP" altLang="en-US" dirty="0" smtClean="0"/>
              <a:t>を見ている。）</a:t>
            </a:r>
            <a:endParaRPr kumimoji="1" lang="ja-JP" altLang="en-US" dirty="0"/>
          </a:p>
        </p:txBody>
      </p:sp>
      <p:sp>
        <p:nvSpPr>
          <p:cNvPr id="12" name="テキスト ボックス 11"/>
          <p:cNvSpPr txBox="1"/>
          <p:nvPr/>
        </p:nvSpPr>
        <p:spPr>
          <a:xfrm>
            <a:off x="753255" y="4880630"/>
            <a:ext cx="7604959" cy="1477328"/>
          </a:xfrm>
          <a:prstGeom prst="rect">
            <a:avLst/>
          </a:prstGeom>
          <a:solidFill>
            <a:schemeClr val="bg1"/>
          </a:solidFill>
          <a:ln>
            <a:solidFill>
              <a:schemeClr val="tx1"/>
            </a:solidFill>
          </a:ln>
        </p:spPr>
        <p:txBody>
          <a:bodyPr wrap="square" rtlCol="0">
            <a:spAutoFit/>
          </a:bodyPr>
          <a:lstStyle/>
          <a:p>
            <a:r>
              <a:rPr lang="ja-JP" altLang="en-US" dirty="0" smtClean="0"/>
              <a:t>　</a:t>
            </a:r>
            <a:r>
              <a:rPr lang="en-US" altLang="ja-JP" dirty="0" smtClean="0"/>
              <a:t>CMB</a:t>
            </a:r>
            <a:r>
              <a:rPr lang="ja-JP" altLang="en-US" dirty="0" smtClean="0"/>
              <a:t>でインフレーション起源の重力波が見つかった場合には、予想される</a:t>
            </a:r>
            <a:endParaRPr lang="en-US" altLang="ja-JP" dirty="0" smtClean="0"/>
          </a:p>
          <a:p>
            <a:r>
              <a:rPr lang="ja-JP" altLang="en-US" dirty="0" smtClean="0"/>
              <a:t>スペクトルとの比較から、</a:t>
            </a:r>
            <a:endParaRPr lang="en-US" altLang="ja-JP" dirty="0" smtClean="0"/>
          </a:p>
          <a:p>
            <a:r>
              <a:rPr lang="ja-JP" altLang="en-US" dirty="0" smtClean="0"/>
              <a:t>　　　インフレーション後の宇宙の熱史の情報</a:t>
            </a:r>
            <a:endParaRPr lang="en-US" altLang="ja-JP" dirty="0" smtClean="0"/>
          </a:p>
          <a:p>
            <a:r>
              <a:rPr lang="ja-JP" altLang="en-US" dirty="0" smtClean="0"/>
              <a:t>を得ることができる。</a:t>
            </a:r>
            <a:endParaRPr lang="en-US" altLang="ja-JP" dirty="0" smtClean="0"/>
          </a:p>
          <a:p>
            <a:r>
              <a:rPr lang="ja-JP" altLang="en-US" dirty="0" smtClean="0"/>
              <a:t>　</a:t>
            </a:r>
            <a:r>
              <a:rPr lang="en-US" altLang="ja-JP" dirty="0" smtClean="0"/>
              <a:t>ex) </a:t>
            </a:r>
            <a:r>
              <a:rPr lang="ja-JP" altLang="en-US" dirty="0" smtClean="0"/>
              <a:t>宇宙の再加熱温度の決定　（</a:t>
            </a:r>
            <a:r>
              <a:rPr lang="en-US" altLang="ja-JP" dirty="0" smtClean="0"/>
              <a:t>Nakayama, Saito, </a:t>
            </a:r>
            <a:r>
              <a:rPr lang="en-US" altLang="ja-JP" dirty="0" err="1" smtClean="0"/>
              <a:t>Suwa</a:t>
            </a:r>
            <a:r>
              <a:rPr lang="en-US" altLang="ja-JP" dirty="0" smtClean="0"/>
              <a:t>, &amp; Yokoyama `08</a:t>
            </a:r>
            <a:r>
              <a:rPr lang="ja-JP" altLang="en-US" dirty="0" smtClean="0"/>
              <a:t>）</a:t>
            </a:r>
            <a:endParaRPr lang="en-US" altLang="ja-JP"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usepackage{amsmath,amssymb}&#10;\newcommand{\simlt}{\lower.5ex\hbox{$\; \buildrel &lt; \over \sim \;$}}&#10;\def\mr{\mathrm}&#10;\def\mc{\mathcal}&#10;\def\mb{\mathbf}&#10;\begin{document}&#10;\end{document}&#10;"/>
  <p:tag name="TEX2PS" val="platex $(base).tex; dvipsk -D $(res) -E -o $(base).ps $(base).dvi"/>
  <p:tag name="TEX2PSBATCH" val="platex --interaction=nonstopmode $(base).tex; dvipsk -D $(res) -E -o $(base).ps $(base).dvi"/>
  <p:tag name="DEFAULTWIDTH" val="324"/>
  <p:tag name="DEFAULTHEIGHT" val="370"/>
  <p:tag name="DEFAULTMAGNIFICATION" val="2"/>
  <p:tag name="DEFAULTFONTSIZE" val="10"/>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h \propto a^{0}&#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0.96016"/>
  <p:tag name="PICTUREFILESIZE" val="2846"/>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h \propto a^{-1}&#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72.96016"/>
  <p:tag name="PICTUREFILESIZE" val="3542"/>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a/k &#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1.92008"/>
  <p:tag name="PICTUREFILESIZE" val="1802"/>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H^{-1}&#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0.80008"/>
  <p:tag name="PICTUREFILESIZE" val="2054"/>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k \ll aH&#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73.92016"/>
  <p:tag name="PICTUREFILESIZE" val="2702"/>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k \gg aH&#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73.92016"/>
  <p:tag name="PICTUREFILESIZE" val="2702"/>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text{dHz帯では}10^{3}\mr{TeV}&#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78.8004"/>
  <p:tag name="PICTUREFILESIZE" val="8414"/>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H \equiv \dot{a}/a&#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78.96016"/>
  <p:tag name="PICTUREFILESIZE" val="3890"/>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equiv \sqrt{\mc{P}_{h}}&#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4.80016"/>
  <p:tag name="PICTUREFILESIZE" val="4850"/>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Omega_{\mr{GW}}h_0^2 \equiv \frac{1}{\rho_{\mr{cr}}h_{0}^{-2}}\frac{\mr{d}\rho_{\mr{GW}}}{\mr{d}\ln f} \simeq \left(\frac{f}{\mr{dHz}}\right)^2\left(\frac{h_c}{1.3\times 10^{-19}}\right)^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90.801"/>
  <p:tag name="PICTUREFILESIZE" val="60734"/>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begin{document}&#10;\[&#10;R_{\mu\nu} - \frac{1}{2}g_{\mu\nu}R= \frac{8\pi G}{c^4} T_{\mu\nu}&#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29.9205"/>
  <p:tag name="PICTUREFILESIZE" val="21542"/>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begin{align*}&#10;\Omega_{\mr{GW}}h_0^2 \propto&#10;\begin{cases}&#10;a^{0} &amp; \text{@ RD} \\&#10;a^{-1} &amp; \text{@ MD} \\&#10;a^{-4} &amp; \text{@ $\Lambda D$}&#10;\end{cases}&#10;\end{align*}&#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40.0005"/>
  <p:tag name="PICTUREFILESIZE" val="44862"/>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sim 10^{-5}&#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9.84016"/>
  <p:tag name="PICTUREFILESIZE" val="3542"/>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int\mr{d}(\ln f) \Omega_{\mr{GW}}h_0^2 &lt; 6 \times 10^{-6}&#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74.8005"/>
  <p:tag name="PICTUREFILESIZE" val="23966"/>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Omega_{\mr{GW}}h_0^2 \sim \left(k/aH\right)^2 h_c^2 \propto a^{-4}H^{-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15.8406"/>
  <p:tag name="PICTUREFILESIZE" val="18206"/>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Omega_{\mr{GW}}h_0^2 \sim 10^{-5}h_c(t_i)^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14.8005"/>
  <p:tag name="PICTUREFILESIZE" val="12158"/>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h_c \sim 10^{-2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06.8002"/>
  <p:tag name="PICTUREFILESIZE" val="5382"/>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begin{document}&#10;\[&#10;\ddot{h}^{(r)} + 3H\dot{h}^{(r)}+\left(\frac{k}{a}\right)^2h^{(r)}=\mathcal{S}^{r} \quad (r=+,~\times)&#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44.0009"/>
  <p:tag name="PICTUREFILESIZE" val="47390"/>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ln(a)&#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5.84008"/>
  <p:tag name="PICTUREFILESIZE" val="2054"/>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a/k &#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1.92008"/>
  <p:tag name="PICTUREFILESIZE" val="1802"/>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H^{-1}&#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0.80008"/>
  <p:tag name="PICTUREFILESIZE" val="2054"/>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10;\begin{document}&#10;\[&#10;\mr{d}s^2 = -\mr{d}t^2 + a(t)^2[\delta_{ij}+h_{ij}]\mr{d}x^i\mr{d}x^j&#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42.9607"/>
  <p:tag name="PICTUREFILESIZE" val="20942"/>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aH = \dot{a} \nearrow&#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97.92023"/>
  <p:tag name="PICTUREFILESIZE" val="4378"/>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H_{\mr{inf}}^{\ast}$: Hubble Parameter @ $k=aH$&#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45.8407"/>
  <p:tag name="PICTUREFILESIZE" val="17542"/>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h_c(k,t_i) = \frac{H_{\mr{inf}}^{\ast}}{2\pi M_{\mr{pl}}}&#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68.0003"/>
  <p:tag name="PICTUREFILESIZE" val="19070"/>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begin{align*}&#10;\Omega_{\mr{GW}}h_0^2 &amp;\simlt 10^{-5} \cdot 10^{-10} \\&#10;&amp;~~\sim 10^{-15}&#10;\end{align*}&#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224.8805"/>
  <p:tag name="PICTUREFILESIZE" val="25982"/>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h_c \sim 10^{-27} @ \mr{dHz}&#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62.0003"/>
  <p:tag name="PICTUREFILESIZE" val="8422"/>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n_t \equiv 2\mr{d}\ln h_c/\mr{d}\ln k \ll 1&#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19.8405"/>
  <p:tag name="PICTUREFILESIZE" val="10154"/>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begin{align*}&#10;&amp;H_{\mr{inf}}/2\pi M_{\mr{pl}} \simlt 8 \times 10^{-6} \\&#10;&amp;(H_{\mr{inf}} \simlt 1 \times 10^{14} \mr{GeV})&#10;\end{align*}&#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24.8805"/>
  <p:tag name="PICTUREFILESIZE" val="28022"/>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G\mu&#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7.84008"/>
  <p:tag name="PICTUREFILESIZE" val="1326"/>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G\mu \sim \left(\frac{M_{\mr{GUT}}}{M_{\mr{pl}}}\right)^2 \sim 10^{-6}&#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35.9205"/>
  <p:tag name="PICTUREFILESIZE" val="29946"/>
</p:tagLst>
</file>

<file path=ppt/tags/tag3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p&#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0.8"/>
  <p:tag name="PICTUREFILESIZE" val="526"/>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begin{document}&#10;\[&#10;h^{i}_{i}=0&#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0.96016"/>
  <p:tag name="PICTUREFILESIZE" val="3518"/>
</p:tagLst>
</file>

<file path=ppt/tags/tag4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alpha&#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2"/>
  <p:tag name="PICTUREFILESIZE" val="422"/>
</p:tagLst>
</file>

<file path=ppt/tags/tag4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G\mu=10^{-6}&#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08.0002"/>
  <p:tag name="PICTUREFILESIZE" val="6062"/>
</p:tagLst>
</file>

<file path=ppt/tags/tag4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propto G\mu&#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9.92008"/>
  <p:tag name="PICTUREFILESIZE" val="2274"/>
</p:tagLst>
</file>

<file path=ppt/tags/tag4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G\mu=10^{-7}&#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08.0002"/>
  <p:tag name="PICTUREFILESIZE" val="6062"/>
</p:tagLst>
</file>

<file path=ppt/tags/tag4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k&#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9.84"/>
  <p:tag name="PICTUREFILESIZE" val="558"/>
</p:tagLst>
</file>

<file path=ppt/tags/tag4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h_c \propto (\text{密度揺らぎの振幅})^2 \equiv \mc{A}^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84.8806"/>
  <p:tag name="PICTUREFILESIZE" val="15870"/>
</p:tagLst>
</file>

<file path=ppt/tags/tag4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simlt 10^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5.92008"/>
  <p:tag name="PICTUREFILESIZE" val="3102"/>
</p:tagLst>
</file>

<file path=ppt/tags/tag4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begin{align*}&#10;\Omega_{\mr{GW}}h_0^2 &amp;\simlt 10^{-5}\cdot 10^2 \mc{A}^4 \sim 10^{-7}\left(\frac{A^2}{10^{-2}}\right)^2, \quad h_c \simlt 10^{-23}\left(\frac{\mc{A}^2}{10^{-2}}\right)~ @ \mr{dHz}&#10;\end{align*}&#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696.0014"/>
  <p:tag name="PICTUREFILESIZE" val="87786"/>
</p:tagLst>
</file>

<file path=ppt/tags/tag4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mc{A}^2 \sim O(1)&#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02.0002"/>
  <p:tag name="PICTUREFILESIZE" val="5886"/>
</p:tagLst>
</file>

<file path=ppt/tags/tag4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sim 10^{20-26}\mr{g}&#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12.8002"/>
  <p:tag name="PICTUREFILESIZE" val="5762"/>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begin{document}&#10;\[&#10;\partial_{i}h^{i}_{j}=0&#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79.92016"/>
  <p:tag name="PICTUREFILESIZE" val="5342"/>
</p:tagLst>
</file>

<file path=ppt/tags/tag5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M_{\mr{PBH}} = \frac{4\pi}{3}\rho ({H^{\ast}})^{-3} \propto k^{-2} \quad @ \text{RD}&#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338.8807"/>
  <p:tag name="PICTUREFILESIZE" val="32282"/>
</p:tagLst>
</file>

<file path=ppt/tags/tag5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sim 10^{22}\mr{g}&#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78.96016"/>
  <p:tag name="PICTUREFILESIZE" val="4242"/>
</p:tagLst>
</file>

<file path=ppt/tags/tag5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Omega_{\mr{PBH}} = \Omega_{\mr{matter}}=0.23&#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37.8405"/>
  <p:tag name="PICTUREFILESIZE" val="9858"/>
</p:tagLst>
</file>

<file path=ppt/tags/tag5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vdots&#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92"/>
  <p:tag name="PICTUREFILESIZE" val="242"/>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h_{ij}(\mb{x},t) = \sqrt{8\pi G}\sum_{r=+,\times}\int\frac{\mr{d}\mb{k}^3}{(2\pi)^{3/2}}h_{\mb{k}}^{(r)}(t)e_{ij}^{(r)}(\mb{k})&#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56.9609"/>
  <p:tag name="PICTUREFILESIZE" val="58862"/>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10;\begin{document}&#10;\[&#10;\mr{d}s^2 = -\mr{d}t^2 + a(t)^2[(1+h^{(+)})\mr{d}x^2+(1-h^{(+)})\mr{d}y^2+2h^{(\times)}\mr{d}x\mr{d}y]&#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89.9212"/>
  <p:tag name="PICTUREFILESIZE" val="33326"/>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begin{document}&#10;\[&#10;\ddot{h}^{(r)} + 3H\dot{h}^{(r)}+\left(\frac{k}{a}\right)^2h^{(r)}=\mathcal{S}^{r} \quad (r=+,~\times)&#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44.0009"/>
  <p:tag name="PICTUREFILESIZE" val="47390"/>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ln(a)&#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5.84008"/>
  <p:tag name="PICTUREFILESIZE" val="205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1803</TotalTime>
  <Words>985</Words>
  <Application>Microsoft Office PowerPoint</Application>
  <PresentationFormat>画面に合わせる (4:3)</PresentationFormat>
  <Paragraphs>219</Paragraphs>
  <Slides>16</Slides>
  <Notes>2</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宇宙論的な重力波源</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ryo</dc:creator>
  <cp:lastModifiedBy>saito</cp:lastModifiedBy>
  <cp:revision>441</cp:revision>
  <dcterms:created xsi:type="dcterms:W3CDTF">2009-11-22T12:56:46Z</dcterms:created>
  <dcterms:modified xsi:type="dcterms:W3CDTF">2009-11-25T08:46:44Z</dcterms:modified>
</cp:coreProperties>
</file>